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Lato"/>
      <p:regular r:id="rId13"/>
      <p:bold r:id="rId14"/>
      <p:italic r:id="rId15"/>
      <p:boldItalic r:id="rId16"/>
    </p:embeddedFont>
    <p:embeddedFont>
      <p:font typeface="Montserrat"/>
      <p:regular r:id="rId17"/>
      <p:bold r:id="rId18"/>
      <p:italic r:id="rId19"/>
      <p:boldItalic r:id="rId20"/>
    </p:embeddedFont>
    <p:embeddedFont>
      <p:font typeface="Montserrat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MontserratExtraBold-boldItalic.fntdata"/><Relationship Id="rId10" Type="http://schemas.openxmlformats.org/officeDocument/2006/relationships/slide" Target="slides/slide4.xml"/><Relationship Id="rId21" Type="http://schemas.openxmlformats.org/officeDocument/2006/relationships/font" Target="fonts/MontserratExtraBold-bold.fntdata"/><Relationship Id="rId13" Type="http://schemas.openxmlformats.org/officeDocument/2006/relationships/font" Target="fonts/La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Montserrat-regular.fntdata"/><Relationship Id="rId16" Type="http://schemas.openxmlformats.org/officeDocument/2006/relationships/font" Target="fonts/Lato-boldItalic.fntdata"/><Relationship Id="rId5" Type="http://schemas.openxmlformats.org/officeDocument/2006/relationships/slideMaster" Target="slideMasters/slideMaster2.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1d24f57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d51d24f57b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1d24f57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d51d24f57b_0_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1d24f57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d51d24f57b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51d24f57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d51d24f57b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1d24f57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51d24f57b_0_6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1d24f57b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d51d24f57b_0_6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0"/>
              </a:spcBef>
              <a:spcAft>
                <a:spcPts val="0"/>
              </a:spcAft>
              <a:buSzPts val="1800"/>
              <a:buChar char="○"/>
              <a:defRPr/>
            </a:lvl2pPr>
            <a:lvl3pPr indent="-342900" lvl="2" marL="1371600" rtl="0" algn="l">
              <a:lnSpc>
                <a:spcPct val="100000"/>
              </a:lnSpc>
              <a:spcBef>
                <a:spcPts val="0"/>
              </a:spcBef>
              <a:spcAft>
                <a:spcPts val="0"/>
              </a:spcAft>
              <a:buSzPts val="18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65" name="Shape 65"/>
        <p:cNvGrpSpPr/>
        <p:nvPr/>
      </p:nvGrpSpPr>
      <p:grpSpPr>
        <a:xfrm>
          <a:off x="0" y="0"/>
          <a:ext cx="0" cy="0"/>
          <a:chOff x="0" y="0"/>
          <a:chExt cx="0" cy="0"/>
        </a:xfrm>
      </p:grpSpPr>
      <p:sp>
        <p:nvSpPr>
          <p:cNvPr id="66" name="Google Shape;66;p16"/>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6"/>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8"/>
          <p:cNvSpPr txBox="1"/>
          <p:nvPr>
            <p:ph type="title"/>
          </p:nvPr>
        </p:nvSpPr>
        <p:spPr>
          <a:xfrm>
            <a:off x="438863" y="2167125"/>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74" name="Shape 74"/>
        <p:cNvGrpSpPr/>
        <p:nvPr/>
      </p:nvGrpSpPr>
      <p:grpSpPr>
        <a:xfrm>
          <a:off x="0" y="0"/>
          <a:ext cx="0" cy="0"/>
          <a:chOff x="0" y="0"/>
          <a:chExt cx="0" cy="0"/>
        </a:xfrm>
      </p:grpSpPr>
      <p:sp>
        <p:nvSpPr>
          <p:cNvPr id="75" name="Google Shape;75;p19"/>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9"/>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77" name="Google Shape;77;p19"/>
          <p:cNvSpPr txBox="1"/>
          <p:nvPr>
            <p:ph idx="2" type="body"/>
          </p:nvPr>
        </p:nvSpPr>
        <p:spPr>
          <a:xfrm>
            <a:off x="4628850"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78" name="Shape 78"/>
        <p:cNvGrpSpPr/>
        <p:nvPr/>
      </p:nvGrpSpPr>
      <p:grpSpPr>
        <a:xfrm>
          <a:off x="0" y="0"/>
          <a:ext cx="0" cy="0"/>
          <a:chOff x="0" y="0"/>
          <a:chExt cx="0" cy="0"/>
        </a:xfrm>
      </p:grpSpPr>
      <p:sp>
        <p:nvSpPr>
          <p:cNvPr id="79" name="Google Shape;79;p20"/>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0"/>
          <p:cNvSpPr txBox="1"/>
          <p:nvPr>
            <p:ph idx="1" type="body"/>
          </p:nvPr>
        </p:nvSpPr>
        <p:spPr>
          <a:xfrm>
            <a:off x="524869" y="1014975"/>
            <a:ext cx="3961200" cy="3318900"/>
          </a:xfrm>
          <a:prstGeom prst="rect">
            <a:avLst/>
          </a:prstGeom>
          <a:noFill/>
          <a:ln>
            <a:noFill/>
          </a:ln>
        </p:spPr>
        <p:txBody>
          <a:bodyPr anchorCtr="0" anchor="t" bIns="68575" lIns="68575" spcFirstLastPara="1" rIns="68575" wrap="square" tIns="68575">
            <a:noAutofit/>
          </a:bodyPr>
          <a:lstStyle>
            <a:lvl1pPr indent="-342900" lvl="0" marL="457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lgn="l">
              <a:lnSpc>
                <a:spcPct val="100000"/>
              </a:lnSpc>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2" name="Google Shape;52;p13"/>
          <p:cNvSpPr/>
          <p:nvPr/>
        </p:nvSpPr>
        <p:spPr>
          <a:xfrm>
            <a:off x="0" y="4517177"/>
            <a:ext cx="9144000" cy="626891"/>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4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3" name="Google Shape;53;p13"/>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sp>
        <p:nvSpPr>
          <p:cNvPr id="54" name="Google Shape;54;p13"/>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p:txBody>
      </p:sp>
      <p:pic>
        <p:nvPicPr>
          <p:cNvPr id="55" name="Google Shape;55;p13"/>
          <p:cNvPicPr preferRelativeResize="0"/>
          <p:nvPr/>
        </p:nvPicPr>
        <p:blipFill rotWithShape="1">
          <a:blip r:embed="rId1">
            <a:alphaModFix/>
          </a:blip>
          <a:srcRect b="0" l="0" r="0" t="0"/>
          <a:stretch/>
        </p:blipFill>
        <p:spPr>
          <a:xfrm>
            <a:off x="359749" y="4178815"/>
            <a:ext cx="1042988" cy="721519"/>
          </a:xfrm>
          <a:prstGeom prst="rect">
            <a:avLst/>
          </a:prstGeom>
          <a:noFill/>
          <a:ln>
            <a:noFill/>
          </a:ln>
        </p:spPr>
      </p:pic>
      <p:sp>
        <p:nvSpPr>
          <p:cNvPr id="56" name="Google Shape;56;p13"/>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2700"/>
              <a:buFont typeface="Montserrat ExtraBold"/>
              <a:buNone/>
              <a:defRPr b="0" i="0" sz="27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13"/>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1pPr>
            <a:lvl2pPr indent="-342900" lvl="1" marL="914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2pPr>
            <a:lvl3pPr indent="-342900" lvl="2" marL="1371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3pPr>
            <a:lvl4pPr indent="-342900" lvl="3" marL="1828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4pPr>
            <a:lvl5pPr indent="-342900" lvl="4" marL="22860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5pPr>
            <a:lvl6pPr indent="-342900" lvl="5" marL="27432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6pPr>
            <a:lvl7pPr indent="-342900" lvl="6" marL="32004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7pPr>
            <a:lvl8pPr indent="-342900" lvl="7" marL="36576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8pPr>
            <a:lvl9pPr indent="-342900" lvl="8" marL="4114800" marR="0" rtl="0" algn="l">
              <a:lnSpc>
                <a:spcPct val="100000"/>
              </a:lnSpc>
              <a:spcBef>
                <a:spcPts val="0"/>
              </a:spcBef>
              <a:spcAft>
                <a:spcPts val="0"/>
              </a:spcAft>
              <a:buClr>
                <a:srgbClr val="000000"/>
              </a:buClr>
              <a:buSzPts val="1800"/>
              <a:buFont typeface="Montserrat"/>
              <a:buChar char="■"/>
              <a:defRPr b="0" i="0" sz="18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ph type="title"/>
          </p:nvPr>
        </p:nvSpPr>
        <p:spPr>
          <a:xfrm>
            <a:off x="972775" y="1038875"/>
            <a:ext cx="6988500" cy="1945800"/>
          </a:xfrm>
          <a:prstGeom prst="rect">
            <a:avLst/>
          </a:prstGeom>
          <a:noFill/>
          <a:ln>
            <a:noFill/>
          </a:ln>
        </p:spPr>
        <p:txBody>
          <a:bodyPr anchorCtr="0" anchor="ctr" bIns="68575" lIns="68575" spcFirstLastPara="1" rIns="68575" wrap="square" tIns="68575">
            <a:noAutofit/>
          </a:bodyPr>
          <a:lstStyle/>
          <a:p>
            <a:pPr indent="0" lvl="0" marL="0" rtl="0" algn="ctr">
              <a:lnSpc>
                <a:spcPct val="120000"/>
              </a:lnSpc>
              <a:spcBef>
                <a:spcPts val="0"/>
              </a:spcBef>
              <a:spcAft>
                <a:spcPts val="0"/>
              </a:spcAft>
              <a:buSzPts val="1100"/>
              <a:buNone/>
            </a:pPr>
            <a:r>
              <a:rPr b="1" lang="en" sz="4800">
                <a:solidFill>
                  <a:srgbClr val="122B46"/>
                </a:solidFill>
                <a:highlight>
                  <a:srgbClr val="FFFFFF"/>
                </a:highlight>
                <a:latin typeface="Montserrat"/>
                <a:ea typeface="Montserrat"/>
                <a:cs typeface="Montserrat"/>
                <a:sym typeface="Montserrat"/>
              </a:rPr>
              <a:t>Bubble Sort</a:t>
            </a:r>
            <a:endParaRPr b="1" sz="4800">
              <a:solidFill>
                <a:srgbClr val="122B46"/>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nvSpPr>
        <p:spPr>
          <a:xfrm>
            <a:off x="570125" y="311500"/>
            <a:ext cx="31233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Bubble Sort</a:t>
            </a:r>
            <a:endParaRPr b="1" i="0" sz="2700" u="none" cap="none" strike="noStrike">
              <a:solidFill>
                <a:srgbClr val="000000"/>
              </a:solidFill>
              <a:latin typeface="Montserrat"/>
              <a:ea typeface="Montserrat"/>
              <a:cs typeface="Montserrat"/>
              <a:sym typeface="Montserrat"/>
            </a:endParaRPr>
          </a:p>
        </p:txBody>
      </p:sp>
      <p:sp>
        <p:nvSpPr>
          <p:cNvPr id="91" name="Google Shape;91;p22"/>
          <p:cNvSpPr txBox="1"/>
          <p:nvPr/>
        </p:nvSpPr>
        <p:spPr>
          <a:xfrm>
            <a:off x="285225" y="1103075"/>
            <a:ext cx="8353500" cy="195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D5156"/>
              </a:buClr>
              <a:buSzPts val="1800"/>
              <a:buFont typeface="Montserrat"/>
              <a:buChar char="●"/>
            </a:pPr>
            <a:r>
              <a:rPr b="0" i="0" lang="en" sz="1800" u="none" cap="none" strike="noStrike">
                <a:solidFill>
                  <a:srgbClr val="4D5156"/>
                </a:solidFill>
                <a:latin typeface="Montserrat"/>
                <a:ea typeface="Montserrat"/>
                <a:cs typeface="Montserrat"/>
                <a:sym typeface="Montserrat"/>
              </a:rPr>
              <a:t>Bubble sort is a simple sorting algorithm that repeatedly iterates through the list, compares adjacent elements and swaps them if they are in the wrong order, and this process is repeated until the list is sorted.</a:t>
            </a:r>
            <a:endParaRPr b="0" i="0" sz="1800" u="none" cap="none" strike="noStrike">
              <a:solidFill>
                <a:srgbClr val="000000"/>
              </a:solidFill>
              <a:latin typeface="Montserrat"/>
              <a:ea typeface="Montserrat"/>
              <a:cs typeface="Montserrat"/>
              <a:sym typeface="Montserrat"/>
            </a:endParaRPr>
          </a:p>
        </p:txBody>
      </p:sp>
      <p:cxnSp>
        <p:nvCxnSpPr>
          <p:cNvPr id="92" name="Google Shape;92;p22"/>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4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nvSpPr>
        <p:spPr>
          <a:xfrm>
            <a:off x="520550" y="311500"/>
            <a:ext cx="4970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Bubble Sort Algorithm</a:t>
            </a:r>
            <a:endParaRPr b="1" i="0" sz="2700" u="none" cap="none" strike="noStrike">
              <a:solidFill>
                <a:srgbClr val="000000"/>
              </a:solidFill>
              <a:latin typeface="Montserrat"/>
              <a:ea typeface="Montserrat"/>
              <a:cs typeface="Montserrat"/>
              <a:sym typeface="Montserrat"/>
            </a:endParaRPr>
          </a:p>
        </p:txBody>
      </p:sp>
      <p:sp>
        <p:nvSpPr>
          <p:cNvPr id="98" name="Google Shape;98;p23"/>
          <p:cNvSpPr txBox="1"/>
          <p:nvPr/>
        </p:nvSpPr>
        <p:spPr>
          <a:xfrm>
            <a:off x="324750" y="991525"/>
            <a:ext cx="8494500" cy="29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Montserrat"/>
                <a:ea typeface="Montserrat"/>
                <a:cs typeface="Montserrat"/>
                <a:sym typeface="Montserrat"/>
              </a:rPr>
              <a:t>My_list = [3, 1, 4, 7, 2]</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First Pass</a:t>
            </a:r>
            <a:endParaRPr b="0"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a:t>
            </a:r>
            <a:r>
              <a:rPr b="1" i="0" lang="en" sz="1800" u="none" cap="none" strike="noStrike">
                <a:solidFill>
                  <a:srgbClr val="4D5156"/>
                </a:solidFill>
                <a:latin typeface="Montserrat"/>
                <a:ea typeface="Montserrat"/>
                <a:cs typeface="Montserrat"/>
                <a:sym typeface="Montserrat"/>
              </a:rPr>
              <a:t>3</a:t>
            </a:r>
            <a:r>
              <a:rPr b="0" i="0" lang="en" sz="1800" u="none" cap="none" strike="noStrike">
                <a:solidFill>
                  <a:srgbClr val="4D5156"/>
                </a:solidFill>
                <a:latin typeface="Montserrat"/>
                <a:ea typeface="Montserrat"/>
                <a:cs typeface="Montserrat"/>
                <a:sym typeface="Montserrat"/>
              </a:rPr>
              <a:t>,</a:t>
            </a:r>
            <a:r>
              <a:rPr b="1" i="0" lang="en" sz="1800" u="none" cap="none" strike="noStrike">
                <a:solidFill>
                  <a:srgbClr val="4D5156"/>
                </a:solidFill>
                <a:latin typeface="Montserrat"/>
                <a:ea typeface="Montserrat"/>
                <a:cs typeface="Montserrat"/>
                <a:sym typeface="Montserrat"/>
              </a:rPr>
              <a:t>1</a:t>
            </a:r>
            <a:r>
              <a:rPr b="0" i="0" lang="en" sz="1800" u="none" cap="none" strike="noStrike">
                <a:solidFill>
                  <a:srgbClr val="4D5156"/>
                </a:solidFill>
                <a:latin typeface="Montserrat"/>
                <a:ea typeface="Montserrat"/>
                <a:cs typeface="Montserrat"/>
                <a:sym typeface="Montserrat"/>
              </a:rPr>
              <a:t>,4,7,2] →  [</a:t>
            </a:r>
            <a:r>
              <a:rPr b="1" i="0" lang="en" sz="1800" u="none" cap="none" strike="noStrike">
                <a:solidFill>
                  <a:srgbClr val="4D5156"/>
                </a:solidFill>
                <a:latin typeface="Montserrat"/>
                <a:ea typeface="Montserrat"/>
                <a:cs typeface="Montserrat"/>
                <a:sym typeface="Montserrat"/>
              </a:rPr>
              <a:t>1</a:t>
            </a:r>
            <a:r>
              <a:rPr b="0" i="0" lang="en" sz="1800" u="none" cap="none" strike="noStrike">
                <a:solidFill>
                  <a:srgbClr val="4D5156"/>
                </a:solidFill>
                <a:latin typeface="Montserrat"/>
                <a:ea typeface="Montserrat"/>
                <a:cs typeface="Montserrat"/>
                <a:sym typeface="Montserrat"/>
              </a:rPr>
              <a:t>,</a:t>
            </a:r>
            <a:r>
              <a:rPr b="1" i="0" lang="en" sz="1800" u="none" cap="none" strike="noStrike">
                <a:solidFill>
                  <a:srgbClr val="4D5156"/>
                </a:solidFill>
                <a:latin typeface="Montserrat"/>
                <a:ea typeface="Montserrat"/>
                <a:cs typeface="Montserrat"/>
                <a:sym typeface="Montserrat"/>
              </a:rPr>
              <a:t>3</a:t>
            </a:r>
            <a:r>
              <a:rPr b="0" i="0" lang="en" sz="1800" u="none" cap="none" strike="noStrike">
                <a:solidFill>
                  <a:srgbClr val="4D5156"/>
                </a:solidFill>
                <a:latin typeface="Montserrat"/>
                <a:ea typeface="Montserrat"/>
                <a:cs typeface="Montserrat"/>
                <a:sym typeface="Montserrat"/>
              </a:rPr>
              <a:t>,4,7,2] Since, 1 is less than 3, 1 and 3 are swapped.</a:t>
            </a:r>
            <a:endParaRPr b="0" i="0" sz="1800" u="none" cap="none" strike="noStrike">
              <a:solidFill>
                <a:srgbClr val="4D515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[1</a:t>
            </a:r>
            <a:r>
              <a:rPr b="1" i="0" lang="en" sz="1800" u="none" cap="none" strike="noStrike">
                <a:solidFill>
                  <a:srgbClr val="4D5156"/>
                </a:solidFill>
                <a:latin typeface="Montserrat"/>
                <a:ea typeface="Montserrat"/>
                <a:cs typeface="Montserrat"/>
                <a:sym typeface="Montserrat"/>
              </a:rPr>
              <a:t>,3,4</a:t>
            </a:r>
            <a:r>
              <a:rPr b="0" i="0" lang="en" sz="1800" u="none" cap="none" strike="noStrike">
                <a:solidFill>
                  <a:srgbClr val="4D5156"/>
                </a:solidFill>
                <a:latin typeface="Montserrat"/>
                <a:ea typeface="Montserrat"/>
                <a:cs typeface="Montserrat"/>
                <a:sym typeface="Montserrat"/>
              </a:rPr>
              <a:t>,7,2] →  [1,</a:t>
            </a:r>
            <a:r>
              <a:rPr b="1" i="0" lang="en" sz="1800" u="none" cap="none" strike="noStrike">
                <a:solidFill>
                  <a:srgbClr val="4D5156"/>
                </a:solidFill>
                <a:latin typeface="Montserrat"/>
                <a:ea typeface="Montserrat"/>
                <a:cs typeface="Montserrat"/>
                <a:sym typeface="Montserrat"/>
              </a:rPr>
              <a:t>3,4</a:t>
            </a:r>
            <a:r>
              <a:rPr b="0" i="0" lang="en" sz="1800" u="none" cap="none" strike="noStrike">
                <a:solidFill>
                  <a:srgbClr val="4D5156"/>
                </a:solidFill>
                <a:latin typeface="Montserrat"/>
                <a:ea typeface="Montserrat"/>
                <a:cs typeface="Montserrat"/>
                <a:sym typeface="Montserrat"/>
              </a:rPr>
              <a:t>,7,2] Since, 3 and 4 are already in order so, algorithm </a:t>
            </a:r>
            <a:endParaRPr b="0" i="0" sz="1800" u="none" cap="none" strike="noStrike">
              <a:solidFill>
                <a:srgbClr val="4D5156"/>
              </a:solidFill>
              <a:latin typeface="Montserrat"/>
              <a:ea typeface="Montserrat"/>
              <a:cs typeface="Montserrat"/>
              <a:sym typeface="Montserrat"/>
            </a:endParaRPr>
          </a:p>
          <a:p>
            <a:pPr indent="0" lvl="0" marL="228600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does not swap them.</a:t>
            </a:r>
            <a:endParaRPr b="0" i="0" sz="1800" u="none" cap="none" strike="noStrike">
              <a:solidFill>
                <a:srgbClr val="4D515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[1,3,</a:t>
            </a:r>
            <a:r>
              <a:rPr b="1" i="0" lang="en" sz="1800" u="none" cap="none" strike="noStrike">
                <a:solidFill>
                  <a:srgbClr val="4D5156"/>
                </a:solidFill>
                <a:latin typeface="Montserrat"/>
                <a:ea typeface="Montserrat"/>
                <a:cs typeface="Montserrat"/>
                <a:sym typeface="Montserrat"/>
              </a:rPr>
              <a:t>4,7</a:t>
            </a:r>
            <a:r>
              <a:rPr b="0" i="0" lang="en" sz="1800" u="none" cap="none" strike="noStrike">
                <a:solidFill>
                  <a:srgbClr val="4D5156"/>
                </a:solidFill>
                <a:latin typeface="Montserrat"/>
                <a:ea typeface="Montserrat"/>
                <a:cs typeface="Montserrat"/>
                <a:sym typeface="Montserrat"/>
              </a:rPr>
              <a:t>,2] →  [1,3,</a:t>
            </a:r>
            <a:r>
              <a:rPr b="1" i="0" lang="en" sz="1800" u="none" cap="none" strike="noStrike">
                <a:solidFill>
                  <a:srgbClr val="4D5156"/>
                </a:solidFill>
                <a:latin typeface="Montserrat"/>
                <a:ea typeface="Montserrat"/>
                <a:cs typeface="Montserrat"/>
                <a:sym typeface="Montserrat"/>
              </a:rPr>
              <a:t>4,7</a:t>
            </a:r>
            <a:r>
              <a:rPr b="0" i="0" lang="en" sz="1800" u="none" cap="none" strike="noStrike">
                <a:solidFill>
                  <a:srgbClr val="4D5156"/>
                </a:solidFill>
                <a:latin typeface="Montserrat"/>
                <a:ea typeface="Montserrat"/>
                <a:cs typeface="Montserrat"/>
                <a:sym typeface="Montserrat"/>
              </a:rPr>
              <a:t>,2] Do not swap since 4 and 7 are already in order.</a:t>
            </a:r>
            <a:endParaRPr b="0" i="0" sz="1800" u="none" cap="none" strike="noStrike">
              <a:solidFill>
                <a:srgbClr val="4D515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[1,3,4,</a:t>
            </a:r>
            <a:r>
              <a:rPr b="1" i="0" lang="en" sz="1800" u="none" cap="none" strike="noStrike">
                <a:solidFill>
                  <a:srgbClr val="4D5156"/>
                </a:solidFill>
                <a:latin typeface="Montserrat"/>
                <a:ea typeface="Montserrat"/>
                <a:cs typeface="Montserrat"/>
                <a:sym typeface="Montserrat"/>
              </a:rPr>
              <a:t>7,2</a:t>
            </a:r>
            <a:r>
              <a:rPr b="0" i="0" lang="en" sz="1800" u="none" cap="none" strike="noStrike">
                <a:solidFill>
                  <a:srgbClr val="4D5156"/>
                </a:solidFill>
                <a:latin typeface="Montserrat"/>
                <a:ea typeface="Montserrat"/>
                <a:cs typeface="Montserrat"/>
                <a:sym typeface="Montserrat"/>
              </a:rPr>
              <a:t>] →  [1,3,4,</a:t>
            </a:r>
            <a:r>
              <a:rPr b="1" i="0" lang="en" sz="1800" u="none" cap="none" strike="noStrike">
                <a:solidFill>
                  <a:srgbClr val="4D5156"/>
                </a:solidFill>
                <a:latin typeface="Montserrat"/>
                <a:ea typeface="Montserrat"/>
                <a:cs typeface="Montserrat"/>
                <a:sym typeface="Montserrat"/>
              </a:rPr>
              <a:t>2,7</a:t>
            </a:r>
            <a:r>
              <a:rPr b="0" i="0" lang="en" sz="1800" u="none" cap="none" strike="noStrike">
                <a:solidFill>
                  <a:srgbClr val="4D5156"/>
                </a:solidFill>
                <a:latin typeface="Montserrat"/>
                <a:ea typeface="Montserrat"/>
                <a:cs typeface="Montserrat"/>
                <a:sym typeface="Montserrat"/>
              </a:rPr>
              <a:t>]  Swap since 2 is less than 7.</a:t>
            </a:r>
            <a:endParaRPr b="0" i="0" sz="18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4D5156"/>
              </a:solidFill>
              <a:highlight>
                <a:srgbClr val="FFFFFF"/>
              </a:highlight>
              <a:latin typeface="Arial"/>
              <a:ea typeface="Arial"/>
              <a:cs typeface="Arial"/>
              <a:sym typeface="Arial"/>
            </a:endParaRPr>
          </a:p>
        </p:txBody>
      </p:sp>
      <p:cxnSp>
        <p:nvCxnSpPr>
          <p:cNvPr id="99" name="Google Shape;99;p23"/>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4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4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4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4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4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4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4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4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400"/>
                                        <p:tgtEl>
                                          <p:spTgt spid="9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nvSpPr>
        <p:spPr>
          <a:xfrm>
            <a:off x="433775" y="1127850"/>
            <a:ext cx="6680400" cy="20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Second Pass</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4D5156"/>
                </a:solidFill>
                <a:latin typeface="Montserrat"/>
                <a:ea typeface="Montserrat"/>
                <a:cs typeface="Montserrat"/>
                <a:sym typeface="Montserrat"/>
              </a:rPr>
              <a:t>[</a:t>
            </a:r>
            <a:r>
              <a:rPr b="1" i="0" lang="en" sz="1500" u="none" cap="none" strike="noStrike">
                <a:solidFill>
                  <a:srgbClr val="4D5156"/>
                </a:solidFill>
                <a:latin typeface="Montserrat"/>
                <a:ea typeface="Montserrat"/>
                <a:cs typeface="Montserrat"/>
                <a:sym typeface="Montserrat"/>
              </a:rPr>
              <a:t>1,3,</a:t>
            </a:r>
            <a:r>
              <a:rPr b="0" i="0" lang="en" sz="1500" u="none" cap="none" strike="noStrike">
                <a:solidFill>
                  <a:srgbClr val="4D5156"/>
                </a:solidFill>
                <a:latin typeface="Montserrat"/>
                <a:ea typeface="Montserrat"/>
                <a:cs typeface="Montserrat"/>
                <a:sym typeface="Montserrat"/>
              </a:rPr>
              <a:t>4,2,7] →  [</a:t>
            </a:r>
            <a:r>
              <a:rPr b="1" i="0" lang="en" sz="1500" u="none" cap="none" strike="noStrike">
                <a:solidFill>
                  <a:srgbClr val="4D5156"/>
                </a:solidFill>
                <a:latin typeface="Montserrat"/>
                <a:ea typeface="Montserrat"/>
                <a:cs typeface="Montserrat"/>
                <a:sym typeface="Montserrat"/>
              </a:rPr>
              <a:t>1,3</a:t>
            </a:r>
            <a:r>
              <a:rPr b="0" i="0" lang="en" sz="1500" u="none" cap="none" strike="noStrike">
                <a:solidFill>
                  <a:srgbClr val="4D5156"/>
                </a:solidFill>
                <a:latin typeface="Montserrat"/>
                <a:ea typeface="Montserrat"/>
                <a:cs typeface="Montserrat"/>
                <a:sym typeface="Montserrat"/>
              </a:rPr>
              <a:t>,4,2,7]  Do not swap since 1 and 3 are already in order.</a:t>
            </a:r>
            <a:endParaRPr b="0" i="0" sz="15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4D5156"/>
                </a:solidFill>
                <a:latin typeface="Montserrat"/>
                <a:ea typeface="Montserrat"/>
                <a:cs typeface="Montserrat"/>
                <a:sym typeface="Montserrat"/>
              </a:rPr>
              <a:t>[1,</a:t>
            </a:r>
            <a:r>
              <a:rPr b="1" i="0" lang="en" sz="1500" u="none" cap="none" strike="noStrike">
                <a:solidFill>
                  <a:srgbClr val="4D5156"/>
                </a:solidFill>
                <a:latin typeface="Montserrat"/>
                <a:ea typeface="Montserrat"/>
                <a:cs typeface="Montserrat"/>
                <a:sym typeface="Montserrat"/>
              </a:rPr>
              <a:t>3,4,</a:t>
            </a:r>
            <a:r>
              <a:rPr b="0" i="0" lang="en" sz="1500" u="none" cap="none" strike="noStrike">
                <a:solidFill>
                  <a:srgbClr val="4D5156"/>
                </a:solidFill>
                <a:latin typeface="Montserrat"/>
                <a:ea typeface="Montserrat"/>
                <a:cs typeface="Montserrat"/>
                <a:sym typeface="Montserrat"/>
              </a:rPr>
              <a:t>2,7] →  [1,</a:t>
            </a:r>
            <a:r>
              <a:rPr b="1" i="0" lang="en" sz="1500" u="none" cap="none" strike="noStrike">
                <a:solidFill>
                  <a:srgbClr val="4D5156"/>
                </a:solidFill>
                <a:latin typeface="Montserrat"/>
                <a:ea typeface="Montserrat"/>
                <a:cs typeface="Montserrat"/>
                <a:sym typeface="Montserrat"/>
              </a:rPr>
              <a:t>3,4</a:t>
            </a:r>
            <a:r>
              <a:rPr b="0" i="0" lang="en" sz="1500" u="none" cap="none" strike="noStrike">
                <a:solidFill>
                  <a:srgbClr val="4D5156"/>
                </a:solidFill>
                <a:latin typeface="Montserrat"/>
                <a:ea typeface="Montserrat"/>
                <a:cs typeface="Montserrat"/>
                <a:sym typeface="Montserrat"/>
              </a:rPr>
              <a:t>,2,7] Do not swap since 3 and 4 are already in order.</a:t>
            </a:r>
            <a:endParaRPr b="0" i="0" sz="15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rgbClr val="4D5156"/>
                </a:solidFill>
                <a:latin typeface="Montserrat"/>
                <a:ea typeface="Montserrat"/>
                <a:cs typeface="Montserrat"/>
                <a:sym typeface="Montserrat"/>
              </a:rPr>
              <a:t>[1,3,</a:t>
            </a:r>
            <a:r>
              <a:rPr b="1" i="0" lang="en" sz="1500" u="none" cap="none" strike="noStrike">
                <a:solidFill>
                  <a:srgbClr val="4D5156"/>
                </a:solidFill>
                <a:latin typeface="Montserrat"/>
                <a:ea typeface="Montserrat"/>
                <a:cs typeface="Montserrat"/>
                <a:sym typeface="Montserrat"/>
              </a:rPr>
              <a:t>4,2</a:t>
            </a:r>
            <a:r>
              <a:rPr b="0" i="0" lang="en" sz="1500" u="none" cap="none" strike="noStrike">
                <a:solidFill>
                  <a:srgbClr val="4D5156"/>
                </a:solidFill>
                <a:latin typeface="Montserrat"/>
                <a:ea typeface="Montserrat"/>
                <a:cs typeface="Montserrat"/>
                <a:sym typeface="Montserrat"/>
              </a:rPr>
              <a:t>,7] →  [1,3,</a:t>
            </a:r>
            <a:r>
              <a:rPr b="1" i="0" lang="en" sz="1500" u="none" cap="none" strike="noStrike">
                <a:solidFill>
                  <a:srgbClr val="4D5156"/>
                </a:solidFill>
                <a:latin typeface="Montserrat"/>
                <a:ea typeface="Montserrat"/>
                <a:cs typeface="Montserrat"/>
                <a:sym typeface="Montserrat"/>
              </a:rPr>
              <a:t>2,4</a:t>
            </a:r>
            <a:r>
              <a:rPr b="0" i="0" lang="en" sz="1500" u="none" cap="none" strike="noStrike">
                <a:solidFill>
                  <a:srgbClr val="4D5156"/>
                </a:solidFill>
                <a:latin typeface="Montserrat"/>
                <a:ea typeface="Montserrat"/>
                <a:cs typeface="Montserrat"/>
                <a:sym typeface="Montserrat"/>
              </a:rPr>
              <a:t>,7]  Swap since 2 is less than 4.</a:t>
            </a:r>
            <a:endParaRPr b="0" i="0" sz="1500" u="none" cap="none" strike="noStrike">
              <a:solidFill>
                <a:srgbClr val="4D515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cxnSp>
        <p:nvCxnSpPr>
          <p:cNvPr id="105" name="Google Shape;105;p24"/>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
        <p:nvSpPr>
          <p:cNvPr id="106" name="Google Shape;106;p24"/>
          <p:cNvSpPr txBox="1"/>
          <p:nvPr/>
        </p:nvSpPr>
        <p:spPr>
          <a:xfrm>
            <a:off x="557725" y="334625"/>
            <a:ext cx="5614500" cy="6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Second Pass for Bubble Sort</a:t>
            </a:r>
            <a:endParaRPr b="1" i="0" sz="27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4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4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4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4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4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4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4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400"/>
                                        <p:tgtEl>
                                          <p:spTgt spid="10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nvSpPr>
        <p:spPr>
          <a:xfrm>
            <a:off x="433775" y="1065925"/>
            <a:ext cx="7919700" cy="1227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Third Pass</a:t>
            </a:r>
            <a:endParaRPr b="0"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a:t>
            </a:r>
            <a:r>
              <a:rPr b="1" i="0" lang="en" sz="1800" u="none" cap="none" strike="noStrike">
                <a:solidFill>
                  <a:srgbClr val="4D5156"/>
                </a:solidFill>
                <a:latin typeface="Montserrat"/>
                <a:ea typeface="Montserrat"/>
                <a:cs typeface="Montserrat"/>
                <a:sym typeface="Montserrat"/>
              </a:rPr>
              <a:t>1,3,</a:t>
            </a:r>
            <a:r>
              <a:rPr b="0" i="0" lang="en" sz="1800" u="none" cap="none" strike="noStrike">
                <a:solidFill>
                  <a:srgbClr val="4D5156"/>
                </a:solidFill>
                <a:latin typeface="Montserrat"/>
                <a:ea typeface="Montserrat"/>
                <a:cs typeface="Montserrat"/>
                <a:sym typeface="Montserrat"/>
              </a:rPr>
              <a:t>2,4,7] →  [</a:t>
            </a:r>
            <a:r>
              <a:rPr b="1" i="0" lang="en" sz="1800" u="none" cap="none" strike="noStrike">
                <a:solidFill>
                  <a:srgbClr val="4D5156"/>
                </a:solidFill>
                <a:latin typeface="Montserrat"/>
                <a:ea typeface="Montserrat"/>
                <a:cs typeface="Montserrat"/>
                <a:sym typeface="Montserrat"/>
              </a:rPr>
              <a:t>1,3</a:t>
            </a:r>
            <a:r>
              <a:rPr b="0" i="0" lang="en" sz="1800" u="none" cap="none" strike="noStrike">
                <a:solidFill>
                  <a:srgbClr val="4D5156"/>
                </a:solidFill>
                <a:latin typeface="Montserrat"/>
                <a:ea typeface="Montserrat"/>
                <a:cs typeface="Montserrat"/>
                <a:sym typeface="Montserrat"/>
              </a:rPr>
              <a:t>,2,4,7] Do not swap since 1 and 3 are in order.</a:t>
            </a:r>
            <a:endParaRPr b="0" i="0" sz="1800" u="none" cap="none" strike="noStrike">
              <a:solidFill>
                <a:srgbClr val="4D515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800" u="none" cap="none" strike="noStrike">
                <a:solidFill>
                  <a:srgbClr val="4D5156"/>
                </a:solidFill>
                <a:latin typeface="Montserrat"/>
                <a:ea typeface="Montserrat"/>
                <a:cs typeface="Montserrat"/>
                <a:sym typeface="Montserrat"/>
              </a:rPr>
              <a:t>[1,</a:t>
            </a:r>
            <a:r>
              <a:rPr b="1" i="0" lang="en" sz="1800" u="none" cap="none" strike="noStrike">
                <a:solidFill>
                  <a:srgbClr val="4D5156"/>
                </a:solidFill>
                <a:latin typeface="Montserrat"/>
                <a:ea typeface="Montserrat"/>
                <a:cs typeface="Montserrat"/>
                <a:sym typeface="Montserrat"/>
              </a:rPr>
              <a:t>3,2</a:t>
            </a:r>
            <a:r>
              <a:rPr b="0" i="0" lang="en" sz="1800" u="none" cap="none" strike="noStrike">
                <a:solidFill>
                  <a:srgbClr val="4D5156"/>
                </a:solidFill>
                <a:latin typeface="Montserrat"/>
                <a:ea typeface="Montserrat"/>
                <a:cs typeface="Montserrat"/>
                <a:sym typeface="Montserrat"/>
              </a:rPr>
              <a:t>,4,7] → [1,</a:t>
            </a:r>
            <a:r>
              <a:rPr b="1" i="0" lang="en" sz="1800" u="none" cap="none" strike="noStrike">
                <a:solidFill>
                  <a:srgbClr val="4D5156"/>
                </a:solidFill>
                <a:latin typeface="Montserrat"/>
                <a:ea typeface="Montserrat"/>
                <a:cs typeface="Montserrat"/>
                <a:sym typeface="Montserrat"/>
              </a:rPr>
              <a:t>2,3</a:t>
            </a:r>
            <a:r>
              <a:rPr b="0" i="0" lang="en" sz="1800" u="none" cap="none" strike="noStrike">
                <a:solidFill>
                  <a:srgbClr val="4D5156"/>
                </a:solidFill>
                <a:latin typeface="Montserrat"/>
                <a:ea typeface="Montserrat"/>
                <a:cs typeface="Montserrat"/>
                <a:sym typeface="Montserrat"/>
              </a:rPr>
              <a:t>,4,7] Swap since 2 is less than 3.</a:t>
            </a:r>
            <a:endParaRPr b="0" i="0" sz="1500" u="none" cap="none" strike="noStrike">
              <a:solidFill>
                <a:srgbClr val="000000"/>
              </a:solidFill>
              <a:latin typeface="Montserrat"/>
              <a:ea typeface="Montserrat"/>
              <a:cs typeface="Montserrat"/>
              <a:sym typeface="Montserrat"/>
            </a:endParaRPr>
          </a:p>
        </p:txBody>
      </p:sp>
      <p:sp>
        <p:nvSpPr>
          <p:cNvPr id="112" name="Google Shape;112;p25"/>
          <p:cNvSpPr txBox="1"/>
          <p:nvPr/>
        </p:nvSpPr>
        <p:spPr>
          <a:xfrm>
            <a:off x="433775" y="2633725"/>
            <a:ext cx="6643200" cy="81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4D5156"/>
                </a:solidFill>
                <a:latin typeface="Montserrat"/>
                <a:ea typeface="Montserrat"/>
                <a:cs typeface="Montserrat"/>
                <a:sym typeface="Montserrat"/>
              </a:rPr>
              <a:t>Fourth Pass</a:t>
            </a:r>
            <a:endParaRPr b="0" i="0" sz="1800" u="none" cap="none" strike="noStrike">
              <a:solidFill>
                <a:srgbClr val="4D5156"/>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4D5156"/>
                </a:solidFill>
                <a:latin typeface="Montserrat"/>
                <a:ea typeface="Montserrat"/>
                <a:cs typeface="Montserrat"/>
                <a:sym typeface="Montserrat"/>
              </a:rPr>
              <a:t>[1,2,3,4,7] → [1,2,3,4,7]</a:t>
            </a:r>
            <a:endParaRPr b="1" i="0" sz="1800" u="none" cap="none" strike="noStrike">
              <a:solidFill>
                <a:srgbClr val="000000"/>
              </a:solidFill>
              <a:latin typeface="Montserrat"/>
              <a:ea typeface="Montserrat"/>
              <a:cs typeface="Montserrat"/>
              <a:sym typeface="Montserrat"/>
            </a:endParaRPr>
          </a:p>
        </p:txBody>
      </p:sp>
      <p:cxnSp>
        <p:nvCxnSpPr>
          <p:cNvPr id="113" name="Google Shape;113;p25"/>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
        <p:nvSpPr>
          <p:cNvPr id="114" name="Google Shape;114;p25"/>
          <p:cNvSpPr txBox="1"/>
          <p:nvPr/>
        </p:nvSpPr>
        <p:spPr>
          <a:xfrm>
            <a:off x="433775" y="268150"/>
            <a:ext cx="7919700" cy="6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Third and Forth Pass for Bubble Sort</a:t>
            </a:r>
            <a:endParaRPr b="1" i="0" sz="27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4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nvSpPr>
        <p:spPr>
          <a:xfrm>
            <a:off x="520600" y="310450"/>
            <a:ext cx="68538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Time Complexity for Bubble Sort</a:t>
            </a:r>
            <a:endParaRPr b="1" i="0" sz="2700" u="none" cap="none" strike="noStrike">
              <a:solidFill>
                <a:srgbClr val="000000"/>
              </a:solidFill>
              <a:latin typeface="Montserrat"/>
              <a:ea typeface="Montserrat"/>
              <a:cs typeface="Montserrat"/>
              <a:sym typeface="Montserrat"/>
            </a:endParaRPr>
          </a:p>
        </p:txBody>
      </p:sp>
      <p:sp>
        <p:nvSpPr>
          <p:cNvPr id="120" name="Google Shape;120;p26"/>
          <p:cNvSpPr txBox="1"/>
          <p:nvPr/>
        </p:nvSpPr>
        <p:spPr>
          <a:xfrm>
            <a:off x="367175" y="973025"/>
            <a:ext cx="8328900" cy="294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i = 1				n  times</a:t>
            </a:r>
            <a:endParaRPr b="0" i="0" sz="15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i = 2				n-1 times</a:t>
            </a:r>
            <a:endParaRPr b="0" i="0" sz="15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i = 3				n-2 times</a:t>
            </a:r>
            <a:endParaRPr b="0" i="0" sz="15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a:t>
            </a:r>
            <a:endParaRPr b="0" i="0" sz="15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rgbClr val="000000"/>
                </a:solidFill>
                <a:latin typeface="Montserrat"/>
                <a:ea typeface="Montserrat"/>
                <a:cs typeface="Montserrat"/>
                <a:sym typeface="Montserrat"/>
              </a:rPr>
              <a:t>i = n				1 times</a:t>
            </a:r>
            <a:endParaRPr b="0" i="0" sz="15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Montserrat"/>
                <a:ea typeface="Montserrat"/>
                <a:cs typeface="Montserrat"/>
                <a:sym typeface="Montserrat"/>
              </a:rPr>
              <a:t>Total number of operations = n+(n-1)+(n-2)+(n-3)+(n-4)+.</a:t>
            </a:r>
            <a:r>
              <a:rPr b="1" i="0" lang="en" sz="1800" u="none" cap="none" strike="noStrike">
                <a:solidFill>
                  <a:srgbClr val="000000"/>
                </a:solidFill>
                <a:latin typeface="Montserrat"/>
                <a:ea typeface="Montserrat"/>
                <a:cs typeface="Montserrat"/>
                <a:sym typeface="Montserrat"/>
              </a:rPr>
              <a:t>..</a:t>
            </a:r>
            <a:r>
              <a:rPr b="0" i="0" lang="en" sz="1800" u="none" cap="none" strike="noStrike">
                <a:solidFill>
                  <a:srgbClr val="000000"/>
                </a:solidFill>
                <a:latin typeface="Montserrat"/>
                <a:ea typeface="Montserrat"/>
                <a:cs typeface="Montserrat"/>
                <a:sym typeface="Montserrat"/>
              </a:rPr>
              <a:t>1</a:t>
            </a:r>
            <a:endParaRPr b="0"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n number of n’s:    n*n+(1+2+3+...)</a:t>
            </a:r>
            <a:endParaRPr b="1" i="0" sz="18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000000"/>
                </a:solidFill>
                <a:latin typeface="Montserrat"/>
                <a:ea typeface="Montserrat"/>
                <a:cs typeface="Montserrat"/>
                <a:sym typeface="Montserrat"/>
              </a:rPr>
              <a:t>Time complexity = O(n^2)</a:t>
            </a:r>
            <a:endParaRPr b="1"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cxnSp>
        <p:nvCxnSpPr>
          <p:cNvPr id="121" name="Google Shape;121;p26"/>
          <p:cNvCxnSpPr/>
          <p:nvPr/>
        </p:nvCxnSpPr>
        <p:spPr>
          <a:xfrm>
            <a:off x="367175" y="310450"/>
            <a:ext cx="4800" cy="535200"/>
          </a:xfrm>
          <a:prstGeom prst="straightConnector1">
            <a:avLst/>
          </a:prstGeom>
          <a:noFill/>
          <a:ln cap="flat" cmpd="sng" w="762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5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500"/>
                                        <p:tgtEl>
                                          <p:spTgt spid="1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500"/>
                                        <p:tgtEl>
                                          <p:spTgt spid="1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500"/>
                                        <p:tgtEl>
                                          <p:spTgt spid="1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