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AEB5-4142-425C-AE1D-B178D8A4DBF7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C7EBEB6-1207-4D23-847A-8B75A6CC4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6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AEB5-4142-425C-AE1D-B178D8A4DBF7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7EBEB6-1207-4D23-847A-8B75A6CC4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5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AEB5-4142-425C-AE1D-B178D8A4DBF7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7EBEB6-1207-4D23-847A-8B75A6CC40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09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AEB5-4142-425C-AE1D-B178D8A4DBF7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7EBEB6-1207-4D23-847A-8B75A6CC4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5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AEB5-4142-425C-AE1D-B178D8A4DBF7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7EBEB6-1207-4D23-847A-8B75A6CC40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763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AEB5-4142-425C-AE1D-B178D8A4DBF7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7EBEB6-1207-4D23-847A-8B75A6CC4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5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AEB5-4142-425C-AE1D-B178D8A4DBF7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BEB6-1207-4D23-847A-8B75A6CC4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42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AEB5-4142-425C-AE1D-B178D8A4DBF7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BEB6-1207-4D23-847A-8B75A6CC4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AEB5-4142-425C-AE1D-B178D8A4DBF7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BEB6-1207-4D23-847A-8B75A6CC4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8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AEB5-4142-425C-AE1D-B178D8A4DBF7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7EBEB6-1207-4D23-847A-8B75A6CC4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3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AEB5-4142-425C-AE1D-B178D8A4DBF7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7EBEB6-1207-4D23-847A-8B75A6CC4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6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AEB5-4142-425C-AE1D-B178D8A4DBF7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7EBEB6-1207-4D23-847A-8B75A6CC4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3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AEB5-4142-425C-AE1D-B178D8A4DBF7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BEB6-1207-4D23-847A-8B75A6CC4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6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AEB5-4142-425C-AE1D-B178D8A4DBF7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BEB6-1207-4D23-847A-8B75A6CC4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AEB5-4142-425C-AE1D-B178D8A4DBF7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BEB6-1207-4D23-847A-8B75A6CC4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1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AEB5-4142-425C-AE1D-B178D8A4DBF7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7EBEB6-1207-4D23-847A-8B75A6CC4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6AEB5-4142-425C-AE1D-B178D8A4DBF7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7EBEB6-1207-4D23-847A-8B75A6CC40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6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0CF84-24BD-FA93-7740-9D8790799F5C}"/>
              </a:ext>
            </a:extLst>
          </p:cNvPr>
          <p:cNvSpPr/>
          <p:nvPr/>
        </p:nvSpPr>
        <p:spPr>
          <a:xfrm>
            <a:off x="343269" y="3236477"/>
            <a:ext cx="12002610" cy="21109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Topic: Cooking Recipe Portal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by: Mugdha Dixit</a:t>
            </a: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F6382-0891-E075-0243-5AF9576ACDD4}"/>
              </a:ext>
            </a:extLst>
          </p:cNvPr>
          <p:cNvSpPr/>
          <p:nvPr/>
        </p:nvSpPr>
        <p:spPr>
          <a:xfrm>
            <a:off x="1145218" y="215257"/>
            <a:ext cx="1083075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SIES 630-01 Database Management Systems &amp; Design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Final Project Draft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750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6A0D14-4B33-317C-C49F-680BCF74A193}"/>
              </a:ext>
            </a:extLst>
          </p:cNvPr>
          <p:cNvSpPr txBox="1"/>
          <p:nvPr/>
        </p:nvSpPr>
        <p:spPr>
          <a:xfrm>
            <a:off x="1467035" y="6390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CRUD Operations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8E312-06EE-D36A-CA0F-2D2902D19C3E}"/>
              </a:ext>
            </a:extLst>
          </p:cNvPr>
          <p:cNvSpPr txBox="1"/>
          <p:nvPr/>
        </p:nvSpPr>
        <p:spPr>
          <a:xfrm>
            <a:off x="1837677" y="1305340"/>
            <a:ext cx="85225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table users(</a:t>
            </a:r>
          </a:p>
          <a:p>
            <a:r>
              <a:rPr lang="en-US" sz="2000" dirty="0"/>
              <a:t>     user_id int primary key,</a:t>
            </a:r>
          </a:p>
          <a:p>
            <a:r>
              <a:rPr lang="en-US" sz="2000" dirty="0"/>
              <a:t>     user_name varchar(50) not null,</a:t>
            </a:r>
          </a:p>
          <a:p>
            <a:r>
              <a:rPr lang="en-US" sz="2000" dirty="0"/>
              <a:t>     email varchar(100) unique not null,</a:t>
            </a:r>
          </a:p>
          <a:p>
            <a:r>
              <a:rPr lang="en-US" sz="2000" dirty="0"/>
              <a:t>     password varchar(50) not null);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select * from users;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update ratings set rating_value = 5 where user_id = 36;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delete from users where user_id = 16;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8A418-38D3-DEDE-CB57-9D0A71094CF7}"/>
              </a:ext>
            </a:extLst>
          </p:cNvPr>
          <p:cNvSpPr txBox="1"/>
          <p:nvPr/>
        </p:nvSpPr>
        <p:spPr>
          <a:xfrm>
            <a:off x="1979720" y="5388746"/>
            <a:ext cx="7306323" cy="912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8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EF64BA-A725-6FA1-4809-9ABD0112156A}"/>
              </a:ext>
            </a:extLst>
          </p:cNvPr>
          <p:cNvSpPr txBox="1"/>
          <p:nvPr/>
        </p:nvSpPr>
        <p:spPr>
          <a:xfrm>
            <a:off x="1875777" y="72786"/>
            <a:ext cx="8440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Queries – DDL, DML, DDL, DQL.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13FEFA3-59FB-D004-764F-68116824A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62" y="1233997"/>
            <a:ext cx="6136840" cy="790528"/>
          </a:xfrm>
          <a:prstGeom prst="rect">
            <a:avLst/>
          </a:prstGeom>
        </p:spPr>
      </p:pic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68870F98-B14A-5E9A-B724-B7507875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99" y="2925766"/>
            <a:ext cx="5943600" cy="1038860"/>
          </a:xfrm>
          <a:prstGeom prst="rect">
            <a:avLst/>
          </a:prstGeom>
        </p:spPr>
      </p:pic>
      <p:pic>
        <p:nvPicPr>
          <p:cNvPr id="6" name="Picture 5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67BA0E44-E48D-2C79-DB74-976A520BC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964626"/>
            <a:ext cx="5487035" cy="990600"/>
          </a:xfrm>
          <a:prstGeom prst="rect">
            <a:avLst/>
          </a:prstGeom>
        </p:spPr>
      </p:pic>
      <p:pic>
        <p:nvPicPr>
          <p:cNvPr id="7" name="Picture 6" descr="A close-up of a sign&#10;&#10;Description automatically generated">
            <a:extLst>
              <a:ext uri="{FF2B5EF4-FFF2-40B4-BE49-F238E27FC236}">
                <a16:creationId xmlns:a16="http://schemas.microsoft.com/office/drawing/2014/main" id="{AD5DA6C1-F699-94E0-436E-31FD130D9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367" y="2089938"/>
            <a:ext cx="4214953" cy="803437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B7DCC4C-B184-B353-87DD-E04023ADC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6082" y="5035877"/>
            <a:ext cx="41148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5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41895F-4CA7-FEC2-E8D4-95AE6153AB4E}"/>
              </a:ext>
            </a:extLst>
          </p:cNvPr>
          <p:cNvSpPr txBox="1"/>
          <p:nvPr/>
        </p:nvSpPr>
        <p:spPr>
          <a:xfrm>
            <a:off x="1822141" y="223707"/>
            <a:ext cx="9274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Advanced SQL Queries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7FC46-6F57-2A29-BF05-F9802695A841}"/>
              </a:ext>
            </a:extLst>
          </p:cNvPr>
          <p:cNvSpPr txBox="1"/>
          <p:nvPr/>
        </p:nvSpPr>
        <p:spPr>
          <a:xfrm>
            <a:off x="1677881" y="870038"/>
            <a:ext cx="96322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 shows all the recipes from all four categories which has cheese in its description.</a:t>
            </a:r>
          </a:p>
          <a:p>
            <a:r>
              <a:rPr lang="en-US" dirty="0">
                <a:solidFill>
                  <a:srgbClr val="FF0000"/>
                </a:solidFill>
              </a:rPr>
              <a:t>select title, description</a:t>
            </a:r>
          </a:p>
          <a:p>
            <a:r>
              <a:rPr lang="en-US" dirty="0">
                <a:solidFill>
                  <a:srgbClr val="FF0000"/>
                </a:solidFill>
              </a:rPr>
              <a:t>from vegetarian</a:t>
            </a:r>
          </a:p>
          <a:p>
            <a:r>
              <a:rPr lang="en-US" dirty="0">
                <a:solidFill>
                  <a:srgbClr val="FF0000"/>
                </a:solidFill>
              </a:rPr>
              <a:t>where description like '%cheese%'</a:t>
            </a:r>
          </a:p>
          <a:p>
            <a:r>
              <a:rPr lang="en-US" dirty="0">
                <a:solidFill>
                  <a:srgbClr val="FF0000"/>
                </a:solidFill>
              </a:rPr>
              <a:t>union</a:t>
            </a:r>
          </a:p>
          <a:p>
            <a:r>
              <a:rPr lang="en-US" dirty="0">
                <a:solidFill>
                  <a:srgbClr val="FF0000"/>
                </a:solidFill>
              </a:rPr>
              <a:t>select title, description</a:t>
            </a:r>
          </a:p>
          <a:p>
            <a:r>
              <a:rPr lang="en-US" dirty="0">
                <a:solidFill>
                  <a:srgbClr val="FF0000"/>
                </a:solidFill>
              </a:rPr>
              <a:t>from nonvegetarian</a:t>
            </a:r>
          </a:p>
          <a:p>
            <a:r>
              <a:rPr lang="en-US" dirty="0">
                <a:solidFill>
                  <a:srgbClr val="FF0000"/>
                </a:solidFill>
              </a:rPr>
              <a:t>where description like '%cheese%'</a:t>
            </a:r>
          </a:p>
          <a:p>
            <a:r>
              <a:rPr lang="en-US" dirty="0">
                <a:solidFill>
                  <a:srgbClr val="FF0000"/>
                </a:solidFill>
              </a:rPr>
              <a:t>union</a:t>
            </a:r>
          </a:p>
          <a:p>
            <a:r>
              <a:rPr lang="en-US" dirty="0">
                <a:solidFill>
                  <a:srgbClr val="FF0000"/>
                </a:solidFill>
              </a:rPr>
              <a:t>select title, description</a:t>
            </a:r>
          </a:p>
          <a:p>
            <a:r>
              <a:rPr lang="en-US" dirty="0">
                <a:solidFill>
                  <a:srgbClr val="FF0000"/>
                </a:solidFill>
              </a:rPr>
              <a:t>from vegan</a:t>
            </a:r>
          </a:p>
          <a:p>
            <a:r>
              <a:rPr lang="en-US" dirty="0">
                <a:solidFill>
                  <a:srgbClr val="FF0000"/>
                </a:solidFill>
              </a:rPr>
              <a:t>where description like '%cheese%'</a:t>
            </a:r>
          </a:p>
          <a:p>
            <a:r>
              <a:rPr lang="en-US" dirty="0">
                <a:solidFill>
                  <a:srgbClr val="FF0000"/>
                </a:solidFill>
              </a:rPr>
              <a:t>union</a:t>
            </a:r>
          </a:p>
          <a:p>
            <a:r>
              <a:rPr lang="en-US" dirty="0">
                <a:solidFill>
                  <a:srgbClr val="FF0000"/>
                </a:solidFill>
              </a:rPr>
              <a:t>select title, description</a:t>
            </a:r>
          </a:p>
          <a:p>
            <a:r>
              <a:rPr lang="en-US" dirty="0">
                <a:solidFill>
                  <a:srgbClr val="FF0000"/>
                </a:solidFill>
              </a:rPr>
              <a:t>from desserts</a:t>
            </a:r>
          </a:p>
          <a:p>
            <a:r>
              <a:rPr lang="en-US" dirty="0">
                <a:solidFill>
                  <a:srgbClr val="FF0000"/>
                </a:solidFill>
              </a:rPr>
              <a:t>where description like '%cheese%';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3939D-0860-44B2-728A-1CE3D601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81" y="5375312"/>
            <a:ext cx="96322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8D352-39E2-7077-CA66-57F7240CF0FA}"/>
              </a:ext>
            </a:extLst>
          </p:cNvPr>
          <p:cNvSpPr txBox="1"/>
          <p:nvPr/>
        </p:nvSpPr>
        <p:spPr>
          <a:xfrm>
            <a:off x="1651247" y="124286"/>
            <a:ext cx="9729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 Users who have added recipes in category veg as well as desserts.</a:t>
            </a:r>
          </a:p>
          <a:p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v.v_id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v.title</a:t>
            </a:r>
            <a:r>
              <a:rPr lang="en-US" dirty="0">
                <a:solidFill>
                  <a:srgbClr val="FF0000"/>
                </a:solidFill>
              </a:rPr>
              <a:t> as </a:t>
            </a:r>
            <a:r>
              <a:rPr lang="en-US" dirty="0" err="1">
                <a:solidFill>
                  <a:srgbClr val="FF0000"/>
                </a:solidFill>
              </a:rPr>
              <a:t>vegetarian_title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d.d_id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d.title</a:t>
            </a:r>
            <a:r>
              <a:rPr lang="en-US" dirty="0">
                <a:solidFill>
                  <a:srgbClr val="FF0000"/>
                </a:solidFill>
              </a:rPr>
              <a:t> as </a:t>
            </a:r>
            <a:r>
              <a:rPr lang="en-US" dirty="0" err="1">
                <a:solidFill>
                  <a:srgbClr val="FF0000"/>
                </a:solidFill>
              </a:rPr>
              <a:t>dessert_title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from vegetarian v</a:t>
            </a:r>
          </a:p>
          <a:p>
            <a:r>
              <a:rPr lang="en-US" dirty="0">
                <a:solidFill>
                  <a:srgbClr val="FF0000"/>
                </a:solidFill>
              </a:rPr>
              <a:t>inner join desserts d on </a:t>
            </a:r>
            <a:r>
              <a:rPr lang="en-US" dirty="0" err="1">
                <a:solidFill>
                  <a:srgbClr val="FF0000"/>
                </a:solidFill>
              </a:rPr>
              <a:t>v.v_id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d.d_id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7730B-FE60-E10C-E6A4-C691E196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3" y="882376"/>
            <a:ext cx="3715268" cy="143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F89F17-1327-6BEA-50D5-0B205A79BD85}"/>
              </a:ext>
            </a:extLst>
          </p:cNvPr>
          <p:cNvSpPr txBox="1"/>
          <p:nvPr/>
        </p:nvSpPr>
        <p:spPr>
          <a:xfrm>
            <a:off x="2799427" y="2698811"/>
            <a:ext cx="9729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 shows all the recipes from table non-vegetarian and desserts which has cooking time less than 60 min</a:t>
            </a:r>
          </a:p>
          <a:p>
            <a:r>
              <a:rPr lang="en-US" dirty="0">
                <a:solidFill>
                  <a:srgbClr val="FF0000"/>
                </a:solidFill>
              </a:rPr>
              <a:t>select title, </a:t>
            </a:r>
            <a:r>
              <a:rPr lang="en-US" dirty="0" err="1">
                <a:solidFill>
                  <a:srgbClr val="FF0000"/>
                </a:solidFill>
              </a:rPr>
              <a:t>cooking_time</a:t>
            </a:r>
            <a:r>
              <a:rPr lang="en-US" dirty="0">
                <a:solidFill>
                  <a:srgbClr val="FF0000"/>
                </a:solidFill>
              </a:rPr>
              <a:t> from nonvegetarian where </a:t>
            </a:r>
            <a:r>
              <a:rPr lang="en-US" dirty="0" err="1">
                <a:solidFill>
                  <a:srgbClr val="FF0000"/>
                </a:solidFill>
              </a:rPr>
              <a:t>cooking_time</a:t>
            </a:r>
            <a:r>
              <a:rPr lang="en-US" dirty="0">
                <a:solidFill>
                  <a:srgbClr val="FF0000"/>
                </a:solidFill>
              </a:rPr>
              <a:t> &lt; 60</a:t>
            </a:r>
          </a:p>
          <a:p>
            <a:r>
              <a:rPr lang="en-US" dirty="0">
                <a:solidFill>
                  <a:srgbClr val="FF0000"/>
                </a:solidFill>
              </a:rPr>
              <a:t>union</a:t>
            </a:r>
          </a:p>
          <a:p>
            <a:r>
              <a:rPr lang="en-US" dirty="0">
                <a:solidFill>
                  <a:srgbClr val="FF0000"/>
                </a:solidFill>
              </a:rPr>
              <a:t>select title, </a:t>
            </a:r>
            <a:r>
              <a:rPr lang="en-US" dirty="0" err="1">
                <a:solidFill>
                  <a:srgbClr val="FF0000"/>
                </a:solidFill>
              </a:rPr>
              <a:t>cooking_time</a:t>
            </a:r>
            <a:r>
              <a:rPr lang="en-US" dirty="0">
                <a:solidFill>
                  <a:srgbClr val="FF0000"/>
                </a:solidFill>
              </a:rPr>
              <a:t> from desserts where </a:t>
            </a:r>
            <a:r>
              <a:rPr lang="en-US" dirty="0" err="1">
                <a:solidFill>
                  <a:srgbClr val="FF0000"/>
                </a:solidFill>
              </a:rPr>
              <a:t>cooking_time</a:t>
            </a:r>
            <a:r>
              <a:rPr lang="en-US" dirty="0">
                <a:solidFill>
                  <a:srgbClr val="FF0000"/>
                </a:solidFill>
              </a:rPr>
              <a:t> &lt; 60;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DEA15-64B1-C74C-A7E9-42BD45150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948" y="4373238"/>
            <a:ext cx="3743847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1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965491-C4FE-2413-5E53-7991E02AD477}"/>
              </a:ext>
            </a:extLst>
          </p:cNvPr>
          <p:cNvSpPr/>
          <p:nvPr/>
        </p:nvSpPr>
        <p:spPr>
          <a:xfrm>
            <a:off x="1924797" y="2525165"/>
            <a:ext cx="834240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15209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5BD0C-186F-BC94-F476-385DD42810F9}"/>
              </a:ext>
            </a:extLst>
          </p:cNvPr>
          <p:cNvSpPr/>
          <p:nvPr/>
        </p:nvSpPr>
        <p:spPr>
          <a:xfrm>
            <a:off x="3870664" y="133165"/>
            <a:ext cx="49359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5A673-D5DC-3164-333D-010F5F3E6C5A}"/>
              </a:ext>
            </a:extLst>
          </p:cNvPr>
          <p:cNvSpPr txBox="1"/>
          <p:nvPr/>
        </p:nvSpPr>
        <p:spPr>
          <a:xfrm>
            <a:off x="2645545" y="1859339"/>
            <a:ext cx="83982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Database which will have all recipe related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Implementation of basic registration and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User-friendly online recipe portal for food lovers.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Users can explore the portal and share their recipes.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Ratings column will save ratings and will use to decide ‘Recipe of the month’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0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ED5D9D-3155-6ED0-5176-57C57DF4D84D}"/>
              </a:ext>
            </a:extLst>
          </p:cNvPr>
          <p:cNvSpPr/>
          <p:nvPr/>
        </p:nvSpPr>
        <p:spPr>
          <a:xfrm>
            <a:off x="3897415" y="433870"/>
            <a:ext cx="36042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Exploring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C30E2-A67A-F35C-4410-9D13F9A2FABA}"/>
              </a:ext>
            </a:extLst>
          </p:cNvPr>
          <p:cNvSpPr txBox="1"/>
          <p:nvPr/>
        </p:nvSpPr>
        <p:spPr>
          <a:xfrm>
            <a:off x="2303755" y="3938647"/>
            <a:ext cx="8939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 design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understanding in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Visited some real time online portals.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Gathered recipes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Chose which fields and categories to add.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48D20-5E7E-EFD1-5E3B-8ECA57E2A082}"/>
              </a:ext>
            </a:extLst>
          </p:cNvPr>
          <p:cNvSpPr txBox="1"/>
          <p:nvPr/>
        </p:nvSpPr>
        <p:spPr>
          <a:xfrm>
            <a:off x="2303755" y="1357200"/>
            <a:ext cx="9090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this topic 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Engaging topic.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Attracts large community of people/food lovers.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Beginners can learn, while experienced users can share their knowledge.</a:t>
            </a:r>
          </a:p>
        </p:txBody>
      </p:sp>
    </p:spTree>
    <p:extLst>
      <p:ext uri="{BB962C8B-B14F-4D97-AF65-F5344CB8AC3E}">
        <p14:creationId xmlns:p14="http://schemas.microsoft.com/office/powerpoint/2010/main" val="182242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682F4F-1F28-84B3-BF49-28B24E4C9068}"/>
              </a:ext>
            </a:extLst>
          </p:cNvPr>
          <p:cNvSpPr/>
          <p:nvPr/>
        </p:nvSpPr>
        <p:spPr>
          <a:xfrm>
            <a:off x="3330884" y="463858"/>
            <a:ext cx="6293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Building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1131C-6FB7-3C1E-D562-66800EF4CB09}"/>
              </a:ext>
            </a:extLst>
          </p:cNvPr>
          <p:cNvSpPr txBox="1"/>
          <p:nvPr/>
        </p:nvSpPr>
        <p:spPr>
          <a:xfrm>
            <a:off x="2476871" y="2228295"/>
            <a:ext cx="77413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Entity Identification:</a:t>
            </a:r>
          </a:p>
          <a:p>
            <a:r>
              <a:rPr lang="en-US" sz="2000" dirty="0"/>
              <a:t>Identified entities such as User, recipes category, and ratings for the database design.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Parent and child tables:</a:t>
            </a:r>
          </a:p>
          <a:p>
            <a:r>
              <a:rPr lang="en-US" sz="2000" dirty="0"/>
              <a:t>Under recipe category I added 4 subcategories in which you can add more categories further.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Relationship Definition:</a:t>
            </a:r>
          </a:p>
          <a:p>
            <a:r>
              <a:rPr lang="en-US" sz="2000" dirty="0"/>
              <a:t>Determined the relationships between entities, such as one-to-many and many-to-many relationships, and defined them in the database design.</a:t>
            </a:r>
          </a:p>
        </p:txBody>
      </p:sp>
    </p:spTree>
    <p:extLst>
      <p:ext uri="{BB962C8B-B14F-4D97-AF65-F5344CB8AC3E}">
        <p14:creationId xmlns:p14="http://schemas.microsoft.com/office/powerpoint/2010/main" val="226849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38F23-E51D-8B28-865C-C03EC9BA481E}"/>
              </a:ext>
            </a:extLst>
          </p:cNvPr>
          <p:cNvSpPr/>
          <p:nvPr/>
        </p:nvSpPr>
        <p:spPr>
          <a:xfrm>
            <a:off x="2263559" y="0"/>
            <a:ext cx="780694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 Topic from class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included in this project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777F39-881B-E731-3B0D-13A95DB918E4}"/>
              </a:ext>
            </a:extLst>
          </p:cNvPr>
          <p:cNvSpPr/>
          <p:nvPr/>
        </p:nvSpPr>
        <p:spPr>
          <a:xfrm>
            <a:off x="1911659" y="1841242"/>
            <a:ext cx="10280341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Design</a:t>
            </a:r>
          </a:p>
          <a:p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of Parent – Child data tables.</a:t>
            </a:r>
          </a:p>
          <a:p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and Relational diagram in data modeler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CRUD Operations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Queries – DDL, DML, DDL, DQL.</a:t>
            </a:r>
          </a:p>
        </p:txBody>
      </p:sp>
    </p:spTree>
    <p:extLst>
      <p:ext uri="{BB962C8B-B14F-4D97-AF65-F5344CB8AC3E}">
        <p14:creationId xmlns:p14="http://schemas.microsoft.com/office/powerpoint/2010/main" val="356073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8B3FC3-A594-3927-DCC5-48342915F204}"/>
              </a:ext>
            </a:extLst>
          </p:cNvPr>
          <p:cNvSpPr txBox="1"/>
          <p:nvPr/>
        </p:nvSpPr>
        <p:spPr>
          <a:xfrm>
            <a:off x="1653467" y="18819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Design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DB9FB4F-D1DD-AC27-C004-8141F3401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46898"/>
              </p:ext>
            </p:extLst>
          </p:nvPr>
        </p:nvGraphicFramePr>
        <p:xfrm>
          <a:off x="1653467" y="1163548"/>
          <a:ext cx="1746681" cy="274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681">
                  <a:extLst>
                    <a:ext uri="{9D8B030D-6E8A-4147-A177-3AD203B41FA5}">
                      <a16:colId xmlns:a16="http://schemas.microsoft.com/office/drawing/2014/main" val="2293754272"/>
                    </a:ext>
                  </a:extLst>
                </a:gridCol>
              </a:tblGrid>
              <a:tr h="548525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737982"/>
                  </a:ext>
                </a:extLst>
              </a:tr>
              <a:tr h="548525">
                <a:tc>
                  <a:txBody>
                    <a:bodyPr/>
                    <a:lstStyle/>
                    <a:p>
                      <a:r>
                        <a:rPr lang="en-US" dirty="0"/>
                        <a:t>User Id -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634716"/>
                  </a:ext>
                </a:extLst>
              </a:tr>
              <a:tr h="548525">
                <a:tc>
                  <a:txBody>
                    <a:bodyPr/>
                    <a:lstStyle/>
                    <a:p>
                      <a:r>
                        <a:rPr lang="en-US" dirty="0"/>
                        <a:t>User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04777"/>
                  </a:ext>
                </a:extLst>
              </a:tr>
              <a:tr h="548525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814921"/>
                  </a:ext>
                </a:extLst>
              </a:tr>
              <a:tr h="548525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711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E79F316-2086-9345-AF18-47FAB5469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1144"/>
              </p:ext>
            </p:extLst>
          </p:nvPr>
        </p:nvGraphicFramePr>
        <p:xfrm>
          <a:off x="4296790" y="1163547"/>
          <a:ext cx="1864311" cy="274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311">
                  <a:extLst>
                    <a:ext uri="{9D8B030D-6E8A-4147-A177-3AD203B41FA5}">
                      <a16:colId xmlns:a16="http://schemas.microsoft.com/office/drawing/2014/main" val="2572216341"/>
                    </a:ext>
                  </a:extLst>
                </a:gridCol>
              </a:tblGrid>
              <a:tr h="548525">
                <a:tc>
                  <a:txBody>
                    <a:bodyPr/>
                    <a:lstStyle/>
                    <a:p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6860"/>
                  </a:ext>
                </a:extLst>
              </a:tr>
              <a:tr h="548525">
                <a:tc>
                  <a:txBody>
                    <a:bodyPr/>
                    <a:lstStyle/>
                    <a:p>
                      <a:r>
                        <a:rPr lang="en-US" dirty="0"/>
                        <a:t>Rating Id -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33629"/>
                  </a:ext>
                </a:extLst>
              </a:tr>
              <a:tr h="548525">
                <a:tc>
                  <a:txBody>
                    <a:bodyPr/>
                    <a:lstStyle/>
                    <a:p>
                      <a:r>
                        <a:rPr lang="en-US" dirty="0"/>
                        <a:t>Recipe Id –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58438"/>
                  </a:ext>
                </a:extLst>
              </a:tr>
              <a:tr h="548525">
                <a:tc>
                  <a:txBody>
                    <a:bodyPr/>
                    <a:lstStyle/>
                    <a:p>
                      <a:r>
                        <a:rPr lang="en-US" dirty="0"/>
                        <a:t>User Id –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196230"/>
                  </a:ext>
                </a:extLst>
              </a:tr>
              <a:tr h="548525">
                <a:tc>
                  <a:txBody>
                    <a:bodyPr/>
                    <a:lstStyle/>
                    <a:p>
                      <a:r>
                        <a:rPr lang="en-US" dirty="0"/>
                        <a:t>Rating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61550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C013B5E-65E9-D5CD-8ABE-A32B6E9CC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27812"/>
              </p:ext>
            </p:extLst>
          </p:nvPr>
        </p:nvGraphicFramePr>
        <p:xfrm>
          <a:off x="7057743" y="1163547"/>
          <a:ext cx="20951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134">
                  <a:extLst>
                    <a:ext uri="{9D8B030D-6E8A-4147-A177-3AD203B41FA5}">
                      <a16:colId xmlns:a16="http://schemas.microsoft.com/office/drawing/2014/main" val="404036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Recipe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92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 Id -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08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534822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F669B04-18E3-293F-0FBB-F068FAA2A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029897"/>
              </p:ext>
            </p:extLst>
          </p:nvPr>
        </p:nvGraphicFramePr>
        <p:xfrm>
          <a:off x="9836456" y="1163547"/>
          <a:ext cx="186431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311">
                  <a:extLst>
                    <a:ext uri="{9D8B030D-6E8A-4147-A177-3AD203B41FA5}">
                      <a16:colId xmlns:a16="http://schemas.microsoft.com/office/drawing/2014/main" val="1752409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Recipe of the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46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 id -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4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9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Rating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9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91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D66F05-2BD1-64D4-8C06-9AF5286089E8}"/>
              </a:ext>
            </a:extLst>
          </p:cNvPr>
          <p:cNvSpPr txBox="1"/>
          <p:nvPr/>
        </p:nvSpPr>
        <p:spPr>
          <a:xfrm>
            <a:off x="2086252" y="497150"/>
            <a:ext cx="822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of Parent – Child data tables.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48C29B42-BD85-35FD-0B1F-87834AF7F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841365"/>
              </p:ext>
            </p:extLst>
          </p:nvPr>
        </p:nvGraphicFramePr>
        <p:xfrm>
          <a:off x="5117484" y="1396443"/>
          <a:ext cx="2349625" cy="1799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625">
                  <a:extLst>
                    <a:ext uri="{9D8B030D-6E8A-4147-A177-3AD203B41FA5}">
                      <a16:colId xmlns:a16="http://schemas.microsoft.com/office/drawing/2014/main" val="4040360395"/>
                    </a:ext>
                  </a:extLst>
                </a:gridCol>
              </a:tblGrid>
              <a:tr h="599839">
                <a:tc>
                  <a:txBody>
                    <a:bodyPr/>
                    <a:lstStyle/>
                    <a:p>
                      <a:r>
                        <a:rPr lang="en-US" dirty="0"/>
                        <a:t>Recipe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924248"/>
                  </a:ext>
                </a:extLst>
              </a:tr>
              <a:tr h="599839">
                <a:tc>
                  <a:txBody>
                    <a:bodyPr/>
                    <a:lstStyle/>
                    <a:p>
                      <a:r>
                        <a:rPr lang="en-US" dirty="0"/>
                        <a:t>Category Id -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089911"/>
                  </a:ext>
                </a:extLst>
              </a:tr>
              <a:tr h="599839">
                <a:tc>
                  <a:txBody>
                    <a:bodyPr/>
                    <a:lstStyle/>
                    <a:p>
                      <a:r>
                        <a:rPr lang="en-US" dirty="0"/>
                        <a:t>Category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534822"/>
                  </a:ext>
                </a:extLst>
              </a:tr>
            </a:tbl>
          </a:graphicData>
        </a:graphic>
      </p:graphicFrame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9BC85898-1A54-72EC-07D9-976BF7F04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33835"/>
              </p:ext>
            </p:extLst>
          </p:nvPr>
        </p:nvGraphicFramePr>
        <p:xfrm>
          <a:off x="1442620" y="4792833"/>
          <a:ext cx="2212512" cy="505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512">
                  <a:extLst>
                    <a:ext uri="{9D8B030D-6E8A-4147-A177-3AD203B41FA5}">
                      <a16:colId xmlns:a16="http://schemas.microsoft.com/office/drawing/2014/main" val="3815843413"/>
                    </a:ext>
                  </a:extLst>
                </a:gridCol>
              </a:tblGrid>
              <a:tr h="505454">
                <a:tc>
                  <a:txBody>
                    <a:bodyPr/>
                    <a:lstStyle/>
                    <a:p>
                      <a:r>
                        <a:rPr lang="en-US" dirty="0"/>
                        <a:t>Vegetarian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71659"/>
                  </a:ext>
                </a:extLst>
              </a:tr>
            </a:tbl>
          </a:graphicData>
        </a:graphic>
      </p:graphicFrame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A6FF4B4F-4EAD-3B34-1A10-1BF2A5153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46005"/>
              </p:ext>
            </p:extLst>
          </p:nvPr>
        </p:nvGraphicFramePr>
        <p:xfrm>
          <a:off x="4244512" y="4790084"/>
          <a:ext cx="2212512" cy="505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512">
                  <a:extLst>
                    <a:ext uri="{9D8B030D-6E8A-4147-A177-3AD203B41FA5}">
                      <a16:colId xmlns:a16="http://schemas.microsoft.com/office/drawing/2014/main" val="3815843413"/>
                    </a:ext>
                  </a:extLst>
                </a:gridCol>
              </a:tblGrid>
              <a:tr h="505454">
                <a:tc>
                  <a:txBody>
                    <a:bodyPr/>
                    <a:lstStyle/>
                    <a:p>
                      <a:r>
                        <a:rPr lang="en-US" dirty="0"/>
                        <a:t>Non - Vegetarian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71659"/>
                  </a:ext>
                </a:extLst>
              </a:tr>
            </a:tbl>
          </a:graphicData>
        </a:graphic>
      </p:graphicFrame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42225A43-CD75-9832-EE77-0A589DA93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79953"/>
              </p:ext>
            </p:extLst>
          </p:nvPr>
        </p:nvGraphicFramePr>
        <p:xfrm>
          <a:off x="6926061" y="4783955"/>
          <a:ext cx="2212512" cy="505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512">
                  <a:extLst>
                    <a:ext uri="{9D8B030D-6E8A-4147-A177-3AD203B41FA5}">
                      <a16:colId xmlns:a16="http://schemas.microsoft.com/office/drawing/2014/main" val="3815843413"/>
                    </a:ext>
                  </a:extLst>
                </a:gridCol>
              </a:tblGrid>
              <a:tr h="505454">
                <a:tc>
                  <a:txBody>
                    <a:bodyPr/>
                    <a:lstStyle/>
                    <a:p>
                      <a:r>
                        <a:rPr lang="en-US" dirty="0"/>
                        <a:t>Vegan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71659"/>
                  </a:ext>
                </a:extLst>
              </a:tr>
            </a:tbl>
          </a:graphicData>
        </a:graphic>
      </p:graphicFrame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04847E-7B75-85B3-35D6-A1811F7AA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48905"/>
              </p:ext>
            </p:extLst>
          </p:nvPr>
        </p:nvGraphicFramePr>
        <p:xfrm>
          <a:off x="9643124" y="4783955"/>
          <a:ext cx="2212512" cy="505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512">
                  <a:extLst>
                    <a:ext uri="{9D8B030D-6E8A-4147-A177-3AD203B41FA5}">
                      <a16:colId xmlns:a16="http://schemas.microsoft.com/office/drawing/2014/main" val="3815843413"/>
                    </a:ext>
                  </a:extLst>
                </a:gridCol>
              </a:tblGrid>
              <a:tr h="505454">
                <a:tc>
                  <a:txBody>
                    <a:bodyPr/>
                    <a:lstStyle/>
                    <a:p>
                      <a:r>
                        <a:rPr lang="en-US" dirty="0"/>
                        <a:t>Desserts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71659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128550-266D-CF74-1199-4857EE9BD9C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548876" y="3195960"/>
            <a:ext cx="3743420" cy="1596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092222-48F3-E770-B099-12BDA3B049A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350768" y="3195960"/>
            <a:ext cx="941528" cy="1594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1A7113-0C17-3802-DF5B-3C4A9F2DED3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292296" y="3195960"/>
            <a:ext cx="1740021" cy="1587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60F643-C910-25EF-AAFC-FC29884E12F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292296" y="3195960"/>
            <a:ext cx="4457084" cy="1587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2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5AC8BD-4363-4405-B8BE-CD15625CEDDA}"/>
              </a:ext>
            </a:extLst>
          </p:cNvPr>
          <p:cNvSpPr txBox="1"/>
          <p:nvPr/>
        </p:nvSpPr>
        <p:spPr>
          <a:xfrm>
            <a:off x="1544715" y="134930"/>
            <a:ext cx="10466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diagram in data modeler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064FE6-CC69-637B-7D4E-C45CD50BA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45" y="836747"/>
            <a:ext cx="9903557" cy="57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5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9219FB-2CF5-5AB4-2221-BACCDAB49C7E}"/>
              </a:ext>
            </a:extLst>
          </p:cNvPr>
          <p:cNvSpPr txBox="1"/>
          <p:nvPr/>
        </p:nvSpPr>
        <p:spPr>
          <a:xfrm>
            <a:off x="1804756" y="0"/>
            <a:ext cx="8582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Relational diagram in data modeler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36A64-CC4B-0598-9CCD-5AA8D8885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016" y="646331"/>
            <a:ext cx="10022636" cy="59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545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342</TotalTime>
  <Words>579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Niranjan Kulkarni</dc:creator>
  <cp:lastModifiedBy>Niranjan Kulkarni</cp:lastModifiedBy>
  <cp:revision>3</cp:revision>
  <dcterms:created xsi:type="dcterms:W3CDTF">2023-07-06T18:10:20Z</dcterms:created>
  <dcterms:modified xsi:type="dcterms:W3CDTF">2023-07-06T23:52:41Z</dcterms:modified>
</cp:coreProperties>
</file>