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9" r:id="rId3"/>
    <p:sldId id="258" r:id="rId4"/>
    <p:sldId id="271" r:id="rId5"/>
    <p:sldId id="270" r:id="rId6"/>
    <p:sldId id="272" r:id="rId7"/>
    <p:sldId id="262" r:id="rId8"/>
    <p:sldId id="274" r:id="rId9"/>
    <p:sldId id="273" r:id="rId10"/>
    <p:sldId id="275" r:id="rId11"/>
    <p:sldId id="281" r:id="rId12"/>
    <p:sldId id="279" r:id="rId13"/>
    <p:sldId id="280" r:id="rId14"/>
    <p:sldId id="285" r:id="rId15"/>
    <p:sldId id="286" r:id="rId16"/>
    <p:sldId id="278" r:id="rId17"/>
    <p:sldId id="282" r:id="rId18"/>
    <p:sldId id="283" r:id="rId19"/>
    <p:sldId id="284"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60" autoAdjust="0"/>
    <p:restoredTop sz="90661" autoAdjust="0"/>
  </p:normalViewPr>
  <p:slideViewPr>
    <p:cSldViewPr snapToGrid="0">
      <p:cViewPr varScale="1">
        <p:scale>
          <a:sx n="85" d="100"/>
          <a:sy n="85" d="100"/>
        </p:scale>
        <p:origin x="200"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C13E7-A49E-441A-8A1E-9FD5B160BD6B}" type="datetimeFigureOut">
              <a:rPr lang="en-US" smtClean="0"/>
              <a:t>5/6/24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8CA00B-A5F4-49E7-A277-495FCC354E2A}" type="slidenum">
              <a:rPr lang="en-US" smtClean="0"/>
              <a:t>‹#›</a:t>
            </a:fld>
            <a:endParaRPr lang="en-US" dirty="0"/>
          </a:p>
        </p:txBody>
      </p:sp>
    </p:spTree>
    <p:extLst>
      <p:ext uri="{BB962C8B-B14F-4D97-AF65-F5344CB8AC3E}">
        <p14:creationId xmlns:p14="http://schemas.microsoft.com/office/powerpoint/2010/main" val="18161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8CA00B-A5F4-49E7-A277-495FCC354E2A}" type="slidenum">
              <a:rPr lang="en-US" smtClean="0"/>
              <a:t>1</a:t>
            </a:fld>
            <a:endParaRPr lang="en-US" dirty="0"/>
          </a:p>
        </p:txBody>
      </p:sp>
    </p:spTree>
    <p:extLst>
      <p:ext uri="{BB962C8B-B14F-4D97-AF65-F5344CB8AC3E}">
        <p14:creationId xmlns:p14="http://schemas.microsoft.com/office/powerpoint/2010/main" val="177240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The project is driven by the need to develop accurate and efficient facial recognition systems using advanced CNN algorithms, aiming to address real-world applications such as security and surveillance. Additionally, it serves as a platform to explore and innovate within the realm of computer vision and deep learning, with potential societal impacts and educational benefits</a:t>
            </a:r>
            <a:endParaRPr lang="en-US" dirty="0"/>
          </a:p>
        </p:txBody>
      </p:sp>
      <p:sp>
        <p:nvSpPr>
          <p:cNvPr id="4" name="Slide Number Placeholder 3"/>
          <p:cNvSpPr>
            <a:spLocks noGrp="1"/>
          </p:cNvSpPr>
          <p:nvPr>
            <p:ph type="sldNum" sz="quarter" idx="5"/>
          </p:nvPr>
        </p:nvSpPr>
        <p:spPr/>
        <p:txBody>
          <a:bodyPr/>
          <a:lstStyle/>
          <a:p>
            <a:fld id="{778CA00B-A5F4-49E7-A277-495FCC354E2A}" type="slidenum">
              <a:rPr lang="en-US" smtClean="0"/>
              <a:t>2</a:t>
            </a:fld>
            <a:endParaRPr lang="en-US" dirty="0"/>
          </a:p>
        </p:txBody>
      </p:sp>
    </p:spTree>
    <p:extLst>
      <p:ext uri="{BB962C8B-B14F-4D97-AF65-F5344CB8AC3E}">
        <p14:creationId xmlns:p14="http://schemas.microsoft.com/office/powerpoint/2010/main" val="1586716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Describe the types of data present in the dataset, such as facial images of celebrities, and any additional metadata like names or labels associated with the images.</a:t>
            </a:r>
          </a:p>
          <a:p>
            <a:pPr marL="342900" indent="-342900">
              <a:buAutoNum type="arabicPeriod"/>
            </a:pPr>
            <a:r>
              <a:rPr lang="en-US" dirty="0"/>
              <a:t>Discuss the overall size of the dataset, including the number of images and unique celebrities present, providing a sense of its scale and complexity.</a:t>
            </a:r>
          </a:p>
          <a:p>
            <a:pPr marL="342900" indent="-342900">
              <a:buAutoNum type="arabicPeriod"/>
            </a:pPr>
            <a:r>
              <a:rPr lang="en-US" dirty="0"/>
              <a:t>Touch upon the quality of the images, mentioning factors like resolution, clarity, and any preprocessing steps applied to enhance image quality.</a:t>
            </a:r>
          </a:p>
          <a:p>
            <a:pPr marL="342900" indent="-342900">
              <a:buAutoNum type="arabicPeriod"/>
            </a:pPr>
            <a:r>
              <a:rPr lang="en-US" dirty="0"/>
              <a:t>You can mention any challenges or limitations associated with the dataset, such as class imbalance or data inconsistencies, which may impact subsequent analysis and modeling.</a:t>
            </a:r>
          </a:p>
          <a:p>
            <a:endParaRPr lang="en-US" dirty="0"/>
          </a:p>
        </p:txBody>
      </p:sp>
      <p:sp>
        <p:nvSpPr>
          <p:cNvPr id="4" name="Slide Number Placeholder 3"/>
          <p:cNvSpPr>
            <a:spLocks noGrp="1"/>
          </p:cNvSpPr>
          <p:nvPr>
            <p:ph type="sldNum" sz="quarter" idx="5"/>
          </p:nvPr>
        </p:nvSpPr>
        <p:spPr/>
        <p:txBody>
          <a:bodyPr/>
          <a:lstStyle/>
          <a:p>
            <a:fld id="{778CA00B-A5F4-49E7-A277-495FCC354E2A}" type="slidenum">
              <a:rPr lang="en-US" smtClean="0"/>
              <a:t>3</a:t>
            </a:fld>
            <a:endParaRPr lang="en-US" dirty="0"/>
          </a:p>
        </p:txBody>
      </p:sp>
    </p:spTree>
    <p:extLst>
      <p:ext uri="{BB962C8B-B14F-4D97-AF65-F5344CB8AC3E}">
        <p14:creationId xmlns:p14="http://schemas.microsoft.com/office/powerpoint/2010/main" val="769728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Explanation: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i="0" dirty="0">
                <a:solidFill>
                  <a:srgbClr val="374151"/>
                </a:solidFill>
                <a:effectLst/>
                <a:latin typeface="Söhne"/>
              </a:rPr>
              <a:t>Defining the Business Problem: </a:t>
            </a:r>
            <a:r>
              <a:rPr lang="en-US" b="0" i="0" dirty="0">
                <a:solidFill>
                  <a:srgbClr val="374151"/>
                </a:solidFill>
                <a:effectLst/>
                <a:latin typeface="Söhne"/>
              </a:rPr>
              <a:t>The initial phase involves a thorough comprehension of the problem description, outlining crucial questions that need resolution.</a:t>
            </a:r>
          </a:p>
          <a:p>
            <a:pPr algn="l">
              <a:buFont typeface="+mj-lt"/>
              <a:buAutoNum type="arabicPeriod"/>
            </a:pPr>
            <a:r>
              <a:rPr lang="en-US" b="1" i="0" dirty="0">
                <a:solidFill>
                  <a:srgbClr val="374151"/>
                </a:solidFill>
                <a:effectLst/>
                <a:latin typeface="Söhne"/>
              </a:rPr>
              <a:t>Exploring Data Understanding: </a:t>
            </a:r>
            <a:r>
              <a:rPr lang="en-US" b="0" i="0" dirty="0">
                <a:solidFill>
                  <a:srgbClr val="374151"/>
                </a:solidFill>
                <a:effectLst/>
                <a:latin typeface="Söhne"/>
              </a:rPr>
              <a:t>Comprehensive univariate and bivariate analyses are conducted to unravel relationships between dependent and independent variables, providing a profound insight into the dataset.</a:t>
            </a:r>
          </a:p>
          <a:p>
            <a:pPr algn="l">
              <a:buFont typeface="+mj-lt"/>
              <a:buAutoNum type="arabicPeriod"/>
            </a:pPr>
            <a:r>
              <a:rPr lang="en-US" b="1" i="0" dirty="0">
                <a:solidFill>
                  <a:srgbClr val="374151"/>
                </a:solidFill>
                <a:effectLst/>
                <a:latin typeface="Söhne"/>
              </a:rPr>
              <a:t>Preparing the Data: </a:t>
            </a:r>
            <a:r>
              <a:rPr lang="en-US" b="0" i="0" dirty="0">
                <a:solidFill>
                  <a:srgbClr val="374151"/>
                </a:solidFill>
                <a:effectLst/>
                <a:latin typeface="Söhne"/>
              </a:rPr>
              <a:t>This stage involves readying the dataset for data mining techniques. Conventional pre-processing methods, including variable transformation, data splitting, and cleaning, are applied to ensure optimal usability.</a:t>
            </a:r>
          </a:p>
          <a:p>
            <a:pPr algn="l">
              <a:buFont typeface="+mj-lt"/>
              <a:buAutoNum type="arabicPeriod"/>
            </a:pPr>
            <a:r>
              <a:rPr lang="en-US" b="1" i="0" dirty="0">
                <a:solidFill>
                  <a:srgbClr val="374151"/>
                </a:solidFill>
                <a:effectLst/>
                <a:latin typeface="Söhne"/>
              </a:rPr>
              <a:t>Implementing Models: </a:t>
            </a:r>
            <a:r>
              <a:rPr lang="en-US" b="0" i="0" dirty="0">
                <a:solidFill>
                  <a:srgbClr val="374151"/>
                </a:solidFill>
                <a:effectLst/>
                <a:latin typeface="Söhne"/>
              </a:rPr>
              <a:t>Data mining techniques are employed to predict insurance charges for each patient. Multiple algorithms are executed, evaluated, and compared to identify the most effective model.</a:t>
            </a:r>
          </a:p>
          <a:p>
            <a:pPr algn="l">
              <a:buFont typeface="+mj-lt"/>
              <a:buAutoNum type="arabicPeriod"/>
            </a:pPr>
            <a:r>
              <a:rPr lang="en-US" b="1" i="0" dirty="0">
                <a:solidFill>
                  <a:srgbClr val="374151"/>
                </a:solidFill>
                <a:effectLst/>
                <a:latin typeface="Söhne"/>
              </a:rPr>
              <a:t>Model Evaluation: </a:t>
            </a:r>
            <a:r>
              <a:rPr lang="en-US" b="0" i="0" dirty="0">
                <a:solidFill>
                  <a:srgbClr val="374151"/>
                </a:solidFill>
                <a:effectLst/>
                <a:latin typeface="Söhne"/>
              </a:rPr>
              <a:t>The final stage rigorously assesses and compares each model using a test set. The selection criterion is based on performance metrics such as RMSE (Root Mean Square Error) and Adjusted R-Square, ensuring the identification of the most robust model.</a:t>
            </a:r>
          </a:p>
        </p:txBody>
      </p:sp>
      <p:sp>
        <p:nvSpPr>
          <p:cNvPr id="4" name="Slide Number Placeholder 3"/>
          <p:cNvSpPr>
            <a:spLocks noGrp="1"/>
          </p:cNvSpPr>
          <p:nvPr>
            <p:ph type="sldNum" sz="quarter" idx="5"/>
          </p:nvPr>
        </p:nvSpPr>
        <p:spPr/>
        <p:txBody>
          <a:bodyPr/>
          <a:lstStyle/>
          <a:p>
            <a:fld id="{FFD53B89-8273-48BE-9849-8E97856C6AF7}" type="slidenum">
              <a:rPr lang="en-US" smtClean="0"/>
              <a:t>4</a:t>
            </a:fld>
            <a:endParaRPr lang="en-US" dirty="0"/>
          </a:p>
        </p:txBody>
      </p:sp>
    </p:spTree>
    <p:extLst>
      <p:ext uri="{BB962C8B-B14F-4D97-AF65-F5344CB8AC3E}">
        <p14:creationId xmlns:p14="http://schemas.microsoft.com/office/powerpoint/2010/main" val="3932623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8CA00B-A5F4-49E7-A277-495FCC354E2A}" type="slidenum">
              <a:rPr lang="en-US" smtClean="0"/>
              <a:t>5</a:t>
            </a:fld>
            <a:endParaRPr lang="en-US" dirty="0"/>
          </a:p>
        </p:txBody>
      </p:sp>
    </p:spTree>
    <p:extLst>
      <p:ext uri="{BB962C8B-B14F-4D97-AF65-F5344CB8AC3E}">
        <p14:creationId xmlns:p14="http://schemas.microsoft.com/office/powerpoint/2010/main" val="684714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1 Using data exploration and summary technique we are finding number of unique celebrities, the count of celebrities with multiple images, and the total number of images available. Additionally, it identifies the most represented celebrity and the number of unique images they have in the dataset.</a:t>
            </a:r>
          </a:p>
          <a:p>
            <a:endParaRPr lang="en-US" sz="1200" dirty="0"/>
          </a:p>
          <a:p>
            <a:endParaRPr lang="en-US" sz="1200" dirty="0"/>
          </a:p>
          <a:p>
            <a:r>
              <a:rPr lang="en-US" sz="1200" dirty="0"/>
              <a:t>2. Performing data reshaping involves restructuring the dataset to a format suitable for machine learning, while data splitting divides it into subsets for training and testing, ensuring model accuracy and generalization.</a:t>
            </a:r>
          </a:p>
          <a:p>
            <a:endParaRPr lang="en-US" sz="1200" dirty="0"/>
          </a:p>
          <a:p>
            <a:r>
              <a:rPr lang="en-US" sz="1200" dirty="0"/>
              <a:t>3. Examining the format and quality of images involves assessing factors such as resolution, color depth, and clarity to ensure consistency and suitability for analysis and model training in image-based tasks like computer vision or facial recognition.</a:t>
            </a:r>
          </a:p>
          <a:p>
            <a:endParaRPr lang="en-US" sz="1200" dirty="0"/>
          </a:p>
          <a:p>
            <a:r>
              <a:rPr lang="en-US" sz="1200" dirty="0"/>
              <a:t>4. Analyzing class imbalance involves identifying unequal distribution of classes in a dataset, which can affect model performance and require techniques like resampling or weighting to address.</a:t>
            </a:r>
          </a:p>
          <a:p>
            <a:endParaRPr lang="en-US" sz="1200" dirty="0"/>
          </a:p>
          <a:p>
            <a:r>
              <a:rPr lang="en-US" sz="1200" dirty="0"/>
              <a:t>5. Conducting sanity checks involves verifying the correctness, integrity, and coherence of data or processes to ensure they align with expectations or standards. In the context of the provided code snippet, conducting sanity checks likely involves validating the dataset's connections and image accessibility to confirm their accuracy and suitability for further analysis or modeling tasks.</a:t>
            </a:r>
          </a:p>
          <a:p>
            <a:endParaRPr lang="en-US" dirty="0"/>
          </a:p>
        </p:txBody>
      </p:sp>
      <p:sp>
        <p:nvSpPr>
          <p:cNvPr id="4" name="Slide Number Placeholder 3"/>
          <p:cNvSpPr>
            <a:spLocks noGrp="1"/>
          </p:cNvSpPr>
          <p:nvPr>
            <p:ph type="sldNum" sz="quarter" idx="5"/>
          </p:nvPr>
        </p:nvSpPr>
        <p:spPr/>
        <p:txBody>
          <a:bodyPr/>
          <a:lstStyle/>
          <a:p>
            <a:fld id="{778CA00B-A5F4-49E7-A277-495FCC354E2A}" type="slidenum">
              <a:rPr lang="en-US" smtClean="0"/>
              <a:t>7</a:t>
            </a:fld>
            <a:endParaRPr lang="en-US" dirty="0"/>
          </a:p>
        </p:txBody>
      </p:sp>
    </p:spTree>
    <p:extLst>
      <p:ext uri="{BB962C8B-B14F-4D97-AF65-F5344CB8AC3E}">
        <p14:creationId xmlns:p14="http://schemas.microsoft.com/office/powerpoint/2010/main" val="1207871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endParaRPr lang="en-US" dirty="0"/>
          </a:p>
        </p:txBody>
      </p:sp>
      <p:sp>
        <p:nvSpPr>
          <p:cNvPr id="4" name="Slide Number Placeholder 3"/>
          <p:cNvSpPr>
            <a:spLocks noGrp="1"/>
          </p:cNvSpPr>
          <p:nvPr>
            <p:ph type="sldNum" sz="quarter" idx="5"/>
          </p:nvPr>
        </p:nvSpPr>
        <p:spPr/>
        <p:txBody>
          <a:bodyPr/>
          <a:lstStyle/>
          <a:p>
            <a:fld id="{778CA00B-A5F4-49E7-A277-495FCC354E2A}" type="slidenum">
              <a:rPr lang="en-US" smtClean="0"/>
              <a:t>9</a:t>
            </a:fld>
            <a:endParaRPr lang="en-US" dirty="0"/>
          </a:p>
        </p:txBody>
      </p:sp>
    </p:spTree>
    <p:extLst>
      <p:ext uri="{BB962C8B-B14F-4D97-AF65-F5344CB8AC3E}">
        <p14:creationId xmlns:p14="http://schemas.microsoft.com/office/powerpoint/2010/main" val="24880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8CA00B-A5F4-49E7-A277-495FCC354E2A}" type="slidenum">
              <a:rPr lang="en-US" smtClean="0"/>
              <a:t>20</a:t>
            </a:fld>
            <a:endParaRPr lang="en-US" dirty="0"/>
          </a:p>
        </p:txBody>
      </p:sp>
    </p:spTree>
    <p:extLst>
      <p:ext uri="{BB962C8B-B14F-4D97-AF65-F5344CB8AC3E}">
        <p14:creationId xmlns:p14="http://schemas.microsoft.com/office/powerpoint/2010/main" val="2154481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98EE9-795D-9BC1-A86E-ED1FFFEBB9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B3BB2E-EA2E-DEC5-88B2-A01B1EE69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51C139-5C12-8812-17A3-3BE314BEFAEE}"/>
              </a:ext>
            </a:extLst>
          </p:cNvPr>
          <p:cNvSpPr>
            <a:spLocks noGrp="1"/>
          </p:cNvSpPr>
          <p:nvPr>
            <p:ph type="dt" sz="half" idx="10"/>
          </p:nvPr>
        </p:nvSpPr>
        <p:spPr/>
        <p:txBody>
          <a:bodyPr/>
          <a:lstStyle/>
          <a:p>
            <a:fld id="{3FEE19AB-3549-477D-96F1-543B80AD350F}" type="datetime1">
              <a:rPr lang="en-US" smtClean="0"/>
              <a:t>5/6/24</a:t>
            </a:fld>
            <a:endParaRPr lang="en-US" dirty="0"/>
          </a:p>
        </p:txBody>
      </p:sp>
      <p:sp>
        <p:nvSpPr>
          <p:cNvPr id="5" name="Footer Placeholder 4">
            <a:extLst>
              <a:ext uri="{FF2B5EF4-FFF2-40B4-BE49-F238E27FC236}">
                <a16:creationId xmlns:a16="http://schemas.microsoft.com/office/drawing/2014/main" id="{96DBEAB7-D3B9-C54F-3F11-6574B89CB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CE9938-49CA-1F71-D069-ECE7F8AD8183}"/>
              </a:ext>
            </a:extLst>
          </p:cNvPr>
          <p:cNvSpPr>
            <a:spLocks noGrp="1"/>
          </p:cNvSpPr>
          <p:nvPr>
            <p:ph type="sldNum" sz="quarter" idx="12"/>
          </p:nvPr>
        </p:nvSpPr>
        <p:spPr/>
        <p:txBody>
          <a:bodyPr/>
          <a:lstStyle/>
          <a:p>
            <a:fld id="{8280D117-E100-4DD6-99EB-DD62A302A116}" type="slidenum">
              <a:rPr lang="en-US" smtClean="0"/>
              <a:t>‹#›</a:t>
            </a:fld>
            <a:endParaRPr lang="en-US" dirty="0"/>
          </a:p>
        </p:txBody>
      </p:sp>
    </p:spTree>
    <p:extLst>
      <p:ext uri="{BB962C8B-B14F-4D97-AF65-F5344CB8AC3E}">
        <p14:creationId xmlns:p14="http://schemas.microsoft.com/office/powerpoint/2010/main" val="275410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41C3-EEED-7645-1634-2D0CFD0BFE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0F5C6C-02D3-DCA0-34C4-EA082A3F2B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D6599-90A2-61AF-9ADA-BB91786C2A5B}"/>
              </a:ext>
            </a:extLst>
          </p:cNvPr>
          <p:cNvSpPr>
            <a:spLocks noGrp="1"/>
          </p:cNvSpPr>
          <p:nvPr>
            <p:ph type="dt" sz="half" idx="10"/>
          </p:nvPr>
        </p:nvSpPr>
        <p:spPr/>
        <p:txBody>
          <a:bodyPr/>
          <a:lstStyle/>
          <a:p>
            <a:fld id="{46259E4E-26D2-4EF8-84A1-9C04FEB0CB5C}" type="datetime1">
              <a:rPr lang="en-US" smtClean="0"/>
              <a:t>5/6/24</a:t>
            </a:fld>
            <a:endParaRPr lang="en-US" dirty="0"/>
          </a:p>
        </p:txBody>
      </p:sp>
      <p:sp>
        <p:nvSpPr>
          <p:cNvPr id="5" name="Footer Placeholder 4">
            <a:extLst>
              <a:ext uri="{FF2B5EF4-FFF2-40B4-BE49-F238E27FC236}">
                <a16:creationId xmlns:a16="http://schemas.microsoft.com/office/drawing/2014/main" id="{08E37A99-3DD7-30C3-71D7-12FB1D9D92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FEDBF4-4F07-51C1-03D7-1DCFA514D957}"/>
              </a:ext>
            </a:extLst>
          </p:cNvPr>
          <p:cNvSpPr>
            <a:spLocks noGrp="1"/>
          </p:cNvSpPr>
          <p:nvPr>
            <p:ph type="sldNum" sz="quarter" idx="12"/>
          </p:nvPr>
        </p:nvSpPr>
        <p:spPr/>
        <p:txBody>
          <a:bodyPr/>
          <a:lstStyle/>
          <a:p>
            <a:fld id="{8280D117-E100-4DD6-99EB-DD62A302A116}" type="slidenum">
              <a:rPr lang="en-US" smtClean="0"/>
              <a:t>‹#›</a:t>
            </a:fld>
            <a:endParaRPr lang="en-US" dirty="0"/>
          </a:p>
        </p:txBody>
      </p:sp>
    </p:spTree>
    <p:extLst>
      <p:ext uri="{BB962C8B-B14F-4D97-AF65-F5344CB8AC3E}">
        <p14:creationId xmlns:p14="http://schemas.microsoft.com/office/powerpoint/2010/main" val="309507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93FD06-D37B-FB34-14AF-3EE7BFB4ED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4DB469-9D0E-A807-B9D5-E4A245C21D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7A6B26-85B4-BDCB-8C7B-787FC8BC8381}"/>
              </a:ext>
            </a:extLst>
          </p:cNvPr>
          <p:cNvSpPr>
            <a:spLocks noGrp="1"/>
          </p:cNvSpPr>
          <p:nvPr>
            <p:ph type="dt" sz="half" idx="10"/>
          </p:nvPr>
        </p:nvSpPr>
        <p:spPr/>
        <p:txBody>
          <a:bodyPr/>
          <a:lstStyle/>
          <a:p>
            <a:fld id="{4819D9A8-DBFB-4D29-B102-D86FDE918681}" type="datetime1">
              <a:rPr lang="en-US" smtClean="0"/>
              <a:t>5/6/24</a:t>
            </a:fld>
            <a:endParaRPr lang="en-US" dirty="0"/>
          </a:p>
        </p:txBody>
      </p:sp>
      <p:sp>
        <p:nvSpPr>
          <p:cNvPr id="5" name="Footer Placeholder 4">
            <a:extLst>
              <a:ext uri="{FF2B5EF4-FFF2-40B4-BE49-F238E27FC236}">
                <a16:creationId xmlns:a16="http://schemas.microsoft.com/office/drawing/2014/main" id="{0D6BF7AF-538F-4A59-8D9F-BE0E619C18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D681A9E-0FC1-3D7B-1A1D-C25D53F8A884}"/>
              </a:ext>
            </a:extLst>
          </p:cNvPr>
          <p:cNvSpPr>
            <a:spLocks noGrp="1"/>
          </p:cNvSpPr>
          <p:nvPr>
            <p:ph type="sldNum" sz="quarter" idx="12"/>
          </p:nvPr>
        </p:nvSpPr>
        <p:spPr/>
        <p:txBody>
          <a:bodyPr/>
          <a:lstStyle/>
          <a:p>
            <a:fld id="{8280D117-E100-4DD6-99EB-DD62A302A116}" type="slidenum">
              <a:rPr lang="en-US" smtClean="0"/>
              <a:t>‹#›</a:t>
            </a:fld>
            <a:endParaRPr lang="en-US" dirty="0"/>
          </a:p>
        </p:txBody>
      </p:sp>
    </p:spTree>
    <p:extLst>
      <p:ext uri="{BB962C8B-B14F-4D97-AF65-F5344CB8AC3E}">
        <p14:creationId xmlns:p14="http://schemas.microsoft.com/office/powerpoint/2010/main" val="152489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5DA99-FF21-66F1-ACE6-10D706E691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0FBB91-909D-1882-929E-00CF4273FD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02C8D4-0FCD-2FA6-74C6-F13133D74402}"/>
              </a:ext>
            </a:extLst>
          </p:cNvPr>
          <p:cNvSpPr>
            <a:spLocks noGrp="1"/>
          </p:cNvSpPr>
          <p:nvPr>
            <p:ph type="dt" sz="half" idx="10"/>
          </p:nvPr>
        </p:nvSpPr>
        <p:spPr/>
        <p:txBody>
          <a:bodyPr/>
          <a:lstStyle/>
          <a:p>
            <a:fld id="{8D0AE112-6656-47F5-8C22-E536EF3BF0A8}" type="datetime1">
              <a:rPr lang="en-US" smtClean="0"/>
              <a:t>5/6/24</a:t>
            </a:fld>
            <a:endParaRPr lang="en-US" dirty="0"/>
          </a:p>
        </p:txBody>
      </p:sp>
      <p:sp>
        <p:nvSpPr>
          <p:cNvPr id="5" name="Footer Placeholder 4">
            <a:extLst>
              <a:ext uri="{FF2B5EF4-FFF2-40B4-BE49-F238E27FC236}">
                <a16:creationId xmlns:a16="http://schemas.microsoft.com/office/drawing/2014/main" id="{F1E5DD1C-09DB-C717-771C-68616B25B7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C51C63-79F1-16EC-2510-31432BD890D8}"/>
              </a:ext>
            </a:extLst>
          </p:cNvPr>
          <p:cNvSpPr>
            <a:spLocks noGrp="1"/>
          </p:cNvSpPr>
          <p:nvPr>
            <p:ph type="sldNum" sz="quarter" idx="12"/>
          </p:nvPr>
        </p:nvSpPr>
        <p:spPr/>
        <p:txBody>
          <a:bodyPr/>
          <a:lstStyle/>
          <a:p>
            <a:fld id="{8280D117-E100-4DD6-99EB-DD62A302A116}" type="slidenum">
              <a:rPr lang="en-US" smtClean="0"/>
              <a:t>‹#›</a:t>
            </a:fld>
            <a:endParaRPr lang="en-US" dirty="0"/>
          </a:p>
        </p:txBody>
      </p:sp>
    </p:spTree>
    <p:extLst>
      <p:ext uri="{BB962C8B-B14F-4D97-AF65-F5344CB8AC3E}">
        <p14:creationId xmlns:p14="http://schemas.microsoft.com/office/powerpoint/2010/main" val="2693084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B2CB-C2D0-E51F-E33B-B58CEC924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D0B7CB-A20B-05AC-4111-E784177FB1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6CFD24-CC91-1C29-979E-463FBE29C402}"/>
              </a:ext>
            </a:extLst>
          </p:cNvPr>
          <p:cNvSpPr>
            <a:spLocks noGrp="1"/>
          </p:cNvSpPr>
          <p:nvPr>
            <p:ph type="dt" sz="half" idx="10"/>
          </p:nvPr>
        </p:nvSpPr>
        <p:spPr/>
        <p:txBody>
          <a:bodyPr/>
          <a:lstStyle/>
          <a:p>
            <a:fld id="{695387DE-8A78-4A59-A1BC-FE74B7130AA9}" type="datetime1">
              <a:rPr lang="en-US" smtClean="0"/>
              <a:t>5/6/24</a:t>
            </a:fld>
            <a:endParaRPr lang="en-US" dirty="0"/>
          </a:p>
        </p:txBody>
      </p:sp>
      <p:sp>
        <p:nvSpPr>
          <p:cNvPr id="5" name="Footer Placeholder 4">
            <a:extLst>
              <a:ext uri="{FF2B5EF4-FFF2-40B4-BE49-F238E27FC236}">
                <a16:creationId xmlns:a16="http://schemas.microsoft.com/office/drawing/2014/main" id="{3B8A4340-4CA6-608A-7CFB-1AEF91C2A3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1EC9D4-10FB-5D3F-2621-F6EC77F53387}"/>
              </a:ext>
            </a:extLst>
          </p:cNvPr>
          <p:cNvSpPr>
            <a:spLocks noGrp="1"/>
          </p:cNvSpPr>
          <p:nvPr>
            <p:ph type="sldNum" sz="quarter" idx="12"/>
          </p:nvPr>
        </p:nvSpPr>
        <p:spPr/>
        <p:txBody>
          <a:bodyPr/>
          <a:lstStyle/>
          <a:p>
            <a:fld id="{8280D117-E100-4DD6-99EB-DD62A302A116}" type="slidenum">
              <a:rPr lang="en-US" smtClean="0"/>
              <a:t>‹#›</a:t>
            </a:fld>
            <a:endParaRPr lang="en-US" dirty="0"/>
          </a:p>
        </p:txBody>
      </p:sp>
    </p:spTree>
    <p:extLst>
      <p:ext uri="{BB962C8B-B14F-4D97-AF65-F5344CB8AC3E}">
        <p14:creationId xmlns:p14="http://schemas.microsoft.com/office/powerpoint/2010/main" val="125218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93B5-2F0F-4DA8-954D-9B46257ACE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EEB42B-325E-6719-5570-6BBE2844AD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DDB0B2-E384-E29A-0699-1EDDB27123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0540BB-15BD-21A1-96F7-9F6A0D921CC7}"/>
              </a:ext>
            </a:extLst>
          </p:cNvPr>
          <p:cNvSpPr>
            <a:spLocks noGrp="1"/>
          </p:cNvSpPr>
          <p:nvPr>
            <p:ph type="dt" sz="half" idx="10"/>
          </p:nvPr>
        </p:nvSpPr>
        <p:spPr/>
        <p:txBody>
          <a:bodyPr/>
          <a:lstStyle/>
          <a:p>
            <a:fld id="{EB905D85-A2D3-419B-909F-FC53FD48C441}" type="datetime1">
              <a:rPr lang="en-US" smtClean="0"/>
              <a:t>5/6/24</a:t>
            </a:fld>
            <a:endParaRPr lang="en-US" dirty="0"/>
          </a:p>
        </p:txBody>
      </p:sp>
      <p:sp>
        <p:nvSpPr>
          <p:cNvPr id="6" name="Footer Placeholder 5">
            <a:extLst>
              <a:ext uri="{FF2B5EF4-FFF2-40B4-BE49-F238E27FC236}">
                <a16:creationId xmlns:a16="http://schemas.microsoft.com/office/drawing/2014/main" id="{1DE81629-FEB8-6BEE-5080-1413E806C38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EFF8E1-FE53-528D-D30C-8CFC125CF244}"/>
              </a:ext>
            </a:extLst>
          </p:cNvPr>
          <p:cNvSpPr>
            <a:spLocks noGrp="1"/>
          </p:cNvSpPr>
          <p:nvPr>
            <p:ph type="sldNum" sz="quarter" idx="12"/>
          </p:nvPr>
        </p:nvSpPr>
        <p:spPr/>
        <p:txBody>
          <a:bodyPr/>
          <a:lstStyle/>
          <a:p>
            <a:fld id="{8280D117-E100-4DD6-99EB-DD62A302A116}" type="slidenum">
              <a:rPr lang="en-US" smtClean="0"/>
              <a:t>‹#›</a:t>
            </a:fld>
            <a:endParaRPr lang="en-US" dirty="0"/>
          </a:p>
        </p:txBody>
      </p:sp>
    </p:spTree>
    <p:extLst>
      <p:ext uri="{BB962C8B-B14F-4D97-AF65-F5344CB8AC3E}">
        <p14:creationId xmlns:p14="http://schemas.microsoft.com/office/powerpoint/2010/main" val="391153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E062-E6AE-99FF-2510-FAF3472C91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FF2679-B344-F6CD-BF6F-6ABB1907DC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4D377D-7887-6A1E-1933-85518398E0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48CDF2-8B85-BDFA-B3AB-6E990DB50D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AEDCFA-5107-7066-F086-F2C927A974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EE94E2-E44C-8DE4-F4B1-C4057C5CACEA}"/>
              </a:ext>
            </a:extLst>
          </p:cNvPr>
          <p:cNvSpPr>
            <a:spLocks noGrp="1"/>
          </p:cNvSpPr>
          <p:nvPr>
            <p:ph type="dt" sz="half" idx="10"/>
          </p:nvPr>
        </p:nvSpPr>
        <p:spPr/>
        <p:txBody>
          <a:bodyPr/>
          <a:lstStyle/>
          <a:p>
            <a:fld id="{7BC6501F-51C6-4382-8033-EBF8B1B6783B}" type="datetime1">
              <a:rPr lang="en-US" smtClean="0"/>
              <a:t>5/6/24</a:t>
            </a:fld>
            <a:endParaRPr lang="en-US" dirty="0"/>
          </a:p>
        </p:txBody>
      </p:sp>
      <p:sp>
        <p:nvSpPr>
          <p:cNvPr id="8" name="Footer Placeholder 7">
            <a:extLst>
              <a:ext uri="{FF2B5EF4-FFF2-40B4-BE49-F238E27FC236}">
                <a16:creationId xmlns:a16="http://schemas.microsoft.com/office/drawing/2014/main" id="{DDC29600-7D5E-F90E-C50C-55683456060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20B4A29-B6C9-6E17-70E4-3DEC7456F5CA}"/>
              </a:ext>
            </a:extLst>
          </p:cNvPr>
          <p:cNvSpPr>
            <a:spLocks noGrp="1"/>
          </p:cNvSpPr>
          <p:nvPr>
            <p:ph type="sldNum" sz="quarter" idx="12"/>
          </p:nvPr>
        </p:nvSpPr>
        <p:spPr/>
        <p:txBody>
          <a:bodyPr/>
          <a:lstStyle/>
          <a:p>
            <a:fld id="{8280D117-E100-4DD6-99EB-DD62A302A116}" type="slidenum">
              <a:rPr lang="en-US" smtClean="0"/>
              <a:t>‹#›</a:t>
            </a:fld>
            <a:endParaRPr lang="en-US" dirty="0"/>
          </a:p>
        </p:txBody>
      </p:sp>
    </p:spTree>
    <p:extLst>
      <p:ext uri="{BB962C8B-B14F-4D97-AF65-F5344CB8AC3E}">
        <p14:creationId xmlns:p14="http://schemas.microsoft.com/office/powerpoint/2010/main" val="49695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F5ED-7FC1-4DAD-5279-A1DB6E5E90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B519D5-701A-B2BA-CEFE-DCBDB29BAAA8}"/>
              </a:ext>
            </a:extLst>
          </p:cNvPr>
          <p:cNvSpPr>
            <a:spLocks noGrp="1"/>
          </p:cNvSpPr>
          <p:nvPr>
            <p:ph type="dt" sz="half" idx="10"/>
          </p:nvPr>
        </p:nvSpPr>
        <p:spPr/>
        <p:txBody>
          <a:bodyPr/>
          <a:lstStyle/>
          <a:p>
            <a:fld id="{22C7DAC8-010F-4270-8B74-01F52179C3F3}" type="datetime1">
              <a:rPr lang="en-US" smtClean="0"/>
              <a:t>5/6/24</a:t>
            </a:fld>
            <a:endParaRPr lang="en-US" dirty="0"/>
          </a:p>
        </p:txBody>
      </p:sp>
      <p:sp>
        <p:nvSpPr>
          <p:cNvPr id="4" name="Footer Placeholder 3">
            <a:extLst>
              <a:ext uri="{FF2B5EF4-FFF2-40B4-BE49-F238E27FC236}">
                <a16:creationId xmlns:a16="http://schemas.microsoft.com/office/drawing/2014/main" id="{01C1C814-A923-480E-6F63-9F1351F15D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2AA12B3-5525-043B-92C8-153066A9EF96}"/>
              </a:ext>
            </a:extLst>
          </p:cNvPr>
          <p:cNvSpPr>
            <a:spLocks noGrp="1"/>
          </p:cNvSpPr>
          <p:nvPr>
            <p:ph type="sldNum" sz="quarter" idx="12"/>
          </p:nvPr>
        </p:nvSpPr>
        <p:spPr/>
        <p:txBody>
          <a:bodyPr/>
          <a:lstStyle/>
          <a:p>
            <a:fld id="{8280D117-E100-4DD6-99EB-DD62A302A116}" type="slidenum">
              <a:rPr lang="en-US" smtClean="0"/>
              <a:t>‹#›</a:t>
            </a:fld>
            <a:endParaRPr lang="en-US" dirty="0"/>
          </a:p>
        </p:txBody>
      </p:sp>
    </p:spTree>
    <p:extLst>
      <p:ext uri="{BB962C8B-B14F-4D97-AF65-F5344CB8AC3E}">
        <p14:creationId xmlns:p14="http://schemas.microsoft.com/office/powerpoint/2010/main" val="205215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733F6F-8E5B-11C8-AF42-6035A454075F}"/>
              </a:ext>
            </a:extLst>
          </p:cNvPr>
          <p:cNvSpPr>
            <a:spLocks noGrp="1"/>
          </p:cNvSpPr>
          <p:nvPr>
            <p:ph type="dt" sz="half" idx="10"/>
          </p:nvPr>
        </p:nvSpPr>
        <p:spPr/>
        <p:txBody>
          <a:bodyPr/>
          <a:lstStyle/>
          <a:p>
            <a:fld id="{38A931F2-1B98-4E48-8703-232C4353B32A}" type="datetime1">
              <a:rPr lang="en-US" smtClean="0"/>
              <a:t>5/6/24</a:t>
            </a:fld>
            <a:endParaRPr lang="en-US" dirty="0"/>
          </a:p>
        </p:txBody>
      </p:sp>
      <p:sp>
        <p:nvSpPr>
          <p:cNvPr id="3" name="Footer Placeholder 2">
            <a:extLst>
              <a:ext uri="{FF2B5EF4-FFF2-40B4-BE49-F238E27FC236}">
                <a16:creationId xmlns:a16="http://schemas.microsoft.com/office/drawing/2014/main" id="{3D5D0357-9AE1-0F56-E97E-93102AB750B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C21867-7053-9BA8-2F5A-BD05C28B5219}"/>
              </a:ext>
            </a:extLst>
          </p:cNvPr>
          <p:cNvSpPr>
            <a:spLocks noGrp="1"/>
          </p:cNvSpPr>
          <p:nvPr>
            <p:ph type="sldNum" sz="quarter" idx="12"/>
          </p:nvPr>
        </p:nvSpPr>
        <p:spPr/>
        <p:txBody>
          <a:bodyPr/>
          <a:lstStyle/>
          <a:p>
            <a:fld id="{8280D117-E100-4DD6-99EB-DD62A302A116}" type="slidenum">
              <a:rPr lang="en-US" smtClean="0"/>
              <a:t>‹#›</a:t>
            </a:fld>
            <a:endParaRPr lang="en-US" dirty="0"/>
          </a:p>
        </p:txBody>
      </p:sp>
    </p:spTree>
    <p:extLst>
      <p:ext uri="{BB962C8B-B14F-4D97-AF65-F5344CB8AC3E}">
        <p14:creationId xmlns:p14="http://schemas.microsoft.com/office/powerpoint/2010/main" val="26567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0E7C-9189-41AC-E8E8-E0DF1A6DA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3F5D2-9C28-0EB1-C0F8-B5232D59CD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369F92-381C-E9E0-9529-D5E421D53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6172D-BF34-0E17-7814-FFF47977A430}"/>
              </a:ext>
            </a:extLst>
          </p:cNvPr>
          <p:cNvSpPr>
            <a:spLocks noGrp="1"/>
          </p:cNvSpPr>
          <p:nvPr>
            <p:ph type="dt" sz="half" idx="10"/>
          </p:nvPr>
        </p:nvSpPr>
        <p:spPr/>
        <p:txBody>
          <a:bodyPr/>
          <a:lstStyle/>
          <a:p>
            <a:fld id="{C48FD498-716C-497B-B675-807AA0257CE4}" type="datetime1">
              <a:rPr lang="en-US" smtClean="0"/>
              <a:t>5/6/24</a:t>
            </a:fld>
            <a:endParaRPr lang="en-US" dirty="0"/>
          </a:p>
        </p:txBody>
      </p:sp>
      <p:sp>
        <p:nvSpPr>
          <p:cNvPr id="6" name="Footer Placeholder 5">
            <a:extLst>
              <a:ext uri="{FF2B5EF4-FFF2-40B4-BE49-F238E27FC236}">
                <a16:creationId xmlns:a16="http://schemas.microsoft.com/office/drawing/2014/main" id="{D122DFC4-FD2E-3C49-0569-4D9CEFCF1CC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8B253BE-9421-649C-8F6E-5B0759AE7E77}"/>
              </a:ext>
            </a:extLst>
          </p:cNvPr>
          <p:cNvSpPr>
            <a:spLocks noGrp="1"/>
          </p:cNvSpPr>
          <p:nvPr>
            <p:ph type="sldNum" sz="quarter" idx="12"/>
          </p:nvPr>
        </p:nvSpPr>
        <p:spPr/>
        <p:txBody>
          <a:bodyPr/>
          <a:lstStyle/>
          <a:p>
            <a:fld id="{8280D117-E100-4DD6-99EB-DD62A302A116}" type="slidenum">
              <a:rPr lang="en-US" smtClean="0"/>
              <a:t>‹#›</a:t>
            </a:fld>
            <a:endParaRPr lang="en-US" dirty="0"/>
          </a:p>
        </p:txBody>
      </p:sp>
    </p:spTree>
    <p:extLst>
      <p:ext uri="{BB962C8B-B14F-4D97-AF65-F5344CB8AC3E}">
        <p14:creationId xmlns:p14="http://schemas.microsoft.com/office/powerpoint/2010/main" val="1268351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C97F-6880-651B-4E52-2D1F2604C1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19BA60-08D3-7574-5DEE-5F3A116A9C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141341D-7BC9-B04E-EE50-B25D315DA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2CA1A6-D6A7-D7C5-092E-73332E972C93}"/>
              </a:ext>
            </a:extLst>
          </p:cNvPr>
          <p:cNvSpPr>
            <a:spLocks noGrp="1"/>
          </p:cNvSpPr>
          <p:nvPr>
            <p:ph type="dt" sz="half" idx="10"/>
          </p:nvPr>
        </p:nvSpPr>
        <p:spPr/>
        <p:txBody>
          <a:bodyPr/>
          <a:lstStyle/>
          <a:p>
            <a:fld id="{1D0BD981-9698-4623-B08F-A9B7C2081674}" type="datetime1">
              <a:rPr lang="en-US" smtClean="0"/>
              <a:t>5/6/24</a:t>
            </a:fld>
            <a:endParaRPr lang="en-US" dirty="0"/>
          </a:p>
        </p:txBody>
      </p:sp>
      <p:sp>
        <p:nvSpPr>
          <p:cNvPr id="6" name="Footer Placeholder 5">
            <a:extLst>
              <a:ext uri="{FF2B5EF4-FFF2-40B4-BE49-F238E27FC236}">
                <a16:creationId xmlns:a16="http://schemas.microsoft.com/office/drawing/2014/main" id="{C6721182-A455-6BDC-8551-4348849F64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4E7CF-63D8-535C-512A-95F02D457B12}"/>
              </a:ext>
            </a:extLst>
          </p:cNvPr>
          <p:cNvSpPr>
            <a:spLocks noGrp="1"/>
          </p:cNvSpPr>
          <p:nvPr>
            <p:ph type="sldNum" sz="quarter" idx="12"/>
          </p:nvPr>
        </p:nvSpPr>
        <p:spPr/>
        <p:txBody>
          <a:bodyPr/>
          <a:lstStyle/>
          <a:p>
            <a:fld id="{8280D117-E100-4DD6-99EB-DD62A302A116}" type="slidenum">
              <a:rPr lang="en-US" smtClean="0"/>
              <a:t>‹#›</a:t>
            </a:fld>
            <a:endParaRPr lang="en-US" dirty="0"/>
          </a:p>
        </p:txBody>
      </p:sp>
    </p:spTree>
    <p:extLst>
      <p:ext uri="{BB962C8B-B14F-4D97-AF65-F5344CB8AC3E}">
        <p14:creationId xmlns:p14="http://schemas.microsoft.com/office/powerpoint/2010/main" val="902807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42D78-AE8B-9F90-7F25-6036B77ED0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45F331-75DD-F60F-7772-7CC59CAFFA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D459D-4A57-5267-F79F-3FDE5A8AA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111B23-3F9C-49F4-A329-AC32408D1A7C}" type="datetime1">
              <a:rPr lang="en-US" smtClean="0"/>
              <a:t>5/6/24</a:t>
            </a:fld>
            <a:endParaRPr lang="en-US" dirty="0"/>
          </a:p>
        </p:txBody>
      </p:sp>
      <p:sp>
        <p:nvSpPr>
          <p:cNvPr id="5" name="Footer Placeholder 4">
            <a:extLst>
              <a:ext uri="{FF2B5EF4-FFF2-40B4-BE49-F238E27FC236}">
                <a16:creationId xmlns:a16="http://schemas.microsoft.com/office/drawing/2014/main" id="{074B758B-5C06-B11A-DE82-B8E3C43DDF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410F7750-7C5C-010D-43BD-E4372E742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280D117-E100-4DD6-99EB-DD62A302A116}" type="slidenum">
              <a:rPr lang="en-US" smtClean="0"/>
              <a:t>‹#›</a:t>
            </a:fld>
            <a:endParaRPr lang="en-US" dirty="0"/>
          </a:p>
        </p:txBody>
      </p:sp>
    </p:spTree>
    <p:extLst>
      <p:ext uri="{BB962C8B-B14F-4D97-AF65-F5344CB8AC3E}">
        <p14:creationId xmlns:p14="http://schemas.microsoft.com/office/powerpoint/2010/main" val="2021096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vis-www.cs.umass.edu/lfw/#download"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698EFB-82A4-119D-6C7A-61696DAAF58A}"/>
              </a:ext>
            </a:extLst>
          </p:cNvPr>
          <p:cNvSpPr/>
          <p:nvPr/>
        </p:nvSpPr>
        <p:spPr>
          <a:xfrm>
            <a:off x="0" y="273377"/>
            <a:ext cx="12192000" cy="1147919"/>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1F7DC23-9B94-B63F-51E8-192F0021F9E2}"/>
              </a:ext>
            </a:extLst>
          </p:cNvPr>
          <p:cNvSpPr txBox="1"/>
          <p:nvPr/>
        </p:nvSpPr>
        <p:spPr>
          <a:xfrm>
            <a:off x="2594084" y="427763"/>
            <a:ext cx="6894137" cy="769441"/>
          </a:xfrm>
          <a:prstGeom prst="rect">
            <a:avLst/>
          </a:prstGeom>
          <a:noFill/>
        </p:spPr>
        <p:txBody>
          <a:bodyPr wrap="square" rtlCol="0">
            <a:spAutoFit/>
          </a:bodyPr>
          <a:lstStyle/>
          <a:p>
            <a:pPr algn="ctr"/>
            <a:r>
              <a:rPr lang="en-US" sz="4400" dirty="0">
                <a:solidFill>
                  <a:schemeClr val="bg1"/>
                </a:solidFill>
              </a:rPr>
              <a:t>University Of St. Thomas</a:t>
            </a:r>
          </a:p>
        </p:txBody>
      </p:sp>
      <p:sp>
        <p:nvSpPr>
          <p:cNvPr id="8" name="TextBox 7">
            <a:extLst>
              <a:ext uri="{FF2B5EF4-FFF2-40B4-BE49-F238E27FC236}">
                <a16:creationId xmlns:a16="http://schemas.microsoft.com/office/drawing/2014/main" id="{7D64B016-AD25-8144-6E3A-07742FB1F2B5}"/>
              </a:ext>
            </a:extLst>
          </p:cNvPr>
          <p:cNvSpPr txBox="1"/>
          <p:nvPr/>
        </p:nvSpPr>
        <p:spPr>
          <a:xfrm>
            <a:off x="4999582" y="2556466"/>
            <a:ext cx="6624084" cy="1200329"/>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SEIS 764 : Artificial Intelligence</a:t>
            </a:r>
          </a:p>
          <a:p>
            <a:r>
              <a:rPr lang="en-US" sz="2400" dirty="0">
                <a:latin typeface="Calibri" panose="020F0502020204030204" pitchFamily="34" charset="0"/>
                <a:cs typeface="Calibri" panose="020F0502020204030204" pitchFamily="34" charset="0"/>
              </a:rPr>
              <a:t>Project Title : Face Recognition</a:t>
            </a:r>
          </a:p>
          <a:p>
            <a:r>
              <a:rPr lang="en-US" sz="2400" dirty="0">
                <a:latin typeface="Calibri" panose="020F0502020204030204" pitchFamily="34" charset="0"/>
                <a:cs typeface="Calibri" panose="020F0502020204030204" pitchFamily="34" charset="0"/>
              </a:rPr>
              <a:t>Professor: Dr. Chih Lai</a:t>
            </a:r>
          </a:p>
        </p:txBody>
      </p:sp>
      <p:sp>
        <p:nvSpPr>
          <p:cNvPr id="11" name="TextBox 10">
            <a:extLst>
              <a:ext uri="{FF2B5EF4-FFF2-40B4-BE49-F238E27FC236}">
                <a16:creationId xmlns:a16="http://schemas.microsoft.com/office/drawing/2014/main" id="{5030D1D9-1964-AE4C-9EEA-EEFDC9C28EEE}"/>
              </a:ext>
            </a:extLst>
          </p:cNvPr>
          <p:cNvSpPr txBox="1"/>
          <p:nvPr/>
        </p:nvSpPr>
        <p:spPr>
          <a:xfrm>
            <a:off x="8697432" y="4708299"/>
            <a:ext cx="3494567" cy="1938992"/>
          </a:xfrm>
          <a:prstGeom prst="rect">
            <a:avLst/>
          </a:prstGeom>
          <a:noFill/>
        </p:spPr>
        <p:txBody>
          <a:bodyPr wrap="square" rtlCol="0">
            <a:spAutoFit/>
          </a:bodyPr>
          <a:lstStyle/>
          <a:p>
            <a:pPr marL="0" indent="0">
              <a:buNone/>
            </a:pPr>
            <a:r>
              <a:rPr lang="en-US" sz="2400" b="1" dirty="0">
                <a:latin typeface="Palatino Linotype" panose="02040502050505030304" pitchFamily="18" charset="0"/>
              </a:rPr>
              <a:t>Team Member: </a:t>
            </a:r>
          </a:p>
          <a:p>
            <a:r>
              <a:rPr lang="en-US" sz="1600" dirty="0">
                <a:latin typeface="Palatino Linotype" panose="02040502050505030304" pitchFamily="18" charset="0"/>
              </a:rPr>
              <a:t>Duyen Su </a:t>
            </a:r>
          </a:p>
          <a:p>
            <a:r>
              <a:rPr lang="en-US" sz="1600" dirty="0">
                <a:latin typeface="Palatino Linotype" panose="02040502050505030304" pitchFamily="18" charset="0"/>
              </a:rPr>
              <a:t>Mugdha Dixit</a:t>
            </a:r>
          </a:p>
          <a:p>
            <a:r>
              <a:rPr lang="en-US" sz="1600" dirty="0">
                <a:latin typeface="Palatino Linotype" panose="02040502050505030304" pitchFamily="18" charset="0"/>
              </a:rPr>
              <a:t>Priyanka Patil</a:t>
            </a:r>
          </a:p>
          <a:p>
            <a:r>
              <a:rPr lang="en-US" sz="1600" dirty="0">
                <a:latin typeface="Palatino Linotype" panose="02040502050505030304" pitchFamily="18" charset="0"/>
              </a:rPr>
              <a:t>Pragya Verma</a:t>
            </a:r>
          </a:p>
          <a:p>
            <a:r>
              <a:rPr lang="en-US" sz="1600" dirty="0">
                <a:latin typeface="Palatino Linotype" panose="02040502050505030304" pitchFamily="18" charset="0"/>
              </a:rPr>
              <a:t>Yeeyin Lim </a:t>
            </a:r>
          </a:p>
          <a:p>
            <a:pPr lvl="1"/>
            <a:endParaRPr lang="en-US" sz="1600" b="1" dirty="0">
              <a:latin typeface="Palatino Linotype" panose="02040502050505030304" pitchFamily="18" charset="0"/>
            </a:endParaRPr>
          </a:p>
        </p:txBody>
      </p:sp>
      <p:sp>
        <p:nvSpPr>
          <p:cNvPr id="2" name="Slide Number Placeholder 1">
            <a:extLst>
              <a:ext uri="{FF2B5EF4-FFF2-40B4-BE49-F238E27FC236}">
                <a16:creationId xmlns:a16="http://schemas.microsoft.com/office/drawing/2014/main" id="{9B2B24E6-00E7-13B3-CCE6-60E927FBCA29}"/>
              </a:ext>
            </a:extLst>
          </p:cNvPr>
          <p:cNvSpPr>
            <a:spLocks noGrp="1"/>
          </p:cNvSpPr>
          <p:nvPr>
            <p:ph type="sldNum" sz="quarter" idx="12"/>
          </p:nvPr>
        </p:nvSpPr>
        <p:spPr/>
        <p:txBody>
          <a:bodyPr/>
          <a:lstStyle/>
          <a:p>
            <a:fld id="{8280D117-E100-4DD6-99EB-DD62A302A116}" type="slidenum">
              <a:rPr lang="en-US" smtClean="0"/>
              <a:t>1</a:t>
            </a:fld>
            <a:endParaRPr lang="en-US" dirty="0"/>
          </a:p>
        </p:txBody>
      </p:sp>
      <p:pic>
        <p:nvPicPr>
          <p:cNvPr id="6" name="Picture 5">
            <a:extLst>
              <a:ext uri="{FF2B5EF4-FFF2-40B4-BE49-F238E27FC236}">
                <a16:creationId xmlns:a16="http://schemas.microsoft.com/office/drawing/2014/main" id="{167E286A-53E6-B6EF-CEA0-24A545FC4079}"/>
              </a:ext>
            </a:extLst>
          </p:cNvPr>
          <p:cNvPicPr>
            <a:picLocks noChangeAspect="1"/>
          </p:cNvPicPr>
          <p:nvPr/>
        </p:nvPicPr>
        <p:blipFill>
          <a:blip r:embed="rId3"/>
          <a:stretch>
            <a:fillRect/>
          </a:stretch>
        </p:blipFill>
        <p:spPr>
          <a:xfrm>
            <a:off x="0" y="1432370"/>
            <a:ext cx="4667250" cy="5425630"/>
          </a:xfrm>
          <a:prstGeom prst="rect">
            <a:avLst/>
          </a:prstGeom>
        </p:spPr>
      </p:pic>
    </p:spTree>
    <p:extLst>
      <p:ext uri="{BB962C8B-B14F-4D97-AF65-F5344CB8AC3E}">
        <p14:creationId xmlns:p14="http://schemas.microsoft.com/office/powerpoint/2010/main" val="2647603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1BD0-DD0B-BC70-0DDC-3B8FDD396E63}"/>
              </a:ext>
            </a:extLst>
          </p:cNvPr>
          <p:cNvSpPr>
            <a:spLocks noGrp="1"/>
          </p:cNvSpPr>
          <p:nvPr>
            <p:ph type="title"/>
          </p:nvPr>
        </p:nvSpPr>
        <p:spPr/>
        <p:txBody>
          <a:bodyPr/>
          <a:lstStyle/>
          <a:p>
            <a:r>
              <a:rPr lang="en-US" dirty="0"/>
              <a:t>Evaluation Metric Decision</a:t>
            </a:r>
          </a:p>
        </p:txBody>
      </p:sp>
      <p:sp>
        <p:nvSpPr>
          <p:cNvPr id="3" name="Content Placeholder 2">
            <a:extLst>
              <a:ext uri="{FF2B5EF4-FFF2-40B4-BE49-F238E27FC236}">
                <a16:creationId xmlns:a16="http://schemas.microsoft.com/office/drawing/2014/main" id="{0E6D10DE-3615-0570-B839-43F380C9766C}"/>
              </a:ext>
            </a:extLst>
          </p:cNvPr>
          <p:cNvSpPr>
            <a:spLocks noGrp="1"/>
          </p:cNvSpPr>
          <p:nvPr>
            <p:ph idx="1"/>
          </p:nvPr>
        </p:nvSpPr>
        <p:spPr/>
        <p:txBody>
          <a:bodyPr>
            <a:normAutofit/>
          </a:bodyPr>
          <a:lstStyle/>
          <a:p>
            <a:pPr marL="0" indent="0">
              <a:buNone/>
            </a:pPr>
            <a:r>
              <a:rPr lang="en-US" b="1" dirty="0">
                <a:latin typeface="Calibri" panose="020F0502020204030204" pitchFamily="34" charset="0"/>
                <a:cs typeface="Calibri" panose="020F0502020204030204" pitchFamily="34" charset="0"/>
              </a:rPr>
              <a:t>Evaluation Metric Decision</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Selecting a specific metric to evaluate the performance.</a:t>
            </a:r>
          </a:p>
          <a:p>
            <a:r>
              <a:rPr lang="en-US" dirty="0">
                <a:latin typeface="Calibri" panose="020F0502020204030204" pitchFamily="34" charset="0"/>
                <a:cs typeface="Calibri" panose="020F0502020204030204" pitchFamily="34" charset="0"/>
              </a:rPr>
              <a:t>Helps us understand how well the algorithm is working.</a:t>
            </a:r>
          </a:p>
          <a:p>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Consideration of Dataset Characteristics:</a:t>
            </a:r>
          </a:p>
          <a:p>
            <a:r>
              <a:rPr lang="en-US" dirty="0">
                <a:latin typeface="Calibri" panose="020F0502020204030204" pitchFamily="34" charset="0"/>
                <a:cs typeface="Calibri" panose="020F0502020204030204" pitchFamily="34" charset="0"/>
              </a:rPr>
              <a:t>Evaluating the characteristics of our dataset.</a:t>
            </a:r>
          </a:p>
          <a:p>
            <a:r>
              <a:rPr lang="en-US" dirty="0">
                <a:latin typeface="Calibri" panose="020F0502020204030204" pitchFamily="34" charset="0"/>
                <a:cs typeface="Calibri" panose="020F0502020204030204" pitchFamily="34" charset="0"/>
              </a:rPr>
              <a:t>Determining which metrics are most suitable based on dataset characteristics.</a:t>
            </a:r>
          </a:p>
        </p:txBody>
      </p:sp>
      <p:sp>
        <p:nvSpPr>
          <p:cNvPr id="4" name="Slide Number Placeholder 3">
            <a:extLst>
              <a:ext uri="{FF2B5EF4-FFF2-40B4-BE49-F238E27FC236}">
                <a16:creationId xmlns:a16="http://schemas.microsoft.com/office/drawing/2014/main" id="{C143B49C-110F-038F-0743-C9C31C3B0604}"/>
              </a:ext>
            </a:extLst>
          </p:cNvPr>
          <p:cNvSpPr>
            <a:spLocks noGrp="1"/>
          </p:cNvSpPr>
          <p:nvPr>
            <p:ph type="sldNum" sz="quarter" idx="12"/>
          </p:nvPr>
        </p:nvSpPr>
        <p:spPr/>
        <p:txBody>
          <a:bodyPr/>
          <a:lstStyle/>
          <a:p>
            <a:fld id="{8280D117-E100-4DD6-99EB-DD62A302A116}" type="slidenum">
              <a:rPr lang="en-US" smtClean="0"/>
              <a:t>10</a:t>
            </a:fld>
            <a:endParaRPr lang="en-US" dirty="0"/>
          </a:p>
        </p:txBody>
      </p:sp>
    </p:spTree>
    <p:extLst>
      <p:ext uri="{BB962C8B-B14F-4D97-AF65-F5344CB8AC3E}">
        <p14:creationId xmlns:p14="http://schemas.microsoft.com/office/powerpoint/2010/main" val="383241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CBBDEF-3045-496A-E217-965C5B56A6D5}"/>
              </a:ext>
            </a:extLst>
          </p:cNvPr>
          <p:cNvSpPr>
            <a:spLocks noGrp="1"/>
          </p:cNvSpPr>
          <p:nvPr>
            <p:ph type="title"/>
          </p:nvPr>
        </p:nvSpPr>
        <p:spPr/>
        <p:txBody>
          <a:bodyPr/>
          <a:lstStyle/>
          <a:p>
            <a:r>
              <a:rPr lang="en-US" dirty="0"/>
              <a:t>Evaluation Metric Decision</a:t>
            </a:r>
          </a:p>
        </p:txBody>
      </p:sp>
      <p:sp>
        <p:nvSpPr>
          <p:cNvPr id="6" name="Content Placeholder 5">
            <a:extLst>
              <a:ext uri="{FF2B5EF4-FFF2-40B4-BE49-F238E27FC236}">
                <a16:creationId xmlns:a16="http://schemas.microsoft.com/office/drawing/2014/main" id="{BBD6D4C7-BE1F-B6CC-1845-E81FF2467500}"/>
              </a:ext>
            </a:extLst>
          </p:cNvPr>
          <p:cNvSpPr>
            <a:spLocks noGrp="1"/>
          </p:cNvSpPr>
          <p:nvPr>
            <p:ph idx="1"/>
          </p:nvPr>
        </p:nvSpPr>
        <p:spPr/>
        <p:txBody>
          <a:bodyPr>
            <a:normAutofit/>
          </a:bodyPr>
          <a:lstStyle/>
          <a:p>
            <a:pPr marL="0" indent="0">
              <a:buNone/>
            </a:pPr>
            <a:r>
              <a:rPr lang="en-US" sz="1800" b="1" dirty="0"/>
              <a:t>Precision:</a:t>
            </a:r>
          </a:p>
          <a:p>
            <a:r>
              <a:rPr lang="en-US" sz="1800" dirty="0"/>
              <a:t>Measures the accuracy of face detection by evaluating the proportion of correctly identified faces out of all positive detections.</a:t>
            </a:r>
          </a:p>
          <a:p>
            <a:r>
              <a:rPr lang="en-US" sz="1800" dirty="0"/>
              <a:t>Interpretation: A high precision value indicates a low rate of false positives, ensuring that identified faces are likely to be genuine.</a:t>
            </a:r>
          </a:p>
          <a:p>
            <a:pPr marL="0" indent="0">
              <a:buNone/>
            </a:pPr>
            <a:r>
              <a:rPr lang="en-US" sz="1800" b="1" dirty="0"/>
              <a:t>Recall:</a:t>
            </a:r>
          </a:p>
          <a:p>
            <a:r>
              <a:rPr lang="en-US" sz="1800" dirty="0"/>
              <a:t>Assesses the comprehensiveness of face detection</a:t>
            </a:r>
          </a:p>
          <a:p>
            <a:r>
              <a:rPr lang="en-US" sz="1800" dirty="0"/>
              <a:t>Interpretation: A high recall value indicates that the algorithm can detect a large proportion of the faces present in the dataset, minimizing the risk of overlooking any.</a:t>
            </a:r>
          </a:p>
        </p:txBody>
      </p:sp>
      <p:sp>
        <p:nvSpPr>
          <p:cNvPr id="4" name="Slide Number Placeholder 3">
            <a:extLst>
              <a:ext uri="{FF2B5EF4-FFF2-40B4-BE49-F238E27FC236}">
                <a16:creationId xmlns:a16="http://schemas.microsoft.com/office/drawing/2014/main" id="{C3E24E63-660F-B9C3-4016-AFBE3E1E32A5}"/>
              </a:ext>
            </a:extLst>
          </p:cNvPr>
          <p:cNvSpPr>
            <a:spLocks noGrp="1"/>
          </p:cNvSpPr>
          <p:nvPr>
            <p:ph type="sldNum" sz="quarter" idx="12"/>
          </p:nvPr>
        </p:nvSpPr>
        <p:spPr/>
        <p:txBody>
          <a:bodyPr/>
          <a:lstStyle/>
          <a:p>
            <a:fld id="{8280D117-E100-4DD6-99EB-DD62A302A116}" type="slidenum">
              <a:rPr lang="en-US" smtClean="0"/>
              <a:t>11</a:t>
            </a:fld>
            <a:endParaRPr lang="en-US" dirty="0"/>
          </a:p>
        </p:txBody>
      </p:sp>
    </p:spTree>
    <p:extLst>
      <p:ext uri="{BB962C8B-B14F-4D97-AF65-F5344CB8AC3E}">
        <p14:creationId xmlns:p14="http://schemas.microsoft.com/office/powerpoint/2010/main" val="124502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B32197F-92A7-3E87-CB75-E3AADC05B185}"/>
              </a:ext>
            </a:extLst>
          </p:cNvPr>
          <p:cNvSpPr>
            <a:spLocks noGrp="1"/>
          </p:cNvSpPr>
          <p:nvPr>
            <p:ph type="title"/>
          </p:nvPr>
        </p:nvSpPr>
        <p:spPr>
          <a:xfrm>
            <a:off x="630936" y="639520"/>
            <a:ext cx="3429000" cy="1719072"/>
          </a:xfrm>
        </p:spPr>
        <p:txBody>
          <a:bodyPr anchor="b">
            <a:normAutofit fontScale="90000"/>
          </a:bodyPr>
          <a:lstStyle/>
          <a:p>
            <a:r>
              <a:rPr lang="en-US" sz="3800" dirty="0"/>
              <a:t>Classifying Faces: Baseline CNN Model 1</a:t>
            </a:r>
            <a:br>
              <a:rPr lang="en-US" sz="3800" dirty="0"/>
            </a:br>
            <a:r>
              <a:rPr lang="en-US" sz="1600" dirty="0">
                <a:effectLst/>
              </a:rPr>
              <a:t>epochs</a:t>
            </a:r>
            <a:r>
              <a:rPr lang="en-US" sz="1600" dirty="0"/>
              <a:t> </a:t>
            </a:r>
            <a:r>
              <a:rPr lang="en-US" sz="1600" b="1" dirty="0">
                <a:effectLst/>
              </a:rPr>
              <a:t>=</a:t>
            </a:r>
            <a:r>
              <a:rPr lang="en-US" sz="1600" dirty="0"/>
              <a:t> </a:t>
            </a:r>
            <a:r>
              <a:rPr lang="en-US" sz="1600" dirty="0">
                <a:effectLst/>
              </a:rPr>
              <a:t>25</a:t>
            </a:r>
            <a:r>
              <a:rPr lang="en-US" sz="1600" dirty="0"/>
              <a:t> </a:t>
            </a:r>
            <a:r>
              <a:rPr lang="en-US" sz="1600" dirty="0" err="1">
                <a:effectLst/>
              </a:rPr>
              <a:t>batch_size</a:t>
            </a:r>
            <a:r>
              <a:rPr lang="en-US" sz="1600" dirty="0"/>
              <a:t> </a:t>
            </a:r>
            <a:r>
              <a:rPr lang="en-US" sz="1600" b="1" dirty="0">
                <a:effectLst/>
              </a:rPr>
              <a:t>=</a:t>
            </a:r>
            <a:r>
              <a:rPr lang="en-US" sz="1600" dirty="0"/>
              <a:t> </a:t>
            </a:r>
            <a:r>
              <a:rPr lang="en-US" sz="1600" dirty="0">
                <a:effectLst/>
              </a:rPr>
              <a:t>128</a:t>
            </a:r>
            <a:endParaRPr lang="en-US" sz="3800" dirty="0"/>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AA18F308-B69B-D41B-4E7E-E603475E6208}"/>
              </a:ext>
            </a:extLst>
          </p:cNvPr>
          <p:cNvSpPr>
            <a:spLocks noGrp="1"/>
          </p:cNvSpPr>
          <p:nvPr>
            <p:ph idx="1"/>
          </p:nvPr>
        </p:nvSpPr>
        <p:spPr>
          <a:xfrm>
            <a:off x="630936" y="2807208"/>
            <a:ext cx="3429000" cy="3410712"/>
          </a:xfrm>
        </p:spPr>
        <p:txBody>
          <a:bodyPr anchor="t">
            <a:normAutofit/>
          </a:bodyPr>
          <a:lstStyle/>
          <a:p>
            <a:pPr marL="0" indent="0">
              <a:buNone/>
            </a:pPr>
            <a:endParaRPr lang="en-US" sz="2200" dirty="0"/>
          </a:p>
          <a:p>
            <a:endParaRPr lang="en-US" sz="2200" dirty="0"/>
          </a:p>
        </p:txBody>
      </p:sp>
      <p:sp>
        <p:nvSpPr>
          <p:cNvPr id="4" name="Slide Number Placeholder 3">
            <a:extLst>
              <a:ext uri="{FF2B5EF4-FFF2-40B4-BE49-F238E27FC236}">
                <a16:creationId xmlns:a16="http://schemas.microsoft.com/office/drawing/2014/main" id="{BCAD3704-9F56-BAE7-A74F-50EEFCD08334}"/>
              </a:ext>
            </a:extLst>
          </p:cNvPr>
          <p:cNvSpPr>
            <a:spLocks noGrp="1"/>
          </p:cNvSpPr>
          <p:nvPr>
            <p:ph type="sldNum" sz="quarter" idx="12"/>
          </p:nvPr>
        </p:nvSpPr>
        <p:spPr>
          <a:xfrm>
            <a:off x="8610600" y="6356350"/>
            <a:ext cx="2743200" cy="365125"/>
          </a:xfrm>
        </p:spPr>
        <p:txBody>
          <a:bodyPr>
            <a:normAutofit/>
          </a:bodyPr>
          <a:lstStyle/>
          <a:p>
            <a:pPr>
              <a:spcAft>
                <a:spcPts val="600"/>
              </a:spcAft>
            </a:pPr>
            <a:fld id="{8280D117-E100-4DD6-99EB-DD62A302A116}" type="slidenum">
              <a:rPr lang="en-US" smtClean="0"/>
              <a:pPr>
                <a:spcAft>
                  <a:spcPts val="600"/>
                </a:spcAft>
              </a:pPr>
              <a:t>12</a:t>
            </a:fld>
            <a:endParaRPr lang="en-US"/>
          </a:p>
        </p:txBody>
      </p:sp>
      <p:pic>
        <p:nvPicPr>
          <p:cNvPr id="3" name="Picture 2">
            <a:extLst>
              <a:ext uri="{FF2B5EF4-FFF2-40B4-BE49-F238E27FC236}">
                <a16:creationId xmlns:a16="http://schemas.microsoft.com/office/drawing/2014/main" id="{5527C544-F784-47B7-7DB8-F44ED31B66EE}"/>
              </a:ext>
            </a:extLst>
          </p:cNvPr>
          <p:cNvPicPr>
            <a:picLocks noChangeAspect="1"/>
          </p:cNvPicPr>
          <p:nvPr/>
        </p:nvPicPr>
        <p:blipFill>
          <a:blip r:embed="rId2"/>
          <a:stretch>
            <a:fillRect/>
          </a:stretch>
        </p:blipFill>
        <p:spPr>
          <a:xfrm>
            <a:off x="4541651" y="639520"/>
            <a:ext cx="6540500" cy="4622800"/>
          </a:xfrm>
          <a:prstGeom prst="rect">
            <a:avLst/>
          </a:prstGeom>
        </p:spPr>
      </p:pic>
    </p:spTree>
    <p:extLst>
      <p:ext uri="{BB962C8B-B14F-4D97-AF65-F5344CB8AC3E}">
        <p14:creationId xmlns:p14="http://schemas.microsoft.com/office/powerpoint/2010/main" val="1793181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44B5-99E9-6EA4-B5F8-DFDD5BA89118}"/>
              </a:ext>
            </a:extLst>
          </p:cNvPr>
          <p:cNvSpPr>
            <a:spLocks noGrp="1"/>
          </p:cNvSpPr>
          <p:nvPr>
            <p:ph type="title"/>
          </p:nvPr>
        </p:nvSpPr>
        <p:spPr/>
        <p:txBody>
          <a:bodyPr/>
          <a:lstStyle/>
          <a:p>
            <a:r>
              <a:rPr lang="en-US" sz="4400" dirty="0"/>
              <a:t>Classifying CNN:</a:t>
            </a:r>
            <a:r>
              <a:rPr lang="en-US" dirty="0"/>
              <a:t> Model A 5*5 kernel size</a:t>
            </a:r>
          </a:p>
        </p:txBody>
      </p:sp>
      <p:sp>
        <p:nvSpPr>
          <p:cNvPr id="4" name="Slide Number Placeholder 3">
            <a:extLst>
              <a:ext uri="{FF2B5EF4-FFF2-40B4-BE49-F238E27FC236}">
                <a16:creationId xmlns:a16="http://schemas.microsoft.com/office/drawing/2014/main" id="{107747E4-A940-1843-1D67-956C5914D187}"/>
              </a:ext>
            </a:extLst>
          </p:cNvPr>
          <p:cNvSpPr>
            <a:spLocks noGrp="1"/>
          </p:cNvSpPr>
          <p:nvPr>
            <p:ph type="sldNum" sz="quarter" idx="12"/>
          </p:nvPr>
        </p:nvSpPr>
        <p:spPr/>
        <p:txBody>
          <a:bodyPr/>
          <a:lstStyle/>
          <a:p>
            <a:fld id="{8280D117-E100-4DD6-99EB-DD62A302A116}" type="slidenum">
              <a:rPr lang="en-US" smtClean="0"/>
              <a:t>13</a:t>
            </a:fld>
            <a:endParaRPr lang="en-US" dirty="0"/>
          </a:p>
        </p:txBody>
      </p:sp>
      <p:pic>
        <p:nvPicPr>
          <p:cNvPr id="9" name="Picture 8">
            <a:extLst>
              <a:ext uri="{FF2B5EF4-FFF2-40B4-BE49-F238E27FC236}">
                <a16:creationId xmlns:a16="http://schemas.microsoft.com/office/drawing/2014/main" id="{A8D7F14C-4ABA-9384-A836-CF6FB7889827}"/>
              </a:ext>
            </a:extLst>
          </p:cNvPr>
          <p:cNvPicPr>
            <a:picLocks noChangeAspect="1"/>
          </p:cNvPicPr>
          <p:nvPr/>
        </p:nvPicPr>
        <p:blipFill>
          <a:blip r:embed="rId2"/>
          <a:stretch>
            <a:fillRect/>
          </a:stretch>
        </p:blipFill>
        <p:spPr>
          <a:xfrm>
            <a:off x="950690" y="1382712"/>
            <a:ext cx="6756400" cy="5156200"/>
          </a:xfrm>
          <a:prstGeom prst="rect">
            <a:avLst/>
          </a:prstGeom>
        </p:spPr>
      </p:pic>
    </p:spTree>
    <p:extLst>
      <p:ext uri="{BB962C8B-B14F-4D97-AF65-F5344CB8AC3E}">
        <p14:creationId xmlns:p14="http://schemas.microsoft.com/office/powerpoint/2010/main" val="4189681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CE879-DA04-3244-9430-B2214D3B618C}"/>
              </a:ext>
            </a:extLst>
          </p:cNvPr>
          <p:cNvSpPr>
            <a:spLocks noGrp="1"/>
          </p:cNvSpPr>
          <p:nvPr>
            <p:ph type="title"/>
          </p:nvPr>
        </p:nvSpPr>
        <p:spPr/>
        <p:txBody>
          <a:bodyPr/>
          <a:lstStyle/>
          <a:p>
            <a:r>
              <a:rPr lang="en-US" dirty="0"/>
              <a:t>Model B: 7*7 Kernel</a:t>
            </a:r>
          </a:p>
        </p:txBody>
      </p:sp>
      <p:pic>
        <p:nvPicPr>
          <p:cNvPr id="5" name="Content Placeholder 4">
            <a:extLst>
              <a:ext uri="{FF2B5EF4-FFF2-40B4-BE49-F238E27FC236}">
                <a16:creationId xmlns:a16="http://schemas.microsoft.com/office/drawing/2014/main" id="{D616BA38-F81F-A43D-71CD-09844EBB0288}"/>
              </a:ext>
            </a:extLst>
          </p:cNvPr>
          <p:cNvPicPr>
            <a:picLocks noGrp="1" noChangeAspect="1"/>
          </p:cNvPicPr>
          <p:nvPr>
            <p:ph idx="1"/>
          </p:nvPr>
        </p:nvPicPr>
        <p:blipFill>
          <a:blip r:embed="rId2"/>
          <a:stretch>
            <a:fillRect/>
          </a:stretch>
        </p:blipFill>
        <p:spPr>
          <a:xfrm>
            <a:off x="838200" y="1544272"/>
            <a:ext cx="5389368" cy="4351338"/>
          </a:xfrm>
          <a:prstGeom prst="rect">
            <a:avLst/>
          </a:prstGeom>
        </p:spPr>
      </p:pic>
      <p:sp>
        <p:nvSpPr>
          <p:cNvPr id="4" name="Slide Number Placeholder 3">
            <a:extLst>
              <a:ext uri="{FF2B5EF4-FFF2-40B4-BE49-F238E27FC236}">
                <a16:creationId xmlns:a16="http://schemas.microsoft.com/office/drawing/2014/main" id="{0C5731AF-AF12-D2F4-B545-17010D41E85E}"/>
              </a:ext>
            </a:extLst>
          </p:cNvPr>
          <p:cNvSpPr>
            <a:spLocks noGrp="1"/>
          </p:cNvSpPr>
          <p:nvPr>
            <p:ph type="sldNum" sz="quarter" idx="12"/>
          </p:nvPr>
        </p:nvSpPr>
        <p:spPr/>
        <p:txBody>
          <a:bodyPr/>
          <a:lstStyle/>
          <a:p>
            <a:fld id="{8280D117-E100-4DD6-99EB-DD62A302A116}" type="slidenum">
              <a:rPr lang="en-US" smtClean="0"/>
              <a:t>14</a:t>
            </a:fld>
            <a:endParaRPr lang="en-US" dirty="0"/>
          </a:p>
        </p:txBody>
      </p:sp>
    </p:spTree>
    <p:extLst>
      <p:ext uri="{BB962C8B-B14F-4D97-AF65-F5344CB8AC3E}">
        <p14:creationId xmlns:p14="http://schemas.microsoft.com/office/powerpoint/2010/main" val="1971194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CE879-DA04-3244-9430-B2214D3B618C}"/>
              </a:ext>
            </a:extLst>
          </p:cNvPr>
          <p:cNvSpPr>
            <a:spLocks noGrp="1"/>
          </p:cNvSpPr>
          <p:nvPr>
            <p:ph type="title"/>
          </p:nvPr>
        </p:nvSpPr>
        <p:spPr>
          <a:xfrm>
            <a:off x="630936" y="639520"/>
            <a:ext cx="3429000" cy="1719072"/>
          </a:xfrm>
        </p:spPr>
        <p:txBody>
          <a:bodyPr anchor="b">
            <a:normAutofit/>
          </a:bodyPr>
          <a:lstStyle/>
          <a:p>
            <a:r>
              <a:rPr lang="en-US" sz="3800"/>
              <a:t>Model C: Complex model</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AF4E4456-AB4E-AD39-3F38-DFFB0F188C21}"/>
              </a:ext>
            </a:extLst>
          </p:cNvPr>
          <p:cNvSpPr>
            <a:spLocks noGrp="1"/>
          </p:cNvSpPr>
          <p:nvPr>
            <p:ph idx="1"/>
          </p:nvPr>
        </p:nvSpPr>
        <p:spPr>
          <a:xfrm>
            <a:off x="630936" y="2807208"/>
            <a:ext cx="3429000" cy="3410712"/>
          </a:xfrm>
        </p:spPr>
        <p:txBody>
          <a:bodyPr anchor="t">
            <a:normAutofit/>
          </a:bodyPr>
          <a:lstStyle/>
          <a:p>
            <a:r>
              <a:rPr lang="en-US" sz="2200" dirty="0"/>
              <a:t>Since model A have the best result so we built model C on top of model A</a:t>
            </a:r>
          </a:p>
        </p:txBody>
      </p:sp>
      <p:pic>
        <p:nvPicPr>
          <p:cNvPr id="7" name="Picture 6">
            <a:extLst>
              <a:ext uri="{FF2B5EF4-FFF2-40B4-BE49-F238E27FC236}">
                <a16:creationId xmlns:a16="http://schemas.microsoft.com/office/drawing/2014/main" id="{A6025FE8-3E4C-AA9C-AC44-63FDEF032579}"/>
              </a:ext>
            </a:extLst>
          </p:cNvPr>
          <p:cNvPicPr>
            <a:picLocks noChangeAspect="1"/>
          </p:cNvPicPr>
          <p:nvPr/>
        </p:nvPicPr>
        <p:blipFill>
          <a:blip r:embed="rId2"/>
          <a:stretch>
            <a:fillRect/>
          </a:stretch>
        </p:blipFill>
        <p:spPr>
          <a:xfrm>
            <a:off x="5058155" y="640080"/>
            <a:ext cx="6096002" cy="5577840"/>
          </a:xfrm>
          <a:prstGeom prst="rect">
            <a:avLst/>
          </a:prstGeom>
        </p:spPr>
      </p:pic>
      <p:sp>
        <p:nvSpPr>
          <p:cNvPr id="4" name="Slide Number Placeholder 3">
            <a:extLst>
              <a:ext uri="{FF2B5EF4-FFF2-40B4-BE49-F238E27FC236}">
                <a16:creationId xmlns:a16="http://schemas.microsoft.com/office/drawing/2014/main" id="{0C5731AF-AF12-D2F4-B545-17010D41E85E}"/>
              </a:ext>
            </a:extLst>
          </p:cNvPr>
          <p:cNvSpPr>
            <a:spLocks noGrp="1"/>
          </p:cNvSpPr>
          <p:nvPr>
            <p:ph type="sldNum" sz="quarter" idx="12"/>
          </p:nvPr>
        </p:nvSpPr>
        <p:spPr>
          <a:xfrm>
            <a:off x="8610600" y="6356350"/>
            <a:ext cx="2743200" cy="365125"/>
          </a:xfrm>
        </p:spPr>
        <p:txBody>
          <a:bodyPr>
            <a:normAutofit/>
          </a:bodyPr>
          <a:lstStyle/>
          <a:p>
            <a:pPr>
              <a:spcAft>
                <a:spcPts val="600"/>
              </a:spcAft>
            </a:pPr>
            <a:fld id="{8280D117-E100-4DD6-99EB-DD62A302A116}" type="slidenum">
              <a:rPr lang="en-US" smtClean="0"/>
              <a:pPr>
                <a:spcAft>
                  <a:spcPts val="600"/>
                </a:spcAft>
              </a:pPr>
              <a:t>15</a:t>
            </a:fld>
            <a:endParaRPr lang="en-US"/>
          </a:p>
        </p:txBody>
      </p:sp>
    </p:spTree>
    <p:extLst>
      <p:ext uri="{BB962C8B-B14F-4D97-AF65-F5344CB8AC3E}">
        <p14:creationId xmlns:p14="http://schemas.microsoft.com/office/powerpoint/2010/main" val="1252836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8BEE-A96B-AF62-CA8B-9829B6159686}"/>
              </a:ext>
            </a:extLst>
          </p:cNvPr>
          <p:cNvSpPr>
            <a:spLocks noGrp="1"/>
          </p:cNvSpPr>
          <p:nvPr>
            <p:ph type="title"/>
          </p:nvPr>
        </p:nvSpPr>
        <p:spPr/>
        <p:txBody>
          <a:bodyPr/>
          <a:lstStyle/>
          <a:p>
            <a:r>
              <a:rPr lang="en-US" dirty="0"/>
              <a:t>Result Analysis</a:t>
            </a:r>
          </a:p>
        </p:txBody>
      </p:sp>
      <p:sp>
        <p:nvSpPr>
          <p:cNvPr id="3" name="Content Placeholder 2">
            <a:extLst>
              <a:ext uri="{FF2B5EF4-FFF2-40B4-BE49-F238E27FC236}">
                <a16:creationId xmlns:a16="http://schemas.microsoft.com/office/drawing/2014/main" id="{592FE9D4-E2D8-5F3F-6604-3D7AC3C1C62A}"/>
              </a:ext>
            </a:extLst>
          </p:cNvPr>
          <p:cNvSpPr>
            <a:spLocks noGrp="1"/>
          </p:cNvSpPr>
          <p:nvPr>
            <p:ph idx="1"/>
          </p:nvPr>
        </p:nvSpPr>
        <p:spPr>
          <a:xfrm>
            <a:off x="914400" y="1825625"/>
            <a:ext cx="10515600" cy="4351338"/>
          </a:xfrm>
        </p:spPr>
        <p:txBody>
          <a:bodyPr/>
          <a:lstStyle/>
          <a:p>
            <a:pPr marL="342900" indent="-342900">
              <a:buFontTx/>
              <a:buAutoNum type="arabicPeriod"/>
            </a:pPr>
            <a:r>
              <a:rPr lang="en-US" dirty="0"/>
              <a:t>Baseline model: </a:t>
            </a:r>
          </a:p>
          <a:p>
            <a:pPr marL="0" indent="0">
              <a:buNone/>
            </a:pPr>
            <a:r>
              <a:rPr lang="en-US" dirty="0"/>
              <a:t>Baseline Test accuracy: 70.300001%</a:t>
            </a:r>
          </a:p>
          <a:p>
            <a:pPr marL="0" indent="0">
              <a:buNone/>
            </a:pPr>
            <a:endParaRPr lang="en-US" dirty="0"/>
          </a:p>
        </p:txBody>
      </p:sp>
      <p:sp>
        <p:nvSpPr>
          <p:cNvPr id="4" name="Slide Number Placeholder 3">
            <a:extLst>
              <a:ext uri="{FF2B5EF4-FFF2-40B4-BE49-F238E27FC236}">
                <a16:creationId xmlns:a16="http://schemas.microsoft.com/office/drawing/2014/main" id="{BF020594-D166-50BD-DBC0-235983CA4228}"/>
              </a:ext>
            </a:extLst>
          </p:cNvPr>
          <p:cNvSpPr>
            <a:spLocks noGrp="1"/>
          </p:cNvSpPr>
          <p:nvPr>
            <p:ph type="sldNum" sz="quarter" idx="12"/>
          </p:nvPr>
        </p:nvSpPr>
        <p:spPr/>
        <p:txBody>
          <a:bodyPr/>
          <a:lstStyle/>
          <a:p>
            <a:fld id="{8280D117-E100-4DD6-99EB-DD62A302A116}" type="slidenum">
              <a:rPr lang="en-US" smtClean="0"/>
              <a:t>16</a:t>
            </a:fld>
            <a:endParaRPr lang="en-US" dirty="0"/>
          </a:p>
        </p:txBody>
      </p:sp>
      <p:pic>
        <p:nvPicPr>
          <p:cNvPr id="5" name="Picture 4">
            <a:extLst>
              <a:ext uri="{FF2B5EF4-FFF2-40B4-BE49-F238E27FC236}">
                <a16:creationId xmlns:a16="http://schemas.microsoft.com/office/drawing/2014/main" id="{4C37E5C7-1DEE-2D03-DFA6-34FC86C60131}"/>
              </a:ext>
            </a:extLst>
          </p:cNvPr>
          <p:cNvPicPr>
            <a:picLocks noChangeAspect="1"/>
          </p:cNvPicPr>
          <p:nvPr/>
        </p:nvPicPr>
        <p:blipFill>
          <a:blip r:embed="rId2"/>
          <a:stretch>
            <a:fillRect/>
          </a:stretch>
        </p:blipFill>
        <p:spPr>
          <a:xfrm>
            <a:off x="838200" y="2860309"/>
            <a:ext cx="3935216" cy="2614368"/>
          </a:xfrm>
          <a:prstGeom prst="rect">
            <a:avLst/>
          </a:prstGeom>
        </p:spPr>
      </p:pic>
    </p:spTree>
    <p:extLst>
      <p:ext uri="{BB962C8B-B14F-4D97-AF65-F5344CB8AC3E}">
        <p14:creationId xmlns:p14="http://schemas.microsoft.com/office/powerpoint/2010/main" val="833384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E98BEE-A96B-AF62-CA8B-9829B6159686}"/>
              </a:ext>
            </a:extLst>
          </p:cNvPr>
          <p:cNvSpPr>
            <a:spLocks noGrp="1"/>
          </p:cNvSpPr>
          <p:nvPr>
            <p:ph type="title"/>
          </p:nvPr>
        </p:nvSpPr>
        <p:spPr>
          <a:xfrm>
            <a:off x="630936" y="640080"/>
            <a:ext cx="4818888" cy="1481328"/>
          </a:xfrm>
        </p:spPr>
        <p:txBody>
          <a:bodyPr anchor="b">
            <a:normAutofit/>
          </a:bodyPr>
          <a:lstStyle/>
          <a:p>
            <a:r>
              <a:rPr lang="en-US" sz="5400"/>
              <a:t>Result Analysis</a:t>
            </a: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2FE9D4-E2D8-5F3F-6604-3D7AC3C1C62A}"/>
              </a:ext>
            </a:extLst>
          </p:cNvPr>
          <p:cNvSpPr>
            <a:spLocks noGrp="1"/>
          </p:cNvSpPr>
          <p:nvPr>
            <p:ph idx="1"/>
          </p:nvPr>
        </p:nvSpPr>
        <p:spPr>
          <a:xfrm>
            <a:off x="630936" y="2660904"/>
            <a:ext cx="4818888" cy="3547872"/>
          </a:xfrm>
        </p:spPr>
        <p:txBody>
          <a:bodyPr anchor="t">
            <a:normAutofit/>
          </a:bodyPr>
          <a:lstStyle/>
          <a:p>
            <a:pPr marL="342900" indent="-342900">
              <a:buFontTx/>
              <a:buAutoNum type="arabicPeriod"/>
            </a:pPr>
            <a:r>
              <a:rPr lang="en-US" sz="2200" dirty="0"/>
              <a:t>Model A 5*5 kernel size</a:t>
            </a:r>
          </a:p>
          <a:p>
            <a:pPr marL="0" indent="0">
              <a:buNone/>
            </a:pPr>
            <a:r>
              <a:rPr lang="en-US" sz="2200" dirty="0"/>
              <a:t>Model A Test accuracy: 69.999999%</a:t>
            </a:r>
          </a:p>
        </p:txBody>
      </p:sp>
      <p:pic>
        <p:nvPicPr>
          <p:cNvPr id="6" name="Picture 5">
            <a:extLst>
              <a:ext uri="{FF2B5EF4-FFF2-40B4-BE49-F238E27FC236}">
                <a16:creationId xmlns:a16="http://schemas.microsoft.com/office/drawing/2014/main" id="{AD2F1487-0674-7284-C7C8-FEDA714188A3}"/>
              </a:ext>
            </a:extLst>
          </p:cNvPr>
          <p:cNvPicPr>
            <a:picLocks noChangeAspect="1"/>
          </p:cNvPicPr>
          <p:nvPr/>
        </p:nvPicPr>
        <p:blipFill>
          <a:blip r:embed="rId2"/>
          <a:stretch>
            <a:fillRect/>
          </a:stretch>
        </p:blipFill>
        <p:spPr>
          <a:xfrm>
            <a:off x="6099048" y="1566128"/>
            <a:ext cx="5458968" cy="3725744"/>
          </a:xfrm>
          <a:prstGeom prst="rect">
            <a:avLst/>
          </a:prstGeom>
        </p:spPr>
      </p:pic>
      <p:sp>
        <p:nvSpPr>
          <p:cNvPr id="4" name="Slide Number Placeholder 3">
            <a:extLst>
              <a:ext uri="{FF2B5EF4-FFF2-40B4-BE49-F238E27FC236}">
                <a16:creationId xmlns:a16="http://schemas.microsoft.com/office/drawing/2014/main" id="{BF020594-D166-50BD-DBC0-235983CA4228}"/>
              </a:ext>
            </a:extLst>
          </p:cNvPr>
          <p:cNvSpPr>
            <a:spLocks noGrp="1"/>
          </p:cNvSpPr>
          <p:nvPr>
            <p:ph type="sldNum" sz="quarter" idx="12"/>
          </p:nvPr>
        </p:nvSpPr>
        <p:spPr>
          <a:xfrm>
            <a:off x="8610600" y="6356350"/>
            <a:ext cx="2743200" cy="365125"/>
          </a:xfrm>
        </p:spPr>
        <p:txBody>
          <a:bodyPr>
            <a:normAutofit/>
          </a:bodyPr>
          <a:lstStyle/>
          <a:p>
            <a:pPr>
              <a:spcAft>
                <a:spcPts val="600"/>
              </a:spcAft>
            </a:pPr>
            <a:fld id="{8280D117-E100-4DD6-99EB-DD62A302A116}" type="slidenum">
              <a:rPr lang="en-US" smtClean="0"/>
              <a:pPr>
                <a:spcAft>
                  <a:spcPts val="600"/>
                </a:spcAft>
              </a:pPr>
              <a:t>17</a:t>
            </a:fld>
            <a:endParaRPr lang="en-US"/>
          </a:p>
        </p:txBody>
      </p:sp>
    </p:spTree>
    <p:extLst>
      <p:ext uri="{BB962C8B-B14F-4D97-AF65-F5344CB8AC3E}">
        <p14:creationId xmlns:p14="http://schemas.microsoft.com/office/powerpoint/2010/main" val="253735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E98BEE-A96B-AF62-CA8B-9829B6159686}"/>
              </a:ext>
            </a:extLst>
          </p:cNvPr>
          <p:cNvSpPr>
            <a:spLocks noGrp="1"/>
          </p:cNvSpPr>
          <p:nvPr>
            <p:ph type="title"/>
          </p:nvPr>
        </p:nvSpPr>
        <p:spPr>
          <a:xfrm>
            <a:off x="630936" y="640080"/>
            <a:ext cx="4818888" cy="1481328"/>
          </a:xfrm>
        </p:spPr>
        <p:txBody>
          <a:bodyPr anchor="b">
            <a:normAutofit/>
          </a:bodyPr>
          <a:lstStyle/>
          <a:p>
            <a:r>
              <a:rPr lang="en-US" sz="5400"/>
              <a:t>Result Analysis</a:t>
            </a: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2FE9D4-E2D8-5F3F-6604-3D7AC3C1C62A}"/>
              </a:ext>
            </a:extLst>
          </p:cNvPr>
          <p:cNvSpPr>
            <a:spLocks noGrp="1"/>
          </p:cNvSpPr>
          <p:nvPr>
            <p:ph idx="1"/>
          </p:nvPr>
        </p:nvSpPr>
        <p:spPr>
          <a:xfrm>
            <a:off x="630936" y="2660904"/>
            <a:ext cx="4818888" cy="3547872"/>
          </a:xfrm>
        </p:spPr>
        <p:txBody>
          <a:bodyPr anchor="t">
            <a:normAutofit/>
          </a:bodyPr>
          <a:lstStyle/>
          <a:p>
            <a:pPr marL="342900" indent="-342900">
              <a:buFontTx/>
              <a:buAutoNum type="arabicPeriod"/>
            </a:pPr>
            <a:r>
              <a:rPr lang="en-US" sz="2200" dirty="0"/>
              <a:t>Model B 7*7 kernel size</a:t>
            </a:r>
          </a:p>
          <a:p>
            <a:pPr marL="0" indent="0">
              <a:buNone/>
            </a:pPr>
            <a:r>
              <a:rPr lang="en-US" sz="2200" dirty="0"/>
              <a:t>Model B Test accuracy: 70.4%</a:t>
            </a:r>
          </a:p>
        </p:txBody>
      </p:sp>
      <p:sp>
        <p:nvSpPr>
          <p:cNvPr id="4" name="Slide Number Placeholder 3">
            <a:extLst>
              <a:ext uri="{FF2B5EF4-FFF2-40B4-BE49-F238E27FC236}">
                <a16:creationId xmlns:a16="http://schemas.microsoft.com/office/drawing/2014/main" id="{BF020594-D166-50BD-DBC0-235983CA4228}"/>
              </a:ext>
            </a:extLst>
          </p:cNvPr>
          <p:cNvSpPr>
            <a:spLocks noGrp="1"/>
          </p:cNvSpPr>
          <p:nvPr>
            <p:ph type="sldNum" sz="quarter" idx="12"/>
          </p:nvPr>
        </p:nvSpPr>
        <p:spPr>
          <a:xfrm>
            <a:off x="8610600" y="6356350"/>
            <a:ext cx="2743200" cy="365125"/>
          </a:xfrm>
        </p:spPr>
        <p:txBody>
          <a:bodyPr>
            <a:normAutofit/>
          </a:bodyPr>
          <a:lstStyle/>
          <a:p>
            <a:pPr>
              <a:spcAft>
                <a:spcPts val="600"/>
              </a:spcAft>
            </a:pPr>
            <a:fld id="{8280D117-E100-4DD6-99EB-DD62A302A116}" type="slidenum">
              <a:rPr lang="en-US" smtClean="0"/>
              <a:pPr>
                <a:spcAft>
                  <a:spcPts val="600"/>
                </a:spcAft>
              </a:pPr>
              <a:t>18</a:t>
            </a:fld>
            <a:endParaRPr lang="en-US"/>
          </a:p>
        </p:txBody>
      </p:sp>
      <p:pic>
        <p:nvPicPr>
          <p:cNvPr id="5" name="Picture 4">
            <a:extLst>
              <a:ext uri="{FF2B5EF4-FFF2-40B4-BE49-F238E27FC236}">
                <a16:creationId xmlns:a16="http://schemas.microsoft.com/office/drawing/2014/main" id="{55F05882-8604-55CC-1BBB-17A2700829A9}"/>
              </a:ext>
            </a:extLst>
          </p:cNvPr>
          <p:cNvPicPr>
            <a:picLocks noChangeAspect="1"/>
          </p:cNvPicPr>
          <p:nvPr/>
        </p:nvPicPr>
        <p:blipFill>
          <a:blip r:embed="rId2"/>
          <a:stretch>
            <a:fillRect/>
          </a:stretch>
        </p:blipFill>
        <p:spPr>
          <a:xfrm>
            <a:off x="6080760" y="1581150"/>
            <a:ext cx="5308600" cy="3695700"/>
          </a:xfrm>
          <a:prstGeom prst="rect">
            <a:avLst/>
          </a:prstGeom>
        </p:spPr>
      </p:pic>
    </p:spTree>
    <p:extLst>
      <p:ext uri="{BB962C8B-B14F-4D97-AF65-F5344CB8AC3E}">
        <p14:creationId xmlns:p14="http://schemas.microsoft.com/office/powerpoint/2010/main" val="560913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E98BEE-A96B-AF62-CA8B-9829B6159686}"/>
              </a:ext>
            </a:extLst>
          </p:cNvPr>
          <p:cNvSpPr>
            <a:spLocks noGrp="1"/>
          </p:cNvSpPr>
          <p:nvPr>
            <p:ph type="title"/>
          </p:nvPr>
        </p:nvSpPr>
        <p:spPr>
          <a:xfrm>
            <a:off x="630936" y="640080"/>
            <a:ext cx="4818888" cy="1481328"/>
          </a:xfrm>
        </p:spPr>
        <p:txBody>
          <a:bodyPr anchor="b">
            <a:normAutofit/>
          </a:bodyPr>
          <a:lstStyle/>
          <a:p>
            <a:r>
              <a:rPr lang="en-US" sz="5400"/>
              <a:t>Result Analysis</a:t>
            </a: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2FE9D4-E2D8-5F3F-6604-3D7AC3C1C62A}"/>
              </a:ext>
            </a:extLst>
          </p:cNvPr>
          <p:cNvSpPr>
            <a:spLocks noGrp="1"/>
          </p:cNvSpPr>
          <p:nvPr>
            <p:ph idx="1"/>
          </p:nvPr>
        </p:nvSpPr>
        <p:spPr>
          <a:xfrm>
            <a:off x="630936" y="2660904"/>
            <a:ext cx="4818888" cy="3547872"/>
          </a:xfrm>
        </p:spPr>
        <p:txBody>
          <a:bodyPr anchor="t">
            <a:normAutofit fontScale="77500" lnSpcReduction="20000"/>
          </a:bodyPr>
          <a:lstStyle/>
          <a:p>
            <a:pPr marL="342900" indent="-342900">
              <a:buFontTx/>
              <a:buAutoNum type="arabicPeriod"/>
            </a:pPr>
            <a:r>
              <a:rPr lang="en-US" sz="2200" dirty="0"/>
              <a:t>Model C 5*5 kernel size</a:t>
            </a:r>
          </a:p>
          <a:p>
            <a:pPr marL="0" indent="0">
              <a:buNone/>
            </a:pPr>
            <a:r>
              <a:rPr lang="en-US" sz="2200" dirty="0"/>
              <a:t>Model C Test accuracy: </a:t>
            </a:r>
            <a:r>
              <a:rPr lang="en-US" sz="1600" dirty="0"/>
              <a:t>72.799999%</a:t>
            </a:r>
            <a:endParaRPr lang="en-US" sz="2200" dirty="0"/>
          </a:p>
          <a:p>
            <a:pPr algn="l">
              <a:buFont typeface="Arial" panose="020B0604020202020204" pitchFamily="34" charset="0"/>
              <a:buChar char="•"/>
            </a:pPr>
            <a:r>
              <a:rPr lang="en-US" sz="1600" b="0" i="0" dirty="0">
                <a:effectLst/>
                <a:latin typeface="system-ui"/>
              </a:rPr>
              <a:t>Input</a:t>
            </a:r>
          </a:p>
          <a:p>
            <a:pPr algn="l">
              <a:buFont typeface="Arial" panose="020B0604020202020204" pitchFamily="34" charset="0"/>
              <a:buChar char="•"/>
            </a:pPr>
            <a:r>
              <a:rPr lang="en-US" sz="1600" b="0" i="0" dirty="0">
                <a:effectLst/>
                <a:latin typeface="system-ui"/>
              </a:rPr>
              <a:t>Conv1: 32 feature, 5*5 kernel size</a:t>
            </a:r>
          </a:p>
          <a:p>
            <a:pPr algn="l">
              <a:buFont typeface="Arial" panose="020B0604020202020204" pitchFamily="34" charset="0"/>
              <a:buChar char="•"/>
            </a:pPr>
            <a:r>
              <a:rPr lang="en-US" sz="1600" b="0" i="0" dirty="0">
                <a:effectLst/>
                <a:latin typeface="system-ui"/>
              </a:rPr>
              <a:t>Conv2: 64 feature, 5*5 kernel size</a:t>
            </a:r>
          </a:p>
          <a:p>
            <a:pPr algn="l">
              <a:buFont typeface="Arial" panose="020B0604020202020204" pitchFamily="34" charset="0"/>
              <a:buChar char="•"/>
            </a:pPr>
            <a:r>
              <a:rPr lang="en-US" sz="1600" b="0" i="0" dirty="0">
                <a:effectLst/>
                <a:latin typeface="system-ui"/>
              </a:rPr>
              <a:t>Pooling1: 2*2</a:t>
            </a:r>
          </a:p>
          <a:p>
            <a:pPr algn="l">
              <a:buFont typeface="Arial" panose="020B0604020202020204" pitchFamily="34" charset="0"/>
              <a:buChar char="•"/>
            </a:pPr>
            <a:r>
              <a:rPr lang="en-US" sz="1600" b="0" i="0" dirty="0">
                <a:effectLst/>
                <a:latin typeface="system-ui"/>
              </a:rPr>
              <a:t>Dropout1: 0.2</a:t>
            </a:r>
          </a:p>
          <a:p>
            <a:pPr algn="l">
              <a:buFont typeface="Arial" panose="020B0604020202020204" pitchFamily="34" charset="0"/>
              <a:buChar char="•"/>
            </a:pPr>
            <a:r>
              <a:rPr lang="en-US" sz="1600" b="0" i="0" dirty="0">
                <a:effectLst/>
                <a:latin typeface="system-ui"/>
              </a:rPr>
              <a:t>Conv3: 128 feature, 5*5 kernel size</a:t>
            </a:r>
          </a:p>
          <a:p>
            <a:pPr algn="l">
              <a:buFont typeface="Arial" panose="020B0604020202020204" pitchFamily="34" charset="0"/>
              <a:buChar char="•"/>
            </a:pPr>
            <a:r>
              <a:rPr lang="en-US" sz="1600" b="0" i="0" dirty="0">
                <a:effectLst/>
                <a:latin typeface="system-ui"/>
              </a:rPr>
              <a:t>Pooling2: 2*2</a:t>
            </a:r>
          </a:p>
          <a:p>
            <a:pPr algn="l">
              <a:buFont typeface="Arial" panose="020B0604020202020204" pitchFamily="34" charset="0"/>
              <a:buChar char="•"/>
            </a:pPr>
            <a:r>
              <a:rPr lang="en-US" sz="1600" b="0" i="0" dirty="0">
                <a:effectLst/>
                <a:latin typeface="system-ui"/>
              </a:rPr>
              <a:t>Dropout2: 0.2</a:t>
            </a:r>
          </a:p>
          <a:p>
            <a:pPr algn="l">
              <a:buFont typeface="Arial" panose="020B0604020202020204" pitchFamily="34" charset="0"/>
              <a:buChar char="•"/>
            </a:pPr>
            <a:r>
              <a:rPr lang="en-US" sz="1600" b="0" i="0" dirty="0" err="1">
                <a:effectLst/>
                <a:latin typeface="system-ui"/>
              </a:rPr>
              <a:t>FullConnect</a:t>
            </a:r>
            <a:endParaRPr lang="en-US" sz="1600" b="0" i="0" dirty="0">
              <a:effectLst/>
              <a:latin typeface="system-ui"/>
            </a:endParaRPr>
          </a:p>
          <a:p>
            <a:pPr algn="l">
              <a:buFont typeface="Arial" panose="020B0604020202020204" pitchFamily="34" charset="0"/>
              <a:buChar char="•"/>
            </a:pPr>
            <a:r>
              <a:rPr lang="en-US" sz="1600" b="0" i="0" dirty="0">
                <a:effectLst/>
                <a:latin typeface="system-ui"/>
              </a:rPr>
              <a:t>Dropout3: 0.5</a:t>
            </a:r>
          </a:p>
          <a:p>
            <a:pPr algn="l">
              <a:buFont typeface="Arial" panose="020B0604020202020204" pitchFamily="34" charset="0"/>
              <a:buChar char="•"/>
            </a:pPr>
            <a:r>
              <a:rPr lang="en-US" sz="1600" b="0" i="0" dirty="0">
                <a:effectLst/>
                <a:latin typeface="system-ui"/>
              </a:rPr>
              <a:t>Output</a:t>
            </a:r>
          </a:p>
          <a:p>
            <a:pPr marL="0" indent="0">
              <a:buNone/>
            </a:pPr>
            <a:endParaRPr lang="en-US" sz="2200" dirty="0"/>
          </a:p>
        </p:txBody>
      </p:sp>
      <p:sp>
        <p:nvSpPr>
          <p:cNvPr id="4" name="Slide Number Placeholder 3">
            <a:extLst>
              <a:ext uri="{FF2B5EF4-FFF2-40B4-BE49-F238E27FC236}">
                <a16:creationId xmlns:a16="http://schemas.microsoft.com/office/drawing/2014/main" id="{BF020594-D166-50BD-DBC0-235983CA4228}"/>
              </a:ext>
            </a:extLst>
          </p:cNvPr>
          <p:cNvSpPr>
            <a:spLocks noGrp="1"/>
          </p:cNvSpPr>
          <p:nvPr>
            <p:ph type="sldNum" sz="quarter" idx="12"/>
          </p:nvPr>
        </p:nvSpPr>
        <p:spPr>
          <a:xfrm>
            <a:off x="8610600" y="6356350"/>
            <a:ext cx="2743200" cy="365125"/>
          </a:xfrm>
        </p:spPr>
        <p:txBody>
          <a:bodyPr>
            <a:normAutofit/>
          </a:bodyPr>
          <a:lstStyle/>
          <a:p>
            <a:pPr>
              <a:spcAft>
                <a:spcPts val="600"/>
              </a:spcAft>
            </a:pPr>
            <a:fld id="{8280D117-E100-4DD6-99EB-DD62A302A116}" type="slidenum">
              <a:rPr lang="en-US" smtClean="0"/>
              <a:pPr>
                <a:spcAft>
                  <a:spcPts val="600"/>
                </a:spcAft>
              </a:pPr>
              <a:t>19</a:t>
            </a:fld>
            <a:endParaRPr lang="en-US"/>
          </a:p>
        </p:txBody>
      </p:sp>
      <p:pic>
        <p:nvPicPr>
          <p:cNvPr id="5" name="Picture 4">
            <a:extLst>
              <a:ext uri="{FF2B5EF4-FFF2-40B4-BE49-F238E27FC236}">
                <a16:creationId xmlns:a16="http://schemas.microsoft.com/office/drawing/2014/main" id="{55F05882-8604-55CC-1BBB-17A2700829A9}"/>
              </a:ext>
            </a:extLst>
          </p:cNvPr>
          <p:cNvPicPr>
            <a:picLocks noChangeAspect="1"/>
          </p:cNvPicPr>
          <p:nvPr/>
        </p:nvPicPr>
        <p:blipFill>
          <a:blip r:embed="rId2"/>
          <a:stretch>
            <a:fillRect/>
          </a:stretch>
        </p:blipFill>
        <p:spPr>
          <a:xfrm>
            <a:off x="6080760" y="1581150"/>
            <a:ext cx="5308600" cy="3695700"/>
          </a:xfrm>
          <a:prstGeom prst="rect">
            <a:avLst/>
          </a:prstGeom>
        </p:spPr>
      </p:pic>
    </p:spTree>
    <p:extLst>
      <p:ext uri="{BB962C8B-B14F-4D97-AF65-F5344CB8AC3E}">
        <p14:creationId xmlns:p14="http://schemas.microsoft.com/office/powerpoint/2010/main" val="4222247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2B19CB-2F0C-E7D8-9759-41ED21250132}"/>
              </a:ext>
            </a:extLst>
          </p:cNvPr>
          <p:cNvSpPr txBox="1"/>
          <p:nvPr/>
        </p:nvSpPr>
        <p:spPr>
          <a:xfrm>
            <a:off x="5391995" y="433397"/>
            <a:ext cx="6678085" cy="1015663"/>
          </a:xfrm>
          <a:prstGeom prst="rect">
            <a:avLst/>
          </a:prstGeom>
          <a:noFill/>
        </p:spPr>
        <p:txBody>
          <a:bodyPr wrap="square" rtlCol="0">
            <a:spAutoFit/>
          </a:bodyPr>
          <a:lstStyle/>
          <a:p>
            <a:pPr algn="ctr"/>
            <a:r>
              <a:rPr lang="en-US" sz="6000" dirty="0">
                <a:latin typeface="Times New Roman" panose="02020603050405020304" pitchFamily="18" charset="0"/>
                <a:cs typeface="Times New Roman" panose="02020603050405020304" pitchFamily="18" charset="0"/>
              </a:rPr>
              <a:t>Overview</a:t>
            </a:r>
          </a:p>
        </p:txBody>
      </p:sp>
      <p:sp>
        <p:nvSpPr>
          <p:cNvPr id="4" name="TextBox 3">
            <a:extLst>
              <a:ext uri="{FF2B5EF4-FFF2-40B4-BE49-F238E27FC236}">
                <a16:creationId xmlns:a16="http://schemas.microsoft.com/office/drawing/2014/main" id="{8375ECBE-E4A0-943E-9E11-F99A50549FDA}"/>
              </a:ext>
            </a:extLst>
          </p:cNvPr>
          <p:cNvSpPr txBox="1"/>
          <p:nvPr/>
        </p:nvSpPr>
        <p:spPr>
          <a:xfrm>
            <a:off x="5210176" y="1956705"/>
            <a:ext cx="6432340" cy="3170099"/>
          </a:xfrm>
          <a:prstGeom prst="rect">
            <a:avLst/>
          </a:prstGeom>
          <a:noFill/>
        </p:spPr>
        <p:txBody>
          <a:bodyPr wrap="square" rtlCol="0">
            <a:spAutoFit/>
          </a:bodyPr>
          <a:lstStyle/>
          <a:p>
            <a:pPr marL="457200" indent="-457200">
              <a:buFont typeface="+mj-lt"/>
              <a:buAutoNum type="arabicPeriod"/>
            </a:pPr>
            <a:r>
              <a:rPr lang="en-US" sz="2000" dirty="0">
                <a:latin typeface="Calibri" panose="020F0502020204030204" pitchFamily="34" charset="0"/>
                <a:cs typeface="Calibri" panose="020F0502020204030204" pitchFamily="34" charset="0"/>
              </a:rPr>
              <a:t>Exploring Facial Recognition</a:t>
            </a:r>
          </a:p>
          <a:p>
            <a:pPr marL="457200" indent="-457200">
              <a:buFont typeface="+mj-lt"/>
              <a:buAutoNum type="arabicPeriod"/>
            </a:pPr>
            <a:r>
              <a:rPr lang="en-US" sz="2000" b="0" i="0" dirty="0">
                <a:solidFill>
                  <a:srgbClr val="0D0D0D"/>
                </a:solidFill>
                <a:effectLst/>
                <a:highlight>
                  <a:srgbClr val="FFFFFF"/>
                </a:highlight>
                <a:latin typeface="Calibri" panose="020F0502020204030204" pitchFamily="34" charset="0"/>
                <a:cs typeface="Calibri" panose="020F0502020204030204" pitchFamily="34" charset="0"/>
              </a:rPr>
              <a:t>Aims to address real-world applications like security and surveillance.</a:t>
            </a:r>
          </a:p>
          <a:p>
            <a:pPr marL="457200" indent="-457200">
              <a:buFont typeface="+mj-lt"/>
              <a:buAutoNum type="arabicPeriod"/>
            </a:pPr>
            <a:r>
              <a:rPr lang="en-US" sz="2000" b="0" i="0" dirty="0">
                <a:solidFill>
                  <a:srgbClr val="0D0D0D"/>
                </a:solidFill>
                <a:effectLst/>
                <a:highlight>
                  <a:srgbClr val="FFFFFF"/>
                </a:highlight>
                <a:latin typeface="Calibri" panose="020F0502020204030204" pitchFamily="34" charset="0"/>
                <a:cs typeface="Calibri" panose="020F0502020204030204" pitchFamily="34" charset="0"/>
              </a:rPr>
              <a:t>Serves as a platform for exploration and innovation in computer vision and deep learning.</a:t>
            </a:r>
          </a:p>
          <a:p>
            <a:pPr marL="457200" indent="-457200">
              <a:buFont typeface="+mj-lt"/>
              <a:buAutoNum type="arabicPeriod"/>
            </a:pPr>
            <a:r>
              <a:rPr lang="en-US" sz="2000" b="0" i="0" dirty="0">
                <a:solidFill>
                  <a:srgbClr val="0D0D0D"/>
                </a:solidFill>
                <a:effectLst/>
                <a:highlight>
                  <a:srgbClr val="FFFFFF"/>
                </a:highlight>
                <a:latin typeface="Calibri" panose="020F0502020204030204" pitchFamily="34" charset="0"/>
                <a:cs typeface="Calibri" panose="020F0502020204030204" pitchFamily="34" charset="0"/>
              </a:rPr>
              <a:t>Potential societal impacts and educational benefits are also considered.</a:t>
            </a:r>
          </a:p>
          <a:p>
            <a:pPr marL="457200" indent="-457200">
              <a:buFont typeface="+mj-lt"/>
              <a:buAutoNum type="arabicPeriod"/>
            </a:pPr>
            <a:r>
              <a:rPr lang="en-US" sz="2000" b="0" i="0" dirty="0">
                <a:solidFill>
                  <a:srgbClr val="0D0D0D"/>
                </a:solidFill>
                <a:effectLst/>
                <a:highlight>
                  <a:srgbClr val="FFFFFF"/>
                </a:highlight>
                <a:latin typeface="Calibri" panose="020F0502020204030204" pitchFamily="34" charset="0"/>
                <a:cs typeface="Calibri" panose="020F0502020204030204" pitchFamily="34" charset="0"/>
              </a:rPr>
              <a:t>Development of accurate and efficient facial recognition systems using advanced CNN algorithms drives the project.</a:t>
            </a:r>
          </a:p>
        </p:txBody>
      </p:sp>
      <p:sp>
        <p:nvSpPr>
          <p:cNvPr id="5" name="Slide Number Placeholder 4">
            <a:extLst>
              <a:ext uri="{FF2B5EF4-FFF2-40B4-BE49-F238E27FC236}">
                <a16:creationId xmlns:a16="http://schemas.microsoft.com/office/drawing/2014/main" id="{C61AC574-78F1-3E4A-F589-F6F393780CA7}"/>
              </a:ext>
            </a:extLst>
          </p:cNvPr>
          <p:cNvSpPr>
            <a:spLocks noGrp="1"/>
          </p:cNvSpPr>
          <p:nvPr>
            <p:ph type="sldNum" sz="quarter" idx="12"/>
          </p:nvPr>
        </p:nvSpPr>
        <p:spPr/>
        <p:txBody>
          <a:bodyPr/>
          <a:lstStyle/>
          <a:p>
            <a:fld id="{8280D117-E100-4DD6-99EB-DD62A302A116}" type="slidenum">
              <a:rPr lang="en-US" smtClean="0"/>
              <a:t>2</a:t>
            </a:fld>
            <a:endParaRPr lang="en-US" dirty="0"/>
          </a:p>
        </p:txBody>
      </p:sp>
      <p:pic>
        <p:nvPicPr>
          <p:cNvPr id="9" name="Picture 8">
            <a:extLst>
              <a:ext uri="{FF2B5EF4-FFF2-40B4-BE49-F238E27FC236}">
                <a16:creationId xmlns:a16="http://schemas.microsoft.com/office/drawing/2014/main" id="{4E53D086-3C3B-4061-1905-E51B23EAAAD1}"/>
              </a:ext>
            </a:extLst>
          </p:cNvPr>
          <p:cNvPicPr>
            <a:picLocks noChangeAspect="1"/>
          </p:cNvPicPr>
          <p:nvPr/>
        </p:nvPicPr>
        <p:blipFill>
          <a:blip r:embed="rId3"/>
          <a:stretch>
            <a:fillRect/>
          </a:stretch>
        </p:blipFill>
        <p:spPr>
          <a:xfrm>
            <a:off x="0" y="0"/>
            <a:ext cx="4895850" cy="6874812"/>
          </a:xfrm>
          <a:prstGeom prst="rect">
            <a:avLst/>
          </a:prstGeom>
        </p:spPr>
      </p:pic>
    </p:spTree>
    <p:extLst>
      <p:ext uri="{BB962C8B-B14F-4D97-AF65-F5344CB8AC3E}">
        <p14:creationId xmlns:p14="http://schemas.microsoft.com/office/powerpoint/2010/main" val="2345157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19EE3D-F318-E618-3C7D-6C033DE8BBCB}"/>
              </a:ext>
            </a:extLst>
          </p:cNvPr>
          <p:cNvSpPr>
            <a:spLocks noGrp="1"/>
          </p:cNvSpPr>
          <p:nvPr>
            <p:ph type="title"/>
          </p:nvPr>
        </p:nvSpPr>
        <p:spPr/>
        <p:txBody>
          <a:bodyPr/>
          <a:lstStyle/>
          <a:p>
            <a:r>
              <a:rPr lang="en-US" dirty="0"/>
              <a:t>Conclusion  And Next Steps: </a:t>
            </a:r>
            <a:r>
              <a:rPr lang="en-US" sz="4400" dirty="0">
                <a:solidFill>
                  <a:schemeClr val="bg1"/>
                </a:solidFill>
              </a:rPr>
              <a:t>Steps</a:t>
            </a:r>
            <a:br>
              <a:rPr lang="en-US" sz="4400" dirty="0">
                <a:solidFill>
                  <a:schemeClr val="bg1"/>
                </a:solidFill>
              </a:rPr>
            </a:br>
            <a:endParaRPr lang="en-US" dirty="0"/>
          </a:p>
        </p:txBody>
      </p:sp>
      <p:sp>
        <p:nvSpPr>
          <p:cNvPr id="4" name="Content Placeholder 3">
            <a:extLst>
              <a:ext uri="{FF2B5EF4-FFF2-40B4-BE49-F238E27FC236}">
                <a16:creationId xmlns:a16="http://schemas.microsoft.com/office/drawing/2014/main" id="{A2DCF6C7-02BD-B97D-7E66-33881F7D5C4E}"/>
              </a:ext>
            </a:extLst>
          </p:cNvPr>
          <p:cNvSpPr>
            <a:spLocks noGrp="1"/>
          </p:cNvSpPr>
          <p:nvPr>
            <p:ph idx="1"/>
          </p:nvPr>
        </p:nvSpPr>
        <p:spPr>
          <a:xfrm>
            <a:off x="838200" y="1825625"/>
            <a:ext cx="10515600" cy="1831975"/>
          </a:xfrm>
        </p:spPr>
        <p:txBody>
          <a:bodyPr>
            <a:normAutofit/>
          </a:bodyPr>
          <a:lstStyle/>
          <a:p>
            <a:pPr marL="228600" indent="-228600">
              <a:buAutoNum type="arabicPeriod"/>
            </a:pPr>
            <a:r>
              <a:rPr lang="en-US" sz="1600" b="0" i="0" dirty="0">
                <a:effectLst/>
                <a:latin typeface="system-ui"/>
              </a:rPr>
              <a:t>We experiment </a:t>
            </a:r>
            <a:r>
              <a:rPr lang="en-US" sz="1600" b="0" i="0" dirty="0" err="1">
                <a:effectLst/>
                <a:latin typeface="system-ui"/>
              </a:rPr>
              <a:t>batch_size</a:t>
            </a:r>
            <a:r>
              <a:rPr lang="en-US" sz="1600" b="0" i="0" dirty="0">
                <a:effectLst/>
                <a:latin typeface="system-ui"/>
              </a:rPr>
              <a:t> value: 32, 64, 128, 256 And we find, </a:t>
            </a:r>
            <a:r>
              <a:rPr lang="en-US" sz="1600" b="0" i="0" dirty="0" err="1">
                <a:effectLst/>
                <a:latin typeface="system-ui"/>
              </a:rPr>
              <a:t>batch_size</a:t>
            </a:r>
            <a:r>
              <a:rPr lang="en-US" sz="1600" b="0" i="0" dirty="0">
                <a:effectLst/>
                <a:latin typeface="system-ui"/>
              </a:rPr>
              <a:t>=128 is the best So we use callback function to find the best model on top of </a:t>
            </a:r>
            <a:r>
              <a:rPr lang="en-US" sz="1600" b="0" i="0" dirty="0" err="1">
                <a:effectLst/>
                <a:latin typeface="system-ui"/>
              </a:rPr>
              <a:t>modelC</a:t>
            </a:r>
            <a:endParaRPr lang="en-US" sz="1600" b="0" i="0" dirty="0">
              <a:effectLst/>
              <a:latin typeface="system-ui"/>
            </a:endParaRPr>
          </a:p>
          <a:p>
            <a:pPr marL="228600" indent="-228600">
              <a:buAutoNum type="arabicPeriod"/>
            </a:pPr>
            <a:endParaRPr lang="en-US" sz="1600" dirty="0">
              <a:latin typeface="system-ui"/>
            </a:endParaRPr>
          </a:p>
          <a:p>
            <a:pPr marL="228600" indent="-228600">
              <a:buAutoNum type="arabicPeriod"/>
            </a:pPr>
            <a:endParaRPr lang="en-US" dirty="0"/>
          </a:p>
        </p:txBody>
      </p:sp>
      <p:sp>
        <p:nvSpPr>
          <p:cNvPr id="2" name="Slide Number Placeholder 1">
            <a:extLst>
              <a:ext uri="{FF2B5EF4-FFF2-40B4-BE49-F238E27FC236}">
                <a16:creationId xmlns:a16="http://schemas.microsoft.com/office/drawing/2014/main" id="{4103F66E-6CB2-6744-3647-8CFE79080B1D}"/>
              </a:ext>
            </a:extLst>
          </p:cNvPr>
          <p:cNvSpPr>
            <a:spLocks noGrp="1"/>
          </p:cNvSpPr>
          <p:nvPr>
            <p:ph type="sldNum" sz="quarter" idx="12"/>
          </p:nvPr>
        </p:nvSpPr>
        <p:spPr/>
        <p:txBody>
          <a:bodyPr/>
          <a:lstStyle/>
          <a:p>
            <a:fld id="{8280D117-E100-4DD6-99EB-DD62A302A116}" type="slidenum">
              <a:rPr lang="en-US" smtClean="0"/>
              <a:t>20</a:t>
            </a:fld>
            <a:endParaRPr lang="en-US" dirty="0"/>
          </a:p>
        </p:txBody>
      </p:sp>
      <p:pic>
        <p:nvPicPr>
          <p:cNvPr id="5" name="Picture 4">
            <a:extLst>
              <a:ext uri="{FF2B5EF4-FFF2-40B4-BE49-F238E27FC236}">
                <a16:creationId xmlns:a16="http://schemas.microsoft.com/office/drawing/2014/main" id="{9ACAD8DE-0C5B-6931-9358-39A605F6D9BF}"/>
              </a:ext>
            </a:extLst>
          </p:cNvPr>
          <p:cNvPicPr>
            <a:picLocks noChangeAspect="1"/>
          </p:cNvPicPr>
          <p:nvPr/>
        </p:nvPicPr>
        <p:blipFill>
          <a:blip r:embed="rId3"/>
          <a:stretch>
            <a:fillRect/>
          </a:stretch>
        </p:blipFill>
        <p:spPr>
          <a:xfrm>
            <a:off x="1594050" y="2741612"/>
            <a:ext cx="7772400" cy="3426774"/>
          </a:xfrm>
          <a:prstGeom prst="rect">
            <a:avLst/>
          </a:prstGeom>
        </p:spPr>
      </p:pic>
    </p:spTree>
    <p:extLst>
      <p:ext uri="{BB962C8B-B14F-4D97-AF65-F5344CB8AC3E}">
        <p14:creationId xmlns:p14="http://schemas.microsoft.com/office/powerpoint/2010/main" val="342126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2B19CB-2F0C-E7D8-9759-41ED21250132}"/>
              </a:ext>
            </a:extLst>
          </p:cNvPr>
          <p:cNvSpPr txBox="1"/>
          <p:nvPr/>
        </p:nvSpPr>
        <p:spPr>
          <a:xfrm>
            <a:off x="5964555" y="319444"/>
            <a:ext cx="5292090" cy="584775"/>
          </a:xfrm>
          <a:prstGeom prst="rect">
            <a:avLst/>
          </a:prstGeom>
          <a:noFill/>
        </p:spPr>
        <p:txBody>
          <a:bodyPr wrap="square" rtlCol="0">
            <a:spAutoFit/>
          </a:bodyPr>
          <a:lstStyle/>
          <a:p>
            <a:pPr algn="ctr"/>
            <a:r>
              <a:rPr lang="en-US" sz="3200" b="1" dirty="0">
                <a:latin typeface="Calibri" panose="020F0502020204030204" pitchFamily="34" charset="0"/>
                <a:cs typeface="Calibri" panose="020F0502020204030204" pitchFamily="34" charset="0"/>
              </a:rPr>
              <a:t>Understanding Dataset</a:t>
            </a:r>
          </a:p>
        </p:txBody>
      </p:sp>
      <p:sp>
        <p:nvSpPr>
          <p:cNvPr id="4" name="TextBox 3">
            <a:extLst>
              <a:ext uri="{FF2B5EF4-FFF2-40B4-BE49-F238E27FC236}">
                <a16:creationId xmlns:a16="http://schemas.microsoft.com/office/drawing/2014/main" id="{8375ECBE-E4A0-943E-9E11-F99A50549FDA}"/>
              </a:ext>
            </a:extLst>
          </p:cNvPr>
          <p:cNvSpPr txBox="1"/>
          <p:nvPr/>
        </p:nvSpPr>
        <p:spPr>
          <a:xfrm>
            <a:off x="5680711" y="1431705"/>
            <a:ext cx="6046470" cy="1908215"/>
          </a:xfrm>
          <a:prstGeom prst="rect">
            <a:avLst/>
          </a:prstGeom>
          <a:noFill/>
        </p:spPr>
        <p:txBody>
          <a:bodyPr wrap="square" rtlCol="0">
            <a:spAutoFit/>
          </a:bodyPr>
          <a:lstStyle/>
          <a:p>
            <a:endParaRPr lang="en-US" sz="20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Labeled Faces in the Wild (LFW)Dataset.</a:t>
            </a:r>
          </a:p>
          <a:p>
            <a:r>
              <a:rPr lang="en-US" sz="2000" b="1" dirty="0">
                <a:latin typeface="Calibri" panose="020F0502020204030204" pitchFamily="34" charset="0"/>
                <a:cs typeface="Calibri" panose="020F0502020204030204" pitchFamily="34" charset="0"/>
              </a:rPr>
              <a:t>Data Sourcing : University of Massachussetts</a:t>
            </a:r>
          </a:p>
          <a:p>
            <a:r>
              <a:rPr lang="en-US" sz="2000" b="1" dirty="0">
                <a:latin typeface="Calibri" panose="020F0502020204030204" pitchFamily="34" charset="0"/>
                <a:cs typeface="Calibri" panose="020F0502020204030204" pitchFamily="34" charset="0"/>
              </a:rPr>
              <a:t>Data URL : </a:t>
            </a:r>
            <a:r>
              <a:rPr lang="en-US" sz="2000" dirty="0">
                <a:effectLst/>
                <a:latin typeface="Segoe UI" panose="020B0502040204020203" pitchFamily="34" charset="0"/>
                <a:hlinkClick r:id="rId3"/>
              </a:rPr>
              <a:t>https://vis-www.cs.umass.edu/lfw/#download</a:t>
            </a:r>
            <a:endParaRPr lang="en-US" sz="2000" b="1" dirty="0">
              <a:latin typeface="Calibri" panose="020F0502020204030204" pitchFamily="34" charset="0"/>
              <a:cs typeface="Calibri" panose="020F0502020204030204" pitchFamily="34" charset="0"/>
            </a:endParaRPr>
          </a:p>
          <a:p>
            <a:endParaRPr lang="en-US" dirty="0"/>
          </a:p>
        </p:txBody>
      </p:sp>
      <p:sp>
        <p:nvSpPr>
          <p:cNvPr id="5" name="Slide Number Placeholder 4">
            <a:extLst>
              <a:ext uri="{FF2B5EF4-FFF2-40B4-BE49-F238E27FC236}">
                <a16:creationId xmlns:a16="http://schemas.microsoft.com/office/drawing/2014/main" id="{52E9FF9A-1740-8417-1F21-3639F5D6DE6E}"/>
              </a:ext>
            </a:extLst>
          </p:cNvPr>
          <p:cNvSpPr>
            <a:spLocks noGrp="1"/>
          </p:cNvSpPr>
          <p:nvPr>
            <p:ph type="sldNum" sz="quarter" idx="12"/>
          </p:nvPr>
        </p:nvSpPr>
        <p:spPr/>
        <p:txBody>
          <a:bodyPr/>
          <a:lstStyle/>
          <a:p>
            <a:fld id="{8280D117-E100-4DD6-99EB-DD62A302A116}" type="slidenum">
              <a:rPr lang="en-US" smtClean="0"/>
              <a:t>3</a:t>
            </a:fld>
            <a:endParaRPr lang="en-US" dirty="0"/>
          </a:p>
        </p:txBody>
      </p:sp>
      <p:pic>
        <p:nvPicPr>
          <p:cNvPr id="13" name="Picture 12">
            <a:extLst>
              <a:ext uri="{FF2B5EF4-FFF2-40B4-BE49-F238E27FC236}">
                <a16:creationId xmlns:a16="http://schemas.microsoft.com/office/drawing/2014/main" id="{45FCA850-E948-615C-67E6-0EBE09430DD2}"/>
              </a:ext>
            </a:extLst>
          </p:cNvPr>
          <p:cNvPicPr>
            <a:picLocks noChangeAspect="1"/>
          </p:cNvPicPr>
          <p:nvPr/>
        </p:nvPicPr>
        <p:blipFill>
          <a:blip r:embed="rId4"/>
          <a:stretch>
            <a:fillRect/>
          </a:stretch>
        </p:blipFill>
        <p:spPr>
          <a:xfrm>
            <a:off x="-1" y="0"/>
            <a:ext cx="4924425" cy="6891359"/>
          </a:xfrm>
          <a:prstGeom prst="rect">
            <a:avLst/>
          </a:prstGeom>
        </p:spPr>
      </p:pic>
    </p:spTree>
    <p:extLst>
      <p:ext uri="{BB962C8B-B14F-4D97-AF65-F5344CB8AC3E}">
        <p14:creationId xmlns:p14="http://schemas.microsoft.com/office/powerpoint/2010/main" val="59341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A130-D23A-C65E-C869-65BC6E2C8A84}"/>
              </a:ext>
            </a:extLst>
          </p:cNvPr>
          <p:cNvSpPr>
            <a:spLocks noGrp="1"/>
          </p:cNvSpPr>
          <p:nvPr>
            <p:ph type="title"/>
          </p:nvPr>
        </p:nvSpPr>
        <p:spPr>
          <a:xfrm>
            <a:off x="838200" y="345261"/>
            <a:ext cx="10515600" cy="1325563"/>
          </a:xfrm>
        </p:spPr>
        <p:txBody>
          <a:bodyPr>
            <a:normAutofit fontScale="90000"/>
          </a:bodyPr>
          <a:lstStyle/>
          <a:p>
            <a:br>
              <a:rPr lang="en-US" dirty="0"/>
            </a:br>
            <a:r>
              <a:rPr lang="en-US" sz="3600" b="1" dirty="0">
                <a:latin typeface="Palatino Linotype" panose="02040502050505030304" pitchFamily="18" charset="0"/>
              </a:rPr>
              <a:t>Data Mining</a:t>
            </a:r>
            <a:br>
              <a:rPr lang="en-US" dirty="0"/>
            </a:br>
            <a:endParaRPr lang="en-US" dirty="0"/>
          </a:p>
        </p:txBody>
      </p:sp>
      <p:sp>
        <p:nvSpPr>
          <p:cNvPr id="3" name="Content Placeholder 2">
            <a:extLst>
              <a:ext uri="{FF2B5EF4-FFF2-40B4-BE49-F238E27FC236}">
                <a16:creationId xmlns:a16="http://schemas.microsoft.com/office/drawing/2014/main" id="{607652B9-E822-AEA5-1C2B-8B521F11A309}"/>
              </a:ext>
            </a:extLst>
          </p:cNvPr>
          <p:cNvSpPr>
            <a:spLocks noGrp="1"/>
          </p:cNvSpPr>
          <p:nvPr>
            <p:ph idx="1"/>
          </p:nvPr>
        </p:nvSpPr>
        <p:spPr>
          <a:xfrm>
            <a:off x="838200" y="4572000"/>
            <a:ext cx="6777701" cy="1604963"/>
          </a:xfrm>
        </p:spPr>
        <p:txBody>
          <a:bodyPr>
            <a:normAutofit/>
          </a:bodyPr>
          <a:lstStyle/>
          <a:p>
            <a:pPr marL="0" indent="0">
              <a:buNone/>
            </a:pPr>
            <a:r>
              <a:rPr lang="en-US" dirty="0"/>
              <a:t>﻿</a:t>
            </a:r>
          </a:p>
        </p:txBody>
      </p:sp>
      <p:sp>
        <p:nvSpPr>
          <p:cNvPr id="4" name="Slide Number Placeholder 3">
            <a:extLst>
              <a:ext uri="{FF2B5EF4-FFF2-40B4-BE49-F238E27FC236}">
                <a16:creationId xmlns:a16="http://schemas.microsoft.com/office/drawing/2014/main" id="{45D091BB-D375-D4B9-2286-1B3285627FF0}"/>
              </a:ext>
            </a:extLst>
          </p:cNvPr>
          <p:cNvSpPr>
            <a:spLocks noGrp="1"/>
          </p:cNvSpPr>
          <p:nvPr>
            <p:ph type="sldNum" sz="quarter" idx="12"/>
          </p:nvPr>
        </p:nvSpPr>
        <p:spPr/>
        <p:txBody>
          <a:bodyPr/>
          <a:lstStyle/>
          <a:p>
            <a:fld id="{49664ADE-3212-458F-8CEB-049EE8A67287}" type="slidenum">
              <a:rPr lang="en-US" smtClean="0"/>
              <a:t>4</a:t>
            </a:fld>
            <a:endParaRPr lang="en-US" dirty="0"/>
          </a:p>
        </p:txBody>
      </p:sp>
      <p:pic>
        <p:nvPicPr>
          <p:cNvPr id="2050" name="Picture 2" descr="An Overview of Business Problems and Data Science Solutions — Part 2 | by  Mehmet Gökçe | MEMOTEC | Medium">
            <a:extLst>
              <a:ext uri="{FF2B5EF4-FFF2-40B4-BE49-F238E27FC236}">
                <a16:creationId xmlns:a16="http://schemas.microsoft.com/office/drawing/2014/main" id="{6B2B7860-4DB6-D5F7-AACB-C068E36EA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067" y="1863590"/>
            <a:ext cx="4411031" cy="45061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E57728-B762-9E4C-783C-27AD8263D499}"/>
              </a:ext>
            </a:extLst>
          </p:cNvPr>
          <p:cNvSpPr txBox="1"/>
          <p:nvPr/>
        </p:nvSpPr>
        <p:spPr>
          <a:xfrm>
            <a:off x="6465904" y="4727924"/>
            <a:ext cx="5462955" cy="2215991"/>
          </a:xfrm>
          <a:prstGeom prst="rect">
            <a:avLst/>
          </a:prstGeom>
          <a:noFill/>
        </p:spPr>
        <p:txBody>
          <a:bodyPr wrap="square">
            <a:spAutoFit/>
          </a:bodyPr>
          <a:lstStyle/>
          <a:p>
            <a:pPr algn="l">
              <a:buFont typeface="+mj-lt"/>
              <a:buAutoNum type="arabicPeriod"/>
            </a:pPr>
            <a:r>
              <a:rPr lang="en-US" sz="2400" b="1" i="0" dirty="0">
                <a:solidFill>
                  <a:srgbClr val="374151"/>
                </a:solidFill>
                <a:effectLst/>
                <a:latin typeface="Palatino Linotype" panose="02040502050505030304" pitchFamily="18" charset="0"/>
              </a:rPr>
              <a:t>Defining the Business Problem</a:t>
            </a:r>
          </a:p>
          <a:p>
            <a:pPr algn="l">
              <a:buFont typeface="+mj-lt"/>
              <a:buAutoNum type="arabicPeriod"/>
            </a:pPr>
            <a:r>
              <a:rPr lang="en-US" sz="2400" b="1" i="0" dirty="0">
                <a:solidFill>
                  <a:srgbClr val="374151"/>
                </a:solidFill>
                <a:effectLst/>
                <a:latin typeface="Palatino Linotype" panose="02040502050505030304" pitchFamily="18" charset="0"/>
              </a:rPr>
              <a:t>Exploring Data Understanding</a:t>
            </a:r>
            <a:endParaRPr lang="en-US" sz="2400" b="0" i="0" dirty="0">
              <a:solidFill>
                <a:srgbClr val="374151"/>
              </a:solidFill>
              <a:effectLst/>
              <a:latin typeface="Palatino Linotype" panose="02040502050505030304" pitchFamily="18" charset="0"/>
            </a:endParaRPr>
          </a:p>
          <a:p>
            <a:pPr algn="l">
              <a:buFont typeface="+mj-lt"/>
              <a:buAutoNum type="arabicPeriod"/>
            </a:pPr>
            <a:r>
              <a:rPr lang="en-US" sz="2400" b="1" i="0" dirty="0">
                <a:solidFill>
                  <a:srgbClr val="374151"/>
                </a:solidFill>
                <a:effectLst/>
                <a:latin typeface="Palatino Linotype" panose="02040502050505030304" pitchFamily="18" charset="0"/>
              </a:rPr>
              <a:t>Preparing the Data</a:t>
            </a:r>
            <a:endParaRPr lang="en-US" sz="2400" b="1" dirty="0">
              <a:solidFill>
                <a:srgbClr val="374151"/>
              </a:solidFill>
              <a:latin typeface="Palatino Linotype" panose="02040502050505030304" pitchFamily="18" charset="0"/>
            </a:endParaRPr>
          </a:p>
          <a:p>
            <a:pPr algn="l">
              <a:buFont typeface="+mj-lt"/>
              <a:buAutoNum type="arabicPeriod"/>
            </a:pPr>
            <a:r>
              <a:rPr lang="en-US" sz="2400" b="1" i="0" dirty="0">
                <a:solidFill>
                  <a:srgbClr val="374151"/>
                </a:solidFill>
                <a:effectLst/>
                <a:latin typeface="Palatino Linotype" panose="02040502050505030304" pitchFamily="18" charset="0"/>
              </a:rPr>
              <a:t>Implementing Model</a:t>
            </a:r>
          </a:p>
          <a:p>
            <a:pPr algn="l">
              <a:buFont typeface="+mj-lt"/>
              <a:buAutoNum type="arabicPeriod"/>
            </a:pPr>
            <a:r>
              <a:rPr lang="en-US" sz="2400" b="1" i="0" dirty="0">
                <a:solidFill>
                  <a:srgbClr val="374151"/>
                </a:solidFill>
                <a:effectLst/>
                <a:latin typeface="Palatino Linotype" panose="02040502050505030304" pitchFamily="18" charset="0"/>
              </a:rPr>
              <a:t>Model Evaluation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246090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CB5951-BC4F-BF09-CC5C-4E7CD72C829E}"/>
              </a:ext>
            </a:extLst>
          </p:cNvPr>
          <p:cNvSpPr>
            <a:spLocks noGrp="1"/>
          </p:cNvSpPr>
          <p:nvPr>
            <p:ph type="title"/>
          </p:nvPr>
        </p:nvSpPr>
        <p:spPr/>
        <p:txBody>
          <a:bodyPr/>
          <a:lstStyle/>
          <a:p>
            <a:r>
              <a:rPr lang="en-US" dirty="0"/>
              <a:t>Data Description</a:t>
            </a:r>
          </a:p>
        </p:txBody>
      </p:sp>
      <p:sp>
        <p:nvSpPr>
          <p:cNvPr id="2" name="Slide Number Placeholder 1">
            <a:extLst>
              <a:ext uri="{FF2B5EF4-FFF2-40B4-BE49-F238E27FC236}">
                <a16:creationId xmlns:a16="http://schemas.microsoft.com/office/drawing/2014/main" id="{C6359A63-4B2E-CC4B-6CFC-609B51F4601B}"/>
              </a:ext>
            </a:extLst>
          </p:cNvPr>
          <p:cNvSpPr>
            <a:spLocks noGrp="1"/>
          </p:cNvSpPr>
          <p:nvPr>
            <p:ph type="sldNum" sz="quarter" idx="12"/>
          </p:nvPr>
        </p:nvSpPr>
        <p:spPr/>
        <p:txBody>
          <a:bodyPr/>
          <a:lstStyle/>
          <a:p>
            <a:fld id="{8280D117-E100-4DD6-99EB-DD62A302A116}" type="slidenum">
              <a:rPr lang="en-US" smtClean="0"/>
              <a:t>5</a:t>
            </a:fld>
            <a:endParaRPr lang="en-US" dirty="0"/>
          </a:p>
        </p:txBody>
      </p:sp>
      <p:sp>
        <p:nvSpPr>
          <p:cNvPr id="4" name="TextBox 3">
            <a:extLst>
              <a:ext uri="{FF2B5EF4-FFF2-40B4-BE49-F238E27FC236}">
                <a16:creationId xmlns:a16="http://schemas.microsoft.com/office/drawing/2014/main" id="{53153F89-41CB-EEB7-5D61-218BEF4B382E}"/>
              </a:ext>
            </a:extLst>
          </p:cNvPr>
          <p:cNvSpPr txBox="1"/>
          <p:nvPr/>
        </p:nvSpPr>
        <p:spPr>
          <a:xfrm>
            <a:off x="718139" y="1737598"/>
            <a:ext cx="10111786" cy="4801314"/>
          </a:xfrm>
          <a:prstGeom prst="rect">
            <a:avLst/>
          </a:prstGeom>
          <a:noFill/>
        </p:spPr>
        <p:txBody>
          <a:bodyPr wrap="square">
            <a:spAutoFit/>
          </a:bodyPr>
          <a:lstStyle/>
          <a:p>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Dataset volume: 8 MB</a:t>
            </a:r>
            <a:endParaRPr lang="en-US" sz="2800" dirty="0"/>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13,233 images of celebrity faces.</a:t>
            </a:r>
            <a:r>
              <a:rPr lang="en-US" dirty="0">
                <a:latin typeface="Times New Roman" panose="02020603050405020304" pitchFamily="18" charset="0"/>
                <a:cs typeface="Times New Roman" panose="02020603050405020304" pitchFamily="18" charset="0"/>
              </a:rPr>
              <a:t> There are 5749 unique celebrities in the entire data set and 1680 are represented by multiple images and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dataset is designed for exploring, creating and testing image recognition algorithms.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Roboto" panose="02000000000000000000" pitchFamily="2" charset="0"/>
            </a:endParaRPr>
          </a:p>
          <a:p>
            <a:endParaRPr lang="en-US" sz="1800" b="0" i="0" u="none" strike="noStrike" baseline="0" dirty="0">
              <a:solidFill>
                <a:srgbClr val="000000"/>
              </a:solidFill>
              <a:latin typeface="Roboto" panose="02000000000000000000" pitchFamily="2" charset="0"/>
            </a:endParaRPr>
          </a:p>
          <a:p>
            <a:endParaRPr lang="en-US" sz="1800" b="0" i="0" u="none" strike="noStrike" baseline="0" dirty="0">
              <a:solidFill>
                <a:srgbClr val="000000"/>
              </a:solidFill>
              <a:latin typeface="Roboto" panose="02000000000000000000" pitchFamily="2" charset="0"/>
            </a:endParaRPr>
          </a:p>
          <a:p>
            <a:endParaRPr lang="en-US" sz="1800" b="0" i="0" u="none" strike="noStrike" baseline="0" dirty="0">
              <a:solidFill>
                <a:srgbClr val="000000"/>
              </a:solidFill>
              <a:latin typeface="Roboto" panose="02000000000000000000" pitchFamily="2" charset="0"/>
            </a:endParaRPr>
          </a:p>
          <a:p>
            <a:endParaRPr lang="en-US" sz="1800" b="0" i="0" u="none" strike="noStrike" baseline="0" dirty="0">
              <a:solidFill>
                <a:srgbClr val="000000"/>
              </a:solidFill>
              <a:latin typeface="Roboto" panose="02000000000000000000" pitchFamily="2" charset="0"/>
            </a:endParaRPr>
          </a:p>
          <a:p>
            <a:endParaRPr lang="en-US" sz="1800" b="0" i="0" u="none" strike="noStrike" baseline="0" dirty="0">
              <a:solidFill>
                <a:srgbClr val="000000"/>
              </a:solidFill>
              <a:latin typeface="Roboto" panose="02000000000000000000" pitchFamily="2" charset="0"/>
            </a:endParaRPr>
          </a:p>
          <a:p>
            <a:endParaRPr lang="en-US" sz="1800" b="0" i="0" u="none" strike="noStrike" baseline="0" dirty="0">
              <a:solidFill>
                <a:srgbClr val="000000"/>
              </a:solidFill>
              <a:latin typeface="Roboto" panose="02000000000000000000" pitchFamily="2" charset="0"/>
            </a:endParaRPr>
          </a:p>
          <a:p>
            <a:endParaRPr lang="en-US" sz="1800" b="0" i="0" u="none" strike="noStrike" baseline="0" dirty="0">
              <a:solidFill>
                <a:srgbClr val="000000"/>
              </a:solidFill>
              <a:latin typeface="Roboto" panose="02000000000000000000" pitchFamily="2" charset="0"/>
            </a:endParaRPr>
          </a:p>
          <a:p>
            <a:endParaRPr lang="en-US" sz="1800" b="0" i="0" u="none" strike="noStrike" baseline="0" dirty="0">
              <a:solidFill>
                <a:srgbClr val="000000"/>
              </a:solidFill>
              <a:latin typeface="Roboto" panose="02000000000000000000" pitchFamily="2" charset="0"/>
            </a:endParaRPr>
          </a:p>
          <a:p>
            <a:endParaRPr lang="en-US" sz="1800" b="0" i="0" u="none" strike="noStrike" baseline="0" dirty="0">
              <a:solidFill>
                <a:srgbClr val="000000"/>
              </a:solidFill>
              <a:latin typeface="Roboto" panose="02000000000000000000" pitchFamily="2" charset="0"/>
            </a:endParaRPr>
          </a:p>
        </p:txBody>
      </p:sp>
      <p:pic>
        <p:nvPicPr>
          <p:cNvPr id="6" name="Picture 5">
            <a:extLst>
              <a:ext uri="{FF2B5EF4-FFF2-40B4-BE49-F238E27FC236}">
                <a16:creationId xmlns:a16="http://schemas.microsoft.com/office/drawing/2014/main" id="{18846177-4232-BF6F-CFE3-1000D65F7928}"/>
              </a:ext>
            </a:extLst>
          </p:cNvPr>
          <p:cNvPicPr>
            <a:picLocks noChangeAspect="1"/>
          </p:cNvPicPr>
          <p:nvPr/>
        </p:nvPicPr>
        <p:blipFill>
          <a:blip r:embed="rId3"/>
          <a:stretch>
            <a:fillRect/>
          </a:stretch>
        </p:blipFill>
        <p:spPr>
          <a:xfrm>
            <a:off x="718139" y="3740925"/>
            <a:ext cx="10515600" cy="2453068"/>
          </a:xfrm>
          <a:prstGeom prst="rect">
            <a:avLst/>
          </a:prstGeom>
        </p:spPr>
      </p:pic>
    </p:spTree>
    <p:extLst>
      <p:ext uri="{BB962C8B-B14F-4D97-AF65-F5344CB8AC3E}">
        <p14:creationId xmlns:p14="http://schemas.microsoft.com/office/powerpoint/2010/main" val="3724407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B38F-E3F4-5611-40B5-024FB1DBA547}"/>
              </a:ext>
            </a:extLst>
          </p:cNvPr>
          <p:cNvSpPr>
            <a:spLocks noGrp="1"/>
          </p:cNvSpPr>
          <p:nvPr>
            <p:ph type="title"/>
          </p:nvPr>
        </p:nvSpPr>
        <p:spPr/>
        <p:txBody>
          <a:bodyPr/>
          <a:lstStyle/>
          <a:p>
            <a:r>
              <a:rPr lang="en-US" dirty="0"/>
              <a:t>Data Statistics</a:t>
            </a:r>
          </a:p>
        </p:txBody>
      </p:sp>
      <p:sp>
        <p:nvSpPr>
          <p:cNvPr id="3" name="Content Placeholder 2">
            <a:extLst>
              <a:ext uri="{FF2B5EF4-FFF2-40B4-BE49-F238E27FC236}">
                <a16:creationId xmlns:a16="http://schemas.microsoft.com/office/drawing/2014/main" id="{073942FC-557C-AE9B-2AC1-89B42FAE7234}"/>
              </a:ext>
            </a:extLst>
          </p:cNvPr>
          <p:cNvSpPr>
            <a:spLocks noGrp="1"/>
          </p:cNvSpPr>
          <p:nvPr>
            <p:ph idx="1"/>
          </p:nvPr>
        </p:nvSpPr>
        <p:spPr>
          <a:xfrm>
            <a:off x="838200" y="1825625"/>
            <a:ext cx="10515600" cy="2480561"/>
          </a:xfrm>
        </p:spPr>
        <p:txBody>
          <a:bodyPr>
            <a:normAutofit/>
          </a:bodyPr>
          <a:lstStyle/>
          <a:p>
            <a:r>
              <a:rPr lang="en-US" dirty="0"/>
              <a:t>List of  all the names in the dataset along with the </a:t>
            </a:r>
            <a:r>
              <a:rPr lang="en-US" b="0" i="0" dirty="0">
                <a:solidFill>
                  <a:srgbClr val="0D0D0D"/>
                </a:solidFill>
                <a:effectLst/>
                <a:highlight>
                  <a:srgbClr val="FFFFFF"/>
                </a:highlight>
                <a:latin typeface="Söhne"/>
              </a:rPr>
              <a:t>with the number of available images for each name.</a:t>
            </a:r>
          </a:p>
          <a:p>
            <a:r>
              <a:rPr lang="en-US" b="0" i="0" dirty="0">
                <a:solidFill>
                  <a:srgbClr val="0D0D0D"/>
                </a:solidFill>
                <a:effectLst/>
                <a:highlight>
                  <a:srgbClr val="FFFFFF"/>
                </a:highlight>
                <a:latin typeface="Söhne"/>
              </a:rPr>
              <a:t>Image pairs featuring the same individual.</a:t>
            </a:r>
            <a:endParaRPr lang="en-US" dirty="0">
              <a:solidFill>
                <a:srgbClr val="0D0D0D"/>
              </a:solidFill>
              <a:highlight>
                <a:srgbClr val="FFFFFF"/>
              </a:highlight>
              <a:latin typeface="Söhne"/>
            </a:endParaRPr>
          </a:p>
          <a:p>
            <a:r>
              <a:rPr lang="en-US" b="0" i="0" dirty="0">
                <a:solidFill>
                  <a:srgbClr val="0D0D0D"/>
                </a:solidFill>
                <a:effectLst/>
                <a:highlight>
                  <a:srgbClr val="FFFFFF"/>
                </a:highlight>
                <a:latin typeface="Söhne"/>
              </a:rPr>
              <a:t>Image pairs featuring different individuals.</a:t>
            </a:r>
            <a:endParaRPr lang="en-US" dirty="0">
              <a:solidFill>
                <a:srgbClr val="0D0D0D"/>
              </a:solidFill>
              <a:highlight>
                <a:srgbClr val="FFFFFF"/>
              </a:highlight>
              <a:latin typeface="Söhne"/>
            </a:endParaRPr>
          </a:p>
        </p:txBody>
      </p:sp>
      <p:sp>
        <p:nvSpPr>
          <p:cNvPr id="4" name="Slide Number Placeholder 3">
            <a:extLst>
              <a:ext uri="{FF2B5EF4-FFF2-40B4-BE49-F238E27FC236}">
                <a16:creationId xmlns:a16="http://schemas.microsoft.com/office/drawing/2014/main" id="{BEE6E1E7-7409-F497-AEC2-551ADC59C53B}"/>
              </a:ext>
            </a:extLst>
          </p:cNvPr>
          <p:cNvSpPr>
            <a:spLocks noGrp="1"/>
          </p:cNvSpPr>
          <p:nvPr>
            <p:ph type="sldNum" sz="quarter" idx="12"/>
          </p:nvPr>
        </p:nvSpPr>
        <p:spPr/>
        <p:txBody>
          <a:bodyPr/>
          <a:lstStyle/>
          <a:p>
            <a:fld id="{8280D117-E100-4DD6-99EB-DD62A302A116}" type="slidenum">
              <a:rPr lang="en-US" smtClean="0"/>
              <a:t>6</a:t>
            </a:fld>
            <a:endParaRPr lang="en-US" dirty="0"/>
          </a:p>
        </p:txBody>
      </p:sp>
    </p:spTree>
    <p:extLst>
      <p:ext uri="{BB962C8B-B14F-4D97-AF65-F5344CB8AC3E}">
        <p14:creationId xmlns:p14="http://schemas.microsoft.com/office/powerpoint/2010/main" val="320652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2B19CB-2F0C-E7D8-9759-41ED21250132}"/>
              </a:ext>
            </a:extLst>
          </p:cNvPr>
          <p:cNvSpPr txBox="1"/>
          <p:nvPr/>
        </p:nvSpPr>
        <p:spPr>
          <a:xfrm>
            <a:off x="1630836" y="405352"/>
            <a:ext cx="9671902" cy="769441"/>
          </a:xfrm>
          <a:prstGeom prst="rect">
            <a:avLst/>
          </a:prstGeom>
          <a:noFill/>
        </p:spPr>
        <p:txBody>
          <a:bodyPr wrap="square" rtlCol="0">
            <a:spAutoFit/>
          </a:bodyPr>
          <a:lstStyle/>
          <a:p>
            <a:pPr algn="ctr"/>
            <a:r>
              <a:rPr lang="en-US" sz="4400" dirty="0">
                <a:solidFill>
                  <a:schemeClr val="bg1"/>
                </a:solidFill>
              </a:rPr>
              <a:t>2. Exploratory Data Analysis (EDA) </a:t>
            </a:r>
          </a:p>
        </p:txBody>
      </p:sp>
      <p:sp>
        <p:nvSpPr>
          <p:cNvPr id="6" name="Title 5">
            <a:extLst>
              <a:ext uri="{FF2B5EF4-FFF2-40B4-BE49-F238E27FC236}">
                <a16:creationId xmlns:a16="http://schemas.microsoft.com/office/drawing/2014/main" id="{750FF986-3668-08F6-05FB-3F0851365A76}"/>
              </a:ext>
            </a:extLst>
          </p:cNvPr>
          <p:cNvSpPr>
            <a:spLocks noGrp="1"/>
          </p:cNvSpPr>
          <p:nvPr>
            <p:ph type="title"/>
          </p:nvPr>
        </p:nvSpPr>
        <p:spPr/>
        <p:txBody>
          <a:bodyPr/>
          <a:lstStyle/>
          <a:p>
            <a:r>
              <a:rPr lang="en-US" dirty="0"/>
              <a:t>Exploratory Data Analysis (EDA)</a:t>
            </a:r>
          </a:p>
        </p:txBody>
      </p:sp>
      <p:sp>
        <p:nvSpPr>
          <p:cNvPr id="7" name="Content Placeholder 6">
            <a:extLst>
              <a:ext uri="{FF2B5EF4-FFF2-40B4-BE49-F238E27FC236}">
                <a16:creationId xmlns:a16="http://schemas.microsoft.com/office/drawing/2014/main" id="{7F59B91B-7B84-D012-9EF6-2CC7763DFCE0}"/>
              </a:ext>
            </a:extLst>
          </p:cNvPr>
          <p:cNvSpPr>
            <a:spLocks noGrp="1"/>
          </p:cNvSpPr>
          <p:nvPr>
            <p:ph idx="1"/>
          </p:nvPr>
        </p:nvSpPr>
        <p:spPr>
          <a:xfrm>
            <a:off x="5978013" y="1494503"/>
            <a:ext cx="5589257" cy="4731621"/>
          </a:xfrm>
        </p:spPr>
        <p:txBody>
          <a:bodyPr>
            <a:normAutofit lnSpcReduction="10000"/>
          </a:bodyPr>
          <a:lstStyle/>
          <a:p>
            <a:pPr marL="0" indent="0">
              <a:buNone/>
            </a:pPr>
            <a:r>
              <a:rPr lang="en-US" sz="1800" b="1" i="0" u="none" strike="noStrike" baseline="0" dirty="0">
                <a:solidFill>
                  <a:srgbClr val="000000"/>
                </a:solidFill>
                <a:latin typeface="Calibri" panose="020F0502020204030204" pitchFamily="34" charset="0"/>
                <a:cs typeface="Calibri" panose="020F0502020204030204" pitchFamily="34" charset="0"/>
              </a:rPr>
              <a:t>Understanding Data Structure:</a:t>
            </a:r>
          </a:p>
          <a:p>
            <a:r>
              <a:rPr lang="en-US" sz="1800" dirty="0">
                <a:solidFill>
                  <a:srgbClr val="000000"/>
                </a:solidFill>
                <a:latin typeface="Calibri" panose="020F0502020204030204" pitchFamily="34" charset="0"/>
                <a:cs typeface="Calibri" panose="020F0502020204030204" pitchFamily="34" charset="0"/>
              </a:rPr>
              <a:t>C</a:t>
            </a:r>
            <a:r>
              <a:rPr lang="en-US" sz="1800" b="0" i="0" u="none" strike="noStrike" baseline="0" dirty="0">
                <a:solidFill>
                  <a:srgbClr val="000000"/>
                </a:solidFill>
                <a:latin typeface="Calibri" panose="020F0502020204030204" pitchFamily="34" charset="0"/>
                <a:cs typeface="Calibri" panose="020F0502020204030204" pitchFamily="34" charset="0"/>
              </a:rPr>
              <a:t>rucial to comprehend how the data is organized.</a:t>
            </a:r>
          </a:p>
          <a:p>
            <a:r>
              <a:rPr lang="en-US" sz="1800" b="0" i="0" u="none" strike="noStrike" baseline="0" dirty="0">
                <a:solidFill>
                  <a:srgbClr val="000000"/>
                </a:solidFill>
                <a:latin typeface="Calibri" panose="020F0502020204030204" pitchFamily="34" charset="0"/>
                <a:cs typeface="Calibri" panose="020F0502020204030204" pitchFamily="34" charset="0"/>
              </a:rPr>
              <a:t>Utilized exploratory code to analyze the structure and characteristics of the data.</a:t>
            </a:r>
          </a:p>
          <a:p>
            <a:r>
              <a:rPr lang="en-US" sz="1800" b="0" i="0" u="none" strike="noStrike" baseline="0" dirty="0">
                <a:solidFill>
                  <a:srgbClr val="000000"/>
                </a:solidFill>
                <a:latin typeface="Calibri" panose="020F0502020204030204" pitchFamily="34" charset="0"/>
                <a:cs typeface="Calibri" panose="020F0502020204030204" pitchFamily="34" charset="0"/>
              </a:rPr>
              <a:t>Leveraged information provided in the LDW dataset</a:t>
            </a:r>
          </a:p>
          <a:p>
            <a:endParaRPr lang="en-US" sz="1800" b="0" i="0" u="none" strike="noStrike" baseline="0" dirty="0">
              <a:solidFill>
                <a:srgbClr val="000000"/>
              </a:solidFill>
              <a:latin typeface="Calibri" panose="020F0502020204030204" pitchFamily="34" charset="0"/>
              <a:cs typeface="Calibri" panose="020F0502020204030204" pitchFamily="34" charset="0"/>
            </a:endParaRPr>
          </a:p>
          <a:p>
            <a:pPr marL="0" indent="0">
              <a:buNone/>
            </a:pPr>
            <a:r>
              <a:rPr lang="en-US" sz="1800" b="1" i="0" u="none" strike="noStrike" baseline="0" dirty="0">
                <a:solidFill>
                  <a:srgbClr val="000000"/>
                </a:solidFill>
                <a:latin typeface="Calibri" panose="020F0502020204030204" pitchFamily="34" charset="0"/>
                <a:cs typeface="Calibri" panose="020F0502020204030204" pitchFamily="34" charset="0"/>
              </a:rPr>
              <a:t>Dataset Division:</a:t>
            </a:r>
          </a:p>
          <a:p>
            <a:pPr marL="0" indent="0">
              <a:buNone/>
            </a:pPr>
            <a:r>
              <a:rPr lang="en-US" sz="1800" dirty="0">
                <a:latin typeface="Calibri" panose="020F0502020204030204" pitchFamily="34" charset="0"/>
                <a:cs typeface="Calibri" panose="020F0502020204030204" pitchFamily="34" charset="0"/>
              </a:rPr>
              <a:t>We divided the dataset into Training and Testing</a:t>
            </a:r>
          </a:p>
          <a:p>
            <a:pPr marL="0" indent="0">
              <a:buNone/>
            </a:pPr>
            <a:r>
              <a:rPr lang="en-US" sz="1800" dirty="0">
                <a:latin typeface="Calibri" panose="020F0502020204030204" pitchFamily="34" charset="0"/>
                <a:cs typeface="Calibri" panose="020F0502020204030204" pitchFamily="34" charset="0"/>
              </a:rPr>
              <a:t>	Training : 862 unique values  individuals</a:t>
            </a:r>
          </a:p>
          <a:p>
            <a:pPr marL="0" indent="0">
              <a:buNone/>
            </a:pPr>
            <a:r>
              <a:rPr lang="en-US" sz="1800" dirty="0">
                <a:latin typeface="Calibri" panose="020F0502020204030204" pitchFamily="34" charset="0"/>
                <a:cs typeface="Calibri" panose="020F0502020204030204" pitchFamily="34" charset="0"/>
              </a:rPr>
              <a:t>	Testing :  846 individuals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Included Columns:</a:t>
            </a:r>
          </a:p>
          <a:p>
            <a:pPr marL="0" indent="0">
              <a:buNone/>
            </a:pPr>
            <a:r>
              <a:rPr lang="en-US" sz="1800" dirty="0">
                <a:latin typeface="Calibri" panose="020F0502020204030204" pitchFamily="34" charset="0"/>
                <a:cs typeface="Calibri" panose="020F0502020204030204" pitchFamily="34" charset="0"/>
              </a:rPr>
              <a:t>Essential columns incorporated in both the training and testing subsets.</a:t>
            </a:r>
          </a:p>
        </p:txBody>
      </p:sp>
      <p:sp>
        <p:nvSpPr>
          <p:cNvPr id="5" name="Slide Number Placeholder 4">
            <a:extLst>
              <a:ext uri="{FF2B5EF4-FFF2-40B4-BE49-F238E27FC236}">
                <a16:creationId xmlns:a16="http://schemas.microsoft.com/office/drawing/2014/main" id="{CB4B07C7-65BB-FC09-78FE-0938B9198211}"/>
              </a:ext>
            </a:extLst>
          </p:cNvPr>
          <p:cNvSpPr>
            <a:spLocks noGrp="1"/>
          </p:cNvSpPr>
          <p:nvPr>
            <p:ph type="sldNum" sz="quarter" idx="12"/>
          </p:nvPr>
        </p:nvSpPr>
        <p:spPr/>
        <p:txBody>
          <a:bodyPr/>
          <a:lstStyle/>
          <a:p>
            <a:fld id="{8280D117-E100-4DD6-99EB-DD62A302A116}" type="slidenum">
              <a:rPr lang="en-US" smtClean="0"/>
              <a:t>7</a:t>
            </a:fld>
            <a:endParaRPr lang="en-US" dirty="0"/>
          </a:p>
        </p:txBody>
      </p:sp>
      <p:pic>
        <p:nvPicPr>
          <p:cNvPr id="8" name="Picture 7">
            <a:extLst>
              <a:ext uri="{FF2B5EF4-FFF2-40B4-BE49-F238E27FC236}">
                <a16:creationId xmlns:a16="http://schemas.microsoft.com/office/drawing/2014/main" id="{A2794420-C164-1190-AE83-7272215FB8A8}"/>
              </a:ext>
            </a:extLst>
          </p:cNvPr>
          <p:cNvPicPr>
            <a:picLocks noChangeAspect="1"/>
          </p:cNvPicPr>
          <p:nvPr/>
        </p:nvPicPr>
        <p:blipFill>
          <a:blip r:embed="rId3"/>
          <a:stretch>
            <a:fillRect/>
          </a:stretch>
        </p:blipFill>
        <p:spPr>
          <a:xfrm>
            <a:off x="216479" y="1494503"/>
            <a:ext cx="5508735" cy="2941941"/>
          </a:xfrm>
          <a:prstGeom prst="rect">
            <a:avLst/>
          </a:prstGeom>
        </p:spPr>
      </p:pic>
    </p:spTree>
    <p:extLst>
      <p:ext uri="{BB962C8B-B14F-4D97-AF65-F5344CB8AC3E}">
        <p14:creationId xmlns:p14="http://schemas.microsoft.com/office/powerpoint/2010/main" val="3122167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18C9-7AEE-4A6C-5048-18BB90948A74}"/>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1F4FDABC-C568-9C02-3200-9063BF7198F5}"/>
              </a:ext>
            </a:extLst>
          </p:cNvPr>
          <p:cNvSpPr>
            <a:spLocks noGrp="1"/>
          </p:cNvSpPr>
          <p:nvPr>
            <p:ph idx="1"/>
          </p:nvPr>
        </p:nvSpPr>
        <p:spPr/>
        <p:txBody>
          <a:bodyPr/>
          <a:lstStyle/>
          <a:p>
            <a:r>
              <a:rPr lang="en-US" sz="2400" dirty="0">
                <a:latin typeface="Calibri" panose="020F0502020204030204" pitchFamily="34" charset="0"/>
                <a:cs typeface="Calibri" panose="020F0502020204030204" pitchFamily="34" charset="0"/>
              </a:rPr>
              <a:t>The data set is highly imbalance. To treat that we used binary classification. </a:t>
            </a:r>
          </a:p>
          <a:p>
            <a:r>
              <a:rPr lang="en-US" sz="2400" dirty="0">
                <a:latin typeface="Calibri" panose="020F0502020204030204" pitchFamily="34" charset="0"/>
                <a:cs typeface="Calibri" panose="020F0502020204030204" pitchFamily="34" charset="0"/>
              </a:rPr>
              <a:t>For example, The most represented celebrity is George_W_Bush, with 530 unique images in the dataset. We classified them as A or B.</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483B5B7-9016-154D-E536-FA46D27A1D4B}"/>
              </a:ext>
            </a:extLst>
          </p:cNvPr>
          <p:cNvSpPr>
            <a:spLocks noGrp="1"/>
          </p:cNvSpPr>
          <p:nvPr>
            <p:ph type="sldNum" sz="quarter" idx="12"/>
          </p:nvPr>
        </p:nvSpPr>
        <p:spPr/>
        <p:txBody>
          <a:bodyPr/>
          <a:lstStyle/>
          <a:p>
            <a:fld id="{8280D117-E100-4DD6-99EB-DD62A302A116}" type="slidenum">
              <a:rPr lang="en-US" smtClean="0"/>
              <a:t>8</a:t>
            </a:fld>
            <a:endParaRPr lang="en-US" dirty="0"/>
          </a:p>
        </p:txBody>
      </p:sp>
      <p:graphicFrame>
        <p:nvGraphicFramePr>
          <p:cNvPr id="8" name="Table 7">
            <a:extLst>
              <a:ext uri="{FF2B5EF4-FFF2-40B4-BE49-F238E27FC236}">
                <a16:creationId xmlns:a16="http://schemas.microsoft.com/office/drawing/2014/main" id="{8883296E-D472-B1AC-4F25-DF742460899D}"/>
              </a:ext>
            </a:extLst>
          </p:cNvPr>
          <p:cNvGraphicFramePr>
            <a:graphicFrameLocks noGrp="1"/>
          </p:cNvGraphicFramePr>
          <p:nvPr>
            <p:extLst>
              <p:ext uri="{D42A27DB-BD31-4B8C-83A1-F6EECF244321}">
                <p14:modId xmlns:p14="http://schemas.microsoft.com/office/powerpoint/2010/main" val="2671036247"/>
              </p:ext>
            </p:extLst>
          </p:nvPr>
        </p:nvGraphicFramePr>
        <p:xfrm>
          <a:off x="1651000" y="3361056"/>
          <a:ext cx="8331200" cy="2692977"/>
        </p:xfrm>
        <a:graphic>
          <a:graphicData uri="http://schemas.openxmlformats.org/drawingml/2006/table">
            <a:tbl>
              <a:tblPr firstRow="1" bandRow="1">
                <a:tableStyleId>{5C22544A-7EE6-4342-B048-85BDC9FD1C3A}</a:tableStyleId>
              </a:tblPr>
              <a:tblGrid>
                <a:gridCol w="4130677">
                  <a:extLst>
                    <a:ext uri="{9D8B030D-6E8A-4147-A177-3AD203B41FA5}">
                      <a16:colId xmlns:a16="http://schemas.microsoft.com/office/drawing/2014/main" val="1478661429"/>
                    </a:ext>
                  </a:extLst>
                </a:gridCol>
                <a:gridCol w="4200523">
                  <a:extLst>
                    <a:ext uri="{9D8B030D-6E8A-4147-A177-3AD203B41FA5}">
                      <a16:colId xmlns:a16="http://schemas.microsoft.com/office/drawing/2014/main" val="4115719461"/>
                    </a:ext>
                  </a:extLst>
                </a:gridCol>
              </a:tblGrid>
              <a:tr h="344709">
                <a:tc>
                  <a:txBody>
                    <a:bodyPr/>
                    <a:lstStyle/>
                    <a:p>
                      <a:r>
                        <a:rPr lang="en-US" dirty="0"/>
                        <a:t>Celebrity Name</a:t>
                      </a:r>
                    </a:p>
                  </a:txBody>
                  <a:tcPr/>
                </a:tc>
                <a:tc>
                  <a:txBody>
                    <a:bodyPr/>
                    <a:lstStyle/>
                    <a:p>
                      <a:r>
                        <a:rPr lang="en-US" dirty="0"/>
                        <a:t>Number of Images</a:t>
                      </a:r>
                    </a:p>
                  </a:txBody>
                  <a:tcPr/>
                </a:tc>
                <a:extLst>
                  <a:ext uri="{0D108BD9-81ED-4DB2-BD59-A6C34878D82A}">
                    <a16:rowId xmlns:a16="http://schemas.microsoft.com/office/drawing/2014/main" val="2162633491"/>
                  </a:ext>
                </a:extLst>
              </a:tr>
              <a:tr h="344709">
                <a:tc>
                  <a:txBody>
                    <a:bodyPr/>
                    <a:lstStyle/>
                    <a:p>
                      <a:r>
                        <a:rPr lang="en-US" dirty="0"/>
                        <a:t>George_W_Bush</a:t>
                      </a:r>
                    </a:p>
                  </a:txBody>
                  <a:tcPr/>
                </a:tc>
                <a:tc>
                  <a:txBody>
                    <a:bodyPr/>
                    <a:lstStyle/>
                    <a:p>
                      <a:r>
                        <a:rPr lang="en-US" dirty="0"/>
                        <a:t>530</a:t>
                      </a:r>
                    </a:p>
                  </a:txBody>
                  <a:tcPr/>
                </a:tc>
                <a:extLst>
                  <a:ext uri="{0D108BD9-81ED-4DB2-BD59-A6C34878D82A}">
                    <a16:rowId xmlns:a16="http://schemas.microsoft.com/office/drawing/2014/main" val="576206458"/>
                  </a:ext>
                </a:extLst>
              </a:tr>
              <a:tr h="344709">
                <a:tc>
                  <a:txBody>
                    <a:bodyPr/>
                    <a:lstStyle/>
                    <a:p>
                      <a:r>
                        <a:rPr lang="en-US" dirty="0"/>
                        <a:t>Colin_Powell</a:t>
                      </a:r>
                    </a:p>
                  </a:txBody>
                  <a:tcPr/>
                </a:tc>
                <a:tc>
                  <a:txBody>
                    <a:bodyPr/>
                    <a:lstStyle/>
                    <a:p>
                      <a:r>
                        <a:rPr lang="en-US" dirty="0"/>
                        <a:t>236</a:t>
                      </a:r>
                    </a:p>
                  </a:txBody>
                  <a:tcPr/>
                </a:tc>
                <a:extLst>
                  <a:ext uri="{0D108BD9-81ED-4DB2-BD59-A6C34878D82A}">
                    <a16:rowId xmlns:a16="http://schemas.microsoft.com/office/drawing/2014/main" val="2122677503"/>
                  </a:ext>
                </a:extLst>
              </a:tr>
              <a:tr h="344709">
                <a:tc>
                  <a:txBody>
                    <a:bodyPr/>
                    <a:lstStyle/>
                    <a:p>
                      <a:r>
                        <a:rPr lang="en-US" dirty="0"/>
                        <a:t>Tony Blair </a:t>
                      </a:r>
                    </a:p>
                  </a:txBody>
                  <a:tcPr/>
                </a:tc>
                <a:tc>
                  <a:txBody>
                    <a:bodyPr/>
                    <a:lstStyle/>
                    <a:p>
                      <a:r>
                        <a:rPr lang="en-US" dirty="0"/>
                        <a:t>144</a:t>
                      </a:r>
                    </a:p>
                  </a:txBody>
                  <a:tcPr/>
                </a:tc>
                <a:extLst>
                  <a:ext uri="{0D108BD9-81ED-4DB2-BD59-A6C34878D82A}">
                    <a16:rowId xmlns:a16="http://schemas.microsoft.com/office/drawing/2014/main" val="817945380"/>
                  </a:ext>
                </a:extLst>
              </a:tr>
              <a:tr h="344709">
                <a:tc>
                  <a:txBody>
                    <a:bodyPr/>
                    <a:lstStyle/>
                    <a:p>
                      <a:r>
                        <a:rPr lang="en-US" dirty="0"/>
                        <a:t>Donald_Rumsfeld</a:t>
                      </a:r>
                    </a:p>
                  </a:txBody>
                  <a:tcPr/>
                </a:tc>
                <a:tc>
                  <a:txBody>
                    <a:bodyPr/>
                    <a:lstStyle/>
                    <a:p>
                      <a:r>
                        <a:rPr lang="en-US" dirty="0"/>
                        <a:t>121</a:t>
                      </a:r>
                    </a:p>
                  </a:txBody>
                  <a:tcPr/>
                </a:tc>
                <a:extLst>
                  <a:ext uri="{0D108BD9-81ED-4DB2-BD59-A6C34878D82A}">
                    <a16:rowId xmlns:a16="http://schemas.microsoft.com/office/drawing/2014/main" val="1657203401"/>
                  </a:ext>
                </a:extLst>
              </a:tr>
              <a:tr h="344709">
                <a:tc>
                  <a:txBody>
                    <a:bodyPr/>
                    <a:lstStyle/>
                    <a:p>
                      <a:r>
                        <a:rPr lang="en-US" dirty="0"/>
                        <a:t>Gerhard_Schroeder</a:t>
                      </a:r>
                    </a:p>
                  </a:txBody>
                  <a:tcPr/>
                </a:tc>
                <a:tc>
                  <a:txBody>
                    <a:bodyPr/>
                    <a:lstStyle/>
                    <a:p>
                      <a:r>
                        <a:rPr lang="en-US" dirty="0"/>
                        <a:t>109</a:t>
                      </a:r>
                    </a:p>
                  </a:txBody>
                  <a:tcPr/>
                </a:tc>
                <a:extLst>
                  <a:ext uri="{0D108BD9-81ED-4DB2-BD59-A6C34878D82A}">
                    <a16:rowId xmlns:a16="http://schemas.microsoft.com/office/drawing/2014/main" val="651879649"/>
                  </a:ext>
                </a:extLst>
              </a:tr>
              <a:tr h="498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Ariel_Sharon</a:t>
                      </a:r>
                    </a:p>
                  </a:txBody>
                  <a:tcPr/>
                </a:tc>
                <a:tc>
                  <a:txBody>
                    <a:bodyPr/>
                    <a:lstStyle/>
                    <a:p>
                      <a:r>
                        <a:rPr lang="en-US" dirty="0"/>
                        <a:t>77</a:t>
                      </a:r>
                    </a:p>
                  </a:txBody>
                  <a:tcPr/>
                </a:tc>
                <a:extLst>
                  <a:ext uri="{0D108BD9-81ED-4DB2-BD59-A6C34878D82A}">
                    <a16:rowId xmlns:a16="http://schemas.microsoft.com/office/drawing/2014/main" val="1916061364"/>
                  </a:ext>
                </a:extLst>
              </a:tr>
            </a:tbl>
          </a:graphicData>
        </a:graphic>
      </p:graphicFrame>
    </p:spTree>
    <p:extLst>
      <p:ext uri="{BB962C8B-B14F-4D97-AF65-F5344CB8AC3E}">
        <p14:creationId xmlns:p14="http://schemas.microsoft.com/office/powerpoint/2010/main" val="3688154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2B19CB-2F0C-E7D8-9759-41ED21250132}"/>
              </a:ext>
            </a:extLst>
          </p:cNvPr>
          <p:cNvSpPr txBox="1"/>
          <p:nvPr/>
        </p:nvSpPr>
        <p:spPr>
          <a:xfrm>
            <a:off x="1630836" y="405352"/>
            <a:ext cx="9671902" cy="769441"/>
          </a:xfrm>
          <a:prstGeom prst="rect">
            <a:avLst/>
          </a:prstGeom>
          <a:noFill/>
        </p:spPr>
        <p:txBody>
          <a:bodyPr wrap="square" rtlCol="0">
            <a:spAutoFit/>
          </a:bodyPr>
          <a:lstStyle/>
          <a:p>
            <a:pPr algn="ctr"/>
            <a:r>
              <a:rPr lang="en-US" sz="4400" dirty="0">
                <a:solidFill>
                  <a:schemeClr val="bg1"/>
                </a:solidFill>
              </a:rPr>
              <a:t>2. Exploratory Data Analysis (EDA) </a:t>
            </a:r>
          </a:p>
        </p:txBody>
      </p:sp>
      <p:sp>
        <p:nvSpPr>
          <p:cNvPr id="6" name="Title 5">
            <a:extLst>
              <a:ext uri="{FF2B5EF4-FFF2-40B4-BE49-F238E27FC236}">
                <a16:creationId xmlns:a16="http://schemas.microsoft.com/office/drawing/2014/main" id="{750FF986-3668-08F6-05FB-3F0851365A76}"/>
              </a:ext>
            </a:extLst>
          </p:cNvPr>
          <p:cNvSpPr>
            <a:spLocks noGrp="1"/>
          </p:cNvSpPr>
          <p:nvPr>
            <p:ph type="title"/>
          </p:nvPr>
        </p:nvSpPr>
        <p:spPr/>
        <p:txBody>
          <a:bodyPr/>
          <a:lstStyle/>
          <a:p>
            <a:r>
              <a:rPr lang="en-US" dirty="0"/>
              <a:t>Exploratory Data Analysis (EDA) Top 10 people who had most images in data</a:t>
            </a:r>
          </a:p>
        </p:txBody>
      </p:sp>
      <p:pic>
        <p:nvPicPr>
          <p:cNvPr id="4" name="Content Placeholder 3">
            <a:extLst>
              <a:ext uri="{FF2B5EF4-FFF2-40B4-BE49-F238E27FC236}">
                <a16:creationId xmlns:a16="http://schemas.microsoft.com/office/drawing/2014/main" id="{EDD89D76-D8A5-F5E6-C186-D6E2050FF3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91355" y="2005012"/>
            <a:ext cx="5142490" cy="4351338"/>
          </a:xfrm>
        </p:spPr>
      </p:pic>
      <p:sp>
        <p:nvSpPr>
          <p:cNvPr id="5" name="Slide Number Placeholder 4">
            <a:extLst>
              <a:ext uri="{FF2B5EF4-FFF2-40B4-BE49-F238E27FC236}">
                <a16:creationId xmlns:a16="http://schemas.microsoft.com/office/drawing/2014/main" id="{CB4B07C7-65BB-FC09-78FE-0938B9198211}"/>
              </a:ext>
            </a:extLst>
          </p:cNvPr>
          <p:cNvSpPr>
            <a:spLocks noGrp="1"/>
          </p:cNvSpPr>
          <p:nvPr>
            <p:ph type="sldNum" sz="quarter" idx="12"/>
          </p:nvPr>
        </p:nvSpPr>
        <p:spPr/>
        <p:txBody>
          <a:bodyPr/>
          <a:lstStyle/>
          <a:p>
            <a:fld id="{8280D117-E100-4DD6-99EB-DD62A302A116}" type="slidenum">
              <a:rPr lang="en-US" smtClean="0"/>
              <a:t>9</a:t>
            </a:fld>
            <a:endParaRPr lang="en-US" dirty="0"/>
          </a:p>
        </p:txBody>
      </p:sp>
    </p:spTree>
    <p:extLst>
      <p:ext uri="{BB962C8B-B14F-4D97-AF65-F5344CB8AC3E}">
        <p14:creationId xmlns:p14="http://schemas.microsoft.com/office/powerpoint/2010/main" val="2048961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3185</TotalTime>
  <Words>1324</Words>
  <Application>Microsoft Macintosh PowerPoint</Application>
  <PresentationFormat>Widescreen</PresentationFormat>
  <Paragraphs>177</Paragraphs>
  <Slides>20</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Aptos</vt:lpstr>
      <vt:lpstr>Aptos Display</vt:lpstr>
      <vt:lpstr>Arial</vt:lpstr>
      <vt:lpstr>Calibri</vt:lpstr>
      <vt:lpstr>Palatino Linotype</vt:lpstr>
      <vt:lpstr>Roboto</vt:lpstr>
      <vt:lpstr>Segoe UI</vt:lpstr>
      <vt:lpstr>Söhne</vt:lpstr>
      <vt:lpstr>system-ui</vt:lpstr>
      <vt:lpstr>Times New Roman</vt:lpstr>
      <vt:lpstr>Office Theme</vt:lpstr>
      <vt:lpstr>PowerPoint Presentation</vt:lpstr>
      <vt:lpstr>PowerPoint Presentation</vt:lpstr>
      <vt:lpstr>PowerPoint Presentation</vt:lpstr>
      <vt:lpstr> Data Mining </vt:lpstr>
      <vt:lpstr>Data Description</vt:lpstr>
      <vt:lpstr>Data Statistics</vt:lpstr>
      <vt:lpstr>Exploratory Data Analysis (EDA)</vt:lpstr>
      <vt:lpstr>Exploratory Data Analysis (EDA)</vt:lpstr>
      <vt:lpstr>Exploratory Data Analysis (EDA) Top 10 people who had most images in data</vt:lpstr>
      <vt:lpstr>Evaluation Metric Decision</vt:lpstr>
      <vt:lpstr>Evaluation Metric Decision</vt:lpstr>
      <vt:lpstr>Classifying Faces: Baseline CNN Model 1 epochs = 25 batch_size = 128</vt:lpstr>
      <vt:lpstr>Classifying CNN: Model A 5*5 kernel size</vt:lpstr>
      <vt:lpstr>Model B: 7*7 Kernel</vt:lpstr>
      <vt:lpstr>Model C: Complex model</vt:lpstr>
      <vt:lpstr>Result Analysis</vt:lpstr>
      <vt:lpstr>Result Analysis</vt:lpstr>
      <vt:lpstr>Result Analysis</vt:lpstr>
      <vt:lpstr>Result Analysis</vt:lpstr>
      <vt:lpstr>Conclusion  And Next Steps: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Niranjan Kulkarni</dc:creator>
  <cp:lastModifiedBy>Su, Duyen H.</cp:lastModifiedBy>
  <cp:revision>15</cp:revision>
  <dcterms:created xsi:type="dcterms:W3CDTF">2024-05-03T20:22:02Z</dcterms:created>
  <dcterms:modified xsi:type="dcterms:W3CDTF">2024-05-06T21:34:49Z</dcterms:modified>
</cp:coreProperties>
</file>