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48"/>
  </p:notesMasterIdLst>
  <p:sldIdLst>
    <p:sldId id="280" r:id="rId5"/>
    <p:sldId id="282" r:id="rId6"/>
    <p:sldId id="284" r:id="rId7"/>
    <p:sldId id="283" r:id="rId8"/>
    <p:sldId id="285" r:id="rId9"/>
    <p:sldId id="286" r:id="rId10"/>
    <p:sldId id="287" r:id="rId11"/>
    <p:sldId id="288" r:id="rId12"/>
    <p:sldId id="289" r:id="rId13"/>
    <p:sldId id="290" r:id="rId14"/>
    <p:sldId id="291" r:id="rId15"/>
    <p:sldId id="292" r:id="rId16"/>
    <p:sldId id="293" r:id="rId17"/>
    <p:sldId id="294" r:id="rId18"/>
    <p:sldId id="295" r:id="rId19"/>
    <p:sldId id="296" r:id="rId20"/>
    <p:sldId id="297" r:id="rId21"/>
    <p:sldId id="298" r:id="rId22"/>
    <p:sldId id="299" r:id="rId23"/>
    <p:sldId id="300" r:id="rId24"/>
    <p:sldId id="301" r:id="rId25"/>
    <p:sldId id="302"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4"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uldip Saha Mugdha" initials="KM" lastIdx="1" clrIdx="0">
    <p:extLst>
      <p:ext uri="{19B8F6BF-5375-455C-9EA6-DF929625EA0E}">
        <p15:presenceInfo xmlns:p15="http://schemas.microsoft.com/office/powerpoint/2012/main" userId="64b2476289bc07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6" autoAdjust="0"/>
    <p:restoredTop sz="94619" autoAdjust="0"/>
  </p:normalViewPr>
  <p:slideViewPr>
    <p:cSldViewPr snapToGrid="0">
      <p:cViewPr varScale="1">
        <p:scale>
          <a:sx n="77" d="100"/>
          <a:sy n="77" d="100"/>
        </p:scale>
        <p:origin x="52"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44125-9527-401D-8398-E59C42E0EF79}" type="datetimeFigureOut">
              <a:rPr lang="en-US" smtClean="0"/>
              <a:t>11/18/2023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6CFB4-E29C-49E3-9289-BBEFE7A4EBDE}" type="slidenum">
              <a:rPr lang="en-US" smtClean="0"/>
              <a:t>‹#›</a:t>
            </a:fld>
            <a:endParaRPr lang="en-US"/>
          </a:p>
        </p:txBody>
      </p:sp>
    </p:spTree>
    <p:extLst>
      <p:ext uri="{BB962C8B-B14F-4D97-AF65-F5344CB8AC3E}">
        <p14:creationId xmlns:p14="http://schemas.microsoft.com/office/powerpoint/2010/main" val="5894867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86CFB4-E29C-49E3-9289-BBEFE7A4EBDE}" type="slidenum">
              <a:rPr lang="en-US" smtClean="0"/>
              <a:t>16</a:t>
            </a:fld>
            <a:endParaRPr lang="en-US"/>
          </a:p>
        </p:txBody>
      </p:sp>
    </p:spTree>
    <p:extLst>
      <p:ext uri="{BB962C8B-B14F-4D97-AF65-F5344CB8AC3E}">
        <p14:creationId xmlns:p14="http://schemas.microsoft.com/office/powerpoint/2010/main" val="375255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86CFB4-E29C-49E3-9289-BBEFE7A4EBDE}" type="slidenum">
              <a:rPr lang="en-US" smtClean="0"/>
              <a:t>21</a:t>
            </a:fld>
            <a:endParaRPr lang="en-US"/>
          </a:p>
        </p:txBody>
      </p:sp>
    </p:spTree>
    <p:extLst>
      <p:ext uri="{BB962C8B-B14F-4D97-AF65-F5344CB8AC3E}">
        <p14:creationId xmlns:p14="http://schemas.microsoft.com/office/powerpoint/2010/main" val="35657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42DE96-842B-4FFD-9C92-83117B3B6FDB}" type="datetime1">
              <a:rPr lang="en-US" smtClean="0"/>
              <a:t>11/18/2023</a:t>
            </a:fld>
            <a:endParaRPr lang="en-US" dirty="0"/>
          </a:p>
        </p:txBody>
      </p:sp>
      <p:sp>
        <p:nvSpPr>
          <p:cNvPr id="5" name="Footer Placeholder 4"/>
          <p:cNvSpPr>
            <a:spLocks noGrp="1"/>
          </p:cNvSpPr>
          <p:nvPr>
            <p:ph type="ftr" sz="quarter" idx="11"/>
          </p:nvPr>
        </p:nvSpPr>
        <p:spPr/>
        <p:txBody>
          <a:bodyPr/>
          <a:lstStyle/>
          <a:p>
            <a:r>
              <a:rPr lang="en-US"/>
              <a:t>IT22018 &amp; IT22044</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02981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xmlns=""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031B89-0E60-4E46-9799-4F248E478B38}"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19809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647DBD-9552-4B2B-9F0B-1BACBDA180E3}"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68192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C88F13F-34E3-4ED0-BA68-DE919E2CDDAA}"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xmlns=""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xmlns=""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52098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BBBFFBB-7832-428B-A3AB-E9F9D9611522}"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63243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90C88E8-B2F7-4AFC-9760-5AF68FF22933}" type="datetime1">
              <a:rPr lang="en-US" smtClean="0"/>
              <a:t>11/18/2023</a:t>
            </a:fld>
            <a:endParaRPr lang="en-US" dirty="0"/>
          </a:p>
        </p:txBody>
      </p:sp>
      <p:sp>
        <p:nvSpPr>
          <p:cNvPr id="4" name="Footer Placeholder 3"/>
          <p:cNvSpPr>
            <a:spLocks noGrp="1"/>
          </p:cNvSpPr>
          <p:nvPr>
            <p:ph type="ftr" sz="quarter" idx="11"/>
          </p:nvPr>
        </p:nvSpPr>
        <p:spPr/>
        <p:txBody>
          <a:bodyPr/>
          <a:lstStyle/>
          <a:p>
            <a:r>
              <a:rPr lang="en-US"/>
              <a:t>IT22018 &amp; IT22044</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79758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xmlns=""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xmlns=""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xmlns=""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30E3B73-2846-446D-81C8-8F53FB869745}" type="datetime1">
              <a:rPr lang="en-US" smtClean="0"/>
              <a:t>11/18/2023</a:t>
            </a:fld>
            <a:endParaRPr lang="en-US" dirty="0"/>
          </a:p>
        </p:txBody>
      </p:sp>
      <p:sp>
        <p:nvSpPr>
          <p:cNvPr id="4" name="Footer Placeholder 3"/>
          <p:cNvSpPr>
            <a:spLocks noGrp="1"/>
          </p:cNvSpPr>
          <p:nvPr>
            <p:ph type="ftr" sz="quarter" idx="11"/>
          </p:nvPr>
        </p:nvSpPr>
        <p:spPr/>
        <p:txBody>
          <a:bodyPr/>
          <a:lstStyle/>
          <a:p>
            <a:r>
              <a:rPr lang="en-US"/>
              <a:t>IT22018 &amp; IT22044</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54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6E1C410-6C75-494C-AC49-05FEA329932E}" type="datetime1">
              <a:rPr lang="en-US" smtClean="0"/>
              <a:t>11/18/2023</a:t>
            </a:fld>
            <a:endParaRPr lang="en-US" dirty="0"/>
          </a:p>
        </p:txBody>
      </p:sp>
      <p:sp>
        <p:nvSpPr>
          <p:cNvPr id="5" name="Footer Placeholder 4"/>
          <p:cNvSpPr>
            <a:spLocks noGrp="1"/>
          </p:cNvSpPr>
          <p:nvPr>
            <p:ph type="ftr" sz="quarter" idx="11"/>
          </p:nvPr>
        </p:nvSpPr>
        <p:spPr/>
        <p:txBody>
          <a:bodyPr/>
          <a:lstStyle/>
          <a:p>
            <a:r>
              <a:rPr lang="en-US"/>
              <a:t>IT22018 &amp; IT22044</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06277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949DC7-5E05-473A-A07A-B534ABB9003F}" type="datetime1">
              <a:rPr lang="en-US" smtClean="0"/>
              <a:t>11/18/2023</a:t>
            </a:fld>
            <a:endParaRPr lang="en-US" dirty="0"/>
          </a:p>
        </p:txBody>
      </p:sp>
      <p:sp>
        <p:nvSpPr>
          <p:cNvPr id="5" name="Footer Placeholder 4"/>
          <p:cNvSpPr>
            <a:spLocks noGrp="1"/>
          </p:cNvSpPr>
          <p:nvPr>
            <p:ph type="ftr" sz="quarter" idx="11"/>
          </p:nvPr>
        </p:nvSpPr>
        <p:spPr/>
        <p:txBody>
          <a:bodyPr/>
          <a:lstStyle/>
          <a:p>
            <a:r>
              <a:rPr lang="en-US"/>
              <a:t>IT22018 &amp; IT22044</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664205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99719-ACEC-42DA-BB2A-E1656478AAE9}"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774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xmlns=""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xmlns=""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C5190-2286-44A7-830A-81444CFCD71D}" type="datetime1">
              <a:rPr lang="en-US" smtClean="0"/>
              <a:t>11/18/2023</a:t>
            </a:fld>
            <a:endParaRPr lang="en-US" dirty="0"/>
          </a:p>
        </p:txBody>
      </p:sp>
      <p:sp>
        <p:nvSpPr>
          <p:cNvPr id="8" name="Footer Placeholder 7"/>
          <p:cNvSpPr>
            <a:spLocks noGrp="1"/>
          </p:cNvSpPr>
          <p:nvPr>
            <p:ph type="ftr" sz="quarter" idx="11"/>
          </p:nvPr>
        </p:nvSpPr>
        <p:spPr/>
        <p:txBody>
          <a:bodyPr/>
          <a:lstStyle/>
          <a:p>
            <a:r>
              <a:rPr lang="en-US"/>
              <a:t>IT22018 &amp; IT22044</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20315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39D070-1BEA-4AAC-8A4B-4246FFB38A43}" type="datetime1">
              <a:rPr lang="en-US" smtClean="0"/>
              <a:t>11/18/2023</a:t>
            </a:fld>
            <a:endParaRPr lang="en-US" dirty="0"/>
          </a:p>
        </p:txBody>
      </p:sp>
      <p:sp>
        <p:nvSpPr>
          <p:cNvPr id="4" name="Footer Placeholder 3"/>
          <p:cNvSpPr>
            <a:spLocks noGrp="1"/>
          </p:cNvSpPr>
          <p:nvPr>
            <p:ph type="ftr" sz="quarter" idx="11"/>
          </p:nvPr>
        </p:nvSpPr>
        <p:spPr/>
        <p:txBody>
          <a:bodyPr/>
          <a:lstStyle/>
          <a:p>
            <a:r>
              <a:rPr lang="en-US"/>
              <a:t>IT22018 &amp; IT22044</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4334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63EC3F-E087-4DF5-9C55-8C61D6ECCD79}" type="datetime1">
              <a:rPr lang="en-US" smtClean="0"/>
              <a:t>11/18/2023</a:t>
            </a:fld>
            <a:endParaRPr lang="en-US" dirty="0"/>
          </a:p>
        </p:txBody>
      </p:sp>
      <p:sp>
        <p:nvSpPr>
          <p:cNvPr id="3" name="Footer Placeholder 2"/>
          <p:cNvSpPr>
            <a:spLocks noGrp="1"/>
          </p:cNvSpPr>
          <p:nvPr>
            <p:ph type="ftr" sz="quarter" idx="11"/>
          </p:nvPr>
        </p:nvSpPr>
        <p:spPr/>
        <p:txBody>
          <a:bodyPr/>
          <a:lstStyle/>
          <a:p>
            <a:r>
              <a:rPr lang="en-US"/>
              <a:t>IT22018 &amp; IT22044</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51585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8A9826-168D-4A73-953F-004AD812777E}"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5814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xmlns=""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C1F800-548B-430C-A452-D7FA8E924A99}" type="datetime1">
              <a:rPr lang="en-US" smtClean="0"/>
              <a:t>11/18/2023</a:t>
            </a:fld>
            <a:endParaRPr lang="en-US" dirty="0"/>
          </a:p>
        </p:txBody>
      </p:sp>
      <p:sp>
        <p:nvSpPr>
          <p:cNvPr id="6" name="Footer Placeholder 5"/>
          <p:cNvSpPr>
            <a:spLocks noGrp="1"/>
          </p:cNvSpPr>
          <p:nvPr>
            <p:ph type="ftr" sz="quarter" idx="11"/>
          </p:nvPr>
        </p:nvSpPr>
        <p:spPr/>
        <p:txBody>
          <a:bodyPr/>
          <a:lstStyle/>
          <a:p>
            <a:pPr algn="l"/>
            <a:r>
              <a:rPr lang="en-US"/>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2512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EE127906-93E4-4A5A-B522-3FC1D93139CB}" type="datetime1">
              <a:rPr lang="en-US" smtClean="0"/>
              <a:t>11/18/2023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r>
              <a:rPr lang="en-US"/>
              <a:t>IT22018 &amp; IT22044</a:t>
            </a:r>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1274407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xmlns="" id="{9A5D9ED1-DFCC-4799-89E2-D118451B98D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322" y="0"/>
            <a:ext cx="12191356" cy="6858000"/>
          </a:xfrm>
          <a:prstGeom prst="rect">
            <a:avLst/>
          </a:prstGeom>
        </p:spPr>
      </p:pic>
      <p:sp useBgFill="1">
        <p:nvSpPr>
          <p:cNvPr id="96" name="Freeform 5">
            <a:extLst>
              <a:ext uri="{FF2B5EF4-FFF2-40B4-BE49-F238E27FC236}">
                <a16:creationId xmlns:a16="http://schemas.microsoft.com/office/drawing/2014/main" xmlns="" id="{FE469E50-3893-4ED6-92BA-2985C32B0C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rial Nova"/>
              <a:ea typeface="+mn-ea"/>
              <a:cs typeface="+mn-cs"/>
            </a:endParaRPr>
          </a:p>
        </p:txBody>
      </p:sp>
      <p:sp>
        <p:nvSpPr>
          <p:cNvPr id="2" name="Title 1">
            <a:extLst>
              <a:ext uri="{FF2B5EF4-FFF2-40B4-BE49-F238E27FC236}">
                <a16:creationId xmlns:a16="http://schemas.microsoft.com/office/drawing/2014/main" xmlns="" id="{0D1F047C-C727-42A7-85C5-68C5AA1B1A93}"/>
              </a:ext>
            </a:extLst>
          </p:cNvPr>
          <p:cNvSpPr>
            <a:spLocks noGrp="1"/>
          </p:cNvSpPr>
          <p:nvPr>
            <p:ph type="ctrTitle"/>
          </p:nvPr>
        </p:nvSpPr>
        <p:spPr>
          <a:xfrm>
            <a:off x="7404979" y="822624"/>
            <a:ext cx="3485073" cy="2420504"/>
          </a:xfrm>
        </p:spPr>
        <p:txBody>
          <a:bodyPr>
            <a:normAutofit/>
          </a:bodyPr>
          <a:lstStyle/>
          <a:p>
            <a:pPr algn="l"/>
            <a:r>
              <a:rPr lang="en-US" sz="6000" dirty="0"/>
              <a:t>Shell sort</a:t>
            </a:r>
          </a:p>
        </p:txBody>
      </p:sp>
      <p:pic>
        <p:nvPicPr>
          <p:cNvPr id="5" name="Picture 4">
            <a:extLst>
              <a:ext uri="{FF2B5EF4-FFF2-40B4-BE49-F238E27FC236}">
                <a16:creationId xmlns:a16="http://schemas.microsoft.com/office/drawing/2014/main" xmlns="" id="{F00BB919-8374-8037-008F-89BA9DA54500}"/>
              </a:ext>
            </a:extLst>
          </p:cNvPr>
          <p:cNvPicPr>
            <a:picLocks noChangeAspect="1"/>
          </p:cNvPicPr>
          <p:nvPr/>
        </p:nvPicPr>
        <p:blipFill>
          <a:blip r:embed="rId4"/>
          <a:stretch>
            <a:fillRect/>
          </a:stretch>
        </p:blipFill>
        <p:spPr>
          <a:xfrm>
            <a:off x="1323970" y="1420484"/>
            <a:ext cx="3746334" cy="3728493"/>
          </a:xfrm>
          <a:prstGeom prst="rect">
            <a:avLst/>
          </a:prstGeom>
        </p:spPr>
      </p:pic>
    </p:spTree>
    <p:extLst>
      <p:ext uri="{BB962C8B-B14F-4D97-AF65-F5344CB8AC3E}">
        <p14:creationId xmlns:p14="http://schemas.microsoft.com/office/powerpoint/2010/main" val="15831201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7C8A1C-C395-598E-ED8A-57DB4913C1A7}"/>
              </a:ext>
            </a:extLst>
          </p:cNvPr>
          <p:cNvSpPr>
            <a:spLocks noGrp="1"/>
          </p:cNvSpPr>
          <p:nvPr>
            <p:ph type="title"/>
          </p:nvPr>
        </p:nvSpPr>
        <p:spPr/>
        <p:txBody>
          <a:bodyPr>
            <a:normAutofit/>
          </a:bodyPr>
          <a:lstStyle/>
          <a:p>
            <a:r>
              <a:rPr lang="en-US" sz="3600" b="1" dirty="0"/>
              <a:t>Now lets sort an array with the help of Shell Sort</a:t>
            </a:r>
          </a:p>
        </p:txBody>
      </p:sp>
      <p:sp>
        <p:nvSpPr>
          <p:cNvPr id="6" name="TextBox 5">
            <a:extLst>
              <a:ext uri="{FF2B5EF4-FFF2-40B4-BE49-F238E27FC236}">
                <a16:creationId xmlns:a16="http://schemas.microsoft.com/office/drawing/2014/main" xmlns="" id="{382C93B5-FCF6-9863-6798-61C410866F4E}"/>
              </a:ext>
            </a:extLst>
          </p:cNvPr>
          <p:cNvSpPr txBox="1"/>
          <p:nvPr/>
        </p:nvSpPr>
        <p:spPr>
          <a:xfrm>
            <a:off x="1193800" y="2413000"/>
            <a:ext cx="10248900" cy="707886"/>
          </a:xfrm>
          <a:prstGeom prst="rect">
            <a:avLst/>
          </a:prstGeom>
          <a:noFill/>
        </p:spPr>
        <p:txBody>
          <a:bodyPr wrap="square" numCol="3" rtlCol="0">
            <a:spAutoFit/>
          </a:bodyPr>
          <a:lstStyle/>
          <a:p>
            <a:pPr algn="just"/>
            <a:r>
              <a:rPr lang="en-US" sz="4000" dirty="0"/>
              <a:t>23,29,15,19,31,7,9,5,2</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2A73AFF6-DD86-4516-B215-0D04A9CB975B}"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10</a:t>
            </a:fld>
            <a:endParaRPr lang="en-US" dirty="0"/>
          </a:p>
        </p:txBody>
      </p:sp>
    </p:spTree>
    <p:extLst>
      <p:ext uri="{BB962C8B-B14F-4D97-AF65-F5344CB8AC3E}">
        <p14:creationId xmlns:p14="http://schemas.microsoft.com/office/powerpoint/2010/main" val="20031370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DF95BB3D-D50C-E2BF-4D18-89551CA9A807}"/>
              </a:ext>
            </a:extLst>
          </p:cNvPr>
          <p:cNvGraphicFramePr>
            <a:graphicFrameLocks noGrp="1"/>
          </p:cNvGraphicFramePr>
          <p:nvPr>
            <p:extLst>
              <p:ext uri="{D42A27DB-BD31-4B8C-83A1-F6EECF244321}">
                <p14:modId xmlns:p14="http://schemas.microsoft.com/office/powerpoint/2010/main" val="2177004539"/>
              </p:ext>
            </p:extLst>
          </p:nvPr>
        </p:nvGraphicFramePr>
        <p:xfrm>
          <a:off x="2032000" y="719666"/>
          <a:ext cx="8127999" cy="741680"/>
        </p:xfrm>
        <a:graphic>
          <a:graphicData uri="http://schemas.openxmlformats.org/drawingml/2006/table">
            <a:tbl>
              <a:tblPr firstRow="1" bandRow="1">
                <a:tableStyleId>{5C22544A-7EE6-4342-B048-85BDC9FD1C3A}</a:tableStyleId>
              </a:tblPr>
              <a:tblGrid>
                <a:gridCol w="903111">
                  <a:extLst>
                    <a:ext uri="{9D8B030D-6E8A-4147-A177-3AD203B41FA5}">
                      <a16:colId xmlns:a16="http://schemas.microsoft.com/office/drawing/2014/main" xmlns="" val="4133801198"/>
                    </a:ext>
                  </a:extLst>
                </a:gridCol>
                <a:gridCol w="903111">
                  <a:extLst>
                    <a:ext uri="{9D8B030D-6E8A-4147-A177-3AD203B41FA5}">
                      <a16:colId xmlns:a16="http://schemas.microsoft.com/office/drawing/2014/main" xmlns="" val="2638683488"/>
                    </a:ext>
                  </a:extLst>
                </a:gridCol>
                <a:gridCol w="903111">
                  <a:extLst>
                    <a:ext uri="{9D8B030D-6E8A-4147-A177-3AD203B41FA5}">
                      <a16:colId xmlns:a16="http://schemas.microsoft.com/office/drawing/2014/main" xmlns="" val="2541679599"/>
                    </a:ext>
                  </a:extLst>
                </a:gridCol>
                <a:gridCol w="903111">
                  <a:extLst>
                    <a:ext uri="{9D8B030D-6E8A-4147-A177-3AD203B41FA5}">
                      <a16:colId xmlns:a16="http://schemas.microsoft.com/office/drawing/2014/main" xmlns="" val="2902362524"/>
                    </a:ext>
                  </a:extLst>
                </a:gridCol>
                <a:gridCol w="903111">
                  <a:extLst>
                    <a:ext uri="{9D8B030D-6E8A-4147-A177-3AD203B41FA5}">
                      <a16:colId xmlns:a16="http://schemas.microsoft.com/office/drawing/2014/main" xmlns="" val="4267891649"/>
                    </a:ext>
                  </a:extLst>
                </a:gridCol>
                <a:gridCol w="903111">
                  <a:extLst>
                    <a:ext uri="{9D8B030D-6E8A-4147-A177-3AD203B41FA5}">
                      <a16:colId xmlns:a16="http://schemas.microsoft.com/office/drawing/2014/main" xmlns="" val="2142743252"/>
                    </a:ext>
                  </a:extLst>
                </a:gridCol>
                <a:gridCol w="903111">
                  <a:extLst>
                    <a:ext uri="{9D8B030D-6E8A-4147-A177-3AD203B41FA5}">
                      <a16:colId xmlns:a16="http://schemas.microsoft.com/office/drawing/2014/main" xmlns="" val="2606060472"/>
                    </a:ext>
                  </a:extLst>
                </a:gridCol>
                <a:gridCol w="903111">
                  <a:extLst>
                    <a:ext uri="{9D8B030D-6E8A-4147-A177-3AD203B41FA5}">
                      <a16:colId xmlns:a16="http://schemas.microsoft.com/office/drawing/2014/main" xmlns="" val="128292074"/>
                    </a:ext>
                  </a:extLst>
                </a:gridCol>
                <a:gridCol w="903111">
                  <a:extLst>
                    <a:ext uri="{9D8B030D-6E8A-4147-A177-3AD203B41FA5}">
                      <a16:colId xmlns:a16="http://schemas.microsoft.com/office/drawing/2014/main" xmlns="" val="2342326121"/>
                    </a:ext>
                  </a:extLst>
                </a:gridCol>
              </a:tblGrid>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70840">
                <a:tc>
                  <a:txBody>
                    <a:bodyPr/>
                    <a:lstStyle/>
                    <a:p>
                      <a:pPr algn="ctr"/>
                      <a:r>
                        <a:rPr lang="en-US" dirty="0"/>
                        <a:t>23</a:t>
                      </a:r>
                    </a:p>
                  </a:txBody>
                  <a:tcPr/>
                </a:tc>
                <a:tc>
                  <a:txBody>
                    <a:bodyPr/>
                    <a:lstStyle/>
                    <a:p>
                      <a:pPr algn="ctr"/>
                      <a:r>
                        <a:rPr lang="en-US" dirty="0"/>
                        <a:t>29</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31</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6" name="TextBox 5">
            <a:extLst>
              <a:ext uri="{FF2B5EF4-FFF2-40B4-BE49-F238E27FC236}">
                <a16:creationId xmlns:a16="http://schemas.microsoft.com/office/drawing/2014/main" xmlns="" id="{5986054E-8274-EE59-DD8A-682DF9F51977}"/>
              </a:ext>
            </a:extLst>
          </p:cNvPr>
          <p:cNvSpPr txBox="1"/>
          <p:nvPr/>
        </p:nvSpPr>
        <p:spPr>
          <a:xfrm>
            <a:off x="1574800" y="1866900"/>
            <a:ext cx="9182100" cy="3139321"/>
          </a:xfrm>
          <a:prstGeom prst="rect">
            <a:avLst/>
          </a:prstGeom>
          <a:noFill/>
        </p:spPr>
        <p:txBody>
          <a:bodyPr wrap="square" rtlCol="0">
            <a:spAutoFit/>
          </a:bodyPr>
          <a:lstStyle/>
          <a:p>
            <a:r>
              <a:rPr lang="en-US" sz="1800" dirty="0">
                <a:latin typeface="Courier New" panose="02070309020205020404" pitchFamily="49" charset="0"/>
                <a:cs typeface="Courier New" panose="02070309020205020404" pitchFamily="49" charset="0"/>
              </a:rPr>
              <a:t>int a[10];</a:t>
            </a:r>
          </a:p>
          <a:p>
            <a:r>
              <a:rPr lang="en-US" sz="1800" dirty="0">
                <a:latin typeface="Courier New" panose="02070309020205020404" pitchFamily="49" charset="0"/>
                <a:cs typeface="Courier New" panose="02070309020205020404" pitchFamily="49" charset="0"/>
              </a:rPr>
              <a:t>	 int </a:t>
            </a:r>
            <a:r>
              <a:rPr lang="en-US" sz="1800" dirty="0" err="1">
                <a:latin typeface="Courier New" panose="02070309020205020404" pitchFamily="49" charset="0"/>
                <a:cs typeface="Courier New" panose="02070309020205020404" pitchFamily="49" charset="0"/>
              </a:rPr>
              <a:t>i,j,n,gap,t</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("\n Enter the number of elements in the array: ");</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d",&amp;n</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a:t>
            </a:r>
            <a:r>
              <a:rPr lang="en-US" sz="1800" dirty="0">
                <a:solidFill>
                  <a:srgbClr val="FF0000"/>
                </a:solidFill>
                <a:latin typeface="Courier New" panose="02070309020205020404" pitchFamily="49" charset="0"/>
                <a:cs typeface="Courier New" panose="02070309020205020404" pitchFamily="49" charset="0"/>
              </a:rPr>
              <a:t>n=9</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printf</a:t>
            </a:r>
            <a:r>
              <a:rPr lang="en-US" sz="1800" dirty="0">
                <a:latin typeface="Courier New" panose="02070309020205020404" pitchFamily="49" charset="0"/>
                <a:cs typeface="Courier New" panose="02070309020205020404" pitchFamily="49" charset="0"/>
              </a:rPr>
              <a:t>("\n Enter %d numbers: ",n);</a:t>
            </a:r>
          </a:p>
          <a:p>
            <a:r>
              <a:rPr lang="en-US" sz="1800" dirty="0">
                <a:latin typeface="Courier New" panose="02070309020205020404" pitchFamily="49" charset="0"/>
                <a:cs typeface="Courier New" panose="02070309020205020404" pitchFamily="49" charset="0"/>
              </a:rPr>
              <a:t>	 for(</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=0;i&lt;</a:t>
            </a:r>
            <a:r>
              <a:rPr lang="en-US" sz="1800" dirty="0" err="1">
                <a:latin typeface="Courier New" panose="02070309020205020404" pitchFamily="49" charset="0"/>
                <a:cs typeface="Courier New" panose="02070309020205020404" pitchFamily="49" charset="0"/>
              </a:rPr>
              <a:t>n;i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scanf</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d",&amp;a</a:t>
            </a:r>
            <a:r>
              <a:rPr lang="en-US" sz="1800" dirty="0">
                <a:latin typeface="Courier New" panose="02070309020205020404" pitchFamily="49" charset="0"/>
                <a:cs typeface="Courier New" panose="02070309020205020404" pitchFamily="49" charset="0"/>
              </a:rPr>
              <a:t>[</a:t>
            </a:r>
            <a:r>
              <a:rPr lang="en-US" sz="1800" dirty="0" err="1">
                <a:latin typeface="Courier New" panose="02070309020205020404" pitchFamily="49" charset="0"/>
                <a:cs typeface="Courier New" panose="02070309020205020404" pitchFamily="49" charset="0"/>
              </a:rPr>
              <a:t>i</a:t>
            </a:r>
            <a:r>
              <a:rPr lang="en-US" sz="1800" dirty="0">
                <a:latin typeface="Courier New" panose="02070309020205020404" pitchFamily="49" charset="0"/>
                <a:cs typeface="Courier New" panose="02070309020205020404" pitchFamily="49" charset="0"/>
              </a:rPr>
              <a:t>]);</a:t>
            </a:r>
          </a:p>
          <a:p>
            <a:r>
              <a:rPr lang="en-US" sz="1800" dirty="0">
                <a:latin typeface="Courier New" panose="02070309020205020404" pitchFamily="49" charset="0"/>
                <a:cs typeface="Courier New" panose="02070309020205020404" pitchFamily="49" charset="0"/>
              </a:rPr>
              <a:t>	gap=n;</a:t>
            </a:r>
            <a:r>
              <a:rPr lang="en-US" sz="1800" dirty="0">
                <a:latin typeface="Courier New" panose="02070309020205020404" pitchFamily="49" charset="0"/>
                <a:cs typeface="Courier New" panose="02070309020205020404" pitchFamily="49" charset="0"/>
                <a:sym typeface="Wingdings" panose="05000000000000000000" pitchFamily="2" charset="2"/>
              </a:rPr>
              <a:t> </a:t>
            </a:r>
          </a:p>
          <a:p>
            <a:r>
              <a:rPr lang="en-US" dirty="0">
                <a:latin typeface="Courier New" panose="02070309020205020404" pitchFamily="49" charset="0"/>
                <a:cs typeface="Courier New" panose="02070309020205020404" pitchFamily="49" charset="0"/>
                <a:sym typeface="Wingdings" panose="05000000000000000000" pitchFamily="2" charset="2"/>
              </a:rPr>
              <a:t>		</a:t>
            </a:r>
            <a:r>
              <a:rPr lang="en-US" sz="1800" dirty="0">
                <a:solidFill>
                  <a:srgbClr val="FF0000"/>
                </a:solidFill>
                <a:latin typeface="Courier New" panose="02070309020205020404" pitchFamily="49" charset="0"/>
                <a:cs typeface="Courier New" panose="02070309020205020404" pitchFamily="49" charset="0"/>
                <a:sym typeface="Wingdings" panose="05000000000000000000" pitchFamily="2" charset="2"/>
              </a:rPr>
              <a:t> gap=9</a:t>
            </a:r>
            <a:endParaRPr lang="en-US" sz="1800" dirty="0">
              <a:solidFill>
                <a:srgbClr val="FF0000"/>
              </a:solidFill>
              <a:latin typeface="Courier New" panose="02070309020205020404" pitchFamily="49" charset="0"/>
              <a:cs typeface="Courier New" panose="02070309020205020404" pitchFamily="49" charset="0"/>
            </a:endParaRPr>
          </a:p>
          <a:p>
            <a:endParaRPr lang="en-US" dirty="0"/>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5630FE92-286C-4E32-8D28-59E1C181BA52}"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408150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9" end="9"/>
                                            </p:txEl>
                                          </p:spTgt>
                                        </p:tgtEl>
                                        <p:attrNameLst>
                                          <p:attrName>style.visibility</p:attrName>
                                        </p:attrNameLst>
                                      </p:cBhvr>
                                      <p:to>
                                        <p:strVal val="visible"/>
                                      </p:to>
                                    </p:set>
                                    <p:animEffect transition="in" filter="fade">
                                      <p:cBhvr>
                                        <p:cTn id="1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013338802"/>
              </p:ext>
            </p:extLst>
          </p:nvPr>
        </p:nvGraphicFramePr>
        <p:xfrm>
          <a:off x="231257" y="492126"/>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a:t>23</a:t>
                      </a:r>
                    </a:p>
                  </a:txBody>
                  <a:tcPr/>
                </a:tc>
                <a:tc>
                  <a:txBody>
                    <a:bodyPr/>
                    <a:lstStyle/>
                    <a:p>
                      <a:pPr algn="ctr"/>
                      <a:r>
                        <a:rPr lang="en-US" dirty="0"/>
                        <a:t>29</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31</a:t>
                      </a:r>
                    </a:p>
                  </a:txBody>
                  <a:tcPr/>
                </a:tc>
                <a:tc>
                  <a:txBody>
                    <a:bodyPr/>
                    <a:lstStyle/>
                    <a:p>
                      <a:pPr algn="ctr"/>
                      <a:r>
                        <a:rPr lang="en-US" dirty="0"/>
                        <a:t>7</a:t>
                      </a:r>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8" name="TextBox 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While(9&gt;1)</a:t>
            </a:r>
          </a:p>
          <a:p>
            <a:r>
              <a:rPr lang="en-US" sz="1600" dirty="0"/>
              <a:t>{</a:t>
            </a:r>
          </a:p>
          <a:p>
            <a:r>
              <a:rPr lang="en-US" sz="1600" dirty="0"/>
              <a:t>Gap=(9+1)/2</a:t>
            </a:r>
            <a:r>
              <a:rPr lang="en-US" sz="1600" dirty="0" smtClean="0"/>
              <a:t>;</a:t>
            </a:r>
            <a:endParaRPr lang="en-US" sz="1600" dirty="0">
              <a:solidFill>
                <a:srgbClr val="FF0000"/>
              </a:solidFill>
            </a:endParaRPr>
          </a:p>
          <a:p>
            <a:r>
              <a:rPr lang="en-US" sz="1600" dirty="0"/>
              <a:t>For(</a:t>
            </a:r>
            <a:r>
              <a:rPr lang="en-US" sz="1600" dirty="0" err="1"/>
              <a:t>i</a:t>
            </a:r>
            <a:r>
              <a:rPr lang="en-US" sz="1600" dirty="0"/>
              <a:t>=0;i&lt;(9-5);</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a:sym typeface="Wingdings" panose="05000000000000000000" pitchFamily="2" charset="2"/>
              </a:rPr>
              <a:t>If(a[0+5]&lt;a[0])</a:t>
            </a: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t=a[5];</a:t>
            </a:r>
          </a:p>
          <a:p>
            <a:r>
              <a:rPr lang="en-US" sz="1600" dirty="0"/>
              <a:t>	a[5]=a[0];</a:t>
            </a:r>
          </a:p>
          <a:p>
            <a:r>
              <a:rPr lang="en-US" sz="1600" dirty="0"/>
              <a:t>	a[0]=t;</a:t>
            </a:r>
          </a:p>
          <a:p>
            <a:r>
              <a:rPr lang="en-US" sz="1600" dirty="0"/>
              <a:t>}</a:t>
            </a:r>
          </a:p>
          <a:p>
            <a:r>
              <a:rPr lang="en-US" sz="1600" dirty="0"/>
              <a:t>}</a:t>
            </a:r>
          </a:p>
          <a:p>
            <a:r>
              <a:rPr lang="en-US" sz="1600" dirty="0"/>
              <a:t>}</a:t>
            </a:r>
            <a:endParaRPr lang="en-US" dirty="0"/>
          </a:p>
        </p:txBody>
      </p:sp>
      <p:sp>
        <p:nvSpPr>
          <p:cNvPr id="9" name="TextBox 8"/>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5</a:t>
            </a:r>
          </a:p>
          <a:p>
            <a:r>
              <a:rPr lang="en-US" sz="1600" dirty="0"/>
              <a:t> </a:t>
            </a:r>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4</a:t>
            </a:r>
          </a:p>
          <a:p>
            <a:endParaRPr lang="en-US" sz="1600" dirty="0">
              <a:solidFill>
                <a:srgbClr val="FF0000"/>
              </a:solidFill>
              <a:sym typeface="Wingdings" panose="05000000000000000000" pitchFamily="2" charset="2"/>
            </a:endParaRPr>
          </a:p>
          <a:p>
            <a:r>
              <a:rPr lang="en-US" sz="1600" dirty="0" smtClean="0">
                <a:solidFill>
                  <a:srgbClr val="FF0000"/>
                </a:solidFill>
              </a:rPr>
              <a:t>(7&lt;23)</a:t>
            </a:r>
          </a:p>
          <a:p>
            <a:endParaRPr lang="en-US" sz="1600" dirty="0" smtClean="0"/>
          </a:p>
          <a:p>
            <a:endParaRPr lang="en-US" sz="1600" dirty="0"/>
          </a:p>
          <a:p>
            <a:r>
              <a:rPr lang="en-US" sz="1600" dirty="0" smtClean="0">
                <a:solidFill>
                  <a:srgbClr val="FF0000"/>
                </a:solidFill>
              </a:rPr>
              <a:t>T=7</a:t>
            </a:r>
          </a:p>
          <a:p>
            <a:r>
              <a:rPr lang="en-US" sz="1600" dirty="0" smtClean="0">
                <a:solidFill>
                  <a:srgbClr val="FF0000"/>
                </a:solidFill>
              </a:rPr>
              <a:t>A[5]=23</a:t>
            </a:r>
          </a:p>
          <a:p>
            <a:r>
              <a:rPr lang="en-US" sz="1600" dirty="0" smtClean="0">
                <a:solidFill>
                  <a:srgbClr val="FF0000"/>
                </a:solidFill>
              </a:rPr>
              <a:t>A[0]=7</a:t>
            </a:r>
            <a:endParaRPr lang="en-US" sz="1600" dirty="0">
              <a:solidFill>
                <a:srgbClr val="FF0000"/>
              </a:solidFill>
            </a:endParaRPr>
          </a:p>
        </p:txBody>
      </p:sp>
      <p:graphicFrame>
        <p:nvGraphicFramePr>
          <p:cNvPr id="11" name="Table 10">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103899943"/>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a:t>29</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12" name="Curved Up Arrow 11"/>
          <p:cNvSpPr/>
          <p:nvPr/>
        </p:nvSpPr>
        <p:spPr>
          <a:xfrm>
            <a:off x="784567" y="1223645"/>
            <a:ext cx="4232275"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Curved Down Arrow 12"/>
          <p:cNvSpPr/>
          <p:nvPr/>
        </p:nvSpPr>
        <p:spPr>
          <a:xfrm flipH="1">
            <a:off x="369974" y="49936"/>
            <a:ext cx="4803387"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4" name="Picture 13">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15" name="Date Placeholder 14"/>
          <p:cNvSpPr>
            <a:spLocks noGrp="1"/>
          </p:cNvSpPr>
          <p:nvPr>
            <p:ph type="dt" sz="half" idx="10"/>
          </p:nvPr>
        </p:nvSpPr>
        <p:spPr/>
        <p:txBody>
          <a:bodyPr/>
          <a:lstStyle/>
          <a:p>
            <a:fld id="{FE48EB3B-3A59-4119-9FD2-E9CB553BE32A}" type="datetime1">
              <a:rPr lang="en-US" smtClean="0"/>
              <a:t>11/18/2023</a:t>
            </a:fld>
            <a:endParaRPr lang="en-US" dirty="0"/>
          </a:p>
        </p:txBody>
      </p:sp>
      <p:sp>
        <p:nvSpPr>
          <p:cNvPr id="16" name="Footer Placeholder 15"/>
          <p:cNvSpPr>
            <a:spLocks noGrp="1"/>
          </p:cNvSpPr>
          <p:nvPr>
            <p:ph type="ftr" sz="quarter" idx="11"/>
          </p:nvPr>
        </p:nvSpPr>
        <p:spPr/>
        <p:txBody>
          <a:bodyPr/>
          <a:lstStyle/>
          <a:p>
            <a:r>
              <a:rPr lang="en-US" smtClean="0"/>
              <a:t>IT22018 &amp; IT22044</a:t>
            </a:r>
            <a:endParaRPr lang="en-US" dirty="0"/>
          </a:p>
        </p:txBody>
      </p:sp>
      <p:sp>
        <p:nvSpPr>
          <p:cNvPr id="17" name="Slide Number Placeholder 16"/>
          <p:cNvSpPr>
            <a:spLocks noGrp="1"/>
          </p:cNvSpPr>
          <p:nvPr>
            <p:ph type="sldNum" sz="quarter" idx="12"/>
          </p:nvPr>
        </p:nvSpPr>
        <p:spPr/>
        <p:txBody>
          <a:bodyPr/>
          <a:lstStyle/>
          <a:p>
            <a:fld id="{3A98EE3D-8CD1-4C3F-BD1C-C98C9596463C}" type="slidenum">
              <a:rPr lang="en-US" smtClean="0"/>
              <a:t>12</a:t>
            </a:fld>
            <a:endParaRPr lang="en-US" dirty="0"/>
          </a:p>
        </p:txBody>
      </p:sp>
    </p:spTree>
    <p:extLst>
      <p:ext uri="{BB962C8B-B14F-4D97-AF65-F5344CB8AC3E}">
        <p14:creationId xmlns:p14="http://schemas.microsoft.com/office/powerpoint/2010/main" val="197980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fade">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4" end="4"/>
                                            </p:txEl>
                                          </p:spTgt>
                                        </p:tgtEl>
                                        <p:attrNameLst>
                                          <p:attrName>style.visibility</p:attrName>
                                        </p:attrNameLst>
                                      </p:cBhvr>
                                      <p:to>
                                        <p:strVal val="visible"/>
                                      </p:to>
                                    </p:set>
                                    <p:animEffect transition="in" filter="fade">
                                      <p:cBhvr>
                                        <p:cTn id="12" dur="500"/>
                                        <p:tgtEl>
                                          <p:spTgt spid="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animEffect transition="in" filter="fade">
                                      <p:cBhvr>
                                        <p:cTn id="17" dur="500"/>
                                        <p:tgtEl>
                                          <p:spTgt spid="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9" end="9"/>
                                            </p:txEl>
                                          </p:spTgt>
                                        </p:tgtEl>
                                        <p:attrNameLst>
                                          <p:attrName>style.visibility</p:attrName>
                                        </p:attrNameLst>
                                      </p:cBhvr>
                                      <p:to>
                                        <p:strVal val="visible"/>
                                      </p:to>
                                    </p:set>
                                    <p:animEffect transition="in" filter="fade">
                                      <p:cBhvr>
                                        <p:cTn id="22" dur="500"/>
                                        <p:tgtEl>
                                          <p:spTgt spid="9">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animEffect transition="in" filter="fade">
                                      <p:cBhvr>
                                        <p:cTn id="27" dur="500"/>
                                        <p:tgtEl>
                                          <p:spTgt spid="9">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xEl>
                                              <p:pRg st="11" end="11"/>
                                            </p:txEl>
                                          </p:spTgt>
                                        </p:tgtEl>
                                        <p:attrNameLst>
                                          <p:attrName>style.visibility</p:attrName>
                                        </p:attrNameLst>
                                      </p:cBhvr>
                                      <p:to>
                                        <p:strVal val="visible"/>
                                      </p:to>
                                    </p:set>
                                    <p:animEffect transition="in" filter="fade">
                                      <p:cBhvr>
                                        <p:cTn id="32" dur="500"/>
                                        <p:tgtEl>
                                          <p:spTgt spid="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959954528"/>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a:t>29</a:t>
                      </a:r>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a:t>9</a:t>
                      </a:r>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9"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1" name="TextBox 10">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While(9&gt;1)</a:t>
            </a:r>
          </a:p>
          <a:p>
            <a:r>
              <a:rPr lang="en-US" sz="1600" dirty="0"/>
              <a:t>{</a:t>
            </a:r>
          </a:p>
          <a:p>
            <a:r>
              <a:rPr lang="en-US" sz="1600" dirty="0"/>
              <a:t>Gap=(9+1)/2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=1;i</a:t>
            </a:r>
            <a:r>
              <a:rPr lang="en-US" sz="1600" dirty="0"/>
              <a:t>&lt;(9-5);</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If(a[1+5</a:t>
            </a:r>
            <a:r>
              <a:rPr lang="en-US" sz="1600" dirty="0">
                <a:sym typeface="Wingdings" panose="05000000000000000000" pitchFamily="2" charset="2"/>
              </a:rPr>
              <a:t>]&lt;</a:t>
            </a:r>
            <a:r>
              <a:rPr lang="en-US" sz="1600" dirty="0" smtClean="0">
                <a:sym typeface="Wingdings" panose="05000000000000000000" pitchFamily="2" charset="2"/>
              </a:rPr>
              <a:t>a[1])</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t=a[6];</a:t>
            </a:r>
            <a:endParaRPr lang="en-US" sz="1600" dirty="0">
              <a:sym typeface="Wingdings" panose="05000000000000000000" pitchFamily="2" charset="2"/>
            </a:endParaRPr>
          </a:p>
          <a:p>
            <a:r>
              <a:rPr lang="en-US" sz="1600" dirty="0"/>
              <a:t>	</a:t>
            </a:r>
            <a:r>
              <a:rPr lang="en-US" sz="1600" dirty="0" smtClean="0"/>
              <a:t>a[6]=a[1];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dirty="0"/>
          </a:p>
        </p:txBody>
      </p:sp>
      <p:sp>
        <p:nvSpPr>
          <p:cNvPr id="12" name="TextBox 11"/>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5</a:t>
            </a:r>
          </a:p>
          <a:p>
            <a:r>
              <a:rPr lang="en-US" sz="1600" dirty="0"/>
              <a:t> </a:t>
            </a:r>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4</a:t>
            </a:r>
          </a:p>
          <a:p>
            <a:endParaRPr lang="en-US" sz="1600" dirty="0">
              <a:solidFill>
                <a:srgbClr val="FF0000"/>
              </a:solidFill>
              <a:sym typeface="Wingdings" panose="05000000000000000000" pitchFamily="2" charset="2"/>
            </a:endParaRPr>
          </a:p>
          <a:p>
            <a:r>
              <a:rPr lang="en-US" sz="1600" dirty="0" smtClean="0">
                <a:solidFill>
                  <a:srgbClr val="FF0000"/>
                </a:solidFill>
              </a:rPr>
              <a:t>(9&lt;29)</a:t>
            </a:r>
          </a:p>
          <a:p>
            <a:endParaRPr lang="en-US" sz="1600" dirty="0" smtClean="0"/>
          </a:p>
          <a:p>
            <a:endParaRPr lang="en-US" sz="1600" dirty="0"/>
          </a:p>
          <a:p>
            <a:r>
              <a:rPr lang="en-US" sz="1600" dirty="0" smtClean="0">
                <a:solidFill>
                  <a:srgbClr val="FF0000"/>
                </a:solidFill>
              </a:rPr>
              <a:t>T=9</a:t>
            </a:r>
          </a:p>
          <a:p>
            <a:r>
              <a:rPr lang="en-US" sz="1600" dirty="0" smtClean="0">
                <a:solidFill>
                  <a:srgbClr val="FF0000"/>
                </a:solidFill>
              </a:rPr>
              <a:t>A[6]=29</a:t>
            </a:r>
          </a:p>
          <a:p>
            <a:r>
              <a:rPr lang="en-US" sz="1600" dirty="0" smtClean="0">
                <a:solidFill>
                  <a:srgbClr val="FF0000"/>
                </a:solidFill>
              </a:rPr>
              <a:t>A[1]=</a:t>
            </a:r>
            <a:r>
              <a:rPr lang="en-US" sz="1600" dirty="0">
                <a:solidFill>
                  <a:srgbClr val="FF0000"/>
                </a:solidFill>
              </a:rPr>
              <a:t>9</a:t>
            </a:r>
          </a:p>
        </p:txBody>
      </p:sp>
      <p:graphicFrame>
        <p:nvGraphicFramePr>
          <p:cNvPr id="13" name="Table 12">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99464449"/>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14" name="Curved Up Arrow 13"/>
          <p:cNvSpPr/>
          <p:nvPr/>
        </p:nvSpPr>
        <p:spPr>
          <a:xfrm>
            <a:off x="1561691" y="1355260"/>
            <a:ext cx="4232275"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p:cNvSpPr/>
          <p:nvPr/>
        </p:nvSpPr>
        <p:spPr>
          <a:xfrm flipH="1">
            <a:off x="1276134" y="119953"/>
            <a:ext cx="4803387"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6" name="Picture 15">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17" name="Date Placeholder 16"/>
          <p:cNvSpPr>
            <a:spLocks noGrp="1"/>
          </p:cNvSpPr>
          <p:nvPr>
            <p:ph type="dt" sz="half" idx="10"/>
          </p:nvPr>
        </p:nvSpPr>
        <p:spPr/>
        <p:txBody>
          <a:bodyPr/>
          <a:lstStyle/>
          <a:p>
            <a:fld id="{DC3F8420-BE41-47C7-B3FD-E3ADE228A8E5}" type="datetime1">
              <a:rPr lang="en-US" smtClean="0"/>
              <a:t>11/18/2023</a:t>
            </a:fld>
            <a:endParaRPr lang="en-US" dirty="0"/>
          </a:p>
        </p:txBody>
      </p:sp>
      <p:sp>
        <p:nvSpPr>
          <p:cNvPr id="18" name="Footer Placeholder 17"/>
          <p:cNvSpPr>
            <a:spLocks noGrp="1"/>
          </p:cNvSpPr>
          <p:nvPr>
            <p:ph type="ftr" sz="quarter" idx="11"/>
          </p:nvPr>
        </p:nvSpPr>
        <p:spPr/>
        <p:txBody>
          <a:bodyPr/>
          <a:lstStyle/>
          <a:p>
            <a:r>
              <a:rPr lang="en-US" smtClean="0"/>
              <a:t>IT22018 &amp; IT22044</a:t>
            </a:r>
            <a:endParaRPr lang="en-US" dirty="0"/>
          </a:p>
        </p:txBody>
      </p:sp>
      <p:sp>
        <p:nvSpPr>
          <p:cNvPr id="19" name="Slide Number Placeholder 18"/>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79231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3" end="3"/>
                                            </p:txEl>
                                          </p:spTgt>
                                        </p:tgtEl>
                                        <p:attrNameLst>
                                          <p:attrName>style.visibility</p:attrName>
                                        </p:attrNameLst>
                                      </p:cBhvr>
                                      <p:to>
                                        <p:strVal val="visible"/>
                                      </p:to>
                                    </p:set>
                                    <p:animEffect transition="in" filter="fade">
                                      <p:cBhvr>
                                        <p:cTn id="7" dur="500"/>
                                        <p:tgtEl>
                                          <p:spTgt spid="1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4" end="4"/>
                                            </p:txEl>
                                          </p:spTgt>
                                        </p:tgtEl>
                                        <p:attrNameLst>
                                          <p:attrName>style.visibility</p:attrName>
                                        </p:attrNameLst>
                                      </p:cBhvr>
                                      <p:to>
                                        <p:strVal val="visible"/>
                                      </p:to>
                                    </p:set>
                                    <p:animEffect transition="in" filter="fade">
                                      <p:cBhvr>
                                        <p:cTn id="12" dur="500"/>
                                        <p:tgtEl>
                                          <p:spTgt spid="1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xEl>
                                              <p:pRg st="6" end="6"/>
                                            </p:txEl>
                                          </p:spTgt>
                                        </p:tgtEl>
                                        <p:attrNameLst>
                                          <p:attrName>style.visibility</p:attrName>
                                        </p:attrNameLst>
                                      </p:cBhvr>
                                      <p:to>
                                        <p:strVal val="visible"/>
                                      </p:to>
                                    </p:set>
                                    <p:animEffect transition="in" filter="fade">
                                      <p:cBhvr>
                                        <p:cTn id="17" dur="500"/>
                                        <p:tgtEl>
                                          <p:spTgt spid="1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
                                            <p:txEl>
                                              <p:pRg st="9" end="9"/>
                                            </p:txEl>
                                          </p:spTgt>
                                        </p:tgtEl>
                                        <p:attrNameLst>
                                          <p:attrName>style.visibility</p:attrName>
                                        </p:attrNameLst>
                                      </p:cBhvr>
                                      <p:to>
                                        <p:strVal val="visible"/>
                                      </p:to>
                                    </p:set>
                                    <p:animEffect transition="in" filter="fade">
                                      <p:cBhvr>
                                        <p:cTn id="22" dur="500"/>
                                        <p:tgtEl>
                                          <p:spTgt spid="1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
                                            <p:txEl>
                                              <p:pRg st="10" end="10"/>
                                            </p:txEl>
                                          </p:spTgt>
                                        </p:tgtEl>
                                        <p:attrNameLst>
                                          <p:attrName>style.visibility</p:attrName>
                                        </p:attrNameLst>
                                      </p:cBhvr>
                                      <p:to>
                                        <p:strVal val="visible"/>
                                      </p:to>
                                    </p:set>
                                    <p:animEffect transition="in" filter="fade">
                                      <p:cBhvr>
                                        <p:cTn id="27" dur="500"/>
                                        <p:tgtEl>
                                          <p:spTgt spid="1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xEl>
                                              <p:pRg st="11" end="11"/>
                                            </p:txEl>
                                          </p:spTgt>
                                        </p:tgtEl>
                                        <p:attrNameLst>
                                          <p:attrName>style.visibility</p:attrName>
                                        </p:attrNameLst>
                                      </p:cBhvr>
                                      <p:to>
                                        <p:strVal val="visible"/>
                                      </p:to>
                                    </p:set>
                                    <p:animEffect transition="in" filter="fade">
                                      <p:cBhvr>
                                        <p:cTn id="32" dur="500"/>
                                        <p:tgtEl>
                                          <p:spTgt spid="12">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1" name="Table 10">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293412536"/>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a:t>15</a:t>
                      </a:r>
                    </a:p>
                  </a:txBody>
                  <a:tcPr/>
                </a:tc>
                <a:tc>
                  <a:txBody>
                    <a:bodyPr/>
                    <a:lstStyle/>
                    <a:p>
                      <a:pPr algn="ctr"/>
                      <a:r>
                        <a:rPr lang="en-US" dirty="0"/>
                        <a:t>19</a:t>
                      </a:r>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a:t>5</a:t>
                      </a:r>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12"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4" name="TextBox 13">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While(9&gt;1)</a:t>
            </a:r>
          </a:p>
          <a:p>
            <a:r>
              <a:rPr lang="en-US" sz="1600" dirty="0"/>
              <a:t>{</a:t>
            </a:r>
          </a:p>
          <a:p>
            <a:r>
              <a:rPr lang="en-US" sz="1600" dirty="0"/>
              <a:t>Gap=(9+1)/2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=2;i</a:t>
            </a:r>
            <a:r>
              <a:rPr lang="en-US" sz="1600" dirty="0"/>
              <a:t>&lt;(9-5);</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If(a[2+5</a:t>
            </a:r>
            <a:r>
              <a:rPr lang="en-US" sz="1600" dirty="0">
                <a:sym typeface="Wingdings" panose="05000000000000000000" pitchFamily="2" charset="2"/>
              </a:rPr>
              <a:t>]&lt;</a:t>
            </a:r>
            <a:r>
              <a:rPr lang="en-US" sz="1600" dirty="0" smtClean="0">
                <a:sym typeface="Wingdings" panose="05000000000000000000" pitchFamily="2" charset="2"/>
              </a:rPr>
              <a:t>a[2])</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t=a[7];</a:t>
            </a:r>
            <a:endParaRPr lang="en-US" sz="1600" dirty="0">
              <a:sym typeface="Wingdings" panose="05000000000000000000" pitchFamily="2" charset="2"/>
            </a:endParaRPr>
          </a:p>
          <a:p>
            <a:r>
              <a:rPr lang="en-US" sz="1600" dirty="0"/>
              <a:t>	</a:t>
            </a:r>
            <a:r>
              <a:rPr lang="en-US" sz="1600" dirty="0" smtClean="0"/>
              <a:t>a[7]=a[2];</a:t>
            </a:r>
            <a:endParaRPr lang="en-US" sz="1600" dirty="0"/>
          </a:p>
          <a:p>
            <a:r>
              <a:rPr lang="en-US" sz="1600" dirty="0"/>
              <a:t>	</a:t>
            </a:r>
            <a:r>
              <a:rPr lang="en-US" sz="1600" dirty="0" smtClean="0"/>
              <a:t>a[2]=</a:t>
            </a:r>
            <a:r>
              <a:rPr lang="en-US" sz="1600" dirty="0"/>
              <a:t>t;</a:t>
            </a:r>
          </a:p>
          <a:p>
            <a:r>
              <a:rPr lang="en-US" sz="1600" dirty="0"/>
              <a:t>}</a:t>
            </a:r>
          </a:p>
          <a:p>
            <a:r>
              <a:rPr lang="en-US" sz="1600" dirty="0"/>
              <a:t>}</a:t>
            </a:r>
          </a:p>
          <a:p>
            <a:r>
              <a:rPr lang="en-US" sz="1600" dirty="0"/>
              <a:t>}</a:t>
            </a:r>
            <a:endParaRPr lang="en-US" dirty="0"/>
          </a:p>
        </p:txBody>
      </p:sp>
      <p:sp>
        <p:nvSpPr>
          <p:cNvPr id="15" name="TextBox 14"/>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5</a:t>
            </a:r>
          </a:p>
          <a:p>
            <a:r>
              <a:rPr lang="en-US" sz="1600" dirty="0"/>
              <a:t> </a:t>
            </a:r>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4</a:t>
            </a:r>
          </a:p>
          <a:p>
            <a:endParaRPr lang="en-US" sz="1600" dirty="0">
              <a:solidFill>
                <a:srgbClr val="FF0000"/>
              </a:solidFill>
              <a:sym typeface="Wingdings" panose="05000000000000000000" pitchFamily="2" charset="2"/>
            </a:endParaRPr>
          </a:p>
          <a:p>
            <a:r>
              <a:rPr lang="en-US" sz="1600" dirty="0" smtClean="0">
                <a:solidFill>
                  <a:srgbClr val="FF0000"/>
                </a:solidFill>
              </a:rPr>
              <a:t>(5&lt;15)</a:t>
            </a:r>
          </a:p>
          <a:p>
            <a:endParaRPr lang="en-US" sz="1600" dirty="0" smtClean="0"/>
          </a:p>
          <a:p>
            <a:endParaRPr lang="en-US" sz="1600" dirty="0"/>
          </a:p>
          <a:p>
            <a:r>
              <a:rPr lang="en-US" sz="1600" dirty="0" smtClean="0">
                <a:solidFill>
                  <a:srgbClr val="FF0000"/>
                </a:solidFill>
              </a:rPr>
              <a:t>T=5</a:t>
            </a:r>
          </a:p>
          <a:p>
            <a:r>
              <a:rPr lang="en-US" sz="1600" dirty="0" smtClean="0">
                <a:solidFill>
                  <a:srgbClr val="FF0000"/>
                </a:solidFill>
              </a:rPr>
              <a:t>A[7]=15</a:t>
            </a:r>
          </a:p>
          <a:p>
            <a:r>
              <a:rPr lang="en-US" sz="1600" dirty="0" smtClean="0">
                <a:solidFill>
                  <a:srgbClr val="FF0000"/>
                </a:solidFill>
              </a:rPr>
              <a:t>A[2]=5</a:t>
            </a:r>
            <a:endParaRPr lang="en-US" sz="1600" dirty="0">
              <a:solidFill>
                <a:srgbClr val="FF0000"/>
              </a:solidFill>
            </a:endParaRPr>
          </a:p>
        </p:txBody>
      </p:sp>
      <p:graphicFrame>
        <p:nvGraphicFramePr>
          <p:cNvPr id="16" name="Table 15">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352184930"/>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a:t>19</a:t>
                      </a:r>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17" name="Curved Up Arrow 16"/>
          <p:cNvSpPr/>
          <p:nvPr/>
        </p:nvSpPr>
        <p:spPr>
          <a:xfrm>
            <a:off x="2375887" y="1355260"/>
            <a:ext cx="4232275"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flipH="1">
            <a:off x="2090330" y="96202"/>
            <a:ext cx="4803387"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19" name="Picture 18">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0" name="Date Placeholder 19"/>
          <p:cNvSpPr>
            <a:spLocks noGrp="1"/>
          </p:cNvSpPr>
          <p:nvPr>
            <p:ph type="dt" sz="half" idx="10"/>
          </p:nvPr>
        </p:nvSpPr>
        <p:spPr/>
        <p:txBody>
          <a:bodyPr/>
          <a:lstStyle/>
          <a:p>
            <a:fld id="{867D3428-2BDD-48FB-B316-C543709722E6}" type="datetime1">
              <a:rPr lang="en-US" smtClean="0"/>
              <a:t>11/18/2023</a:t>
            </a:fld>
            <a:endParaRPr lang="en-US" dirty="0"/>
          </a:p>
        </p:txBody>
      </p:sp>
      <p:sp>
        <p:nvSpPr>
          <p:cNvPr id="21" name="Footer Placeholder 20"/>
          <p:cNvSpPr>
            <a:spLocks noGrp="1"/>
          </p:cNvSpPr>
          <p:nvPr>
            <p:ph type="ftr" sz="quarter" idx="11"/>
          </p:nvPr>
        </p:nvSpPr>
        <p:spPr/>
        <p:txBody>
          <a:bodyPr/>
          <a:lstStyle/>
          <a:p>
            <a:r>
              <a:rPr lang="en-US" smtClean="0"/>
              <a:t>IT22018 &amp; IT22044</a:t>
            </a:r>
            <a:endParaRPr lang="en-US" dirty="0"/>
          </a:p>
        </p:txBody>
      </p:sp>
      <p:sp>
        <p:nvSpPr>
          <p:cNvPr id="22" name="Slide Number Placeholder 21"/>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1185008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animEffect transition="in" filter="fade">
                                      <p:cBhvr>
                                        <p:cTn id="7" dur="500"/>
                                        <p:tgtEl>
                                          <p:spTgt spid="1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
                                            <p:txEl>
                                              <p:pRg st="4" end="4"/>
                                            </p:txEl>
                                          </p:spTgt>
                                        </p:tgtEl>
                                        <p:attrNameLst>
                                          <p:attrName>style.visibility</p:attrName>
                                        </p:attrNameLst>
                                      </p:cBhvr>
                                      <p:to>
                                        <p:strVal val="visible"/>
                                      </p:to>
                                    </p:set>
                                    <p:animEffect transition="in" filter="fade">
                                      <p:cBhvr>
                                        <p:cTn id="12" dur="500"/>
                                        <p:tgtEl>
                                          <p:spTgt spid="15">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6" end="6"/>
                                            </p:txEl>
                                          </p:spTgt>
                                        </p:tgtEl>
                                        <p:attrNameLst>
                                          <p:attrName>style.visibility</p:attrName>
                                        </p:attrNameLst>
                                      </p:cBhvr>
                                      <p:to>
                                        <p:strVal val="visible"/>
                                      </p:to>
                                    </p:set>
                                    <p:animEffect transition="in" filter="fade">
                                      <p:cBhvr>
                                        <p:cTn id="17" dur="500"/>
                                        <p:tgtEl>
                                          <p:spTgt spid="15">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xEl>
                                              <p:pRg st="9" end="9"/>
                                            </p:txEl>
                                          </p:spTgt>
                                        </p:tgtEl>
                                        <p:attrNameLst>
                                          <p:attrName>style.visibility</p:attrName>
                                        </p:attrNameLst>
                                      </p:cBhvr>
                                      <p:to>
                                        <p:strVal val="visible"/>
                                      </p:to>
                                    </p:set>
                                    <p:animEffect transition="in" filter="fade">
                                      <p:cBhvr>
                                        <p:cTn id="22" dur="500"/>
                                        <p:tgtEl>
                                          <p:spTgt spid="15">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5">
                                            <p:txEl>
                                              <p:pRg st="10" end="10"/>
                                            </p:txEl>
                                          </p:spTgt>
                                        </p:tgtEl>
                                        <p:attrNameLst>
                                          <p:attrName>style.visibility</p:attrName>
                                        </p:attrNameLst>
                                      </p:cBhvr>
                                      <p:to>
                                        <p:strVal val="visible"/>
                                      </p:to>
                                    </p:set>
                                    <p:animEffect transition="in" filter="fade">
                                      <p:cBhvr>
                                        <p:cTn id="27" dur="500"/>
                                        <p:tgtEl>
                                          <p:spTgt spid="15">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5">
                                            <p:txEl>
                                              <p:pRg st="11" end="11"/>
                                            </p:txEl>
                                          </p:spTgt>
                                        </p:tgtEl>
                                        <p:attrNameLst>
                                          <p:attrName>style.visibility</p:attrName>
                                        </p:attrNameLst>
                                      </p:cBhvr>
                                      <p:to>
                                        <p:strVal val="visible"/>
                                      </p:to>
                                    </p:set>
                                    <p:animEffect transition="in" filter="fade">
                                      <p:cBhvr>
                                        <p:cTn id="32" dur="500"/>
                                        <p:tgtEl>
                                          <p:spTgt spid="15">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4" name="Table 13">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008987142"/>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a:t>19</a:t>
                      </a:r>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a:t>2</a:t>
                      </a:r>
                    </a:p>
                  </a:txBody>
                  <a:tcPr/>
                </a:tc>
                <a:extLst>
                  <a:ext uri="{0D108BD9-81ED-4DB2-BD59-A6C34878D82A}">
                    <a16:rowId xmlns:a16="http://schemas.microsoft.com/office/drawing/2014/main" xmlns="" val="2274890338"/>
                  </a:ext>
                </a:extLst>
              </a:tr>
            </a:tbl>
          </a:graphicData>
        </a:graphic>
      </p:graphicFrame>
      <p:sp>
        <p:nvSpPr>
          <p:cNvPr id="15"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7" name="TextBox 16">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While(9&gt;1)</a:t>
            </a:r>
          </a:p>
          <a:p>
            <a:r>
              <a:rPr lang="en-US" sz="1600" dirty="0"/>
              <a:t>{</a:t>
            </a:r>
          </a:p>
          <a:p>
            <a:r>
              <a:rPr lang="en-US" sz="1600" dirty="0"/>
              <a:t>Gap=(9+1)/2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=3;i</a:t>
            </a:r>
            <a:r>
              <a:rPr lang="en-US" sz="1600" dirty="0"/>
              <a:t>&lt;(9-5);</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If(a[3+5</a:t>
            </a:r>
            <a:r>
              <a:rPr lang="en-US" sz="1600" dirty="0">
                <a:sym typeface="Wingdings" panose="05000000000000000000" pitchFamily="2" charset="2"/>
              </a:rPr>
              <a:t>]&lt;</a:t>
            </a:r>
            <a:r>
              <a:rPr lang="en-US" sz="1600" dirty="0" smtClean="0">
                <a:sym typeface="Wingdings" panose="05000000000000000000" pitchFamily="2" charset="2"/>
              </a:rPr>
              <a:t>a[3])</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a[8]=a[3];</a:t>
            </a:r>
            <a:endParaRPr lang="en-US" sz="1600" dirty="0"/>
          </a:p>
          <a:p>
            <a:r>
              <a:rPr lang="en-US" sz="1600" dirty="0"/>
              <a:t>	</a:t>
            </a:r>
            <a:r>
              <a:rPr lang="en-US" sz="1600" dirty="0" smtClean="0"/>
              <a:t>a[3]=</a:t>
            </a:r>
            <a:r>
              <a:rPr lang="en-US" sz="1600" dirty="0"/>
              <a:t>t;</a:t>
            </a:r>
          </a:p>
          <a:p>
            <a:r>
              <a:rPr lang="en-US" sz="1600" dirty="0"/>
              <a:t>}</a:t>
            </a:r>
          </a:p>
          <a:p>
            <a:r>
              <a:rPr lang="en-US" sz="1600" dirty="0"/>
              <a:t>}</a:t>
            </a:r>
          </a:p>
          <a:p>
            <a:r>
              <a:rPr lang="en-US" sz="1600" dirty="0"/>
              <a:t>}</a:t>
            </a:r>
            <a:endParaRPr lang="en-US" dirty="0"/>
          </a:p>
        </p:txBody>
      </p:sp>
      <p:sp>
        <p:nvSpPr>
          <p:cNvPr id="18" name="TextBox 17"/>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5</a:t>
            </a:r>
          </a:p>
          <a:p>
            <a:r>
              <a:rPr lang="en-US" sz="1600" dirty="0"/>
              <a:t> </a:t>
            </a:r>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4</a:t>
            </a:r>
          </a:p>
          <a:p>
            <a:endParaRPr lang="en-US" sz="1600" dirty="0">
              <a:solidFill>
                <a:srgbClr val="FF0000"/>
              </a:solidFill>
              <a:sym typeface="Wingdings" panose="05000000000000000000" pitchFamily="2" charset="2"/>
            </a:endParaRPr>
          </a:p>
          <a:p>
            <a:r>
              <a:rPr lang="en-US" sz="1600" dirty="0" smtClean="0">
                <a:solidFill>
                  <a:srgbClr val="FF0000"/>
                </a:solidFill>
              </a:rPr>
              <a:t>(2&lt;19)</a:t>
            </a:r>
          </a:p>
          <a:p>
            <a:endParaRPr lang="en-US" sz="1600" dirty="0" smtClean="0"/>
          </a:p>
          <a:p>
            <a:endParaRPr lang="en-US" sz="1600" dirty="0"/>
          </a:p>
          <a:p>
            <a:r>
              <a:rPr lang="en-US" sz="1600" dirty="0" smtClean="0">
                <a:solidFill>
                  <a:srgbClr val="FF0000"/>
                </a:solidFill>
              </a:rPr>
              <a:t>T=2</a:t>
            </a:r>
          </a:p>
          <a:p>
            <a:r>
              <a:rPr lang="en-US" sz="1600" dirty="0" smtClean="0">
                <a:solidFill>
                  <a:srgbClr val="FF0000"/>
                </a:solidFill>
              </a:rPr>
              <a:t>A[8]=19</a:t>
            </a:r>
          </a:p>
          <a:p>
            <a:r>
              <a:rPr lang="en-US" sz="1600" dirty="0" smtClean="0">
                <a:solidFill>
                  <a:srgbClr val="FF0000"/>
                </a:solidFill>
              </a:rPr>
              <a:t>A[3]=2</a:t>
            </a:r>
            <a:endParaRPr lang="en-US" sz="1600" dirty="0">
              <a:solidFill>
                <a:srgbClr val="FF0000"/>
              </a:solidFill>
            </a:endParaRPr>
          </a:p>
        </p:txBody>
      </p:sp>
      <p:graphicFrame>
        <p:nvGraphicFramePr>
          <p:cNvPr id="19" name="Table 18">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784962502"/>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0" name="Curved Up Arrow 19"/>
          <p:cNvSpPr/>
          <p:nvPr/>
        </p:nvSpPr>
        <p:spPr>
          <a:xfrm>
            <a:off x="3354385" y="1355260"/>
            <a:ext cx="4232275"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Curved Down Arrow 20"/>
          <p:cNvSpPr/>
          <p:nvPr/>
        </p:nvSpPr>
        <p:spPr>
          <a:xfrm flipH="1">
            <a:off x="2971779" y="58085"/>
            <a:ext cx="4803387"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2" name="Picture 21">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3" name="Date Placeholder 22"/>
          <p:cNvSpPr>
            <a:spLocks noGrp="1"/>
          </p:cNvSpPr>
          <p:nvPr>
            <p:ph type="dt" sz="half" idx="10"/>
          </p:nvPr>
        </p:nvSpPr>
        <p:spPr/>
        <p:txBody>
          <a:bodyPr/>
          <a:lstStyle/>
          <a:p>
            <a:fld id="{0BA6F76C-6A60-4579-81F8-BAC34D20591B}" type="datetime1">
              <a:rPr lang="en-US" smtClean="0"/>
              <a:t>11/18/2023</a:t>
            </a:fld>
            <a:endParaRPr lang="en-US" dirty="0"/>
          </a:p>
        </p:txBody>
      </p:sp>
      <p:sp>
        <p:nvSpPr>
          <p:cNvPr id="24" name="Footer Placeholder 23"/>
          <p:cNvSpPr>
            <a:spLocks noGrp="1"/>
          </p:cNvSpPr>
          <p:nvPr>
            <p:ph type="ftr" sz="quarter" idx="11"/>
          </p:nvPr>
        </p:nvSpPr>
        <p:spPr/>
        <p:txBody>
          <a:bodyPr/>
          <a:lstStyle/>
          <a:p>
            <a:r>
              <a:rPr lang="en-US" smtClean="0"/>
              <a:t>IT22018 &amp; IT22044</a:t>
            </a:r>
            <a:endParaRPr lang="en-US" dirty="0"/>
          </a:p>
        </p:txBody>
      </p:sp>
      <p:sp>
        <p:nvSpPr>
          <p:cNvPr id="25" name="Slide Number Placeholder 24"/>
          <p:cNvSpPr>
            <a:spLocks noGrp="1"/>
          </p:cNvSpPr>
          <p:nvPr>
            <p:ph type="sldNum" sz="quarter" idx="12"/>
          </p:nvPr>
        </p:nvSpPr>
        <p:spPr/>
        <p:txBody>
          <a:bodyPr/>
          <a:lstStyle/>
          <a:p>
            <a:fld id="{3A98EE3D-8CD1-4C3F-BD1C-C98C9596463C}" type="slidenum">
              <a:rPr lang="en-US" smtClean="0"/>
              <a:t>15</a:t>
            </a:fld>
            <a:endParaRPr lang="en-US" dirty="0"/>
          </a:p>
        </p:txBody>
      </p:sp>
    </p:spTree>
    <p:extLst>
      <p:ext uri="{BB962C8B-B14F-4D97-AF65-F5344CB8AC3E}">
        <p14:creationId xmlns:p14="http://schemas.microsoft.com/office/powerpoint/2010/main" val="167427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xEl>
                                              <p:pRg st="3" end="3"/>
                                            </p:txEl>
                                          </p:spTgt>
                                        </p:tgtEl>
                                        <p:attrNameLst>
                                          <p:attrName>style.visibility</p:attrName>
                                        </p:attrNameLst>
                                      </p:cBhvr>
                                      <p:to>
                                        <p:strVal val="visible"/>
                                      </p:to>
                                    </p:set>
                                    <p:animEffect transition="in" filter="fade">
                                      <p:cBhvr>
                                        <p:cTn id="7" dur="500"/>
                                        <p:tgtEl>
                                          <p:spTgt spid="1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xEl>
                                              <p:pRg st="4" end="4"/>
                                            </p:txEl>
                                          </p:spTgt>
                                        </p:tgtEl>
                                        <p:attrNameLst>
                                          <p:attrName>style.visibility</p:attrName>
                                        </p:attrNameLst>
                                      </p:cBhvr>
                                      <p:to>
                                        <p:strVal val="visible"/>
                                      </p:to>
                                    </p:set>
                                    <p:animEffect transition="in" filter="fade">
                                      <p:cBhvr>
                                        <p:cTn id="12" dur="500"/>
                                        <p:tgtEl>
                                          <p:spTgt spid="1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xEl>
                                              <p:pRg st="6" end="6"/>
                                            </p:txEl>
                                          </p:spTgt>
                                        </p:tgtEl>
                                        <p:attrNameLst>
                                          <p:attrName>style.visibility</p:attrName>
                                        </p:attrNameLst>
                                      </p:cBhvr>
                                      <p:to>
                                        <p:strVal val="visible"/>
                                      </p:to>
                                    </p:set>
                                    <p:animEffect transition="in" filter="fade">
                                      <p:cBhvr>
                                        <p:cTn id="17" dur="500"/>
                                        <p:tgtEl>
                                          <p:spTgt spid="1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xEl>
                                              <p:pRg st="9" end="9"/>
                                            </p:txEl>
                                          </p:spTgt>
                                        </p:tgtEl>
                                        <p:attrNameLst>
                                          <p:attrName>style.visibility</p:attrName>
                                        </p:attrNameLst>
                                      </p:cBhvr>
                                      <p:to>
                                        <p:strVal val="visible"/>
                                      </p:to>
                                    </p:set>
                                    <p:animEffect transition="in" filter="fade">
                                      <p:cBhvr>
                                        <p:cTn id="22" dur="500"/>
                                        <p:tgtEl>
                                          <p:spTgt spid="18">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
                                            <p:txEl>
                                              <p:pRg st="10" end="10"/>
                                            </p:txEl>
                                          </p:spTgt>
                                        </p:tgtEl>
                                        <p:attrNameLst>
                                          <p:attrName>style.visibility</p:attrName>
                                        </p:attrNameLst>
                                      </p:cBhvr>
                                      <p:to>
                                        <p:strVal val="visible"/>
                                      </p:to>
                                    </p:set>
                                    <p:animEffect transition="in" filter="fade">
                                      <p:cBhvr>
                                        <p:cTn id="27" dur="500"/>
                                        <p:tgtEl>
                                          <p:spTgt spid="1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
                                            <p:txEl>
                                              <p:pRg st="11" end="11"/>
                                            </p:txEl>
                                          </p:spTgt>
                                        </p:tgtEl>
                                        <p:attrNameLst>
                                          <p:attrName>style.visibility</p:attrName>
                                        </p:attrNameLst>
                                      </p:cBhvr>
                                      <p:to>
                                        <p:strVal val="visible"/>
                                      </p:to>
                                    </p:set>
                                    <p:animEffect transition="in" filter="fade">
                                      <p:cBhvr>
                                        <p:cTn id="32" dur="500"/>
                                        <p:tgtEl>
                                          <p:spTgt spid="18">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7"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3"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6"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7" name="Table 16">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75112170"/>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18"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0" name="TextBox 19">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While(9&gt;1)</a:t>
            </a:r>
          </a:p>
          <a:p>
            <a:r>
              <a:rPr lang="en-US" sz="1600" dirty="0"/>
              <a:t>{</a:t>
            </a:r>
          </a:p>
          <a:p>
            <a:r>
              <a:rPr lang="en-US" sz="1600" dirty="0"/>
              <a:t>Gap=(9+1)/2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=4;i</a:t>
            </a:r>
            <a:r>
              <a:rPr lang="en-US" sz="1600" dirty="0"/>
              <a:t>&lt;(9-5);</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If(a[3+5</a:t>
            </a:r>
            <a:r>
              <a:rPr lang="en-US" sz="1600" dirty="0">
                <a:sym typeface="Wingdings" panose="05000000000000000000" pitchFamily="2" charset="2"/>
              </a:rPr>
              <a:t>]&lt;</a:t>
            </a:r>
            <a:r>
              <a:rPr lang="en-US" sz="1600" dirty="0" smtClean="0">
                <a:sym typeface="Wingdings" panose="05000000000000000000" pitchFamily="2" charset="2"/>
              </a:rPr>
              <a:t>a[3])</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a[8]=a[3];</a:t>
            </a:r>
            <a:endParaRPr lang="en-US" sz="1600" dirty="0"/>
          </a:p>
          <a:p>
            <a:r>
              <a:rPr lang="en-US" sz="1600" dirty="0"/>
              <a:t>	</a:t>
            </a:r>
            <a:r>
              <a:rPr lang="en-US" sz="1600" dirty="0" smtClean="0"/>
              <a:t>a[3]=</a:t>
            </a:r>
            <a:r>
              <a:rPr lang="en-US" sz="1600" dirty="0"/>
              <a:t>t;</a:t>
            </a:r>
          </a:p>
          <a:p>
            <a:r>
              <a:rPr lang="en-US" sz="1600" dirty="0"/>
              <a:t>}</a:t>
            </a:r>
          </a:p>
          <a:p>
            <a:r>
              <a:rPr lang="en-US" sz="1600" dirty="0"/>
              <a:t>}</a:t>
            </a:r>
          </a:p>
          <a:p>
            <a:r>
              <a:rPr lang="en-US" sz="1600" dirty="0"/>
              <a:t>}</a:t>
            </a:r>
            <a:endParaRPr lang="en-US" dirty="0"/>
          </a:p>
        </p:txBody>
      </p:sp>
      <p:sp>
        <p:nvSpPr>
          <p:cNvPr id="21" name="TextBox 20"/>
          <p:cNvSpPr txBox="1"/>
          <p:nvPr/>
        </p:nvSpPr>
        <p:spPr>
          <a:xfrm>
            <a:off x="8722064" y="1141267"/>
            <a:ext cx="2545492" cy="1815882"/>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5</a:t>
            </a:r>
          </a:p>
          <a:p>
            <a:r>
              <a:rPr lang="en-US" sz="1600" dirty="0"/>
              <a:t> </a:t>
            </a:r>
            <a:r>
              <a:rPr lang="en-US" sz="1600" dirty="0">
                <a:solidFill>
                  <a:srgbClr val="FF0000"/>
                </a:solidFill>
                <a:sym typeface="Wingdings" panose="05000000000000000000" pitchFamily="2" charset="2"/>
              </a:rPr>
              <a:t></a:t>
            </a:r>
            <a:r>
              <a:rPr lang="en-US" sz="1600" dirty="0" smtClean="0">
                <a:solidFill>
                  <a:srgbClr val="FF0000"/>
                </a:solidFill>
                <a:sym typeface="Wingdings" panose="05000000000000000000" pitchFamily="2" charset="2"/>
              </a:rPr>
              <a:t>4</a:t>
            </a:r>
          </a:p>
          <a:p>
            <a:r>
              <a:rPr lang="en-US" sz="1600" dirty="0" smtClean="0">
                <a:solidFill>
                  <a:srgbClr val="FF0000"/>
                </a:solidFill>
                <a:sym typeface="Wingdings" panose="05000000000000000000" pitchFamily="2" charset="2"/>
              </a:rPr>
              <a:t>The Loop won’t Work!!</a:t>
            </a:r>
          </a:p>
          <a:p>
            <a:endParaRPr lang="en-US" sz="1600" dirty="0">
              <a:solidFill>
                <a:srgbClr val="FF0000"/>
              </a:solidFill>
              <a:sym typeface="Wingdings" panose="05000000000000000000" pitchFamily="2" charset="2"/>
            </a:endParaRPr>
          </a:p>
        </p:txBody>
      </p:sp>
      <p:pic>
        <p:nvPicPr>
          <p:cNvPr id="25" name="Picture 24">
            <a:extLst>
              <a:ext uri="{FF2B5EF4-FFF2-40B4-BE49-F238E27FC236}">
                <a16:creationId xmlns:a16="http://schemas.microsoft.com/office/drawing/2014/main" xmlns="" id="{43383880-3595-5ACD-4FA1-5D1689E90805}"/>
              </a:ext>
            </a:extLst>
          </p:cNvPr>
          <p:cNvPicPr>
            <a:picLocks noChangeAspect="1"/>
          </p:cNvPicPr>
          <p:nvPr/>
        </p:nvPicPr>
        <p:blipFill>
          <a:blip r:embed="rId3"/>
          <a:stretch>
            <a:fillRect/>
          </a:stretch>
        </p:blipFill>
        <p:spPr>
          <a:xfrm>
            <a:off x="10975659" y="95231"/>
            <a:ext cx="1049240" cy="1044243"/>
          </a:xfrm>
          <a:prstGeom prst="rect">
            <a:avLst/>
          </a:prstGeom>
        </p:spPr>
      </p:pic>
      <p:sp>
        <p:nvSpPr>
          <p:cNvPr id="26" name="Date Placeholder 25"/>
          <p:cNvSpPr>
            <a:spLocks noGrp="1"/>
          </p:cNvSpPr>
          <p:nvPr>
            <p:ph type="dt" sz="half" idx="10"/>
          </p:nvPr>
        </p:nvSpPr>
        <p:spPr/>
        <p:txBody>
          <a:bodyPr/>
          <a:lstStyle/>
          <a:p>
            <a:fld id="{83E0696F-4213-4E68-B7D6-DB9665B5075B}" type="datetime1">
              <a:rPr lang="en-US" smtClean="0"/>
              <a:t>11/18/2023</a:t>
            </a:fld>
            <a:endParaRPr lang="en-US" dirty="0"/>
          </a:p>
        </p:txBody>
      </p:sp>
      <p:sp>
        <p:nvSpPr>
          <p:cNvPr id="27" name="Footer Placeholder 26"/>
          <p:cNvSpPr>
            <a:spLocks noGrp="1"/>
          </p:cNvSpPr>
          <p:nvPr>
            <p:ph type="ftr" sz="quarter" idx="11"/>
          </p:nvPr>
        </p:nvSpPr>
        <p:spPr/>
        <p:txBody>
          <a:bodyPr/>
          <a:lstStyle/>
          <a:p>
            <a:r>
              <a:rPr lang="en-US" smtClean="0"/>
              <a:t>IT22018 &amp; IT22044</a:t>
            </a:r>
            <a:endParaRPr lang="en-US" dirty="0"/>
          </a:p>
        </p:txBody>
      </p:sp>
      <p:sp>
        <p:nvSpPr>
          <p:cNvPr id="28" name="Slide Number Placeholder 27"/>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13437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Effect transition="in" filter="fade">
                                      <p:cBhvr>
                                        <p:cTn id="7" dur="500"/>
                                        <p:tgtEl>
                                          <p:spTgt spid="2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4" end="4"/>
                                            </p:txEl>
                                          </p:spTgt>
                                        </p:tgtEl>
                                        <p:attrNameLst>
                                          <p:attrName>style.visibility</p:attrName>
                                        </p:attrNameLst>
                                      </p:cBhvr>
                                      <p:to>
                                        <p:strVal val="visible"/>
                                      </p:to>
                                    </p:set>
                                    <p:animEffect transition="in" filter="fade">
                                      <p:cBhvr>
                                        <p:cTn id="12" dur="500"/>
                                        <p:tgtEl>
                                          <p:spTgt spid="2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5" end="5"/>
                                            </p:txEl>
                                          </p:spTgt>
                                        </p:tgtEl>
                                        <p:attrNameLst>
                                          <p:attrName>style.visibility</p:attrName>
                                        </p:attrNameLst>
                                      </p:cBhvr>
                                      <p:to>
                                        <p:strVal val="visible"/>
                                      </p:to>
                                    </p:set>
                                    <p:animEffect transition="in" filter="fade">
                                      <p:cBhvr>
                                        <p:cTn id="17" dur="500"/>
                                        <p:tgtEl>
                                          <p:spTgt spid="2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7"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3"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6"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7" name="Table 16">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676088797"/>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2</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18"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0" name="TextBox 19">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=0;i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If(a[0+3]&lt;a[0])</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t=a[3];</a:t>
            </a:r>
            <a:endParaRPr lang="en-US" sz="1600" dirty="0">
              <a:sym typeface="Wingdings" panose="05000000000000000000" pitchFamily="2" charset="2"/>
            </a:endParaRPr>
          </a:p>
          <a:p>
            <a:r>
              <a:rPr lang="en-US" sz="1600" dirty="0"/>
              <a:t>	</a:t>
            </a:r>
            <a:r>
              <a:rPr lang="en-US" sz="1600" dirty="0" smtClean="0"/>
              <a:t>a[3]=a[0];</a:t>
            </a:r>
            <a:endParaRPr lang="en-US" sz="1600" dirty="0"/>
          </a:p>
          <a:p>
            <a:r>
              <a:rPr lang="en-US" sz="1600" dirty="0"/>
              <a:t>	</a:t>
            </a:r>
            <a:r>
              <a:rPr lang="en-US" sz="1600" dirty="0" smtClean="0"/>
              <a:t>a[0]=</a:t>
            </a:r>
            <a:r>
              <a:rPr lang="en-US" sz="1600" dirty="0"/>
              <a:t>t;</a:t>
            </a:r>
          </a:p>
          <a:p>
            <a:r>
              <a:rPr lang="en-US" sz="1600" dirty="0"/>
              <a:t>}</a:t>
            </a:r>
          </a:p>
          <a:p>
            <a:r>
              <a:rPr lang="en-US" sz="1600" dirty="0"/>
              <a:t>}</a:t>
            </a:r>
          </a:p>
          <a:p>
            <a:r>
              <a:rPr lang="en-US" sz="1600" dirty="0"/>
              <a:t>}</a:t>
            </a:r>
            <a:endParaRPr lang="en-US" dirty="0"/>
          </a:p>
        </p:txBody>
      </p:sp>
      <p:sp>
        <p:nvSpPr>
          <p:cNvPr id="21" name="TextBox 20"/>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a:t>
            </a:r>
            <a:r>
              <a:rPr lang="en-US" sz="1600" dirty="0">
                <a:solidFill>
                  <a:srgbClr val="FF0000"/>
                </a:solidFill>
                <a:sym typeface="Wingdings" panose="05000000000000000000" pitchFamily="2" charset="2"/>
              </a:rPr>
              <a:t>3</a:t>
            </a:r>
            <a:endParaRPr lang="en-US" sz="1600" dirty="0" smtClean="0">
              <a:solidFill>
                <a:srgbClr val="FF0000"/>
              </a:solidFill>
              <a:sym typeface="Wingdings" panose="05000000000000000000" pitchFamily="2" charset="2"/>
            </a:endParaRP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(2&lt;7)</a:t>
            </a:r>
          </a:p>
          <a:p>
            <a:endParaRPr lang="en-US" sz="1600" dirty="0" smtClean="0"/>
          </a:p>
          <a:p>
            <a:endParaRPr lang="en-US" sz="1600" dirty="0"/>
          </a:p>
          <a:p>
            <a:r>
              <a:rPr lang="en-US" sz="1600" dirty="0" smtClean="0">
                <a:solidFill>
                  <a:srgbClr val="FF0000"/>
                </a:solidFill>
              </a:rPr>
              <a:t>T=2</a:t>
            </a:r>
          </a:p>
          <a:p>
            <a:r>
              <a:rPr lang="en-US" sz="1600" dirty="0" smtClean="0">
                <a:solidFill>
                  <a:srgbClr val="FF0000"/>
                </a:solidFill>
              </a:rPr>
              <a:t>A[3]=7</a:t>
            </a:r>
          </a:p>
          <a:p>
            <a:r>
              <a:rPr lang="en-US" sz="1600" dirty="0" smtClean="0">
                <a:solidFill>
                  <a:srgbClr val="FF0000"/>
                </a:solidFill>
              </a:rPr>
              <a:t>A[0]=</a:t>
            </a:r>
            <a:r>
              <a:rPr lang="en-US" sz="1600" dirty="0">
                <a:solidFill>
                  <a:srgbClr val="FF0000"/>
                </a:solidFill>
              </a:rPr>
              <a:t>2</a:t>
            </a:r>
          </a:p>
        </p:txBody>
      </p:sp>
      <p:graphicFrame>
        <p:nvGraphicFramePr>
          <p:cNvPr id="22" name="Table 21">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775489494"/>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3" name="Curved Up Arrow 22"/>
          <p:cNvSpPr/>
          <p:nvPr/>
        </p:nvSpPr>
        <p:spPr>
          <a:xfrm>
            <a:off x="593124" y="1355260"/>
            <a:ext cx="2959006"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urved Down Arrow 23"/>
          <p:cNvSpPr/>
          <p:nvPr/>
        </p:nvSpPr>
        <p:spPr>
          <a:xfrm flipH="1">
            <a:off x="436564" y="119953"/>
            <a:ext cx="3115566"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5" name="Picture 24">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6" name="Date Placeholder 25"/>
          <p:cNvSpPr>
            <a:spLocks noGrp="1"/>
          </p:cNvSpPr>
          <p:nvPr>
            <p:ph type="dt" sz="half" idx="10"/>
          </p:nvPr>
        </p:nvSpPr>
        <p:spPr/>
        <p:txBody>
          <a:bodyPr/>
          <a:lstStyle/>
          <a:p>
            <a:fld id="{AC332FB6-BE67-4515-B854-0EA1C8611B50}" type="datetime1">
              <a:rPr lang="en-US" smtClean="0"/>
              <a:t>11/18/2023</a:t>
            </a:fld>
            <a:endParaRPr lang="en-US" dirty="0"/>
          </a:p>
        </p:txBody>
      </p:sp>
      <p:sp>
        <p:nvSpPr>
          <p:cNvPr id="27" name="Footer Placeholder 26"/>
          <p:cNvSpPr>
            <a:spLocks noGrp="1"/>
          </p:cNvSpPr>
          <p:nvPr>
            <p:ph type="ftr" sz="quarter" idx="11"/>
          </p:nvPr>
        </p:nvSpPr>
        <p:spPr/>
        <p:txBody>
          <a:bodyPr/>
          <a:lstStyle/>
          <a:p>
            <a:r>
              <a:rPr lang="en-US" smtClean="0"/>
              <a:t>IT22018 &amp; IT22044</a:t>
            </a:r>
            <a:endParaRPr lang="en-US" dirty="0"/>
          </a:p>
        </p:txBody>
      </p:sp>
      <p:sp>
        <p:nvSpPr>
          <p:cNvPr id="28" name="Slide Number Placeholder 27"/>
          <p:cNvSpPr>
            <a:spLocks noGrp="1"/>
          </p:cNvSpPr>
          <p:nvPr>
            <p:ph type="sldNum" sz="quarter" idx="12"/>
          </p:nvPr>
        </p:nvSpPr>
        <p:spPr/>
        <p:txBody>
          <a:bodyPr/>
          <a:lstStyle/>
          <a:p>
            <a:fld id="{3A98EE3D-8CD1-4C3F-BD1C-C98C9596463C}" type="slidenum">
              <a:rPr lang="en-US" smtClean="0"/>
              <a:t>17</a:t>
            </a:fld>
            <a:endParaRPr lang="en-US" dirty="0"/>
          </a:p>
        </p:txBody>
      </p:sp>
    </p:spTree>
    <p:extLst>
      <p:ext uri="{BB962C8B-B14F-4D97-AF65-F5344CB8AC3E}">
        <p14:creationId xmlns:p14="http://schemas.microsoft.com/office/powerpoint/2010/main" val="11218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xEl>
                                              <p:pRg st="3" end="3"/>
                                            </p:txEl>
                                          </p:spTgt>
                                        </p:tgtEl>
                                        <p:attrNameLst>
                                          <p:attrName>style.visibility</p:attrName>
                                        </p:attrNameLst>
                                      </p:cBhvr>
                                      <p:to>
                                        <p:strVal val="visible"/>
                                      </p:to>
                                    </p:set>
                                    <p:animEffect transition="in" filter="fade">
                                      <p:cBhvr>
                                        <p:cTn id="7" dur="500"/>
                                        <p:tgtEl>
                                          <p:spTgt spid="2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
                                            <p:txEl>
                                              <p:pRg st="4" end="4"/>
                                            </p:txEl>
                                          </p:spTgt>
                                        </p:tgtEl>
                                        <p:attrNameLst>
                                          <p:attrName>style.visibility</p:attrName>
                                        </p:attrNameLst>
                                      </p:cBhvr>
                                      <p:to>
                                        <p:strVal val="visible"/>
                                      </p:to>
                                    </p:set>
                                    <p:animEffect transition="in" filter="fade">
                                      <p:cBhvr>
                                        <p:cTn id="12" dur="500"/>
                                        <p:tgtEl>
                                          <p:spTgt spid="2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xEl>
                                              <p:pRg st="6" end="6"/>
                                            </p:txEl>
                                          </p:spTgt>
                                        </p:tgtEl>
                                        <p:attrNameLst>
                                          <p:attrName>style.visibility</p:attrName>
                                        </p:attrNameLst>
                                      </p:cBhvr>
                                      <p:to>
                                        <p:strVal val="visible"/>
                                      </p:to>
                                    </p:set>
                                    <p:animEffect transition="in" filter="fade">
                                      <p:cBhvr>
                                        <p:cTn id="17" dur="500"/>
                                        <p:tgtEl>
                                          <p:spTgt spid="21">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1">
                                            <p:txEl>
                                              <p:pRg st="9" end="9"/>
                                            </p:txEl>
                                          </p:spTgt>
                                        </p:tgtEl>
                                        <p:attrNameLst>
                                          <p:attrName>style.visibility</p:attrName>
                                        </p:attrNameLst>
                                      </p:cBhvr>
                                      <p:to>
                                        <p:strVal val="visible"/>
                                      </p:to>
                                    </p:set>
                                    <p:animEffect transition="in" filter="fade">
                                      <p:cBhvr>
                                        <p:cTn id="22" dur="500"/>
                                        <p:tgtEl>
                                          <p:spTgt spid="21">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1">
                                            <p:txEl>
                                              <p:pRg st="10" end="10"/>
                                            </p:txEl>
                                          </p:spTgt>
                                        </p:tgtEl>
                                        <p:attrNameLst>
                                          <p:attrName>style.visibility</p:attrName>
                                        </p:attrNameLst>
                                      </p:cBhvr>
                                      <p:to>
                                        <p:strVal val="visible"/>
                                      </p:to>
                                    </p:set>
                                    <p:animEffect transition="in" filter="fade">
                                      <p:cBhvr>
                                        <p:cTn id="27" dur="500"/>
                                        <p:tgtEl>
                                          <p:spTgt spid="21">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1">
                                            <p:txEl>
                                              <p:pRg st="11" end="11"/>
                                            </p:txEl>
                                          </p:spTgt>
                                        </p:tgtEl>
                                        <p:attrNameLst>
                                          <p:attrName>style.visibility</p:attrName>
                                        </p:attrNameLst>
                                      </p:cBhvr>
                                      <p:to>
                                        <p:strVal val="visible"/>
                                      </p:to>
                                    </p:set>
                                    <p:animEffect transition="in" filter="fade">
                                      <p:cBhvr>
                                        <p:cTn id="32" dur="500"/>
                                        <p:tgtEl>
                                          <p:spTgt spid="21">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500"/>
                                        <p:tgtEl>
                                          <p:spTgt spid="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fade">
                                      <p:cBhvr>
                                        <p:cTn id="4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7"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3"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6"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8"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9"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104525205"/>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1"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3" name="TextBox 22">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=1;i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If(a[1+3]&lt;a[1])</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t=a[3];</a:t>
            </a:r>
            <a:endParaRPr lang="en-US" sz="1600" dirty="0">
              <a:sym typeface="Wingdings" panose="05000000000000000000" pitchFamily="2" charset="2"/>
            </a:endParaRPr>
          </a:p>
          <a:p>
            <a:r>
              <a:rPr lang="en-US" sz="1600" dirty="0"/>
              <a:t>	</a:t>
            </a:r>
            <a:r>
              <a:rPr lang="en-US" sz="1600" dirty="0" smtClean="0"/>
              <a:t>a[3]=a[0];</a:t>
            </a:r>
            <a:endParaRPr lang="en-US" sz="1600" dirty="0"/>
          </a:p>
          <a:p>
            <a:r>
              <a:rPr lang="en-US" sz="1600" dirty="0"/>
              <a:t>	</a:t>
            </a:r>
            <a:r>
              <a:rPr lang="en-US" sz="1600" dirty="0" smtClean="0"/>
              <a:t>a[0]=</a:t>
            </a:r>
            <a:r>
              <a:rPr lang="en-US" sz="1600" dirty="0"/>
              <a:t>t;</a:t>
            </a:r>
          </a:p>
          <a:p>
            <a:r>
              <a:rPr lang="en-US" sz="1600" dirty="0"/>
              <a:t>}</a:t>
            </a:r>
          </a:p>
          <a:p>
            <a:r>
              <a:rPr lang="en-US" sz="1600" dirty="0"/>
              <a:t>}</a:t>
            </a:r>
          </a:p>
          <a:p>
            <a:r>
              <a:rPr lang="en-US" sz="1600" dirty="0"/>
              <a:t>}</a:t>
            </a:r>
            <a:endParaRPr lang="en-US" dirty="0"/>
          </a:p>
        </p:txBody>
      </p:sp>
      <p:sp>
        <p:nvSpPr>
          <p:cNvPr id="24" name="TextBox 23"/>
          <p:cNvSpPr txBox="1"/>
          <p:nvPr/>
        </p:nvSpPr>
        <p:spPr>
          <a:xfrm>
            <a:off x="8722064" y="1141267"/>
            <a:ext cx="2753244" cy="2308324"/>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a:t>
            </a:r>
            <a:r>
              <a:rPr lang="en-US" sz="1600" dirty="0">
                <a:solidFill>
                  <a:srgbClr val="FF0000"/>
                </a:solidFill>
                <a:sym typeface="Wingdings" panose="05000000000000000000" pitchFamily="2" charset="2"/>
              </a:rPr>
              <a:t>3</a:t>
            </a:r>
            <a:endParaRPr lang="en-US" sz="1600" dirty="0" smtClean="0">
              <a:solidFill>
                <a:srgbClr val="FF0000"/>
              </a:solidFill>
              <a:sym typeface="Wingdings" panose="05000000000000000000" pitchFamily="2" charset="2"/>
            </a:endParaRP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(31&lt;9)</a:t>
            </a:r>
          </a:p>
          <a:p>
            <a:r>
              <a:rPr lang="en-US" sz="1600" dirty="0" smtClean="0"/>
              <a:t>Hence the Condition is false</a:t>
            </a:r>
          </a:p>
          <a:p>
            <a:r>
              <a:rPr lang="en-US" sz="1600" dirty="0" smtClean="0"/>
              <a:t>No need to swap</a:t>
            </a:r>
            <a:endParaRPr lang="en-US" sz="1600" dirty="0"/>
          </a:p>
        </p:txBody>
      </p:sp>
      <p:pic>
        <p:nvPicPr>
          <p:cNvPr id="28" name="Picture 27">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9" name="Date Placeholder 28"/>
          <p:cNvSpPr>
            <a:spLocks noGrp="1"/>
          </p:cNvSpPr>
          <p:nvPr>
            <p:ph type="dt" sz="half" idx="10"/>
          </p:nvPr>
        </p:nvSpPr>
        <p:spPr/>
        <p:txBody>
          <a:bodyPr/>
          <a:lstStyle/>
          <a:p>
            <a:fld id="{4079B1A4-EC99-4F59-8728-EA7A95B35D94}" type="datetime1">
              <a:rPr lang="en-US" smtClean="0"/>
              <a:t>11/18/2023</a:t>
            </a:fld>
            <a:endParaRPr lang="en-US" dirty="0"/>
          </a:p>
        </p:txBody>
      </p:sp>
      <p:sp>
        <p:nvSpPr>
          <p:cNvPr id="30" name="Footer Placeholder 29"/>
          <p:cNvSpPr>
            <a:spLocks noGrp="1"/>
          </p:cNvSpPr>
          <p:nvPr>
            <p:ph type="ftr" sz="quarter" idx="11"/>
          </p:nvPr>
        </p:nvSpPr>
        <p:spPr/>
        <p:txBody>
          <a:bodyPr/>
          <a:lstStyle/>
          <a:p>
            <a:r>
              <a:rPr lang="en-US" smtClean="0"/>
              <a:t>IT22018 &amp; IT22044</a:t>
            </a:r>
            <a:endParaRPr lang="en-US" dirty="0"/>
          </a:p>
        </p:txBody>
      </p:sp>
      <p:sp>
        <p:nvSpPr>
          <p:cNvPr id="31" name="Slide Number Placeholder 30"/>
          <p:cNvSpPr>
            <a:spLocks noGrp="1"/>
          </p:cNvSpPr>
          <p:nvPr>
            <p:ph type="sldNum" sz="quarter" idx="12"/>
          </p:nvPr>
        </p:nvSpPr>
        <p:spPr/>
        <p:txBody>
          <a:bodyPr/>
          <a:lstStyle/>
          <a:p>
            <a:fld id="{3A98EE3D-8CD1-4C3F-BD1C-C98C9596463C}" type="slidenum">
              <a:rPr lang="en-US" smtClean="0"/>
              <a:t>18</a:t>
            </a:fld>
            <a:endParaRPr lang="en-US" dirty="0"/>
          </a:p>
        </p:txBody>
      </p:sp>
    </p:spTree>
    <p:extLst>
      <p:ext uri="{BB962C8B-B14F-4D97-AF65-F5344CB8AC3E}">
        <p14:creationId xmlns:p14="http://schemas.microsoft.com/office/powerpoint/2010/main" val="1235179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animEffect transition="in" filter="fade">
                                      <p:cBhvr>
                                        <p:cTn id="7" dur="500"/>
                                        <p:tgtEl>
                                          <p:spTgt spid="2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4" end="4"/>
                                            </p:txEl>
                                          </p:spTgt>
                                        </p:tgtEl>
                                        <p:attrNameLst>
                                          <p:attrName>style.visibility</p:attrName>
                                        </p:attrNameLst>
                                      </p:cBhvr>
                                      <p:to>
                                        <p:strVal val="visible"/>
                                      </p:to>
                                    </p:set>
                                    <p:animEffect transition="in" filter="fade">
                                      <p:cBhvr>
                                        <p:cTn id="12" dur="500"/>
                                        <p:tgtEl>
                                          <p:spTgt spid="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6" end="6"/>
                                            </p:txEl>
                                          </p:spTgt>
                                        </p:tgtEl>
                                        <p:attrNameLst>
                                          <p:attrName>style.visibility</p:attrName>
                                        </p:attrNameLst>
                                      </p:cBhvr>
                                      <p:to>
                                        <p:strVal val="visible"/>
                                      </p:to>
                                    </p:set>
                                    <p:animEffect transition="in" filter="fade">
                                      <p:cBhvr>
                                        <p:cTn id="17" dur="500"/>
                                        <p:tgtEl>
                                          <p:spTgt spid="2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7" end="7"/>
                                            </p:txEl>
                                          </p:spTgt>
                                        </p:tgtEl>
                                        <p:attrNameLst>
                                          <p:attrName>style.visibility</p:attrName>
                                        </p:attrNameLst>
                                      </p:cBhvr>
                                      <p:to>
                                        <p:strVal val="visible"/>
                                      </p:to>
                                    </p:set>
                                    <p:animEffect transition="in" filter="fade">
                                      <p:cBhvr>
                                        <p:cTn id="22" dur="500"/>
                                        <p:tgtEl>
                                          <p:spTgt spid="2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animEffect transition="in" filter="fade">
                                      <p:cBhvr>
                                        <p:cTn id="2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7"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3"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6"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8"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9"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520662430"/>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1"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3" name="TextBox 22">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=2;i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If(a[2+3]&lt;a[2])</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t=a[3];</a:t>
            </a:r>
            <a:endParaRPr lang="en-US" sz="1600" dirty="0">
              <a:sym typeface="Wingdings" panose="05000000000000000000" pitchFamily="2" charset="2"/>
            </a:endParaRPr>
          </a:p>
          <a:p>
            <a:r>
              <a:rPr lang="en-US" sz="1600" dirty="0"/>
              <a:t>	</a:t>
            </a:r>
            <a:r>
              <a:rPr lang="en-US" sz="1600" dirty="0" smtClean="0"/>
              <a:t>a[3]=a[0];</a:t>
            </a:r>
            <a:endParaRPr lang="en-US" sz="1600" dirty="0"/>
          </a:p>
          <a:p>
            <a:r>
              <a:rPr lang="en-US" sz="1600" dirty="0"/>
              <a:t>	</a:t>
            </a:r>
            <a:r>
              <a:rPr lang="en-US" sz="1600" dirty="0" smtClean="0"/>
              <a:t>a[0]=</a:t>
            </a:r>
            <a:r>
              <a:rPr lang="en-US" sz="1600" dirty="0"/>
              <a:t>t;</a:t>
            </a:r>
          </a:p>
          <a:p>
            <a:r>
              <a:rPr lang="en-US" sz="1600" dirty="0"/>
              <a:t>}</a:t>
            </a:r>
          </a:p>
          <a:p>
            <a:r>
              <a:rPr lang="en-US" sz="1600" dirty="0"/>
              <a:t>}</a:t>
            </a:r>
          </a:p>
          <a:p>
            <a:r>
              <a:rPr lang="en-US" sz="1600" dirty="0"/>
              <a:t>}</a:t>
            </a:r>
            <a:endParaRPr lang="en-US" dirty="0"/>
          </a:p>
        </p:txBody>
      </p:sp>
      <p:sp>
        <p:nvSpPr>
          <p:cNvPr id="24" name="TextBox 23"/>
          <p:cNvSpPr txBox="1"/>
          <p:nvPr/>
        </p:nvSpPr>
        <p:spPr>
          <a:xfrm>
            <a:off x="8722064" y="1141267"/>
            <a:ext cx="2753244"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a:t>
            </a:r>
            <a:r>
              <a:rPr lang="en-US" sz="1600" dirty="0">
                <a:solidFill>
                  <a:srgbClr val="FF0000"/>
                </a:solidFill>
                <a:sym typeface="Wingdings" panose="05000000000000000000" pitchFamily="2" charset="2"/>
              </a:rPr>
              <a:t>3</a:t>
            </a:r>
            <a:endParaRPr lang="en-US" sz="1600" dirty="0" smtClean="0">
              <a:solidFill>
                <a:srgbClr val="FF0000"/>
              </a:solidFill>
              <a:sym typeface="Wingdings" panose="05000000000000000000" pitchFamily="2" charset="2"/>
            </a:endParaRP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(23&lt;5)</a:t>
            </a:r>
          </a:p>
          <a:p>
            <a:r>
              <a:rPr lang="en-US" sz="1600" dirty="0"/>
              <a:t>Hence the Condition is false</a:t>
            </a:r>
          </a:p>
          <a:p>
            <a:r>
              <a:rPr lang="en-US" sz="1600" dirty="0"/>
              <a:t>No need to swap</a:t>
            </a:r>
          </a:p>
          <a:p>
            <a:endParaRPr lang="en-US" sz="1600" dirty="0" smtClean="0"/>
          </a:p>
          <a:p>
            <a:endParaRPr lang="en-US" sz="1600" dirty="0"/>
          </a:p>
        </p:txBody>
      </p:sp>
      <p:pic>
        <p:nvPicPr>
          <p:cNvPr id="28" name="Picture 27">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9" name="Date Placeholder 28"/>
          <p:cNvSpPr>
            <a:spLocks noGrp="1"/>
          </p:cNvSpPr>
          <p:nvPr>
            <p:ph type="dt" sz="half" idx="10"/>
          </p:nvPr>
        </p:nvSpPr>
        <p:spPr/>
        <p:txBody>
          <a:bodyPr/>
          <a:lstStyle/>
          <a:p>
            <a:fld id="{9EDBFD4A-E17D-4C82-8E50-8132CF408456}" type="datetime1">
              <a:rPr lang="en-US" smtClean="0"/>
              <a:t>11/18/2023</a:t>
            </a:fld>
            <a:endParaRPr lang="en-US" dirty="0"/>
          </a:p>
        </p:txBody>
      </p:sp>
      <p:sp>
        <p:nvSpPr>
          <p:cNvPr id="30" name="Footer Placeholder 29"/>
          <p:cNvSpPr>
            <a:spLocks noGrp="1"/>
          </p:cNvSpPr>
          <p:nvPr>
            <p:ph type="ftr" sz="quarter" idx="11"/>
          </p:nvPr>
        </p:nvSpPr>
        <p:spPr/>
        <p:txBody>
          <a:bodyPr/>
          <a:lstStyle/>
          <a:p>
            <a:r>
              <a:rPr lang="en-US" smtClean="0"/>
              <a:t>IT22018 &amp; IT22044</a:t>
            </a:r>
            <a:endParaRPr lang="en-US" dirty="0"/>
          </a:p>
        </p:txBody>
      </p:sp>
      <p:sp>
        <p:nvSpPr>
          <p:cNvPr id="31" name="Slide Number Placeholder 30"/>
          <p:cNvSpPr>
            <a:spLocks noGrp="1"/>
          </p:cNvSpPr>
          <p:nvPr>
            <p:ph type="sldNum" sz="quarter" idx="12"/>
          </p:nvPr>
        </p:nvSpPr>
        <p:spPr/>
        <p:txBody>
          <a:bodyPr/>
          <a:lstStyle/>
          <a:p>
            <a:fld id="{3A98EE3D-8CD1-4C3F-BD1C-C98C9596463C}" type="slidenum">
              <a:rPr lang="en-US" smtClean="0"/>
              <a:t>19</a:t>
            </a:fld>
            <a:endParaRPr lang="en-US" dirty="0"/>
          </a:p>
        </p:txBody>
      </p:sp>
    </p:spTree>
    <p:extLst>
      <p:ext uri="{BB962C8B-B14F-4D97-AF65-F5344CB8AC3E}">
        <p14:creationId xmlns:p14="http://schemas.microsoft.com/office/powerpoint/2010/main" val="171786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animEffect transition="in" filter="fade">
                                      <p:cBhvr>
                                        <p:cTn id="7" dur="500"/>
                                        <p:tgtEl>
                                          <p:spTgt spid="2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4" end="4"/>
                                            </p:txEl>
                                          </p:spTgt>
                                        </p:tgtEl>
                                        <p:attrNameLst>
                                          <p:attrName>style.visibility</p:attrName>
                                        </p:attrNameLst>
                                      </p:cBhvr>
                                      <p:to>
                                        <p:strVal val="visible"/>
                                      </p:to>
                                    </p:set>
                                    <p:animEffect transition="in" filter="fade">
                                      <p:cBhvr>
                                        <p:cTn id="12" dur="500"/>
                                        <p:tgtEl>
                                          <p:spTgt spid="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6" end="6"/>
                                            </p:txEl>
                                          </p:spTgt>
                                        </p:tgtEl>
                                        <p:attrNameLst>
                                          <p:attrName>style.visibility</p:attrName>
                                        </p:attrNameLst>
                                      </p:cBhvr>
                                      <p:to>
                                        <p:strVal val="visible"/>
                                      </p:to>
                                    </p:set>
                                    <p:animEffect transition="in" filter="fade">
                                      <p:cBhvr>
                                        <p:cTn id="17" dur="500"/>
                                        <p:tgtEl>
                                          <p:spTgt spid="2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7" end="7"/>
                                            </p:txEl>
                                          </p:spTgt>
                                        </p:tgtEl>
                                        <p:attrNameLst>
                                          <p:attrName>style.visibility</p:attrName>
                                        </p:attrNameLst>
                                      </p:cBhvr>
                                      <p:to>
                                        <p:strVal val="visible"/>
                                      </p:to>
                                    </p:set>
                                    <p:animEffect transition="in" filter="fade">
                                      <p:cBhvr>
                                        <p:cTn id="22" dur="500"/>
                                        <p:tgtEl>
                                          <p:spTgt spid="24">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8" end="8"/>
                                            </p:txEl>
                                          </p:spTgt>
                                        </p:tgtEl>
                                        <p:attrNameLst>
                                          <p:attrName>style.visibility</p:attrName>
                                        </p:attrNameLst>
                                      </p:cBhvr>
                                      <p:to>
                                        <p:strVal val="visible"/>
                                      </p:to>
                                    </p:set>
                                    <p:animEffect transition="in" filter="fade">
                                      <p:cBhvr>
                                        <p:cTn id="27" dur="500"/>
                                        <p:tgtEl>
                                          <p:spTgt spid="2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E2DA98-6FD3-50D4-6505-C662908AD648}"/>
              </a:ext>
            </a:extLst>
          </p:cNvPr>
          <p:cNvSpPr>
            <a:spLocks noGrp="1"/>
          </p:cNvSpPr>
          <p:nvPr>
            <p:ph type="title"/>
          </p:nvPr>
        </p:nvSpPr>
        <p:spPr>
          <a:xfrm>
            <a:off x="1295401" y="225067"/>
            <a:ext cx="9590550" cy="1828813"/>
          </a:xfrm>
        </p:spPr>
        <p:txBody>
          <a:bodyPr/>
          <a:lstStyle/>
          <a:p>
            <a:r>
              <a:rPr lang="en-US" dirty="0"/>
              <a:t>A Presentation On </a:t>
            </a:r>
            <a:r>
              <a:rPr lang="en-US" sz="4400" b="1" dirty="0">
                <a:solidFill>
                  <a:schemeClr val="accent1"/>
                </a:solidFill>
              </a:rPr>
              <a:t>Shell Sort</a:t>
            </a:r>
            <a:endParaRPr lang="en-US" b="1" dirty="0">
              <a:solidFill>
                <a:schemeClr val="accent1"/>
              </a:solidFill>
            </a:endParaRPr>
          </a:p>
        </p:txBody>
      </p:sp>
      <p:sp>
        <p:nvSpPr>
          <p:cNvPr id="3" name="Text Placeholder 2">
            <a:extLst>
              <a:ext uri="{FF2B5EF4-FFF2-40B4-BE49-F238E27FC236}">
                <a16:creationId xmlns:a16="http://schemas.microsoft.com/office/drawing/2014/main" xmlns="" id="{131BBDE6-91A6-0AC5-3F98-66C02C03BDA6}"/>
              </a:ext>
            </a:extLst>
          </p:cNvPr>
          <p:cNvSpPr>
            <a:spLocks noGrp="1"/>
          </p:cNvSpPr>
          <p:nvPr>
            <p:ph type="body" idx="1"/>
          </p:nvPr>
        </p:nvSpPr>
        <p:spPr>
          <a:xfrm>
            <a:off x="1295401" y="2489200"/>
            <a:ext cx="4800599" cy="2607733"/>
          </a:xfrm>
        </p:spPr>
        <p:txBody>
          <a:bodyPr/>
          <a:lstStyle/>
          <a:p>
            <a:pPr algn="l"/>
            <a:r>
              <a:rPr lang="en-US" dirty="0"/>
              <a:t>Presented By,</a:t>
            </a:r>
          </a:p>
          <a:p>
            <a:pPr algn="l"/>
            <a:r>
              <a:rPr lang="en-US" dirty="0"/>
              <a:t>Kuldip Saha Mugdha(IT22018)</a:t>
            </a:r>
          </a:p>
          <a:p>
            <a:pPr algn="l"/>
            <a:r>
              <a:rPr lang="en-US" dirty="0" err="1"/>
              <a:t>Anik</a:t>
            </a:r>
            <a:r>
              <a:rPr lang="en-US" dirty="0"/>
              <a:t> </a:t>
            </a:r>
            <a:r>
              <a:rPr lang="en-US" dirty="0" err="1"/>
              <a:t>Mollik</a:t>
            </a:r>
            <a:r>
              <a:rPr lang="en-US" dirty="0"/>
              <a:t>(IT22044)</a:t>
            </a:r>
          </a:p>
          <a:p>
            <a:pPr algn="l"/>
            <a:r>
              <a:rPr lang="en-US" dirty="0"/>
              <a:t>1</a:t>
            </a:r>
            <a:r>
              <a:rPr lang="en-US" baseline="30000" dirty="0"/>
              <a:t>st</a:t>
            </a:r>
            <a:r>
              <a:rPr lang="en-US" dirty="0"/>
              <a:t> year 2</a:t>
            </a:r>
            <a:r>
              <a:rPr lang="en-US" baseline="30000" dirty="0"/>
              <a:t>nd</a:t>
            </a:r>
            <a:r>
              <a:rPr lang="en-US" dirty="0"/>
              <a:t> semester</a:t>
            </a:r>
          </a:p>
          <a:p>
            <a:pPr algn="l"/>
            <a:r>
              <a:rPr lang="en-US" dirty="0"/>
              <a:t>Dept. of ICT</a:t>
            </a:r>
          </a:p>
        </p:txBody>
      </p:sp>
      <p:pic>
        <p:nvPicPr>
          <p:cNvPr id="8" name="Picture 7">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7" name="Date Placeholder 6"/>
          <p:cNvSpPr>
            <a:spLocks noGrp="1"/>
          </p:cNvSpPr>
          <p:nvPr>
            <p:ph type="dt" sz="half" idx="10"/>
          </p:nvPr>
        </p:nvSpPr>
        <p:spPr/>
        <p:txBody>
          <a:bodyPr/>
          <a:lstStyle/>
          <a:p>
            <a:fld id="{2F36401C-A304-4516-9392-2583580DC866}"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335152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3"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6"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8"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19"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0"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21"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IT22018 &amp; IT22044</a:t>
            </a:r>
            <a:endParaRPr lang="en-US" dirty="0"/>
          </a:p>
        </p:txBody>
      </p:sp>
      <p:sp>
        <p:nvSpPr>
          <p:cNvPr id="22"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3" name="Table 22">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607919827"/>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4"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6" name="TextBox 25">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=3;i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If(a[3+3]&lt;a[3])</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t=a[3];</a:t>
            </a:r>
            <a:endParaRPr lang="en-US" sz="1600" dirty="0">
              <a:sym typeface="Wingdings" panose="05000000000000000000" pitchFamily="2" charset="2"/>
            </a:endParaRPr>
          </a:p>
          <a:p>
            <a:r>
              <a:rPr lang="en-US" sz="1600" dirty="0"/>
              <a:t>	</a:t>
            </a:r>
            <a:r>
              <a:rPr lang="en-US" sz="1600" dirty="0" smtClean="0"/>
              <a:t>a[3]=a[0];</a:t>
            </a:r>
            <a:endParaRPr lang="en-US" sz="1600" dirty="0"/>
          </a:p>
          <a:p>
            <a:r>
              <a:rPr lang="en-US" sz="1600" dirty="0"/>
              <a:t>	</a:t>
            </a:r>
            <a:r>
              <a:rPr lang="en-US" sz="1600" dirty="0" smtClean="0"/>
              <a:t>a[0]=</a:t>
            </a:r>
            <a:r>
              <a:rPr lang="en-US" sz="1600" dirty="0"/>
              <a:t>t;</a:t>
            </a:r>
          </a:p>
          <a:p>
            <a:r>
              <a:rPr lang="en-US" sz="1600" dirty="0"/>
              <a:t>}</a:t>
            </a:r>
          </a:p>
          <a:p>
            <a:r>
              <a:rPr lang="en-US" sz="1600" dirty="0"/>
              <a:t>}</a:t>
            </a:r>
          </a:p>
          <a:p>
            <a:r>
              <a:rPr lang="en-US" sz="1600" dirty="0"/>
              <a:t>}</a:t>
            </a:r>
            <a:endParaRPr lang="en-US" dirty="0"/>
          </a:p>
        </p:txBody>
      </p:sp>
      <p:sp>
        <p:nvSpPr>
          <p:cNvPr id="27" name="TextBox 26"/>
          <p:cNvSpPr txBox="1"/>
          <p:nvPr/>
        </p:nvSpPr>
        <p:spPr>
          <a:xfrm>
            <a:off x="8722064" y="1141267"/>
            <a:ext cx="2753244"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a:t>
            </a:r>
            <a:r>
              <a:rPr lang="en-US" sz="1600" dirty="0">
                <a:solidFill>
                  <a:srgbClr val="FF0000"/>
                </a:solidFill>
                <a:sym typeface="Wingdings" panose="05000000000000000000" pitchFamily="2" charset="2"/>
              </a:rPr>
              <a:t>3</a:t>
            </a:r>
            <a:endParaRPr lang="en-US" sz="1600" dirty="0" smtClean="0">
              <a:solidFill>
                <a:srgbClr val="FF0000"/>
              </a:solidFill>
              <a:sym typeface="Wingdings" panose="05000000000000000000" pitchFamily="2" charset="2"/>
            </a:endParaRP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(29&lt;7)</a:t>
            </a:r>
          </a:p>
          <a:p>
            <a:r>
              <a:rPr lang="en-US" sz="1600" dirty="0"/>
              <a:t>Hence the Condition is false</a:t>
            </a:r>
          </a:p>
          <a:p>
            <a:r>
              <a:rPr lang="en-US" sz="1600" dirty="0"/>
              <a:t>No need to swap</a:t>
            </a:r>
          </a:p>
          <a:p>
            <a:endParaRPr lang="en-US" sz="1600" dirty="0" smtClean="0"/>
          </a:p>
          <a:p>
            <a:endParaRPr lang="en-US" sz="1600" dirty="0"/>
          </a:p>
        </p:txBody>
      </p:sp>
      <p:pic>
        <p:nvPicPr>
          <p:cNvPr id="28" name="Picture 27">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9" name="Date Placeholder 28"/>
          <p:cNvSpPr>
            <a:spLocks noGrp="1"/>
          </p:cNvSpPr>
          <p:nvPr>
            <p:ph type="dt" sz="half" idx="10"/>
          </p:nvPr>
        </p:nvSpPr>
        <p:spPr/>
        <p:txBody>
          <a:bodyPr/>
          <a:lstStyle/>
          <a:p>
            <a:fld id="{D904BFD5-434E-45DC-948F-3F832B900132}" type="datetime1">
              <a:rPr lang="en-US" smtClean="0"/>
              <a:t>11/18/2023</a:t>
            </a:fld>
            <a:endParaRPr lang="en-US" dirty="0"/>
          </a:p>
        </p:txBody>
      </p:sp>
      <p:sp>
        <p:nvSpPr>
          <p:cNvPr id="30" name="Footer Placeholder 29"/>
          <p:cNvSpPr>
            <a:spLocks noGrp="1"/>
          </p:cNvSpPr>
          <p:nvPr>
            <p:ph type="ftr" sz="quarter" idx="11"/>
          </p:nvPr>
        </p:nvSpPr>
        <p:spPr/>
        <p:txBody>
          <a:bodyPr/>
          <a:lstStyle/>
          <a:p>
            <a:r>
              <a:rPr lang="en-US" smtClean="0"/>
              <a:t>IT22018 &amp; IT22044</a:t>
            </a:r>
            <a:endParaRPr lang="en-US" dirty="0"/>
          </a:p>
        </p:txBody>
      </p:sp>
      <p:sp>
        <p:nvSpPr>
          <p:cNvPr id="31" name="Slide Number Placeholder 30"/>
          <p:cNvSpPr>
            <a:spLocks noGrp="1"/>
          </p:cNvSpPr>
          <p:nvPr>
            <p:ph type="sldNum" sz="quarter" idx="12"/>
          </p:nvPr>
        </p:nvSpPr>
        <p:spPr/>
        <p:txBody>
          <a:bodyPr/>
          <a:lstStyle/>
          <a:p>
            <a:fld id="{3A98EE3D-8CD1-4C3F-BD1C-C98C9596463C}" type="slidenum">
              <a:rPr lang="en-US" smtClean="0"/>
              <a:t>20</a:t>
            </a:fld>
            <a:endParaRPr lang="en-US" dirty="0"/>
          </a:p>
        </p:txBody>
      </p:sp>
    </p:spTree>
    <p:extLst>
      <p:ext uri="{BB962C8B-B14F-4D97-AF65-F5344CB8AC3E}">
        <p14:creationId xmlns:p14="http://schemas.microsoft.com/office/powerpoint/2010/main" val="159446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xEl>
                                              <p:pRg st="3" end="3"/>
                                            </p:txEl>
                                          </p:spTgt>
                                        </p:tgtEl>
                                        <p:attrNameLst>
                                          <p:attrName>style.visibility</p:attrName>
                                        </p:attrNameLst>
                                      </p:cBhvr>
                                      <p:to>
                                        <p:strVal val="visible"/>
                                      </p:to>
                                    </p:set>
                                    <p:animEffect transition="in" filter="fade">
                                      <p:cBhvr>
                                        <p:cTn id="7" dur="500"/>
                                        <p:tgtEl>
                                          <p:spTgt spid="27">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
                                            <p:txEl>
                                              <p:pRg st="4" end="4"/>
                                            </p:txEl>
                                          </p:spTgt>
                                        </p:tgtEl>
                                        <p:attrNameLst>
                                          <p:attrName>style.visibility</p:attrName>
                                        </p:attrNameLst>
                                      </p:cBhvr>
                                      <p:to>
                                        <p:strVal val="visible"/>
                                      </p:to>
                                    </p:set>
                                    <p:animEffect transition="in" filter="fade">
                                      <p:cBhvr>
                                        <p:cTn id="12" dur="500"/>
                                        <p:tgtEl>
                                          <p:spTgt spid="2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xEl>
                                              <p:pRg st="6" end="6"/>
                                            </p:txEl>
                                          </p:spTgt>
                                        </p:tgtEl>
                                        <p:attrNameLst>
                                          <p:attrName>style.visibility</p:attrName>
                                        </p:attrNameLst>
                                      </p:cBhvr>
                                      <p:to>
                                        <p:strVal val="visible"/>
                                      </p:to>
                                    </p:set>
                                    <p:animEffect transition="in" filter="fade">
                                      <p:cBhvr>
                                        <p:cTn id="17" dur="500"/>
                                        <p:tgtEl>
                                          <p:spTgt spid="27">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xEl>
                                              <p:pRg st="7" end="7"/>
                                            </p:txEl>
                                          </p:spTgt>
                                        </p:tgtEl>
                                        <p:attrNameLst>
                                          <p:attrName>style.visibility</p:attrName>
                                        </p:attrNameLst>
                                      </p:cBhvr>
                                      <p:to>
                                        <p:strVal val="visible"/>
                                      </p:to>
                                    </p:set>
                                    <p:animEffect transition="in" filter="fade">
                                      <p:cBhvr>
                                        <p:cTn id="22" dur="500"/>
                                        <p:tgtEl>
                                          <p:spTgt spid="27">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
                                            <p:txEl>
                                              <p:pRg st="8" end="8"/>
                                            </p:txEl>
                                          </p:spTgt>
                                        </p:tgtEl>
                                        <p:attrNameLst>
                                          <p:attrName>style.visibility</p:attrName>
                                        </p:attrNameLst>
                                      </p:cBhvr>
                                      <p:to>
                                        <p:strVal val="visible"/>
                                      </p:to>
                                    </p:set>
                                    <p:animEffect transition="in" filter="fade">
                                      <p:cBhvr>
                                        <p:cTn id="27" dur="500"/>
                                        <p:tgtEl>
                                          <p:spTgt spid="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7"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DCF79A6-83B4-400B-AE63-D801A7EB9E30}" type="datetime1">
              <a:rPr lang="en-US" smtClean="0"/>
              <a:pPr/>
              <a:t>11/18/2023</a:t>
            </a:fld>
            <a:endParaRPr lang="en-US" dirty="0"/>
          </a:p>
        </p:txBody>
      </p:sp>
      <p:sp>
        <p:nvSpPr>
          <p:cNvPr id="18"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9" name="Slide Number Placeholder 3">
            <a:extLst>
              <a:ext uri="{FF2B5EF4-FFF2-40B4-BE49-F238E27FC236}">
                <a16:creationId xmlns:a16="http://schemas.microsoft.com/office/drawing/2014/main" xmlns="" id="{06DE56F7-3944-C118-3E02-57C0842919A4}"/>
              </a:ext>
            </a:extLst>
          </p:cNvPr>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262122419"/>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a:t>31</a:t>
                      </a:r>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1"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23" name="TextBox 22">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=4;i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If(a[4+3]&lt;a[4])</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t=a[7];</a:t>
            </a:r>
            <a:endParaRPr lang="en-US" sz="1600" dirty="0">
              <a:sym typeface="Wingdings" panose="05000000000000000000" pitchFamily="2" charset="2"/>
            </a:endParaRPr>
          </a:p>
          <a:p>
            <a:r>
              <a:rPr lang="en-US" sz="1600" dirty="0"/>
              <a:t>	</a:t>
            </a:r>
            <a:r>
              <a:rPr lang="en-US" sz="1600" dirty="0" smtClean="0"/>
              <a:t>a[7]=a[4];</a:t>
            </a:r>
            <a:endParaRPr lang="en-US" sz="1600" dirty="0"/>
          </a:p>
          <a:p>
            <a:r>
              <a:rPr lang="en-US" sz="1600" dirty="0"/>
              <a:t>	</a:t>
            </a:r>
            <a:r>
              <a:rPr lang="en-US" sz="1600" dirty="0" smtClean="0"/>
              <a:t>a[4]=</a:t>
            </a:r>
            <a:r>
              <a:rPr lang="en-US" sz="1600" dirty="0"/>
              <a:t>t;</a:t>
            </a:r>
          </a:p>
          <a:p>
            <a:r>
              <a:rPr lang="en-US" sz="1600" dirty="0"/>
              <a:t>}</a:t>
            </a:r>
          </a:p>
          <a:p>
            <a:r>
              <a:rPr lang="en-US" sz="1600" dirty="0"/>
              <a:t>}</a:t>
            </a:r>
          </a:p>
          <a:p>
            <a:r>
              <a:rPr lang="en-US" sz="1600" dirty="0"/>
              <a:t>}</a:t>
            </a:r>
            <a:endParaRPr lang="en-US" dirty="0"/>
          </a:p>
        </p:txBody>
      </p:sp>
      <p:sp>
        <p:nvSpPr>
          <p:cNvPr id="24" name="TextBox 23"/>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a:t>
            </a:r>
            <a:r>
              <a:rPr lang="en-US" sz="1600" dirty="0">
                <a:solidFill>
                  <a:srgbClr val="FF0000"/>
                </a:solidFill>
                <a:sym typeface="Wingdings" panose="05000000000000000000" pitchFamily="2" charset="2"/>
              </a:rPr>
              <a:t>3</a:t>
            </a:r>
            <a:endParaRPr lang="en-US" sz="1600" dirty="0" smtClean="0">
              <a:solidFill>
                <a:srgbClr val="FF0000"/>
              </a:solidFill>
              <a:sym typeface="Wingdings" panose="05000000000000000000" pitchFamily="2" charset="2"/>
            </a:endParaRP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(15&lt;31)</a:t>
            </a:r>
          </a:p>
          <a:p>
            <a:endParaRPr lang="en-US" sz="1600" dirty="0" smtClean="0"/>
          </a:p>
          <a:p>
            <a:endParaRPr lang="en-US" sz="1600" dirty="0"/>
          </a:p>
          <a:p>
            <a:r>
              <a:rPr lang="en-US" sz="1600" dirty="0" smtClean="0">
                <a:solidFill>
                  <a:srgbClr val="FF0000"/>
                </a:solidFill>
              </a:rPr>
              <a:t>T=15</a:t>
            </a:r>
          </a:p>
          <a:p>
            <a:r>
              <a:rPr lang="en-US" sz="1600" dirty="0" smtClean="0">
                <a:solidFill>
                  <a:srgbClr val="FF0000"/>
                </a:solidFill>
              </a:rPr>
              <a:t>A[7]=31</a:t>
            </a:r>
          </a:p>
          <a:p>
            <a:r>
              <a:rPr lang="en-US" sz="1600" dirty="0" smtClean="0">
                <a:solidFill>
                  <a:srgbClr val="FF0000"/>
                </a:solidFill>
              </a:rPr>
              <a:t>A[4]=15</a:t>
            </a:r>
            <a:endParaRPr lang="en-US" sz="1600" dirty="0">
              <a:solidFill>
                <a:srgbClr val="FF0000"/>
              </a:solidFill>
            </a:endParaRPr>
          </a:p>
        </p:txBody>
      </p:sp>
      <p:graphicFrame>
        <p:nvGraphicFramePr>
          <p:cNvPr id="25" name="Table 2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254291708"/>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26" name="Curved Up Arrow 25"/>
          <p:cNvSpPr/>
          <p:nvPr/>
        </p:nvSpPr>
        <p:spPr>
          <a:xfrm>
            <a:off x="3912972" y="1358885"/>
            <a:ext cx="2959006"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urved Down Arrow 26"/>
          <p:cNvSpPr/>
          <p:nvPr/>
        </p:nvSpPr>
        <p:spPr>
          <a:xfrm flipH="1">
            <a:off x="3912972" y="99827"/>
            <a:ext cx="3115566"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8" name="Picture 27">
            <a:extLst>
              <a:ext uri="{FF2B5EF4-FFF2-40B4-BE49-F238E27FC236}">
                <a16:creationId xmlns:a16="http://schemas.microsoft.com/office/drawing/2014/main" xmlns="" id="{43383880-3595-5ACD-4FA1-5D1689E90805}"/>
              </a:ext>
            </a:extLst>
          </p:cNvPr>
          <p:cNvPicPr>
            <a:picLocks noChangeAspect="1"/>
          </p:cNvPicPr>
          <p:nvPr/>
        </p:nvPicPr>
        <p:blipFill>
          <a:blip r:embed="rId3"/>
          <a:stretch>
            <a:fillRect/>
          </a:stretch>
        </p:blipFill>
        <p:spPr>
          <a:xfrm>
            <a:off x="10975659" y="95231"/>
            <a:ext cx="1049240" cy="1044243"/>
          </a:xfrm>
          <a:prstGeom prst="rect">
            <a:avLst/>
          </a:prstGeom>
        </p:spPr>
      </p:pic>
      <p:sp>
        <p:nvSpPr>
          <p:cNvPr id="29" name="Date Placeholder 28"/>
          <p:cNvSpPr>
            <a:spLocks noGrp="1"/>
          </p:cNvSpPr>
          <p:nvPr>
            <p:ph type="dt" sz="half" idx="10"/>
          </p:nvPr>
        </p:nvSpPr>
        <p:spPr/>
        <p:txBody>
          <a:bodyPr/>
          <a:lstStyle/>
          <a:p>
            <a:fld id="{2C774806-EE6C-41E7-95CE-B7B548B03784}" type="datetime1">
              <a:rPr lang="en-US" smtClean="0"/>
              <a:t>11/18/2023</a:t>
            </a:fld>
            <a:endParaRPr lang="en-US" dirty="0"/>
          </a:p>
        </p:txBody>
      </p:sp>
      <p:sp>
        <p:nvSpPr>
          <p:cNvPr id="30" name="Footer Placeholder 29"/>
          <p:cNvSpPr>
            <a:spLocks noGrp="1"/>
          </p:cNvSpPr>
          <p:nvPr>
            <p:ph type="ftr" sz="quarter" idx="11"/>
          </p:nvPr>
        </p:nvSpPr>
        <p:spPr/>
        <p:txBody>
          <a:bodyPr/>
          <a:lstStyle/>
          <a:p>
            <a:r>
              <a:rPr lang="en-US" smtClean="0"/>
              <a:t>IT22018 &amp; IT22044</a:t>
            </a:r>
            <a:endParaRPr lang="en-US" dirty="0"/>
          </a:p>
        </p:txBody>
      </p:sp>
      <p:sp>
        <p:nvSpPr>
          <p:cNvPr id="31" name="Slide Number Placeholder 30"/>
          <p:cNvSpPr>
            <a:spLocks noGrp="1"/>
          </p:cNvSpPr>
          <p:nvPr>
            <p:ph type="sldNum" sz="quarter" idx="12"/>
          </p:nvPr>
        </p:nvSpPr>
        <p:spPr/>
        <p:txBody>
          <a:bodyPr/>
          <a:lstStyle/>
          <a:p>
            <a:fld id="{3A98EE3D-8CD1-4C3F-BD1C-C98C9596463C}" type="slidenum">
              <a:rPr lang="en-US" smtClean="0"/>
              <a:t>21</a:t>
            </a:fld>
            <a:endParaRPr lang="en-US" dirty="0"/>
          </a:p>
        </p:txBody>
      </p:sp>
    </p:spTree>
    <p:extLst>
      <p:ext uri="{BB962C8B-B14F-4D97-AF65-F5344CB8AC3E}">
        <p14:creationId xmlns:p14="http://schemas.microsoft.com/office/powerpoint/2010/main" val="107666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xEl>
                                              <p:pRg st="3" end="3"/>
                                            </p:txEl>
                                          </p:spTgt>
                                        </p:tgtEl>
                                        <p:attrNameLst>
                                          <p:attrName>style.visibility</p:attrName>
                                        </p:attrNameLst>
                                      </p:cBhvr>
                                      <p:to>
                                        <p:strVal val="visible"/>
                                      </p:to>
                                    </p:set>
                                    <p:animEffect transition="in" filter="fade">
                                      <p:cBhvr>
                                        <p:cTn id="7" dur="500"/>
                                        <p:tgtEl>
                                          <p:spTgt spid="2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xEl>
                                              <p:pRg st="4" end="4"/>
                                            </p:txEl>
                                          </p:spTgt>
                                        </p:tgtEl>
                                        <p:attrNameLst>
                                          <p:attrName>style.visibility</p:attrName>
                                        </p:attrNameLst>
                                      </p:cBhvr>
                                      <p:to>
                                        <p:strVal val="visible"/>
                                      </p:to>
                                    </p:set>
                                    <p:animEffect transition="in" filter="fade">
                                      <p:cBhvr>
                                        <p:cTn id="12" dur="500"/>
                                        <p:tgtEl>
                                          <p:spTgt spid="2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
                                            <p:txEl>
                                              <p:pRg st="6" end="6"/>
                                            </p:txEl>
                                          </p:spTgt>
                                        </p:tgtEl>
                                        <p:attrNameLst>
                                          <p:attrName>style.visibility</p:attrName>
                                        </p:attrNameLst>
                                      </p:cBhvr>
                                      <p:to>
                                        <p:strVal val="visible"/>
                                      </p:to>
                                    </p:set>
                                    <p:animEffect transition="in" filter="fade">
                                      <p:cBhvr>
                                        <p:cTn id="17" dur="500"/>
                                        <p:tgtEl>
                                          <p:spTgt spid="2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xEl>
                                              <p:pRg st="9" end="9"/>
                                            </p:txEl>
                                          </p:spTgt>
                                        </p:tgtEl>
                                        <p:attrNameLst>
                                          <p:attrName>style.visibility</p:attrName>
                                        </p:attrNameLst>
                                      </p:cBhvr>
                                      <p:to>
                                        <p:strVal val="visible"/>
                                      </p:to>
                                    </p:set>
                                    <p:animEffect transition="in" filter="fade">
                                      <p:cBhvr>
                                        <p:cTn id="22" dur="500"/>
                                        <p:tgtEl>
                                          <p:spTgt spid="24">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
                                            <p:txEl>
                                              <p:pRg st="10" end="10"/>
                                            </p:txEl>
                                          </p:spTgt>
                                        </p:tgtEl>
                                        <p:attrNameLst>
                                          <p:attrName>style.visibility</p:attrName>
                                        </p:attrNameLst>
                                      </p:cBhvr>
                                      <p:to>
                                        <p:strVal val="visible"/>
                                      </p:to>
                                    </p:set>
                                    <p:animEffect transition="in" filter="fade">
                                      <p:cBhvr>
                                        <p:cTn id="27" dur="500"/>
                                        <p:tgtEl>
                                          <p:spTgt spid="2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4">
                                            <p:txEl>
                                              <p:pRg st="11" end="11"/>
                                            </p:txEl>
                                          </p:spTgt>
                                        </p:tgtEl>
                                        <p:attrNameLst>
                                          <p:attrName>style.visibility</p:attrName>
                                        </p:attrNameLst>
                                      </p:cBhvr>
                                      <p:to>
                                        <p:strVal val="visible"/>
                                      </p:to>
                                    </p:set>
                                    <p:animEffect transition="in" filter="fade">
                                      <p:cBhvr>
                                        <p:cTn id="32" dur="500"/>
                                        <p:tgtEl>
                                          <p:spTgt spid="24">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0"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1"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44" name="Table 43">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20422323"/>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19</a:t>
                      </a:r>
                      <a:endParaRPr lang="en-US" dirty="0"/>
                    </a:p>
                  </a:txBody>
                  <a:tcPr/>
                </a:tc>
                <a:extLst>
                  <a:ext uri="{0D108BD9-81ED-4DB2-BD59-A6C34878D82A}">
                    <a16:rowId xmlns:a16="http://schemas.microsoft.com/office/drawing/2014/main" xmlns="" val="2274890338"/>
                  </a:ext>
                </a:extLst>
              </a:tr>
            </a:tbl>
          </a:graphicData>
        </a:graphic>
      </p:graphicFrame>
      <p:sp>
        <p:nvSpPr>
          <p:cNvPr id="45"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47" name="TextBox 46">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=5;i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If(a[5+3]&lt;a[5])</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a[8]=a[5];</a:t>
            </a:r>
            <a:endParaRPr lang="en-US" sz="1600" dirty="0"/>
          </a:p>
          <a:p>
            <a:r>
              <a:rPr lang="en-US" sz="1600" dirty="0"/>
              <a:t>	</a:t>
            </a:r>
            <a:r>
              <a:rPr lang="en-US" sz="1600" dirty="0" smtClean="0"/>
              <a:t>a[5]=</a:t>
            </a:r>
            <a:r>
              <a:rPr lang="en-US" sz="1600" dirty="0"/>
              <a:t>t;</a:t>
            </a:r>
          </a:p>
          <a:p>
            <a:r>
              <a:rPr lang="en-US" sz="1600" dirty="0"/>
              <a:t>}</a:t>
            </a:r>
          </a:p>
          <a:p>
            <a:r>
              <a:rPr lang="en-US" sz="1600" dirty="0"/>
              <a:t>}</a:t>
            </a:r>
          </a:p>
          <a:p>
            <a:r>
              <a:rPr lang="en-US" sz="1600" dirty="0"/>
              <a:t>}</a:t>
            </a:r>
            <a:endParaRPr lang="en-US" dirty="0"/>
          </a:p>
        </p:txBody>
      </p:sp>
      <p:sp>
        <p:nvSpPr>
          <p:cNvPr id="48" name="TextBox 47"/>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3</a:t>
            </a:r>
          </a:p>
          <a:p>
            <a:r>
              <a:rPr lang="en-US" sz="1600" dirty="0"/>
              <a:t> </a:t>
            </a:r>
            <a:r>
              <a:rPr lang="en-US" sz="1600" dirty="0" smtClean="0">
                <a:solidFill>
                  <a:srgbClr val="FF0000"/>
                </a:solidFill>
                <a:sym typeface="Wingdings" panose="05000000000000000000" pitchFamily="2" charset="2"/>
              </a:rPr>
              <a:t>6</a:t>
            </a:r>
          </a:p>
          <a:p>
            <a:endParaRPr lang="en-US" sz="1600" dirty="0">
              <a:solidFill>
                <a:srgbClr val="FF0000"/>
              </a:solidFill>
              <a:sym typeface="Wingdings" panose="05000000000000000000" pitchFamily="2" charset="2"/>
            </a:endParaRPr>
          </a:p>
          <a:p>
            <a:r>
              <a:rPr lang="en-US" sz="1600" dirty="0" smtClean="0">
                <a:solidFill>
                  <a:srgbClr val="FF0000"/>
                </a:solidFill>
              </a:rPr>
              <a:t>(19&lt;23)</a:t>
            </a:r>
          </a:p>
          <a:p>
            <a:endParaRPr lang="en-US" sz="1600" dirty="0" smtClean="0"/>
          </a:p>
          <a:p>
            <a:endParaRPr lang="en-US" sz="1600" dirty="0"/>
          </a:p>
          <a:p>
            <a:r>
              <a:rPr lang="en-US" sz="1600" dirty="0" smtClean="0">
                <a:solidFill>
                  <a:srgbClr val="FF0000"/>
                </a:solidFill>
              </a:rPr>
              <a:t>T=19</a:t>
            </a:r>
          </a:p>
          <a:p>
            <a:r>
              <a:rPr lang="en-US" sz="1600" dirty="0" smtClean="0">
                <a:solidFill>
                  <a:srgbClr val="FF0000"/>
                </a:solidFill>
              </a:rPr>
              <a:t>A[8]=23</a:t>
            </a:r>
          </a:p>
          <a:p>
            <a:r>
              <a:rPr lang="en-US" sz="1600" dirty="0" smtClean="0">
                <a:solidFill>
                  <a:srgbClr val="FF0000"/>
                </a:solidFill>
              </a:rPr>
              <a:t>A[5]=19</a:t>
            </a:r>
            <a:endParaRPr lang="en-US" sz="1600" dirty="0">
              <a:solidFill>
                <a:srgbClr val="FF0000"/>
              </a:solidFill>
            </a:endParaRPr>
          </a:p>
        </p:txBody>
      </p:sp>
      <p:graphicFrame>
        <p:nvGraphicFramePr>
          <p:cNvPr id="49" name="Table 48">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537452289"/>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50" name="Curved Up Arrow 49"/>
          <p:cNvSpPr/>
          <p:nvPr/>
        </p:nvSpPr>
        <p:spPr>
          <a:xfrm>
            <a:off x="4756649" y="1358885"/>
            <a:ext cx="2959006" cy="67859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Curved Down Arrow 50"/>
          <p:cNvSpPr/>
          <p:nvPr/>
        </p:nvSpPr>
        <p:spPr>
          <a:xfrm flipH="1">
            <a:off x="4678369" y="99827"/>
            <a:ext cx="3115566" cy="559470"/>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52" name="Picture 51">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53" name="Date Placeholder 52"/>
          <p:cNvSpPr>
            <a:spLocks noGrp="1"/>
          </p:cNvSpPr>
          <p:nvPr>
            <p:ph type="dt" sz="half" idx="10"/>
          </p:nvPr>
        </p:nvSpPr>
        <p:spPr/>
        <p:txBody>
          <a:bodyPr/>
          <a:lstStyle/>
          <a:p>
            <a:fld id="{177EC8E6-45D6-415A-9886-5F5B2281DE78}" type="datetime1">
              <a:rPr lang="en-US" smtClean="0"/>
              <a:t>11/18/2023</a:t>
            </a:fld>
            <a:endParaRPr lang="en-US" dirty="0"/>
          </a:p>
        </p:txBody>
      </p:sp>
      <p:sp>
        <p:nvSpPr>
          <p:cNvPr id="54" name="Footer Placeholder 53"/>
          <p:cNvSpPr>
            <a:spLocks noGrp="1"/>
          </p:cNvSpPr>
          <p:nvPr>
            <p:ph type="ftr" sz="quarter" idx="11"/>
          </p:nvPr>
        </p:nvSpPr>
        <p:spPr/>
        <p:txBody>
          <a:bodyPr/>
          <a:lstStyle/>
          <a:p>
            <a:r>
              <a:rPr lang="en-US" smtClean="0"/>
              <a:t>IT22018 &amp; IT22044</a:t>
            </a:r>
            <a:endParaRPr lang="en-US" dirty="0"/>
          </a:p>
        </p:txBody>
      </p:sp>
      <p:sp>
        <p:nvSpPr>
          <p:cNvPr id="55" name="Slide Number Placeholder 54"/>
          <p:cNvSpPr>
            <a:spLocks noGrp="1"/>
          </p:cNvSpPr>
          <p:nvPr>
            <p:ph type="sldNum" sz="quarter" idx="12"/>
          </p:nvPr>
        </p:nvSpPr>
        <p:spPr/>
        <p:txBody>
          <a:bodyPr/>
          <a:lstStyle/>
          <a:p>
            <a:fld id="{3A98EE3D-8CD1-4C3F-BD1C-C98C9596463C}" type="slidenum">
              <a:rPr lang="en-US" smtClean="0"/>
              <a:t>22</a:t>
            </a:fld>
            <a:endParaRPr lang="en-US" dirty="0"/>
          </a:p>
        </p:txBody>
      </p:sp>
    </p:spTree>
    <p:extLst>
      <p:ext uri="{BB962C8B-B14F-4D97-AF65-F5344CB8AC3E}">
        <p14:creationId xmlns:p14="http://schemas.microsoft.com/office/powerpoint/2010/main" val="93138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3" end="3"/>
                                            </p:txEl>
                                          </p:spTgt>
                                        </p:tgtEl>
                                        <p:attrNameLst>
                                          <p:attrName>style.visibility</p:attrName>
                                        </p:attrNameLst>
                                      </p:cBhvr>
                                      <p:to>
                                        <p:strVal val="visible"/>
                                      </p:to>
                                    </p:set>
                                    <p:animEffect transition="in" filter="fade">
                                      <p:cBhvr>
                                        <p:cTn id="7" dur="500"/>
                                        <p:tgtEl>
                                          <p:spTgt spid="4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4" end="4"/>
                                            </p:txEl>
                                          </p:spTgt>
                                        </p:tgtEl>
                                        <p:attrNameLst>
                                          <p:attrName>style.visibility</p:attrName>
                                        </p:attrNameLst>
                                      </p:cBhvr>
                                      <p:to>
                                        <p:strVal val="visible"/>
                                      </p:to>
                                    </p:set>
                                    <p:animEffect transition="in" filter="fade">
                                      <p:cBhvr>
                                        <p:cTn id="12" dur="500"/>
                                        <p:tgtEl>
                                          <p:spTgt spid="4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6" end="6"/>
                                            </p:txEl>
                                          </p:spTgt>
                                        </p:tgtEl>
                                        <p:attrNameLst>
                                          <p:attrName>style.visibility</p:attrName>
                                        </p:attrNameLst>
                                      </p:cBhvr>
                                      <p:to>
                                        <p:strVal val="visible"/>
                                      </p:to>
                                    </p:set>
                                    <p:animEffect transition="in" filter="fade">
                                      <p:cBhvr>
                                        <p:cTn id="17" dur="500"/>
                                        <p:tgtEl>
                                          <p:spTgt spid="48">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8">
                                            <p:txEl>
                                              <p:pRg st="9" end="9"/>
                                            </p:txEl>
                                          </p:spTgt>
                                        </p:tgtEl>
                                        <p:attrNameLst>
                                          <p:attrName>style.visibility</p:attrName>
                                        </p:attrNameLst>
                                      </p:cBhvr>
                                      <p:to>
                                        <p:strVal val="visible"/>
                                      </p:to>
                                    </p:set>
                                    <p:animEffect transition="in" filter="fade">
                                      <p:cBhvr>
                                        <p:cTn id="22" dur="500"/>
                                        <p:tgtEl>
                                          <p:spTgt spid="48">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xEl>
                                              <p:pRg st="10" end="10"/>
                                            </p:txEl>
                                          </p:spTgt>
                                        </p:tgtEl>
                                        <p:attrNameLst>
                                          <p:attrName>style.visibility</p:attrName>
                                        </p:attrNameLst>
                                      </p:cBhvr>
                                      <p:to>
                                        <p:strVal val="visible"/>
                                      </p:to>
                                    </p:set>
                                    <p:animEffect transition="in" filter="fade">
                                      <p:cBhvr>
                                        <p:cTn id="27" dur="500"/>
                                        <p:tgtEl>
                                          <p:spTgt spid="48">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8">
                                            <p:txEl>
                                              <p:pRg st="11" end="11"/>
                                            </p:txEl>
                                          </p:spTgt>
                                        </p:tgtEl>
                                        <p:attrNameLst>
                                          <p:attrName>style.visibility</p:attrName>
                                        </p:attrNameLst>
                                      </p:cBhvr>
                                      <p:to>
                                        <p:strVal val="visible"/>
                                      </p:to>
                                    </p:set>
                                    <p:animEffect transition="in" filter="fade">
                                      <p:cBhvr>
                                        <p:cTn id="32" dur="500"/>
                                        <p:tgtEl>
                                          <p:spTgt spid="48">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1"/>
                                        </p:tgtEl>
                                        <p:attrNameLst>
                                          <p:attrName>style.visibility</p:attrName>
                                        </p:attrNameLst>
                                      </p:cBhvr>
                                      <p:to>
                                        <p:strVal val="visible"/>
                                      </p:to>
                                    </p:set>
                                    <p:animEffect transition="in" filter="fade">
                                      <p:cBhvr>
                                        <p:cTn id="37" dur="500"/>
                                        <p:tgtEl>
                                          <p:spTgt spid="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7"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8"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9"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0"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1"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2"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3"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44" name="Table 43">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218752345"/>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45"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47" name="TextBox 46">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While(5&gt;1</a:t>
            </a:r>
            <a:r>
              <a:rPr lang="en-US" sz="1600" dirty="0"/>
              <a:t>)</a:t>
            </a:r>
          </a:p>
          <a:p>
            <a:r>
              <a:rPr lang="en-US" sz="1600" dirty="0"/>
              <a:t>{</a:t>
            </a:r>
          </a:p>
          <a:p>
            <a:r>
              <a:rPr lang="en-US" sz="1600" dirty="0"/>
              <a:t>Gap</a:t>
            </a:r>
            <a:r>
              <a:rPr lang="en-US" sz="1600" dirty="0" smtClean="0"/>
              <a:t>=(5+1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=6;i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If(a[5+3]&lt;a[5])</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a[8]=a[5];</a:t>
            </a:r>
            <a:endParaRPr lang="en-US" sz="1600" dirty="0"/>
          </a:p>
          <a:p>
            <a:r>
              <a:rPr lang="en-US" sz="1600" dirty="0"/>
              <a:t>	</a:t>
            </a:r>
            <a:r>
              <a:rPr lang="en-US" sz="1600" dirty="0" smtClean="0"/>
              <a:t>a[5]=</a:t>
            </a:r>
            <a:r>
              <a:rPr lang="en-US" sz="1600" dirty="0"/>
              <a:t>t;</a:t>
            </a:r>
          </a:p>
          <a:p>
            <a:r>
              <a:rPr lang="en-US" sz="1600" dirty="0"/>
              <a:t>}</a:t>
            </a:r>
          </a:p>
          <a:p>
            <a:r>
              <a:rPr lang="en-US" sz="1600" dirty="0"/>
              <a:t>}</a:t>
            </a:r>
          </a:p>
          <a:p>
            <a:r>
              <a:rPr lang="en-US" sz="1600" dirty="0"/>
              <a:t>}</a:t>
            </a:r>
            <a:endParaRPr lang="en-US" dirty="0"/>
          </a:p>
        </p:txBody>
      </p:sp>
      <p:sp>
        <p:nvSpPr>
          <p:cNvPr id="48" name="TextBox 47"/>
          <p:cNvSpPr txBox="1"/>
          <p:nvPr/>
        </p:nvSpPr>
        <p:spPr>
          <a:xfrm>
            <a:off x="8722064" y="1141267"/>
            <a:ext cx="2545492" cy="1815882"/>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3</a:t>
            </a:r>
          </a:p>
          <a:p>
            <a:r>
              <a:rPr lang="en-US" sz="1600" dirty="0"/>
              <a:t> </a:t>
            </a:r>
            <a:r>
              <a:rPr lang="en-US" sz="1600" dirty="0" smtClean="0">
                <a:solidFill>
                  <a:srgbClr val="FF0000"/>
                </a:solidFill>
                <a:sym typeface="Wingdings" panose="05000000000000000000" pitchFamily="2" charset="2"/>
              </a:rPr>
              <a:t>6</a:t>
            </a:r>
          </a:p>
          <a:p>
            <a:r>
              <a:rPr lang="en-US" sz="1600" dirty="0">
                <a:solidFill>
                  <a:srgbClr val="FF0000"/>
                </a:solidFill>
                <a:sym typeface="Wingdings" panose="05000000000000000000" pitchFamily="2" charset="2"/>
              </a:rPr>
              <a:t>The Loop won’t Work!!</a:t>
            </a:r>
          </a:p>
          <a:p>
            <a:endParaRPr lang="en-US" sz="1600" dirty="0">
              <a:solidFill>
                <a:srgbClr val="FF0000"/>
              </a:solidFill>
              <a:sym typeface="Wingdings" panose="05000000000000000000" pitchFamily="2" charset="2"/>
            </a:endParaRPr>
          </a:p>
        </p:txBody>
      </p:sp>
      <p:pic>
        <p:nvPicPr>
          <p:cNvPr id="52" name="Picture 51">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53" name="Date Placeholder 52"/>
          <p:cNvSpPr>
            <a:spLocks noGrp="1"/>
          </p:cNvSpPr>
          <p:nvPr>
            <p:ph type="dt" sz="half" idx="10"/>
          </p:nvPr>
        </p:nvSpPr>
        <p:spPr/>
        <p:txBody>
          <a:bodyPr/>
          <a:lstStyle/>
          <a:p>
            <a:fld id="{548932EA-0AE0-4B6D-A7DB-08A13BB29783}" type="datetime1">
              <a:rPr lang="en-US" smtClean="0"/>
              <a:t>11/18/2023</a:t>
            </a:fld>
            <a:endParaRPr lang="en-US" dirty="0"/>
          </a:p>
        </p:txBody>
      </p:sp>
      <p:sp>
        <p:nvSpPr>
          <p:cNvPr id="54" name="Footer Placeholder 53"/>
          <p:cNvSpPr>
            <a:spLocks noGrp="1"/>
          </p:cNvSpPr>
          <p:nvPr>
            <p:ph type="ftr" sz="quarter" idx="11"/>
          </p:nvPr>
        </p:nvSpPr>
        <p:spPr/>
        <p:txBody>
          <a:bodyPr/>
          <a:lstStyle/>
          <a:p>
            <a:r>
              <a:rPr lang="en-US" smtClean="0"/>
              <a:t>IT22018 &amp; IT22044</a:t>
            </a:r>
            <a:endParaRPr lang="en-US" dirty="0"/>
          </a:p>
        </p:txBody>
      </p:sp>
      <p:sp>
        <p:nvSpPr>
          <p:cNvPr id="55" name="Slide Number Placeholder 54"/>
          <p:cNvSpPr>
            <a:spLocks noGrp="1"/>
          </p:cNvSpPr>
          <p:nvPr>
            <p:ph type="sldNum" sz="quarter" idx="12"/>
          </p:nvPr>
        </p:nvSpPr>
        <p:spPr/>
        <p:txBody>
          <a:bodyPr/>
          <a:lstStyle/>
          <a:p>
            <a:fld id="{3A98EE3D-8CD1-4C3F-BD1C-C98C9596463C}" type="slidenum">
              <a:rPr lang="en-US" smtClean="0"/>
              <a:t>23</a:t>
            </a:fld>
            <a:endParaRPr lang="en-US" dirty="0"/>
          </a:p>
        </p:txBody>
      </p:sp>
    </p:spTree>
    <p:extLst>
      <p:ext uri="{BB962C8B-B14F-4D97-AF65-F5344CB8AC3E}">
        <p14:creationId xmlns:p14="http://schemas.microsoft.com/office/powerpoint/2010/main" val="2470058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xEl>
                                              <p:pRg st="3" end="3"/>
                                            </p:txEl>
                                          </p:spTgt>
                                        </p:tgtEl>
                                        <p:attrNameLst>
                                          <p:attrName>style.visibility</p:attrName>
                                        </p:attrNameLst>
                                      </p:cBhvr>
                                      <p:to>
                                        <p:strVal val="visible"/>
                                      </p:to>
                                    </p:set>
                                    <p:animEffect transition="in" filter="fade">
                                      <p:cBhvr>
                                        <p:cTn id="7" dur="500"/>
                                        <p:tgtEl>
                                          <p:spTgt spid="48">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8">
                                            <p:txEl>
                                              <p:pRg st="4" end="4"/>
                                            </p:txEl>
                                          </p:spTgt>
                                        </p:tgtEl>
                                        <p:attrNameLst>
                                          <p:attrName>style.visibility</p:attrName>
                                        </p:attrNameLst>
                                      </p:cBhvr>
                                      <p:to>
                                        <p:strVal val="visible"/>
                                      </p:to>
                                    </p:set>
                                    <p:animEffect transition="in" filter="fade">
                                      <p:cBhvr>
                                        <p:cTn id="12" dur="500"/>
                                        <p:tgtEl>
                                          <p:spTgt spid="48">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8">
                                            <p:txEl>
                                              <p:pRg st="5" end="5"/>
                                            </p:txEl>
                                          </p:spTgt>
                                        </p:tgtEl>
                                        <p:attrNameLst>
                                          <p:attrName>style.visibility</p:attrName>
                                        </p:attrNameLst>
                                      </p:cBhvr>
                                      <p:to>
                                        <p:strVal val="visible"/>
                                      </p:to>
                                    </p:set>
                                    <p:animEffect transition="in" filter="fade">
                                      <p:cBhvr>
                                        <p:cTn id="17" dur="500"/>
                                        <p:tgtEl>
                                          <p:spTgt spid="4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082469551"/>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=0;i</a:t>
            </a:r>
            <a:r>
              <a:rPr lang="en-US" sz="1600" dirty="0"/>
              <a:t>&lt;(</a:t>
            </a:r>
            <a:r>
              <a:rPr lang="en-US" sz="1600" dirty="0" smtClean="0"/>
              <a:t>9-2);</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If(a[0+2]&lt;a[0])</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a[8]=a[5];</a:t>
            </a:r>
            <a:endParaRPr lang="en-US" sz="1600" dirty="0"/>
          </a:p>
          <a:p>
            <a:r>
              <a:rPr lang="en-US" sz="1600" dirty="0"/>
              <a:t>	</a:t>
            </a:r>
            <a:r>
              <a:rPr lang="en-US" sz="1600" dirty="0" smtClean="0"/>
              <a:t>a[5]=</a:t>
            </a:r>
            <a:r>
              <a:rPr lang="en-US" sz="1600" dirty="0"/>
              <a:t>t;</a:t>
            </a:r>
          </a:p>
          <a:p>
            <a:r>
              <a:rPr lang="en-US" sz="1600" dirty="0"/>
              <a:t>}</a:t>
            </a:r>
          </a:p>
          <a:p>
            <a:r>
              <a:rPr lang="en-US" sz="1600" dirty="0"/>
              <a:t>}</a:t>
            </a:r>
          </a:p>
          <a:p>
            <a:r>
              <a:rPr lang="en-US" sz="1600" dirty="0"/>
              <a:t>}</a:t>
            </a:r>
            <a:endParaRPr lang="en-US" dirty="0"/>
          </a:p>
        </p:txBody>
      </p:sp>
      <p:sp>
        <p:nvSpPr>
          <p:cNvPr id="19" name="TextBox 18"/>
          <p:cNvSpPr txBox="1"/>
          <p:nvPr/>
        </p:nvSpPr>
        <p:spPr>
          <a:xfrm>
            <a:off x="8722063" y="1141267"/>
            <a:ext cx="2827385"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(5&lt;2)</a:t>
            </a:r>
          </a:p>
          <a:p>
            <a:r>
              <a:rPr lang="en-US" sz="1600" dirty="0"/>
              <a:t>Hence the Condition is false</a:t>
            </a:r>
          </a:p>
          <a:p>
            <a:r>
              <a:rPr lang="en-US" sz="1600" dirty="0"/>
              <a:t>No need to swap</a:t>
            </a:r>
          </a:p>
          <a:p>
            <a:endParaRPr lang="en-US" sz="1600" dirty="0" smtClean="0"/>
          </a:p>
          <a:p>
            <a:endParaRPr lang="en-US" sz="1600" dirty="0"/>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9A33BFAC-4D35-45D6-8E89-EC0E0978555B}"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24</a:t>
            </a:fld>
            <a:endParaRPr lang="en-US" dirty="0"/>
          </a:p>
        </p:txBody>
      </p:sp>
    </p:spTree>
    <p:extLst>
      <p:ext uri="{BB962C8B-B14F-4D97-AF65-F5344CB8AC3E}">
        <p14:creationId xmlns:p14="http://schemas.microsoft.com/office/powerpoint/2010/main" val="3710829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040003570"/>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9</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=1;i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If(a[1+2]&lt;a[1])</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t=a[3];</a:t>
            </a:r>
            <a:endParaRPr lang="en-US" sz="1600" dirty="0">
              <a:sym typeface="Wingdings" panose="05000000000000000000" pitchFamily="2" charset="2"/>
            </a:endParaRPr>
          </a:p>
          <a:p>
            <a:r>
              <a:rPr lang="en-US" sz="1600" dirty="0"/>
              <a:t>	</a:t>
            </a:r>
            <a:r>
              <a:rPr lang="en-US" sz="1600" dirty="0" smtClean="0"/>
              <a:t>a[3]=a[1];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dirty="0"/>
          </a:p>
        </p:txBody>
      </p:sp>
      <p:sp>
        <p:nvSpPr>
          <p:cNvPr id="19" name="TextBox 18"/>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(7&lt;9)</a:t>
            </a:r>
          </a:p>
          <a:p>
            <a:endParaRPr lang="en-US" sz="1600" dirty="0" smtClean="0"/>
          </a:p>
          <a:p>
            <a:endParaRPr lang="en-US" sz="1600" dirty="0"/>
          </a:p>
          <a:p>
            <a:r>
              <a:rPr lang="en-US" sz="1600" dirty="0" smtClean="0">
                <a:solidFill>
                  <a:srgbClr val="FF0000"/>
                </a:solidFill>
              </a:rPr>
              <a:t>T=7</a:t>
            </a:r>
          </a:p>
          <a:p>
            <a:r>
              <a:rPr lang="en-US" sz="1600" dirty="0" smtClean="0">
                <a:solidFill>
                  <a:srgbClr val="FF0000"/>
                </a:solidFill>
              </a:rPr>
              <a:t>A[3]=9</a:t>
            </a:r>
          </a:p>
          <a:p>
            <a:r>
              <a:rPr lang="en-US" sz="1600" dirty="0" smtClean="0">
                <a:solidFill>
                  <a:srgbClr val="FF0000"/>
                </a:solidFill>
              </a:rPr>
              <a:t>A[1]=7</a:t>
            </a:r>
            <a:endParaRPr lang="en-US" sz="1600" dirty="0">
              <a:solidFill>
                <a:srgbClr val="FF0000"/>
              </a:solidFill>
            </a:endParaRPr>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6960457"/>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21" name="Curved Up Arrow 20"/>
          <p:cNvSpPr/>
          <p:nvPr/>
        </p:nvSpPr>
        <p:spPr>
          <a:xfrm>
            <a:off x="1205535" y="1355260"/>
            <a:ext cx="2253629" cy="49513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flipH="1">
            <a:off x="1292617" y="181231"/>
            <a:ext cx="2290841" cy="498191"/>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83AB29E7-9E67-491B-B384-8779B96C6C7C}"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25</a:t>
            </a:fld>
            <a:endParaRPr lang="en-US" dirty="0"/>
          </a:p>
        </p:txBody>
      </p:sp>
    </p:spTree>
    <p:extLst>
      <p:ext uri="{BB962C8B-B14F-4D97-AF65-F5344CB8AC3E}">
        <p14:creationId xmlns:p14="http://schemas.microsoft.com/office/powerpoint/2010/main" val="349059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9" end="9"/>
                                            </p:txEl>
                                          </p:spTgt>
                                        </p:tgtEl>
                                        <p:attrNameLst>
                                          <p:attrName>style.visibility</p:attrName>
                                        </p:attrNameLst>
                                      </p:cBhvr>
                                      <p:to>
                                        <p:strVal val="visible"/>
                                      </p:to>
                                    </p:set>
                                    <p:animEffect transition="in" filter="fade">
                                      <p:cBhvr>
                                        <p:cTn id="22" dur="500"/>
                                        <p:tgtEl>
                                          <p:spTgt spid="19">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10" end="10"/>
                                            </p:txEl>
                                          </p:spTgt>
                                        </p:tgtEl>
                                        <p:attrNameLst>
                                          <p:attrName>style.visibility</p:attrName>
                                        </p:attrNameLst>
                                      </p:cBhvr>
                                      <p:to>
                                        <p:strVal val="visible"/>
                                      </p:to>
                                    </p:set>
                                    <p:animEffect transition="in" filter="fade">
                                      <p:cBhvr>
                                        <p:cTn id="27" dur="500"/>
                                        <p:tgtEl>
                                          <p:spTgt spid="19">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1" end="11"/>
                                            </p:txEl>
                                          </p:spTgt>
                                        </p:tgtEl>
                                        <p:attrNameLst>
                                          <p:attrName>style.visibility</p:attrName>
                                        </p:attrNameLst>
                                      </p:cBhvr>
                                      <p:to>
                                        <p:strVal val="visible"/>
                                      </p:to>
                                    </p:set>
                                    <p:animEffect transition="in" filter="fade">
                                      <p:cBhvr>
                                        <p:cTn id="32" dur="500"/>
                                        <p:tgtEl>
                                          <p:spTgt spid="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570708544"/>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=2;i</a:t>
            </a:r>
            <a:r>
              <a:rPr lang="en-US" sz="1600" dirty="0"/>
              <a:t>&lt;(</a:t>
            </a:r>
            <a:r>
              <a:rPr lang="en-US" sz="1600" dirty="0" smtClean="0"/>
              <a:t>9-2);</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If(a[2+2]&lt;a[2])</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a:sym typeface="Wingdings" panose="05000000000000000000" pitchFamily="2" charset="2"/>
              </a:rPr>
              <a:t>t=a[3];</a:t>
            </a:r>
          </a:p>
          <a:p>
            <a:r>
              <a:rPr lang="en-US" sz="1600" dirty="0"/>
              <a:t>	a[3]=a[1];</a:t>
            </a:r>
          </a:p>
          <a:p>
            <a:r>
              <a:rPr lang="en-US" sz="1600" dirty="0"/>
              <a:t>	a[1]=t;</a:t>
            </a:r>
          </a:p>
          <a:p>
            <a:r>
              <a:rPr lang="en-US" sz="1600" dirty="0" smtClean="0"/>
              <a:t>}</a:t>
            </a:r>
            <a:endParaRPr lang="en-US" sz="1600" dirty="0"/>
          </a:p>
          <a:p>
            <a:r>
              <a:rPr lang="en-US" sz="1600" dirty="0"/>
              <a:t>}</a:t>
            </a:r>
          </a:p>
          <a:p>
            <a:r>
              <a:rPr lang="en-US" sz="1600" dirty="0"/>
              <a:t>}</a:t>
            </a:r>
            <a:endParaRPr lang="en-US" dirty="0"/>
          </a:p>
        </p:txBody>
      </p:sp>
      <p:sp>
        <p:nvSpPr>
          <p:cNvPr id="19" name="TextBox 18"/>
          <p:cNvSpPr txBox="1"/>
          <p:nvPr/>
        </p:nvSpPr>
        <p:spPr>
          <a:xfrm>
            <a:off x="8722063" y="1141267"/>
            <a:ext cx="2827385"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(15&lt;5)</a:t>
            </a:r>
          </a:p>
          <a:p>
            <a:r>
              <a:rPr lang="en-US" sz="1600" dirty="0"/>
              <a:t>Hence the Condition is false</a:t>
            </a:r>
          </a:p>
          <a:p>
            <a:r>
              <a:rPr lang="en-US" sz="1600" dirty="0"/>
              <a:t>No need to swap</a:t>
            </a:r>
          </a:p>
          <a:p>
            <a:endParaRPr lang="en-US" sz="1600" dirty="0" smtClean="0"/>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3A0E7E1C-F07F-4A52-9D88-D1DCBA355D7B}"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26</a:t>
            </a:fld>
            <a:endParaRPr lang="en-US" dirty="0"/>
          </a:p>
        </p:txBody>
      </p:sp>
    </p:spTree>
    <p:extLst>
      <p:ext uri="{BB962C8B-B14F-4D97-AF65-F5344CB8AC3E}">
        <p14:creationId xmlns:p14="http://schemas.microsoft.com/office/powerpoint/2010/main" val="62956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76556166"/>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=3;i</a:t>
            </a:r>
            <a:r>
              <a:rPr lang="en-US" sz="1600" dirty="0"/>
              <a:t>&lt;(</a:t>
            </a:r>
            <a:r>
              <a:rPr lang="en-US" sz="1600" dirty="0" smtClean="0"/>
              <a:t>9-2);</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If(a[3+2]&lt;a[3])</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a:sym typeface="Wingdings" panose="05000000000000000000" pitchFamily="2" charset="2"/>
              </a:rPr>
              <a:t>t=a[3];</a:t>
            </a:r>
          </a:p>
          <a:p>
            <a:r>
              <a:rPr lang="en-US" sz="1600" dirty="0"/>
              <a:t>	a[3]=a[1];</a:t>
            </a:r>
          </a:p>
          <a:p>
            <a:r>
              <a:rPr lang="en-US" sz="1600" dirty="0"/>
              <a:t>	a[1]=t;</a:t>
            </a:r>
          </a:p>
          <a:p>
            <a:r>
              <a:rPr lang="en-US" sz="1600" dirty="0" smtClean="0"/>
              <a:t>}</a:t>
            </a:r>
            <a:endParaRPr lang="en-US" sz="1600" dirty="0"/>
          </a:p>
          <a:p>
            <a:r>
              <a:rPr lang="en-US" sz="1600" dirty="0"/>
              <a:t>}</a:t>
            </a:r>
          </a:p>
          <a:p>
            <a:r>
              <a:rPr lang="en-US" sz="1600" dirty="0"/>
              <a:t>}</a:t>
            </a:r>
            <a:endParaRPr lang="en-US" dirty="0"/>
          </a:p>
        </p:txBody>
      </p:sp>
      <p:sp>
        <p:nvSpPr>
          <p:cNvPr id="19" name="TextBox 18"/>
          <p:cNvSpPr txBox="1"/>
          <p:nvPr/>
        </p:nvSpPr>
        <p:spPr>
          <a:xfrm>
            <a:off x="8722063" y="1141267"/>
            <a:ext cx="2827385"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(19&lt;7)</a:t>
            </a:r>
          </a:p>
          <a:p>
            <a:r>
              <a:rPr lang="en-US" sz="1600" dirty="0"/>
              <a:t>Hence the Condition is false</a:t>
            </a:r>
          </a:p>
          <a:p>
            <a:r>
              <a:rPr lang="en-US" sz="1600" dirty="0"/>
              <a:t>No need to swap</a:t>
            </a:r>
          </a:p>
          <a:p>
            <a:endParaRPr lang="en-US" sz="1600" dirty="0" smtClean="0"/>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E4479018-9193-454B-AEF5-8E3E4BA29064}"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27</a:t>
            </a:fld>
            <a:endParaRPr lang="en-US" dirty="0"/>
          </a:p>
        </p:txBody>
      </p:sp>
    </p:spTree>
    <p:extLst>
      <p:ext uri="{BB962C8B-B14F-4D97-AF65-F5344CB8AC3E}">
        <p14:creationId xmlns:p14="http://schemas.microsoft.com/office/powerpoint/2010/main" val="165212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111788782"/>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=4;i</a:t>
            </a:r>
            <a:r>
              <a:rPr lang="en-US" sz="1600" dirty="0"/>
              <a:t>&lt;(</a:t>
            </a:r>
            <a:r>
              <a:rPr lang="en-US" sz="1600" dirty="0" smtClean="0"/>
              <a:t>9-2);</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If(a[4+2]&lt;a[4])</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a:sym typeface="Wingdings" panose="05000000000000000000" pitchFamily="2" charset="2"/>
              </a:rPr>
              <a:t>t=a[3];</a:t>
            </a:r>
          </a:p>
          <a:p>
            <a:r>
              <a:rPr lang="en-US" sz="1600" dirty="0"/>
              <a:t>	a[3]=a[1];</a:t>
            </a:r>
          </a:p>
          <a:p>
            <a:r>
              <a:rPr lang="en-US" sz="1600" dirty="0"/>
              <a:t>	a[1]=t;</a:t>
            </a:r>
          </a:p>
          <a:p>
            <a:r>
              <a:rPr lang="en-US" sz="1600" dirty="0" smtClean="0"/>
              <a:t>}</a:t>
            </a:r>
            <a:endParaRPr lang="en-US" sz="1600" dirty="0"/>
          </a:p>
          <a:p>
            <a:r>
              <a:rPr lang="en-US" sz="1600" dirty="0"/>
              <a:t>}</a:t>
            </a:r>
          </a:p>
          <a:p>
            <a:r>
              <a:rPr lang="en-US" sz="1600" dirty="0"/>
              <a:t>}</a:t>
            </a:r>
            <a:endParaRPr lang="en-US" dirty="0"/>
          </a:p>
        </p:txBody>
      </p:sp>
      <p:sp>
        <p:nvSpPr>
          <p:cNvPr id="19" name="TextBox 18"/>
          <p:cNvSpPr txBox="1"/>
          <p:nvPr/>
        </p:nvSpPr>
        <p:spPr>
          <a:xfrm>
            <a:off x="8722063" y="1141267"/>
            <a:ext cx="2827385"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(29&lt;15)</a:t>
            </a:r>
          </a:p>
          <a:p>
            <a:r>
              <a:rPr lang="en-US" sz="1600" dirty="0"/>
              <a:t>Hence the Condition is false</a:t>
            </a:r>
          </a:p>
          <a:p>
            <a:r>
              <a:rPr lang="en-US" sz="1600" dirty="0"/>
              <a:t>No need to swap</a:t>
            </a:r>
          </a:p>
          <a:p>
            <a:endParaRPr lang="en-US" sz="1600" dirty="0" smtClean="0"/>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FD1EBA83-E6A3-4A39-BA13-8AAE542C833F}"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28</a:t>
            </a:fld>
            <a:endParaRPr lang="en-US" dirty="0"/>
          </a:p>
        </p:txBody>
      </p:sp>
    </p:spTree>
    <p:extLst>
      <p:ext uri="{BB962C8B-B14F-4D97-AF65-F5344CB8AC3E}">
        <p14:creationId xmlns:p14="http://schemas.microsoft.com/office/powerpoint/2010/main" val="2252279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742601371"/>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=5;i</a:t>
            </a:r>
            <a:r>
              <a:rPr lang="en-US" sz="1600" dirty="0"/>
              <a:t>&lt;(</a:t>
            </a:r>
            <a:r>
              <a:rPr lang="en-US" sz="1600" dirty="0" smtClean="0"/>
              <a:t>9-2);</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If(a[5+2]&lt;a[5])</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a:sym typeface="Wingdings" panose="05000000000000000000" pitchFamily="2" charset="2"/>
              </a:rPr>
              <a:t>t=a[3];</a:t>
            </a:r>
          </a:p>
          <a:p>
            <a:r>
              <a:rPr lang="en-US" sz="1600" dirty="0"/>
              <a:t>	a[3]=a[1];</a:t>
            </a:r>
          </a:p>
          <a:p>
            <a:r>
              <a:rPr lang="en-US" sz="1600" dirty="0"/>
              <a:t>	a[1]=t;</a:t>
            </a:r>
          </a:p>
          <a:p>
            <a:r>
              <a:rPr lang="en-US" sz="1600" dirty="0" smtClean="0"/>
              <a:t>}</a:t>
            </a:r>
            <a:endParaRPr lang="en-US" sz="1600" dirty="0"/>
          </a:p>
          <a:p>
            <a:r>
              <a:rPr lang="en-US" sz="1600" dirty="0"/>
              <a:t>}</a:t>
            </a:r>
          </a:p>
          <a:p>
            <a:r>
              <a:rPr lang="en-US" sz="1600" dirty="0"/>
              <a:t>}</a:t>
            </a:r>
            <a:endParaRPr lang="en-US" dirty="0"/>
          </a:p>
        </p:txBody>
      </p:sp>
      <p:sp>
        <p:nvSpPr>
          <p:cNvPr id="19" name="TextBox 18"/>
          <p:cNvSpPr txBox="1"/>
          <p:nvPr/>
        </p:nvSpPr>
        <p:spPr>
          <a:xfrm>
            <a:off x="8722063" y="1141267"/>
            <a:ext cx="2827385"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(31&lt;19)</a:t>
            </a:r>
          </a:p>
          <a:p>
            <a:r>
              <a:rPr lang="en-US" sz="1600" dirty="0"/>
              <a:t>Hence the Condition is false</a:t>
            </a:r>
          </a:p>
          <a:p>
            <a:r>
              <a:rPr lang="en-US" sz="1600" dirty="0"/>
              <a:t>No need to swap</a:t>
            </a:r>
          </a:p>
          <a:p>
            <a:endParaRPr lang="en-US" sz="1600" dirty="0" smtClean="0"/>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0C07E609-6F77-4D18-936A-6C4F7BFC23CD}"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29</a:t>
            </a:fld>
            <a:endParaRPr lang="en-US" dirty="0"/>
          </a:p>
        </p:txBody>
      </p:sp>
    </p:spTree>
    <p:extLst>
      <p:ext uri="{BB962C8B-B14F-4D97-AF65-F5344CB8AC3E}">
        <p14:creationId xmlns:p14="http://schemas.microsoft.com/office/powerpoint/2010/main" val="233179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FDD32BB-3E46-29CB-E600-D746E2F38598}"/>
              </a:ext>
            </a:extLst>
          </p:cNvPr>
          <p:cNvSpPr>
            <a:spLocks noGrp="1"/>
          </p:cNvSpPr>
          <p:nvPr>
            <p:ph type="body" idx="1"/>
          </p:nvPr>
        </p:nvSpPr>
        <p:spPr>
          <a:xfrm>
            <a:off x="1295401" y="1104900"/>
            <a:ext cx="9590550" cy="3992033"/>
          </a:xfrm>
        </p:spPr>
        <p:txBody>
          <a:bodyPr>
            <a:normAutofit/>
          </a:bodyPr>
          <a:lstStyle/>
          <a:p>
            <a:pPr algn="l"/>
            <a:r>
              <a:rPr lang="en-US" sz="3200" dirty="0">
                <a:solidFill>
                  <a:schemeClr val="accent1"/>
                </a:solidFill>
              </a:rPr>
              <a:t>Shell sort</a:t>
            </a:r>
            <a:r>
              <a:rPr lang="en-US" sz="2400" dirty="0"/>
              <a:t>, invented by Donald Shell in 1959, is a sorting algorithm that is a generalization of insertion sort. While discussing insertion sort, we have observed two things:</a:t>
            </a:r>
          </a:p>
          <a:p>
            <a:pPr marL="342900" indent="-342900" algn="l">
              <a:buFont typeface="Arial" panose="020B0604020202020204" pitchFamily="34" charset="0"/>
              <a:buChar char="•"/>
            </a:pPr>
            <a:r>
              <a:rPr lang="en-US" sz="2400" dirty="0"/>
              <a:t> First, insertion sort works well when the input data is ‘almost sorted’.</a:t>
            </a:r>
          </a:p>
          <a:p>
            <a:pPr marL="342900" indent="-342900" algn="l">
              <a:buFont typeface="Arial" panose="020B0604020202020204" pitchFamily="34" charset="0"/>
              <a:buChar char="•"/>
            </a:pPr>
            <a:r>
              <a:rPr lang="en-US" sz="2400" dirty="0"/>
              <a:t>Second, insertion sort is quite inefficient to use as it moves the values just one position at a time.</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 name="Date Placeholder 1"/>
          <p:cNvSpPr>
            <a:spLocks noGrp="1"/>
          </p:cNvSpPr>
          <p:nvPr>
            <p:ph type="dt" sz="half" idx="10"/>
          </p:nvPr>
        </p:nvSpPr>
        <p:spPr/>
        <p:txBody>
          <a:bodyPr/>
          <a:lstStyle/>
          <a:p>
            <a:fld id="{3C0F75A5-B4FA-40E5-8BEA-56DA3B486066}" type="datetime1">
              <a:rPr lang="en-US" smtClean="0"/>
              <a:t>11/18/2023</a:t>
            </a:fld>
            <a:endParaRPr lang="en-US" dirty="0"/>
          </a:p>
        </p:txBody>
      </p:sp>
      <p:sp>
        <p:nvSpPr>
          <p:cNvPr id="8" name="Footer Placeholder 7"/>
          <p:cNvSpPr>
            <a:spLocks noGrp="1"/>
          </p:cNvSpPr>
          <p:nvPr>
            <p:ph type="ftr" sz="quarter" idx="11"/>
          </p:nvPr>
        </p:nvSpPr>
        <p:spPr/>
        <p:txBody>
          <a:bodyPr/>
          <a:lstStyle/>
          <a:p>
            <a:r>
              <a:rPr lang="en-US" smtClean="0"/>
              <a:t>IT22018 &amp; IT22044</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3</a:t>
            </a:fld>
            <a:endParaRPr lang="en-US" dirty="0"/>
          </a:p>
        </p:txBody>
      </p:sp>
    </p:spTree>
    <p:extLst>
      <p:ext uri="{BB962C8B-B14F-4D97-AF65-F5344CB8AC3E}">
        <p14:creationId xmlns:p14="http://schemas.microsoft.com/office/powerpoint/2010/main" val="2144735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502326925"/>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tc>
                  <a:txBody>
                    <a:bodyPr/>
                    <a:lstStyle/>
                    <a:p>
                      <a:pPr algn="ctr"/>
                      <a:r>
                        <a:rPr lang="en-US" dirty="0" smtClean="0"/>
                        <a:t>23</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=6;i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If(a[6+2]&lt;a[6])</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a[8]=a[6];</a:t>
            </a:r>
            <a:endParaRPr lang="en-US" sz="1600" dirty="0"/>
          </a:p>
          <a:p>
            <a:r>
              <a:rPr lang="en-US" sz="1600" dirty="0"/>
              <a:t>	</a:t>
            </a:r>
            <a:r>
              <a:rPr lang="en-US" sz="1600" dirty="0" smtClean="0"/>
              <a:t>a[6]=</a:t>
            </a:r>
            <a:r>
              <a:rPr lang="en-US" sz="1600" dirty="0"/>
              <a:t>t;</a:t>
            </a:r>
          </a:p>
          <a:p>
            <a:r>
              <a:rPr lang="en-US" sz="1600" dirty="0"/>
              <a:t>}</a:t>
            </a:r>
          </a:p>
          <a:p>
            <a:r>
              <a:rPr lang="en-US" sz="1600" dirty="0"/>
              <a:t>}</a:t>
            </a:r>
          </a:p>
          <a:p>
            <a:r>
              <a:rPr lang="en-US" sz="1600" dirty="0"/>
              <a:t>}</a:t>
            </a:r>
            <a:endParaRPr lang="en-US" dirty="0"/>
          </a:p>
        </p:txBody>
      </p:sp>
      <p:sp>
        <p:nvSpPr>
          <p:cNvPr id="19" name="TextBox 18"/>
          <p:cNvSpPr txBox="1"/>
          <p:nvPr/>
        </p:nvSpPr>
        <p:spPr>
          <a:xfrm>
            <a:off x="8722064" y="1141267"/>
            <a:ext cx="2545492" cy="310854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endParaRPr lang="en-US" sz="1600" dirty="0">
              <a:solidFill>
                <a:srgbClr val="FF0000"/>
              </a:solidFill>
              <a:sym typeface="Wingdings" panose="05000000000000000000" pitchFamily="2" charset="2"/>
            </a:endParaRPr>
          </a:p>
          <a:p>
            <a:r>
              <a:rPr lang="en-US" sz="1600" dirty="0" smtClean="0">
                <a:solidFill>
                  <a:srgbClr val="FF0000"/>
                </a:solidFill>
              </a:rPr>
              <a:t>(23&lt;29)</a:t>
            </a:r>
          </a:p>
          <a:p>
            <a:endParaRPr lang="en-US" sz="1600" dirty="0" smtClean="0"/>
          </a:p>
          <a:p>
            <a:endParaRPr lang="en-US" sz="1600" dirty="0"/>
          </a:p>
          <a:p>
            <a:r>
              <a:rPr lang="en-US" sz="1600" dirty="0" smtClean="0">
                <a:solidFill>
                  <a:srgbClr val="FF0000"/>
                </a:solidFill>
              </a:rPr>
              <a:t>T=23</a:t>
            </a:r>
          </a:p>
          <a:p>
            <a:r>
              <a:rPr lang="en-US" sz="1600" dirty="0" smtClean="0">
                <a:solidFill>
                  <a:srgbClr val="FF0000"/>
                </a:solidFill>
              </a:rPr>
              <a:t>A[8]=29</a:t>
            </a:r>
          </a:p>
          <a:p>
            <a:r>
              <a:rPr lang="en-US" sz="1600" dirty="0" smtClean="0">
                <a:solidFill>
                  <a:srgbClr val="FF0000"/>
                </a:solidFill>
              </a:rPr>
              <a:t>A[6]=23</a:t>
            </a:r>
            <a:endParaRPr lang="en-US" sz="1600" dirty="0">
              <a:solidFill>
                <a:srgbClr val="FF0000"/>
              </a:solidFill>
            </a:endParaRPr>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260452056"/>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21" name="Curved Up Arrow 20"/>
          <p:cNvSpPr/>
          <p:nvPr/>
        </p:nvSpPr>
        <p:spPr>
          <a:xfrm>
            <a:off x="5582430" y="1358885"/>
            <a:ext cx="2253629" cy="49513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flipH="1">
            <a:off x="5545218" y="130796"/>
            <a:ext cx="2290841" cy="498191"/>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EBF00801-4F99-433C-A9E1-390EC00188E8}"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30</a:t>
            </a:fld>
            <a:endParaRPr lang="en-US" dirty="0"/>
          </a:p>
        </p:txBody>
      </p:sp>
    </p:spTree>
    <p:extLst>
      <p:ext uri="{BB962C8B-B14F-4D97-AF65-F5344CB8AC3E}">
        <p14:creationId xmlns:p14="http://schemas.microsoft.com/office/powerpoint/2010/main" val="334984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9" end="9"/>
                                            </p:txEl>
                                          </p:spTgt>
                                        </p:tgtEl>
                                        <p:attrNameLst>
                                          <p:attrName>style.visibility</p:attrName>
                                        </p:attrNameLst>
                                      </p:cBhvr>
                                      <p:to>
                                        <p:strVal val="visible"/>
                                      </p:to>
                                    </p:set>
                                    <p:animEffect transition="in" filter="fade">
                                      <p:cBhvr>
                                        <p:cTn id="22" dur="500"/>
                                        <p:tgtEl>
                                          <p:spTgt spid="19">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10" end="10"/>
                                            </p:txEl>
                                          </p:spTgt>
                                        </p:tgtEl>
                                        <p:attrNameLst>
                                          <p:attrName>style.visibility</p:attrName>
                                        </p:attrNameLst>
                                      </p:cBhvr>
                                      <p:to>
                                        <p:strVal val="visible"/>
                                      </p:to>
                                    </p:set>
                                    <p:animEffect transition="in" filter="fade">
                                      <p:cBhvr>
                                        <p:cTn id="27" dur="500"/>
                                        <p:tgtEl>
                                          <p:spTgt spid="19">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
                                            <p:txEl>
                                              <p:pRg st="11" end="11"/>
                                            </p:txEl>
                                          </p:spTgt>
                                        </p:tgtEl>
                                        <p:attrNameLst>
                                          <p:attrName>style.visibility</p:attrName>
                                        </p:attrNameLst>
                                      </p:cBhvr>
                                      <p:to>
                                        <p:strVal val="visible"/>
                                      </p:to>
                                    </p:set>
                                    <p:animEffect transition="in" filter="fade">
                                      <p:cBhvr>
                                        <p:cTn id="32" dur="500"/>
                                        <p:tgtEl>
                                          <p:spTgt spid="19">
                                            <p:txEl>
                                              <p:pRg st="11" end="1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fade">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987867392"/>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While(3&gt;1</a:t>
            </a:r>
            <a:r>
              <a:rPr lang="en-US" sz="1600" dirty="0"/>
              <a:t>)</a:t>
            </a:r>
          </a:p>
          <a:p>
            <a:r>
              <a:rPr lang="en-US" sz="1600" dirty="0"/>
              <a:t>{</a:t>
            </a:r>
          </a:p>
          <a:p>
            <a:r>
              <a:rPr lang="en-US" sz="1600" dirty="0"/>
              <a:t>Gap</a:t>
            </a:r>
            <a:r>
              <a:rPr lang="en-US" sz="1600" dirty="0" smtClean="0"/>
              <a:t>=(3+1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=7;i</a:t>
            </a:r>
            <a:r>
              <a:rPr lang="en-US" sz="1600" dirty="0"/>
              <a:t>&lt;(</a:t>
            </a:r>
            <a:r>
              <a:rPr lang="en-US" sz="1600" dirty="0" smtClean="0"/>
              <a:t>9-3);</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If(a[6+2]&lt;a[6])</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a[8]=a[6];</a:t>
            </a:r>
            <a:endParaRPr lang="en-US" sz="1600" dirty="0"/>
          </a:p>
          <a:p>
            <a:r>
              <a:rPr lang="en-US" sz="1600" dirty="0"/>
              <a:t>	</a:t>
            </a:r>
            <a:r>
              <a:rPr lang="en-US" sz="1600" dirty="0" smtClean="0"/>
              <a:t>a[6]=</a:t>
            </a:r>
            <a:r>
              <a:rPr lang="en-US" sz="1600" dirty="0"/>
              <a:t>t;</a:t>
            </a:r>
          </a:p>
          <a:p>
            <a:r>
              <a:rPr lang="en-US" sz="1600" dirty="0"/>
              <a:t>}</a:t>
            </a:r>
          </a:p>
          <a:p>
            <a:r>
              <a:rPr lang="en-US" sz="1600" dirty="0"/>
              <a:t>}</a:t>
            </a:r>
          </a:p>
          <a:p>
            <a:r>
              <a:rPr lang="en-US" sz="1600" dirty="0"/>
              <a:t>}</a:t>
            </a:r>
            <a:endParaRPr lang="en-US" dirty="0"/>
          </a:p>
        </p:txBody>
      </p:sp>
      <p:sp>
        <p:nvSpPr>
          <p:cNvPr id="19" name="TextBox 18"/>
          <p:cNvSpPr txBox="1"/>
          <p:nvPr/>
        </p:nvSpPr>
        <p:spPr>
          <a:xfrm>
            <a:off x="8722064" y="1141267"/>
            <a:ext cx="2545492" cy="2062103"/>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2</a:t>
            </a:r>
          </a:p>
          <a:p>
            <a:r>
              <a:rPr lang="en-US" sz="1600" dirty="0"/>
              <a:t> </a:t>
            </a:r>
            <a:r>
              <a:rPr lang="en-US" sz="1600" dirty="0" smtClean="0">
                <a:solidFill>
                  <a:srgbClr val="FF0000"/>
                </a:solidFill>
                <a:sym typeface="Wingdings" panose="05000000000000000000" pitchFamily="2" charset="2"/>
              </a:rPr>
              <a:t>7</a:t>
            </a:r>
          </a:p>
          <a:p>
            <a:r>
              <a:rPr lang="en-US" sz="1600" dirty="0">
                <a:solidFill>
                  <a:srgbClr val="FF0000"/>
                </a:solidFill>
                <a:sym typeface="Wingdings" panose="05000000000000000000" pitchFamily="2" charset="2"/>
              </a:rPr>
              <a:t>The Loop won’t Work!!</a:t>
            </a:r>
          </a:p>
          <a:p>
            <a:endParaRPr lang="en-US" sz="1600" dirty="0">
              <a:solidFill>
                <a:srgbClr val="FF0000"/>
              </a:solidFill>
              <a:sym typeface="Wingdings" panose="05000000000000000000" pitchFamily="2" charset="2"/>
            </a:endParaRPr>
          </a:p>
          <a:p>
            <a:endParaRPr lang="en-US" sz="1600" dirty="0">
              <a:solidFill>
                <a:srgbClr val="FF0000"/>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057FA651-D434-48FF-B85E-9C6CB0579B63}"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31</a:t>
            </a:fld>
            <a:endParaRPr lang="en-US" dirty="0"/>
          </a:p>
        </p:txBody>
      </p:sp>
    </p:spTree>
    <p:extLst>
      <p:ext uri="{BB962C8B-B14F-4D97-AF65-F5344CB8AC3E}">
        <p14:creationId xmlns:p14="http://schemas.microsoft.com/office/powerpoint/2010/main" val="48130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5" end="5"/>
                                            </p:txEl>
                                          </p:spTgt>
                                        </p:tgtEl>
                                        <p:attrNameLst>
                                          <p:attrName>style.visibility</p:attrName>
                                        </p:attrNameLst>
                                      </p:cBhvr>
                                      <p:to>
                                        <p:strVal val="visible"/>
                                      </p:to>
                                    </p:set>
                                    <p:animEffect transition="in" filter="fade">
                                      <p:cBhvr>
                                        <p:cTn id="17" dur="500"/>
                                        <p:tgtEl>
                                          <p:spTgt spid="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203035246"/>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While(2&gt;1</a:t>
            </a:r>
            <a:r>
              <a:rPr lang="en-US" sz="1600" dirty="0"/>
              <a:t>)</a:t>
            </a:r>
          </a:p>
          <a:p>
            <a:r>
              <a:rPr lang="en-US" sz="1600" dirty="0"/>
              <a:t>{</a:t>
            </a:r>
          </a:p>
          <a:p>
            <a:r>
              <a:rPr lang="en-US" sz="1600" dirty="0"/>
              <a:t>Gap</a:t>
            </a:r>
            <a:r>
              <a:rPr lang="en-US" sz="1600" dirty="0" smtClean="0"/>
              <a:t>=(2+1</a:t>
            </a:r>
            <a:r>
              <a:rPr lang="en-US" sz="1600" dirty="0"/>
              <a:t>)/2</a:t>
            </a:r>
            <a:r>
              <a:rPr lang="en-US" sz="1600" dirty="0" smtClean="0"/>
              <a:t>;</a:t>
            </a:r>
            <a:endParaRPr lang="en-US" sz="1600" dirty="0">
              <a:solidFill>
                <a:srgbClr val="FF0000"/>
              </a:solidFill>
            </a:endParaRPr>
          </a:p>
          <a:p>
            <a:r>
              <a:rPr lang="en-US" sz="1600" dirty="0" smtClean="0"/>
              <a:t>For(</a:t>
            </a:r>
            <a:r>
              <a:rPr lang="en-US" sz="1600" dirty="0" err="1" smtClean="0"/>
              <a:t>i</a:t>
            </a:r>
            <a:r>
              <a:rPr lang="en-US" sz="1600" dirty="0" smtClean="0"/>
              <a:t>=0;i</a:t>
            </a:r>
            <a:r>
              <a:rPr lang="en-US" sz="1600" dirty="0"/>
              <a:t>&lt;(</a:t>
            </a:r>
            <a:r>
              <a:rPr lang="en-US" sz="1600" dirty="0" smtClean="0"/>
              <a:t>9-1);</a:t>
            </a:r>
            <a:r>
              <a:rPr lang="en-US" sz="1600" dirty="0" err="1"/>
              <a:t>i</a:t>
            </a:r>
            <a:r>
              <a:rPr lang="en-US" sz="1600" dirty="0"/>
              <a:t>++)</a:t>
            </a:r>
          </a:p>
          <a:p>
            <a:r>
              <a:rPr lang="en-US" sz="1600" dirty="0"/>
              <a:t>	</a:t>
            </a:r>
            <a:r>
              <a:rPr lang="en-US" sz="1600" dirty="0" smtClean="0"/>
              <a:t> </a:t>
            </a:r>
            <a:r>
              <a:rPr lang="en-US" sz="1600" dirty="0" smtClean="0">
                <a:sym typeface="Wingdings" panose="05000000000000000000" pitchFamily="2" charset="2"/>
              </a:rPr>
              <a:t>{</a:t>
            </a:r>
            <a:endParaRPr lang="en-US" sz="1600" dirty="0">
              <a:sym typeface="Wingdings" panose="05000000000000000000" pitchFamily="2" charset="2"/>
            </a:endParaRPr>
          </a:p>
          <a:p>
            <a:r>
              <a:rPr lang="en-US" sz="1600" dirty="0" smtClean="0">
                <a:sym typeface="Wingdings" panose="05000000000000000000" pitchFamily="2" charset="2"/>
              </a:rPr>
              <a:t>If(a[0+1]&lt;a[0])</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t=a[1];</a:t>
            </a:r>
            <a:endParaRPr lang="en-US" sz="1600" dirty="0">
              <a:sym typeface="Wingdings" panose="05000000000000000000" pitchFamily="2" charset="2"/>
            </a:endParaRPr>
          </a:p>
          <a:p>
            <a:r>
              <a:rPr lang="en-US" sz="1600" dirty="0"/>
              <a:t>	</a:t>
            </a:r>
            <a:r>
              <a:rPr lang="en-US" sz="1600" dirty="0" smtClean="0"/>
              <a:t>a[1]=a[0];</a:t>
            </a:r>
            <a:endParaRPr lang="en-US" sz="1600" dirty="0"/>
          </a:p>
          <a:p>
            <a:r>
              <a:rPr lang="en-US" sz="1600" dirty="0"/>
              <a:t>	</a:t>
            </a:r>
            <a:r>
              <a:rPr lang="en-US" sz="1600" dirty="0" smtClean="0"/>
              <a:t>a[0]=</a:t>
            </a:r>
            <a:r>
              <a:rPr lang="en-US" sz="1600" dirty="0"/>
              <a:t>t;</a:t>
            </a:r>
          </a:p>
          <a:p>
            <a:r>
              <a:rPr lang="en-US" sz="1600" dirty="0"/>
              <a:t>}</a:t>
            </a:r>
          </a:p>
          <a:p>
            <a:r>
              <a:rPr lang="en-US" sz="1600" dirty="0"/>
              <a:t>}</a:t>
            </a:r>
          </a:p>
          <a:p>
            <a:r>
              <a:rPr lang="en-US" sz="1600" dirty="0"/>
              <a:t>}</a:t>
            </a:r>
            <a:endParaRPr lang="en-US" dirty="0"/>
          </a:p>
        </p:txBody>
      </p:sp>
      <p:sp>
        <p:nvSpPr>
          <p:cNvPr id="19" name="TextBox 18"/>
          <p:cNvSpPr txBox="1"/>
          <p:nvPr/>
        </p:nvSpPr>
        <p:spPr>
          <a:xfrm>
            <a:off x="8722064" y="1141267"/>
            <a:ext cx="3082758" cy="2800767"/>
          </a:xfrm>
          <a:prstGeom prst="rect">
            <a:avLst/>
          </a:prstGeom>
          <a:noFill/>
        </p:spPr>
        <p:txBody>
          <a:bodyPr wrap="square" rtlCol="0">
            <a:spAutoFit/>
          </a:bodyPr>
          <a:lstStyle/>
          <a:p>
            <a:endParaRPr lang="en-US" sz="1600" dirty="0" smtClean="0"/>
          </a:p>
          <a:p>
            <a:endParaRPr lang="en-US" sz="1600" dirty="0"/>
          </a:p>
          <a:p>
            <a:endParaRPr lang="en-US" sz="1600" dirty="0" smtClean="0"/>
          </a:p>
          <a:p>
            <a:r>
              <a:rPr lang="en-US" sz="1600" dirty="0" smtClean="0">
                <a:solidFill>
                  <a:srgbClr val="FF0000"/>
                </a:solidFill>
                <a:sym typeface="Wingdings" panose="05000000000000000000" pitchFamily="2" charset="2"/>
              </a:rPr>
              <a:t>1</a:t>
            </a:r>
          </a:p>
          <a:p>
            <a:r>
              <a:rPr lang="en-US" sz="1600" dirty="0"/>
              <a:t> </a:t>
            </a:r>
            <a:r>
              <a:rPr lang="en-US" sz="1600" dirty="0" smtClean="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(7&lt;2)</a:t>
            </a:r>
          </a:p>
          <a:p>
            <a:r>
              <a:rPr lang="en-US" sz="1600" dirty="0"/>
              <a:t>Hence the Condition is false</a:t>
            </a:r>
          </a:p>
          <a:p>
            <a:r>
              <a:rPr lang="en-US" sz="1600" dirty="0"/>
              <a:t>No need to swap</a:t>
            </a:r>
          </a:p>
          <a:p>
            <a:endParaRPr lang="en-US" sz="1600" dirty="0" smtClean="0"/>
          </a:p>
          <a:p>
            <a:endParaRPr lang="en-US" sz="1600" dirty="0"/>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A8E754A3-11D7-4C21-8FA7-72A649364B4F}"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32</a:t>
            </a:fld>
            <a:endParaRPr lang="en-US" dirty="0"/>
          </a:p>
        </p:txBody>
      </p:sp>
    </p:spTree>
    <p:extLst>
      <p:ext uri="{BB962C8B-B14F-4D97-AF65-F5344CB8AC3E}">
        <p14:creationId xmlns:p14="http://schemas.microsoft.com/office/powerpoint/2010/main" val="3421483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
                                            <p:txEl>
                                              <p:pRg st="3" end="3"/>
                                            </p:txEl>
                                          </p:spTgt>
                                        </p:tgtEl>
                                        <p:attrNameLst>
                                          <p:attrName>style.visibility</p:attrName>
                                        </p:attrNameLst>
                                      </p:cBhvr>
                                      <p:to>
                                        <p:strVal val="visible"/>
                                      </p:to>
                                    </p:set>
                                    <p:animEffect transition="in" filter="fade">
                                      <p:cBhvr>
                                        <p:cTn id="7" dur="500"/>
                                        <p:tgtEl>
                                          <p:spTgt spid="1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xEl>
                                              <p:pRg st="4" end="4"/>
                                            </p:txEl>
                                          </p:spTgt>
                                        </p:tgtEl>
                                        <p:attrNameLst>
                                          <p:attrName>style.visibility</p:attrName>
                                        </p:attrNameLst>
                                      </p:cBhvr>
                                      <p:to>
                                        <p:strVal val="visible"/>
                                      </p:to>
                                    </p:set>
                                    <p:animEffect transition="in" filter="fade">
                                      <p:cBhvr>
                                        <p:cTn id="12" dur="500"/>
                                        <p:tgtEl>
                                          <p:spTgt spid="1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
                                            <p:txEl>
                                              <p:pRg st="6" end="6"/>
                                            </p:txEl>
                                          </p:spTgt>
                                        </p:tgtEl>
                                        <p:attrNameLst>
                                          <p:attrName>style.visibility</p:attrName>
                                        </p:attrNameLst>
                                      </p:cBhvr>
                                      <p:to>
                                        <p:strVal val="visible"/>
                                      </p:to>
                                    </p:set>
                                    <p:animEffect transition="in" filter="fade">
                                      <p:cBhvr>
                                        <p:cTn id="17" dur="500"/>
                                        <p:tgtEl>
                                          <p:spTgt spid="19">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
                                            <p:txEl>
                                              <p:pRg st="7" end="7"/>
                                            </p:txEl>
                                          </p:spTgt>
                                        </p:tgtEl>
                                        <p:attrNameLst>
                                          <p:attrName>style.visibility</p:attrName>
                                        </p:attrNameLst>
                                      </p:cBhvr>
                                      <p:to>
                                        <p:strVal val="visible"/>
                                      </p:to>
                                    </p:set>
                                    <p:animEffect transition="in" filter="fade">
                                      <p:cBhvr>
                                        <p:cTn id="22" dur="500"/>
                                        <p:tgtEl>
                                          <p:spTgt spid="19">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
                                            <p:txEl>
                                              <p:pRg st="8" end="8"/>
                                            </p:txEl>
                                          </p:spTgt>
                                        </p:tgtEl>
                                        <p:attrNameLst>
                                          <p:attrName>style.visibility</p:attrName>
                                        </p:attrNameLst>
                                      </p:cBhvr>
                                      <p:to>
                                        <p:strVal val="visible"/>
                                      </p:to>
                                    </p:set>
                                    <p:animEffect transition="in" filter="fade">
                                      <p:cBhvr>
                                        <p:cTn id="27" dur="500"/>
                                        <p:tgtEl>
                                          <p:spTgt spid="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740230866"/>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=1;i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If(a[1+1</a:t>
            </a:r>
            <a:r>
              <a:rPr lang="en-US" sz="1600" dirty="0">
                <a:sym typeface="Wingdings" panose="05000000000000000000" pitchFamily="2" charset="2"/>
              </a:rPr>
              <a:t>]&lt;</a:t>
            </a:r>
            <a:r>
              <a:rPr lang="en-US" sz="1600" dirty="0" smtClean="0">
                <a:sym typeface="Wingdings" panose="05000000000000000000" pitchFamily="2" charset="2"/>
              </a:rPr>
              <a:t>a[1])</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4" y="1141267"/>
            <a:ext cx="2545492" cy="3108543"/>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(5&lt;7)</a:t>
            </a:r>
            <a:endParaRPr lang="en-US" sz="1600" dirty="0">
              <a:solidFill>
                <a:srgbClr val="FF0000"/>
              </a:solidFill>
            </a:endParaRPr>
          </a:p>
          <a:p>
            <a:endParaRPr lang="en-US" sz="1600" dirty="0"/>
          </a:p>
          <a:p>
            <a:endParaRPr lang="en-US" sz="1600" dirty="0"/>
          </a:p>
          <a:p>
            <a:r>
              <a:rPr lang="en-US" sz="1600" dirty="0" smtClean="0">
                <a:solidFill>
                  <a:srgbClr val="FF0000"/>
                </a:solidFill>
              </a:rPr>
              <a:t>T=5</a:t>
            </a:r>
            <a:endParaRPr lang="en-US" sz="1600" dirty="0">
              <a:solidFill>
                <a:srgbClr val="FF0000"/>
              </a:solidFill>
            </a:endParaRPr>
          </a:p>
          <a:p>
            <a:r>
              <a:rPr lang="en-US" sz="1600" dirty="0" smtClean="0">
                <a:solidFill>
                  <a:srgbClr val="FF0000"/>
                </a:solidFill>
              </a:rPr>
              <a:t>A[2]=7</a:t>
            </a:r>
            <a:endParaRPr lang="en-US" sz="1600" dirty="0">
              <a:solidFill>
                <a:srgbClr val="FF0000"/>
              </a:solidFill>
            </a:endParaRPr>
          </a:p>
          <a:p>
            <a:r>
              <a:rPr lang="en-US" sz="1600" dirty="0" smtClean="0">
                <a:solidFill>
                  <a:srgbClr val="FF0000"/>
                </a:solidFill>
              </a:rPr>
              <a:t>A[1]=</a:t>
            </a:r>
            <a:r>
              <a:rPr lang="en-US" sz="1600" dirty="0">
                <a:solidFill>
                  <a:srgbClr val="FF0000"/>
                </a:solidFill>
              </a:rPr>
              <a:t>5</a:t>
            </a:r>
            <a:endParaRPr lang="en-US" sz="1600" dirty="0">
              <a:solidFill>
                <a:srgbClr val="FF0000"/>
              </a:solidFill>
            </a:endParaRPr>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19165951"/>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21" name="Curved Up Arrow 20"/>
          <p:cNvSpPr/>
          <p:nvPr/>
        </p:nvSpPr>
        <p:spPr>
          <a:xfrm>
            <a:off x="1205535" y="1380155"/>
            <a:ext cx="1348195" cy="49513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flipH="1">
            <a:off x="1302731" y="133107"/>
            <a:ext cx="1382804" cy="498191"/>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4A08F6A9-6FF8-4EF2-9343-E14705E99FA7}"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33</a:t>
            </a:fld>
            <a:endParaRPr lang="en-US" dirty="0"/>
          </a:p>
        </p:txBody>
      </p:sp>
    </p:spTree>
    <p:extLst>
      <p:ext uri="{BB962C8B-B14F-4D97-AF65-F5344CB8AC3E}">
        <p14:creationId xmlns:p14="http://schemas.microsoft.com/office/powerpoint/2010/main" val="1029456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4"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5"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8"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9"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0"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1"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4"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5"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36" name="Table 35">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244850185"/>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37"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39" name="TextBox 38">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=2;i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If(a[2+1</a:t>
            </a:r>
            <a:r>
              <a:rPr lang="en-US" sz="1600" dirty="0">
                <a:sym typeface="Wingdings" panose="05000000000000000000" pitchFamily="2" charset="2"/>
              </a:rPr>
              <a:t>]&lt;</a:t>
            </a:r>
            <a:r>
              <a:rPr lang="en-US" sz="1600" dirty="0" smtClean="0">
                <a:sym typeface="Wingdings" panose="05000000000000000000" pitchFamily="2" charset="2"/>
              </a:rPr>
              <a:t>a[2])</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40" name="TextBox 39"/>
          <p:cNvSpPr txBox="1"/>
          <p:nvPr/>
        </p:nvSpPr>
        <p:spPr>
          <a:xfrm>
            <a:off x="8722063" y="1141267"/>
            <a:ext cx="2794433" cy="2554545"/>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(9&lt;7)</a:t>
            </a:r>
            <a:endParaRPr lang="en-US" sz="1600" dirty="0">
              <a:solidFill>
                <a:srgbClr val="FF0000"/>
              </a:solidFill>
            </a:endParaRPr>
          </a:p>
          <a:p>
            <a:r>
              <a:rPr lang="en-US" sz="1600" dirty="0"/>
              <a:t>Hence the Condition is false</a:t>
            </a:r>
          </a:p>
          <a:p>
            <a:r>
              <a:rPr lang="en-US" sz="1600" dirty="0"/>
              <a:t>No need to swap</a:t>
            </a:r>
          </a:p>
          <a:p>
            <a:endParaRPr lang="en-US" sz="1600" dirty="0"/>
          </a:p>
        </p:txBody>
      </p:sp>
      <p:pic>
        <p:nvPicPr>
          <p:cNvPr id="44" name="Picture 43">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45" name="Date Placeholder 44"/>
          <p:cNvSpPr>
            <a:spLocks noGrp="1"/>
          </p:cNvSpPr>
          <p:nvPr>
            <p:ph type="dt" sz="half" idx="10"/>
          </p:nvPr>
        </p:nvSpPr>
        <p:spPr/>
        <p:txBody>
          <a:bodyPr/>
          <a:lstStyle/>
          <a:p>
            <a:fld id="{12CD8B66-ABDB-4C21-AF52-58D93AD115B8}" type="datetime1">
              <a:rPr lang="en-US" smtClean="0"/>
              <a:t>11/18/2023</a:t>
            </a:fld>
            <a:endParaRPr lang="en-US" dirty="0"/>
          </a:p>
        </p:txBody>
      </p:sp>
      <p:sp>
        <p:nvSpPr>
          <p:cNvPr id="46" name="Footer Placeholder 45"/>
          <p:cNvSpPr>
            <a:spLocks noGrp="1"/>
          </p:cNvSpPr>
          <p:nvPr>
            <p:ph type="ftr" sz="quarter" idx="11"/>
          </p:nvPr>
        </p:nvSpPr>
        <p:spPr/>
        <p:txBody>
          <a:bodyPr/>
          <a:lstStyle/>
          <a:p>
            <a:r>
              <a:rPr lang="en-US" smtClean="0"/>
              <a:t>IT22018 &amp; IT22044</a:t>
            </a:r>
            <a:endParaRPr lang="en-US" dirty="0"/>
          </a:p>
        </p:txBody>
      </p:sp>
      <p:sp>
        <p:nvSpPr>
          <p:cNvPr id="47" name="Slide Number Placeholder 46"/>
          <p:cNvSpPr>
            <a:spLocks noGrp="1"/>
          </p:cNvSpPr>
          <p:nvPr>
            <p:ph type="sldNum" sz="quarter" idx="12"/>
          </p:nvPr>
        </p:nvSpPr>
        <p:spPr/>
        <p:txBody>
          <a:bodyPr/>
          <a:lstStyle/>
          <a:p>
            <a:fld id="{3A98EE3D-8CD1-4C3F-BD1C-C98C9596463C}" type="slidenum">
              <a:rPr lang="en-US" smtClean="0"/>
              <a:t>34</a:t>
            </a:fld>
            <a:endParaRPr lang="en-US" dirty="0"/>
          </a:p>
        </p:txBody>
      </p:sp>
    </p:spTree>
    <p:extLst>
      <p:ext uri="{BB962C8B-B14F-4D97-AF65-F5344CB8AC3E}">
        <p14:creationId xmlns:p14="http://schemas.microsoft.com/office/powerpoint/2010/main" val="135190938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917779181"/>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=3;i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If(a[3+1</a:t>
            </a:r>
            <a:r>
              <a:rPr lang="en-US" sz="1600" dirty="0">
                <a:sym typeface="Wingdings" panose="05000000000000000000" pitchFamily="2" charset="2"/>
              </a:rPr>
              <a:t>]&lt;</a:t>
            </a:r>
            <a:r>
              <a:rPr lang="en-US" sz="1600" dirty="0" smtClean="0">
                <a:sym typeface="Wingdings" panose="05000000000000000000" pitchFamily="2" charset="2"/>
              </a:rPr>
              <a:t>a[3])</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3" y="1141267"/>
            <a:ext cx="2794433" cy="2554545"/>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(15&lt;9)</a:t>
            </a:r>
            <a:endParaRPr lang="en-US" sz="1600" dirty="0">
              <a:solidFill>
                <a:srgbClr val="FF0000"/>
              </a:solidFill>
            </a:endParaRPr>
          </a:p>
          <a:p>
            <a:r>
              <a:rPr lang="en-US" sz="1600" dirty="0"/>
              <a:t>Hence the Condition is false</a:t>
            </a:r>
          </a:p>
          <a:p>
            <a:r>
              <a:rPr lang="en-US" sz="1600" dirty="0"/>
              <a:t>No need to swap</a:t>
            </a:r>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DEB28C26-5D41-479F-A9E0-A66E256D1F16}"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35</a:t>
            </a:fld>
            <a:endParaRPr lang="en-US" dirty="0"/>
          </a:p>
        </p:txBody>
      </p:sp>
    </p:spTree>
    <p:extLst>
      <p:ext uri="{BB962C8B-B14F-4D97-AF65-F5344CB8AC3E}">
        <p14:creationId xmlns:p14="http://schemas.microsoft.com/office/powerpoint/2010/main" val="25565753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1489827076"/>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=4;i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If(a[4+1</a:t>
            </a:r>
            <a:r>
              <a:rPr lang="en-US" sz="1600" dirty="0">
                <a:sym typeface="Wingdings" panose="05000000000000000000" pitchFamily="2" charset="2"/>
              </a:rPr>
              <a:t>]&lt;</a:t>
            </a:r>
            <a:r>
              <a:rPr lang="en-US" sz="1600" dirty="0" smtClean="0">
                <a:sym typeface="Wingdings" panose="05000000000000000000" pitchFamily="2" charset="2"/>
              </a:rPr>
              <a:t>a[4])</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3" y="1141267"/>
            <a:ext cx="2794433" cy="2554545"/>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(19&lt;15)</a:t>
            </a:r>
            <a:endParaRPr lang="en-US" sz="1600" dirty="0">
              <a:solidFill>
                <a:srgbClr val="FF0000"/>
              </a:solidFill>
            </a:endParaRPr>
          </a:p>
          <a:p>
            <a:r>
              <a:rPr lang="en-US" sz="1600" dirty="0"/>
              <a:t>Hence the Condition is false</a:t>
            </a:r>
          </a:p>
          <a:p>
            <a:r>
              <a:rPr lang="en-US" sz="1600" dirty="0"/>
              <a:t>No need to swap</a:t>
            </a:r>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63553D4F-D355-41CA-A05D-7A1722770E2F}"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36</a:t>
            </a:fld>
            <a:endParaRPr lang="en-US" dirty="0"/>
          </a:p>
        </p:txBody>
      </p:sp>
    </p:spTree>
    <p:extLst>
      <p:ext uri="{BB962C8B-B14F-4D97-AF65-F5344CB8AC3E}">
        <p14:creationId xmlns:p14="http://schemas.microsoft.com/office/powerpoint/2010/main" val="1692880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53915682"/>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=5;i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If(a[5+1</a:t>
            </a:r>
            <a:r>
              <a:rPr lang="en-US" sz="1600" dirty="0">
                <a:sym typeface="Wingdings" panose="05000000000000000000" pitchFamily="2" charset="2"/>
              </a:rPr>
              <a:t>]&lt;</a:t>
            </a:r>
            <a:r>
              <a:rPr lang="en-US" sz="1600" dirty="0" smtClean="0">
                <a:sym typeface="Wingdings" panose="05000000000000000000" pitchFamily="2" charset="2"/>
              </a:rPr>
              <a:t>a[5])</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3" y="1141267"/>
            <a:ext cx="2794433" cy="2554545"/>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(23&lt;19)</a:t>
            </a:r>
            <a:endParaRPr lang="en-US" sz="1600" dirty="0">
              <a:solidFill>
                <a:srgbClr val="FF0000"/>
              </a:solidFill>
            </a:endParaRPr>
          </a:p>
          <a:p>
            <a:r>
              <a:rPr lang="en-US" sz="1600" dirty="0"/>
              <a:t>Hence the Condition is false</a:t>
            </a:r>
          </a:p>
          <a:p>
            <a:r>
              <a:rPr lang="en-US" sz="1600" dirty="0"/>
              <a:t>No need to swap</a:t>
            </a:r>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83927B43-9C0A-4731-A9E4-286FFD4B83E7}"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37</a:t>
            </a:fld>
            <a:endParaRPr lang="en-US" dirty="0"/>
          </a:p>
        </p:txBody>
      </p:sp>
    </p:spTree>
    <p:extLst>
      <p:ext uri="{BB962C8B-B14F-4D97-AF65-F5344CB8AC3E}">
        <p14:creationId xmlns:p14="http://schemas.microsoft.com/office/powerpoint/2010/main" val="159519948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172106580"/>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=6;i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If(a[6+1</a:t>
            </a:r>
            <a:r>
              <a:rPr lang="en-US" sz="1600" dirty="0">
                <a:sym typeface="Wingdings" panose="05000000000000000000" pitchFamily="2" charset="2"/>
              </a:rPr>
              <a:t>]&lt;</a:t>
            </a:r>
            <a:r>
              <a:rPr lang="en-US" sz="1600" dirty="0" smtClean="0">
                <a:sym typeface="Wingdings" panose="05000000000000000000" pitchFamily="2" charset="2"/>
              </a:rPr>
              <a:t>a[6])</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t=a[2];</a:t>
            </a:r>
            <a:endParaRPr lang="en-US" sz="1600" dirty="0">
              <a:sym typeface="Wingdings" panose="05000000000000000000" pitchFamily="2" charset="2"/>
            </a:endParaRPr>
          </a:p>
          <a:p>
            <a:r>
              <a:rPr lang="en-US" sz="1600" dirty="0"/>
              <a:t>	</a:t>
            </a:r>
            <a:r>
              <a:rPr lang="en-US" sz="1600" dirty="0" smtClean="0"/>
              <a:t>a[2]=a[1];</a:t>
            </a:r>
            <a:endParaRPr lang="en-US" sz="1600" dirty="0"/>
          </a:p>
          <a:p>
            <a:r>
              <a:rPr lang="en-US" sz="1600" dirty="0"/>
              <a:t>	</a:t>
            </a:r>
            <a:r>
              <a:rPr lang="en-US" sz="1600" dirty="0" smtClean="0"/>
              <a:t>a[1]=</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3" y="1141267"/>
            <a:ext cx="2794433" cy="2554545"/>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(31&lt;23)</a:t>
            </a:r>
            <a:endParaRPr lang="en-US" sz="1600" dirty="0">
              <a:solidFill>
                <a:srgbClr val="FF0000"/>
              </a:solidFill>
            </a:endParaRPr>
          </a:p>
          <a:p>
            <a:r>
              <a:rPr lang="en-US" sz="1600" dirty="0"/>
              <a:t>Hence the Condition is false</a:t>
            </a:r>
          </a:p>
          <a:p>
            <a:r>
              <a:rPr lang="en-US" sz="1600" dirty="0"/>
              <a:t>No need to swap</a:t>
            </a:r>
          </a:p>
          <a:p>
            <a:endParaRPr lang="en-US" sz="1600" dirty="0"/>
          </a:p>
        </p:txBody>
      </p:sp>
      <p:pic>
        <p:nvPicPr>
          <p:cNvPr id="20" name="Picture 19">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1" name="Date Placeholder 20"/>
          <p:cNvSpPr>
            <a:spLocks noGrp="1"/>
          </p:cNvSpPr>
          <p:nvPr>
            <p:ph type="dt" sz="half" idx="10"/>
          </p:nvPr>
        </p:nvSpPr>
        <p:spPr/>
        <p:txBody>
          <a:bodyPr/>
          <a:lstStyle/>
          <a:p>
            <a:fld id="{961131BA-ADA7-46C4-A735-726D98B09AD9}" type="datetime1">
              <a:rPr lang="en-US" smtClean="0"/>
              <a:t>11/18/2023</a:t>
            </a:fld>
            <a:endParaRPr lang="en-US" dirty="0"/>
          </a:p>
        </p:txBody>
      </p:sp>
      <p:sp>
        <p:nvSpPr>
          <p:cNvPr id="22" name="Footer Placeholder 21"/>
          <p:cNvSpPr>
            <a:spLocks noGrp="1"/>
          </p:cNvSpPr>
          <p:nvPr>
            <p:ph type="ftr" sz="quarter" idx="11"/>
          </p:nvPr>
        </p:nvSpPr>
        <p:spPr/>
        <p:txBody>
          <a:bodyPr/>
          <a:lstStyle/>
          <a:p>
            <a:r>
              <a:rPr lang="en-US" smtClean="0"/>
              <a:t>IT22018 &amp; IT22044</a:t>
            </a:r>
            <a:endParaRPr lang="en-US" dirty="0"/>
          </a:p>
        </p:txBody>
      </p:sp>
      <p:sp>
        <p:nvSpPr>
          <p:cNvPr id="23" name="Slide Number Placeholder 22"/>
          <p:cNvSpPr>
            <a:spLocks noGrp="1"/>
          </p:cNvSpPr>
          <p:nvPr>
            <p:ph type="sldNum" sz="quarter" idx="12"/>
          </p:nvPr>
        </p:nvSpPr>
        <p:spPr/>
        <p:txBody>
          <a:bodyPr/>
          <a:lstStyle/>
          <a:p>
            <a:fld id="{3A98EE3D-8CD1-4C3F-BD1C-C98C9596463C}" type="slidenum">
              <a:rPr lang="en-US" smtClean="0"/>
              <a:t>38</a:t>
            </a:fld>
            <a:endParaRPr lang="en-US" dirty="0"/>
          </a:p>
        </p:txBody>
      </p:sp>
    </p:spTree>
    <p:extLst>
      <p:ext uri="{BB962C8B-B14F-4D97-AF65-F5344CB8AC3E}">
        <p14:creationId xmlns:p14="http://schemas.microsoft.com/office/powerpoint/2010/main" val="191719505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427487564"/>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31</a:t>
                      </a:r>
                      <a:endParaRPr lang="en-US" dirty="0"/>
                    </a:p>
                  </a:txBody>
                  <a:tcPr/>
                </a:tc>
                <a:tc>
                  <a:txBody>
                    <a:bodyPr/>
                    <a:lstStyle/>
                    <a:p>
                      <a:pPr algn="ctr"/>
                      <a:r>
                        <a:rPr lang="en-US" dirty="0" smtClean="0"/>
                        <a:t>29</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=7;i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If(a[7+1</a:t>
            </a:r>
            <a:r>
              <a:rPr lang="en-US" sz="1600" dirty="0">
                <a:sym typeface="Wingdings" panose="05000000000000000000" pitchFamily="2" charset="2"/>
              </a:rPr>
              <a:t>]&lt;</a:t>
            </a:r>
            <a:r>
              <a:rPr lang="en-US" sz="1600" dirty="0" smtClean="0">
                <a:sym typeface="Wingdings" panose="05000000000000000000" pitchFamily="2" charset="2"/>
              </a:rPr>
              <a:t>a[7])</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a[8]=a[7];</a:t>
            </a:r>
            <a:endParaRPr lang="en-US" sz="1600" dirty="0"/>
          </a:p>
          <a:p>
            <a:r>
              <a:rPr lang="en-US" sz="1600" dirty="0"/>
              <a:t>	</a:t>
            </a:r>
            <a:r>
              <a:rPr lang="en-US" sz="1600" dirty="0" smtClean="0"/>
              <a:t>a[7]=</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4" y="1141267"/>
            <a:ext cx="2545492" cy="3108543"/>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endParaRPr lang="en-US" sz="1600" dirty="0">
              <a:solidFill>
                <a:srgbClr val="FF0000"/>
              </a:solidFill>
              <a:sym typeface="Wingdings" panose="05000000000000000000" pitchFamily="2" charset="2"/>
            </a:endParaRPr>
          </a:p>
          <a:p>
            <a:r>
              <a:rPr lang="en-US" sz="1600" dirty="0" smtClean="0">
                <a:solidFill>
                  <a:srgbClr val="FF0000"/>
                </a:solidFill>
              </a:rPr>
              <a:t>(29&lt;31)</a:t>
            </a:r>
            <a:endParaRPr lang="en-US" sz="1600" dirty="0">
              <a:solidFill>
                <a:srgbClr val="FF0000"/>
              </a:solidFill>
            </a:endParaRPr>
          </a:p>
          <a:p>
            <a:endParaRPr lang="en-US" sz="1600" dirty="0"/>
          </a:p>
          <a:p>
            <a:endParaRPr lang="en-US" sz="1600" dirty="0"/>
          </a:p>
          <a:p>
            <a:r>
              <a:rPr lang="en-US" sz="1600" dirty="0" smtClean="0">
                <a:solidFill>
                  <a:srgbClr val="FF0000"/>
                </a:solidFill>
              </a:rPr>
              <a:t>T=29</a:t>
            </a:r>
            <a:endParaRPr lang="en-US" sz="1600" dirty="0">
              <a:solidFill>
                <a:srgbClr val="FF0000"/>
              </a:solidFill>
            </a:endParaRPr>
          </a:p>
          <a:p>
            <a:r>
              <a:rPr lang="en-US" sz="1600" dirty="0" smtClean="0">
                <a:solidFill>
                  <a:srgbClr val="FF0000"/>
                </a:solidFill>
              </a:rPr>
              <a:t>A[8]=31</a:t>
            </a:r>
            <a:endParaRPr lang="en-US" sz="1600" dirty="0">
              <a:solidFill>
                <a:srgbClr val="FF0000"/>
              </a:solidFill>
            </a:endParaRPr>
          </a:p>
          <a:p>
            <a:r>
              <a:rPr lang="en-US" sz="1600" dirty="0" smtClean="0">
                <a:solidFill>
                  <a:srgbClr val="FF0000"/>
                </a:solidFill>
              </a:rPr>
              <a:t>A[k7]=29</a:t>
            </a:r>
            <a:endParaRPr lang="en-US" sz="1600" dirty="0">
              <a:solidFill>
                <a:srgbClr val="FF0000"/>
              </a:solidFill>
            </a:endParaRPr>
          </a:p>
        </p:txBody>
      </p:sp>
      <p:graphicFrame>
        <p:nvGraphicFramePr>
          <p:cNvPr id="20" name="Table 19">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85479066"/>
              </p:ext>
            </p:extLst>
          </p:nvPr>
        </p:nvGraphicFramePr>
        <p:xfrm>
          <a:off x="4030229" y="520092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5</a:t>
                      </a:r>
                      <a:endParaRPr lang="en-US" dirty="0"/>
                    </a:p>
                  </a:txBody>
                  <a:tcPr/>
                </a:tc>
                <a:tc>
                  <a:txBody>
                    <a:bodyPr/>
                    <a:lstStyle/>
                    <a:p>
                      <a:pPr algn="ctr"/>
                      <a:r>
                        <a:rPr lang="en-US" dirty="0" smtClean="0"/>
                        <a:t>7</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xmlns="" val="2274890338"/>
                  </a:ext>
                </a:extLst>
              </a:tr>
            </a:tbl>
          </a:graphicData>
        </a:graphic>
      </p:graphicFrame>
      <p:sp>
        <p:nvSpPr>
          <p:cNvPr id="21" name="Curved Up Arrow 20"/>
          <p:cNvSpPr/>
          <p:nvPr/>
        </p:nvSpPr>
        <p:spPr>
          <a:xfrm>
            <a:off x="6504844" y="1358885"/>
            <a:ext cx="1348195" cy="495133"/>
          </a:xfrm>
          <a:prstGeom prst="curvedUpArrow">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urved Down Arrow 21"/>
          <p:cNvSpPr/>
          <p:nvPr/>
        </p:nvSpPr>
        <p:spPr>
          <a:xfrm flipH="1">
            <a:off x="6470235" y="89607"/>
            <a:ext cx="1382804" cy="498191"/>
          </a:xfrm>
          <a:prstGeom prst="curvedDown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AED1812E-A3A1-4DC6-AC5E-28235C06C34B}"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39</a:t>
            </a:fld>
            <a:endParaRPr lang="en-US" dirty="0"/>
          </a:p>
        </p:txBody>
      </p:sp>
    </p:spTree>
    <p:extLst>
      <p:ext uri="{BB962C8B-B14F-4D97-AF65-F5344CB8AC3E}">
        <p14:creationId xmlns:p14="http://schemas.microsoft.com/office/powerpoint/2010/main" val="423801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4DBA5A-76BD-D939-F7B7-13DAA3A65F5D}"/>
              </a:ext>
            </a:extLst>
          </p:cNvPr>
          <p:cNvSpPr>
            <a:spLocks noGrp="1"/>
          </p:cNvSpPr>
          <p:nvPr>
            <p:ph type="title"/>
          </p:nvPr>
        </p:nvSpPr>
        <p:spPr>
          <a:xfrm>
            <a:off x="1397001" y="492126"/>
            <a:ext cx="9590550" cy="846680"/>
          </a:xfrm>
        </p:spPr>
        <p:txBody>
          <a:bodyPr>
            <a:normAutofit/>
          </a:bodyPr>
          <a:lstStyle/>
          <a:p>
            <a:pPr algn="l"/>
            <a:r>
              <a:rPr lang="en-US" sz="4800" b="1" dirty="0">
                <a:solidFill>
                  <a:schemeClr val="accent1"/>
                </a:solidFill>
              </a:rPr>
              <a:t>What is Shell Sort?</a:t>
            </a:r>
          </a:p>
        </p:txBody>
      </p:sp>
      <p:sp>
        <p:nvSpPr>
          <p:cNvPr id="3" name="Text Placeholder 2">
            <a:extLst>
              <a:ext uri="{FF2B5EF4-FFF2-40B4-BE49-F238E27FC236}">
                <a16:creationId xmlns:a16="http://schemas.microsoft.com/office/drawing/2014/main" xmlns="" id="{CE43FDFF-BA51-E25E-8A5C-6C736E7D0DF1}"/>
              </a:ext>
            </a:extLst>
          </p:cNvPr>
          <p:cNvSpPr>
            <a:spLocks noGrp="1"/>
          </p:cNvSpPr>
          <p:nvPr>
            <p:ph type="body" idx="1"/>
          </p:nvPr>
        </p:nvSpPr>
        <p:spPr>
          <a:xfrm>
            <a:off x="1295401" y="1638300"/>
            <a:ext cx="9590550" cy="3458633"/>
          </a:xfrm>
        </p:spPr>
        <p:txBody>
          <a:bodyPr>
            <a:normAutofit/>
          </a:bodyPr>
          <a:lstStyle/>
          <a:p>
            <a:pPr algn="l"/>
            <a:r>
              <a:rPr lang="en-US" sz="2400" dirty="0"/>
              <a:t>Shell sort is considered an improvement over insertion sort as it compares elements separated by a gap of several positions. This enables the element to take bigger steps towards its expected position. In Shell sort, elements are sorted in multiple passes and in each pass, data are taken with smaller and smaller gap sizes. However, the last step of shell sort is a plain insertion sort. But by the time we reach the last step, the elements are already ‘almost sorted’, and hence it provides good performance.</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C73EC5E3-E70A-4FD1-AB7F-371A5A5F362D}"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4</a:t>
            </a:fld>
            <a:endParaRPr lang="en-US" dirty="0"/>
          </a:p>
        </p:txBody>
      </p:sp>
    </p:spTree>
    <p:extLst>
      <p:ext uri="{BB962C8B-B14F-4D97-AF65-F5344CB8AC3E}">
        <p14:creationId xmlns:p14="http://schemas.microsoft.com/office/powerpoint/2010/main" val="350250324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2044336782"/>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a:t>While(2&gt;1)</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=8;i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If(a[7+1</a:t>
            </a:r>
            <a:r>
              <a:rPr lang="en-US" sz="1600" dirty="0">
                <a:sym typeface="Wingdings" panose="05000000000000000000" pitchFamily="2" charset="2"/>
              </a:rPr>
              <a:t>]&lt;</a:t>
            </a:r>
            <a:r>
              <a:rPr lang="en-US" sz="1600" dirty="0" smtClean="0">
                <a:sym typeface="Wingdings" panose="05000000000000000000" pitchFamily="2" charset="2"/>
              </a:rPr>
              <a:t>a[7])</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a[8]=a[7];</a:t>
            </a:r>
            <a:endParaRPr lang="en-US" sz="1600" dirty="0"/>
          </a:p>
          <a:p>
            <a:r>
              <a:rPr lang="en-US" sz="1600" dirty="0"/>
              <a:t>	</a:t>
            </a:r>
            <a:r>
              <a:rPr lang="en-US" sz="1600" dirty="0" smtClean="0"/>
              <a:t>a[7]=</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722064" y="1141267"/>
            <a:ext cx="2545492" cy="2062103"/>
          </a:xfrm>
          <a:prstGeom prst="rect">
            <a:avLst/>
          </a:prstGeom>
          <a:noFill/>
        </p:spPr>
        <p:txBody>
          <a:bodyPr wrap="square" rtlCol="0">
            <a:spAutoFit/>
          </a:bodyPr>
          <a:lstStyle/>
          <a:p>
            <a:endParaRPr lang="en-US" sz="1600" dirty="0"/>
          </a:p>
          <a:p>
            <a:endParaRPr lang="en-US" sz="1600" dirty="0"/>
          </a:p>
          <a:p>
            <a:endParaRPr lang="en-US" sz="1600" dirty="0"/>
          </a:p>
          <a:p>
            <a:r>
              <a:rPr lang="en-US" sz="1600" dirty="0">
                <a:solidFill>
                  <a:srgbClr val="FF0000"/>
                </a:solidFill>
                <a:sym typeface="Wingdings" panose="05000000000000000000" pitchFamily="2" charset="2"/>
              </a:rPr>
              <a:t>1</a:t>
            </a:r>
          </a:p>
          <a:p>
            <a:r>
              <a:rPr lang="en-US" sz="1600" dirty="0"/>
              <a:t> </a:t>
            </a:r>
            <a:r>
              <a:rPr lang="en-US" sz="1600" dirty="0">
                <a:solidFill>
                  <a:srgbClr val="FF0000"/>
                </a:solidFill>
                <a:sym typeface="Wingdings" panose="05000000000000000000" pitchFamily="2" charset="2"/>
              </a:rPr>
              <a:t>8</a:t>
            </a:r>
          </a:p>
          <a:p>
            <a:r>
              <a:rPr lang="en-US" sz="1600" dirty="0">
                <a:solidFill>
                  <a:srgbClr val="FF0000"/>
                </a:solidFill>
                <a:sym typeface="Wingdings" panose="05000000000000000000" pitchFamily="2" charset="2"/>
              </a:rPr>
              <a:t>The Loop won’t Work!!</a:t>
            </a:r>
          </a:p>
          <a:p>
            <a:endParaRPr lang="en-US" sz="1600" dirty="0">
              <a:solidFill>
                <a:srgbClr val="FF0000"/>
              </a:solidFill>
              <a:sym typeface="Wingdings" panose="05000000000000000000" pitchFamily="2" charset="2"/>
            </a:endParaRPr>
          </a:p>
          <a:p>
            <a:endParaRPr lang="en-US" sz="1600" dirty="0">
              <a:solidFill>
                <a:srgbClr val="FF0000"/>
              </a:solidFill>
            </a:endParaRPr>
          </a:p>
        </p:txBody>
      </p:sp>
      <p:pic>
        <p:nvPicPr>
          <p:cNvPr id="23" name="Picture 22">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24" name="Date Placeholder 23"/>
          <p:cNvSpPr>
            <a:spLocks noGrp="1"/>
          </p:cNvSpPr>
          <p:nvPr>
            <p:ph type="dt" sz="half" idx="10"/>
          </p:nvPr>
        </p:nvSpPr>
        <p:spPr/>
        <p:txBody>
          <a:bodyPr/>
          <a:lstStyle/>
          <a:p>
            <a:fld id="{05F29CA1-CF6A-431A-B4C5-FB651A2DBC83}" type="datetime1">
              <a:rPr lang="en-US" smtClean="0"/>
              <a:t>11/18/2023</a:t>
            </a:fld>
            <a:endParaRPr lang="en-US" dirty="0"/>
          </a:p>
        </p:txBody>
      </p:sp>
      <p:sp>
        <p:nvSpPr>
          <p:cNvPr id="25" name="Footer Placeholder 24"/>
          <p:cNvSpPr>
            <a:spLocks noGrp="1"/>
          </p:cNvSpPr>
          <p:nvPr>
            <p:ph type="ftr" sz="quarter" idx="11"/>
          </p:nvPr>
        </p:nvSpPr>
        <p:spPr/>
        <p:txBody>
          <a:bodyPr/>
          <a:lstStyle/>
          <a:p>
            <a:r>
              <a:rPr lang="en-US" smtClean="0"/>
              <a:t>IT22018 &amp; IT22044</a:t>
            </a:r>
            <a:endParaRPr lang="en-US" dirty="0"/>
          </a:p>
        </p:txBody>
      </p:sp>
      <p:sp>
        <p:nvSpPr>
          <p:cNvPr id="26" name="Slide Number Placeholder 25"/>
          <p:cNvSpPr>
            <a:spLocks noGrp="1"/>
          </p:cNvSpPr>
          <p:nvPr>
            <p:ph type="sldNum" sz="quarter" idx="12"/>
          </p:nvPr>
        </p:nvSpPr>
        <p:spPr/>
        <p:txBody>
          <a:bodyPr/>
          <a:lstStyle/>
          <a:p>
            <a:fld id="{3A98EE3D-8CD1-4C3F-BD1C-C98C9596463C}" type="slidenum">
              <a:rPr lang="en-US" smtClean="0"/>
              <a:t>40</a:t>
            </a:fld>
            <a:endParaRPr lang="en-US" dirty="0"/>
          </a:p>
        </p:txBody>
      </p:sp>
    </p:spTree>
    <p:extLst>
      <p:ext uri="{BB962C8B-B14F-4D97-AF65-F5344CB8AC3E}">
        <p14:creationId xmlns:p14="http://schemas.microsoft.com/office/powerpoint/2010/main" val="2066626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3"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5"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6"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7"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8"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9"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0" name="Slide Number Placeholder 3"/>
          <p:cNvSpPr txBox="1">
            <a:spLocks/>
          </p:cNvSpPr>
          <p:nvPr/>
        </p:nvSpPr>
        <p:spPr>
          <a:xfrm>
            <a:off x="10514011" y="6000749"/>
            <a:ext cx="753545"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1" name="Date Placeholder 1"/>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2" name="Footer Placeholder 2"/>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3" name="Date Placeholder 1">
            <a:extLst>
              <a:ext uri="{FF2B5EF4-FFF2-40B4-BE49-F238E27FC236}">
                <a16:creationId xmlns:a16="http://schemas.microsoft.com/office/drawing/2014/main" xmlns="" id="{A695B116-0AB5-0174-A1AB-994D821CFDB8}"/>
              </a:ext>
            </a:extLst>
          </p:cNvPr>
          <p:cNvSpPr txBox="1">
            <a:spLocks/>
          </p:cNvSpPr>
          <p:nvPr/>
        </p:nvSpPr>
        <p:spPr>
          <a:xfrm>
            <a:off x="7678736" y="600074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14" name="Footer Placeholder 2">
            <a:extLst>
              <a:ext uri="{FF2B5EF4-FFF2-40B4-BE49-F238E27FC236}">
                <a16:creationId xmlns:a16="http://schemas.microsoft.com/office/drawing/2014/main" xmlns="" id="{78EDDB86-ED7D-56DD-D99F-8400E6033F0F}"/>
              </a:ext>
            </a:extLst>
          </p:cNvPr>
          <p:cNvSpPr txBox="1">
            <a:spLocks/>
          </p:cNvSpPr>
          <p:nvPr/>
        </p:nvSpPr>
        <p:spPr>
          <a:xfrm>
            <a:off x="913795" y="6000749"/>
            <a:ext cx="6672865"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1">
                    <a:lumMod val="95000"/>
                  </a:schemeClr>
                </a:solidFill>
                <a:effectLst>
                  <a:outerShdw blurRad="50800" dist="38100" dir="2700000" algn="tl" rotWithShape="0">
                    <a:schemeClr val="bg1">
                      <a:alpha val="43000"/>
                    </a:schemeClr>
                  </a:outerShdw>
                </a:effectLst>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aphicFrame>
        <p:nvGraphicFramePr>
          <p:cNvPr id="15" name="Table 14">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3478132620"/>
              </p:ext>
            </p:extLst>
          </p:nvPr>
        </p:nvGraphicFramePr>
        <p:xfrm>
          <a:off x="239495" y="622000"/>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xmlns="" val="2274890338"/>
                  </a:ext>
                </a:extLst>
              </a:tr>
            </a:tbl>
          </a:graphicData>
        </a:graphic>
      </p:graphicFrame>
      <p:sp>
        <p:nvSpPr>
          <p:cNvPr id="16" name="Rectangle: Rounded Corners 5">
            <a:extLst>
              <a:ext uri="{FF2B5EF4-FFF2-40B4-BE49-F238E27FC236}">
                <a16:creationId xmlns:a16="http://schemas.microsoft.com/office/drawing/2014/main" xmlns="" id="{B8E99E88-1A56-1DE3-8D6D-D9D246E52F3B}"/>
              </a:ext>
            </a:extLst>
          </p:cNvPr>
          <p:cNvSpPr/>
          <p:nvPr/>
        </p:nvSpPr>
        <p:spPr>
          <a:xfrm>
            <a:off x="119064" y="2184218"/>
            <a:ext cx="3657600" cy="381653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xmlns="" id="{67D05307-E507-0C17-55D4-BFE07D4C3137}"/>
              </a:ext>
            </a:extLst>
          </p:cNvPr>
          <p:cNvSpPr txBox="1"/>
          <p:nvPr/>
        </p:nvSpPr>
        <p:spPr>
          <a:xfrm>
            <a:off x="436564" y="2307953"/>
            <a:ext cx="3022600" cy="3724096"/>
          </a:xfrm>
          <a:prstGeom prst="rect">
            <a:avLst/>
          </a:prstGeom>
          <a:noFill/>
        </p:spPr>
        <p:txBody>
          <a:bodyPr wrap="square" rtlCol="0">
            <a:spAutoFit/>
          </a:bodyPr>
          <a:lstStyle/>
          <a:p>
            <a:r>
              <a:rPr lang="en-US" sz="1400" dirty="0">
                <a:latin typeface="Courier New" panose="02070309020205020404" pitchFamily="49" charset="0"/>
                <a:cs typeface="Courier New" panose="02070309020205020404" pitchFamily="49" charset="0"/>
              </a:rPr>
              <a:t>while(gap&gt;1)</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gap=(gap+1)/2;</a:t>
            </a:r>
          </a:p>
          <a:p>
            <a:r>
              <a:rPr lang="en-US" sz="1400" dirty="0">
                <a:latin typeface="Courier New" panose="02070309020205020404" pitchFamily="49" charset="0"/>
                <a:cs typeface="Courier New" panose="02070309020205020404" pitchFamily="49" charset="0"/>
              </a:rPr>
              <a:t>for(</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=0;i&lt;(n-gap);</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if(a[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]&lt;a[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t=a[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i+gap</a:t>
            </a:r>
            <a:r>
              <a:rPr lang="en-US" sz="1400" dirty="0">
                <a:latin typeface="Courier New" panose="02070309020205020404" pitchFamily="49" charset="0"/>
                <a:cs typeface="Courier New" panose="02070309020205020404" pitchFamily="49" charset="0"/>
              </a:rPr>
              <a:t>]=a[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]=t;</a:t>
            </a:r>
          </a:p>
          <a:p>
            <a:r>
              <a:rPr lang="en-US" sz="1400" dirty="0">
                <a:latin typeface="Courier New" panose="02070309020205020404" pitchFamily="49" charset="0"/>
                <a:cs typeface="Courier New" panose="02070309020205020404" pitchFamily="49" charset="0"/>
              </a:rPr>
              <a: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200" dirty="0"/>
          </a:p>
        </p:txBody>
      </p:sp>
      <p:sp>
        <p:nvSpPr>
          <p:cNvPr id="18" name="TextBox 17">
            <a:extLst>
              <a:ext uri="{FF2B5EF4-FFF2-40B4-BE49-F238E27FC236}">
                <a16:creationId xmlns:a16="http://schemas.microsoft.com/office/drawing/2014/main" xmlns="" id="{EFF7A873-AA77-E615-4FC5-93FEE6B00411}"/>
              </a:ext>
            </a:extLst>
          </p:cNvPr>
          <p:cNvSpPr txBox="1"/>
          <p:nvPr/>
        </p:nvSpPr>
        <p:spPr>
          <a:xfrm>
            <a:off x="6709245" y="1358885"/>
            <a:ext cx="2341091" cy="3662541"/>
          </a:xfrm>
          <a:prstGeom prst="rect">
            <a:avLst/>
          </a:prstGeom>
          <a:noFill/>
        </p:spPr>
        <p:txBody>
          <a:bodyPr wrap="square" rtlCol="0">
            <a:spAutoFit/>
          </a:bodyPr>
          <a:lstStyle/>
          <a:p>
            <a:r>
              <a:rPr lang="en-US" sz="1600" dirty="0" smtClean="0"/>
              <a:t>While(1&gt;1</a:t>
            </a:r>
            <a:r>
              <a:rPr lang="en-US" sz="1600" dirty="0"/>
              <a:t>)</a:t>
            </a:r>
          </a:p>
          <a:p>
            <a:r>
              <a:rPr lang="en-US" sz="1600" dirty="0"/>
              <a:t>{</a:t>
            </a:r>
          </a:p>
          <a:p>
            <a:r>
              <a:rPr lang="en-US" sz="1600" dirty="0"/>
              <a:t>Gap=(2+1)/2;</a:t>
            </a:r>
            <a:endParaRPr lang="en-US" sz="1600" dirty="0">
              <a:solidFill>
                <a:srgbClr val="FF0000"/>
              </a:solidFill>
            </a:endParaRPr>
          </a:p>
          <a:p>
            <a:r>
              <a:rPr lang="en-US" sz="1600" dirty="0" smtClean="0"/>
              <a:t>For(</a:t>
            </a:r>
            <a:r>
              <a:rPr lang="en-US" sz="1600" dirty="0" err="1" smtClean="0"/>
              <a:t>i</a:t>
            </a:r>
            <a:r>
              <a:rPr lang="en-US" sz="1600" dirty="0" smtClean="0"/>
              <a:t>=8;i</a:t>
            </a:r>
            <a:r>
              <a:rPr lang="en-US" sz="1600" dirty="0"/>
              <a:t>&lt;(9-1);</a:t>
            </a:r>
            <a:r>
              <a:rPr lang="en-US" sz="1600" dirty="0" err="1"/>
              <a:t>i</a:t>
            </a:r>
            <a:r>
              <a:rPr lang="en-US" sz="1600" dirty="0"/>
              <a:t>++)</a:t>
            </a:r>
          </a:p>
          <a:p>
            <a:r>
              <a:rPr lang="en-US" sz="1600" dirty="0"/>
              <a:t>	 </a:t>
            </a:r>
            <a:r>
              <a:rPr lang="en-US" sz="1600" dirty="0">
                <a:sym typeface="Wingdings" panose="05000000000000000000" pitchFamily="2" charset="2"/>
              </a:rPr>
              <a:t>{</a:t>
            </a:r>
          </a:p>
          <a:p>
            <a:r>
              <a:rPr lang="en-US" sz="1600" dirty="0" smtClean="0">
                <a:sym typeface="Wingdings" panose="05000000000000000000" pitchFamily="2" charset="2"/>
              </a:rPr>
              <a:t>If(a[7+1</a:t>
            </a:r>
            <a:r>
              <a:rPr lang="en-US" sz="1600" dirty="0">
                <a:sym typeface="Wingdings" panose="05000000000000000000" pitchFamily="2" charset="2"/>
              </a:rPr>
              <a:t>]&lt;</a:t>
            </a:r>
            <a:r>
              <a:rPr lang="en-US" sz="1600" dirty="0" smtClean="0">
                <a:sym typeface="Wingdings" panose="05000000000000000000" pitchFamily="2" charset="2"/>
              </a:rPr>
              <a:t>a[7])</a:t>
            </a:r>
            <a:endParaRPr lang="en-US" sz="1600" dirty="0">
              <a:sym typeface="Wingdings" panose="05000000000000000000" pitchFamily="2" charset="2"/>
            </a:endParaRPr>
          </a:p>
          <a:p>
            <a:r>
              <a:rPr lang="en-US" sz="1600" dirty="0">
                <a:sym typeface="Wingdings" panose="05000000000000000000" pitchFamily="2" charset="2"/>
              </a:rPr>
              <a:t> </a:t>
            </a:r>
            <a:endParaRPr lang="en-US" sz="1600" dirty="0">
              <a:solidFill>
                <a:srgbClr val="FF0000"/>
              </a:solidFill>
              <a:sym typeface="Wingdings" panose="05000000000000000000" pitchFamily="2" charset="2"/>
            </a:endParaRPr>
          </a:p>
          <a:p>
            <a:r>
              <a:rPr lang="en-US" sz="1600" dirty="0">
                <a:sym typeface="Wingdings" panose="05000000000000000000" pitchFamily="2" charset="2"/>
              </a:rPr>
              <a:t>{</a:t>
            </a:r>
          </a:p>
          <a:p>
            <a:r>
              <a:rPr lang="en-US" sz="1600" dirty="0">
                <a:sym typeface="Wingdings" panose="05000000000000000000" pitchFamily="2" charset="2"/>
              </a:rPr>
              <a:t>	</a:t>
            </a:r>
            <a:r>
              <a:rPr lang="en-US" sz="1600" dirty="0" smtClean="0">
                <a:sym typeface="Wingdings" panose="05000000000000000000" pitchFamily="2" charset="2"/>
              </a:rPr>
              <a:t>t=a[8];</a:t>
            </a:r>
            <a:endParaRPr lang="en-US" sz="1600" dirty="0">
              <a:sym typeface="Wingdings" panose="05000000000000000000" pitchFamily="2" charset="2"/>
            </a:endParaRPr>
          </a:p>
          <a:p>
            <a:r>
              <a:rPr lang="en-US" sz="1600" dirty="0"/>
              <a:t>	</a:t>
            </a:r>
            <a:r>
              <a:rPr lang="en-US" sz="1600" dirty="0" smtClean="0"/>
              <a:t>a[8]=a[7];</a:t>
            </a:r>
            <a:endParaRPr lang="en-US" sz="1600" dirty="0"/>
          </a:p>
          <a:p>
            <a:r>
              <a:rPr lang="en-US" sz="1600" dirty="0"/>
              <a:t>	</a:t>
            </a:r>
            <a:r>
              <a:rPr lang="en-US" sz="1600" dirty="0" smtClean="0"/>
              <a:t>a[7]=</a:t>
            </a:r>
            <a:r>
              <a:rPr lang="en-US" sz="1600" dirty="0"/>
              <a:t>t;</a:t>
            </a:r>
          </a:p>
          <a:p>
            <a:r>
              <a:rPr lang="en-US" sz="1600" dirty="0"/>
              <a:t>}</a:t>
            </a:r>
          </a:p>
          <a:p>
            <a:r>
              <a:rPr lang="en-US" sz="1600" dirty="0"/>
              <a:t>}</a:t>
            </a:r>
          </a:p>
          <a:p>
            <a:r>
              <a:rPr lang="en-US" sz="1600" dirty="0"/>
              <a:t>}</a:t>
            </a:r>
            <a:endParaRPr lang="en-US" sz="1600" dirty="0"/>
          </a:p>
        </p:txBody>
      </p:sp>
      <p:sp>
        <p:nvSpPr>
          <p:cNvPr id="19" name="TextBox 18"/>
          <p:cNvSpPr txBox="1"/>
          <p:nvPr/>
        </p:nvSpPr>
        <p:spPr>
          <a:xfrm>
            <a:off x="8345291" y="1358885"/>
            <a:ext cx="2545492" cy="338554"/>
          </a:xfrm>
          <a:prstGeom prst="rect">
            <a:avLst/>
          </a:prstGeom>
          <a:noFill/>
        </p:spPr>
        <p:txBody>
          <a:bodyPr wrap="square" rtlCol="0">
            <a:spAutoFit/>
          </a:bodyPr>
          <a:lstStyle/>
          <a:p>
            <a:r>
              <a:rPr lang="en-US" sz="1600">
                <a:solidFill>
                  <a:srgbClr val="FF0000"/>
                </a:solidFill>
                <a:sym typeface="Wingdings" panose="05000000000000000000" pitchFamily="2" charset="2"/>
              </a:rPr>
              <a:t>The Loop won’t Work!!</a:t>
            </a:r>
            <a:endParaRPr lang="en-US" sz="1600" dirty="0">
              <a:solidFill>
                <a:srgbClr val="FF0000"/>
              </a:solidFill>
              <a:sym typeface="Wingdings" panose="05000000000000000000" pitchFamily="2" charset="2"/>
            </a:endParaRPr>
          </a:p>
        </p:txBody>
      </p:sp>
      <p:pic>
        <p:nvPicPr>
          <p:cNvPr id="38" name="Picture 37">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39" name="Date Placeholder 38"/>
          <p:cNvSpPr>
            <a:spLocks noGrp="1"/>
          </p:cNvSpPr>
          <p:nvPr>
            <p:ph type="dt" sz="half" idx="10"/>
          </p:nvPr>
        </p:nvSpPr>
        <p:spPr/>
        <p:txBody>
          <a:bodyPr/>
          <a:lstStyle/>
          <a:p>
            <a:fld id="{A16E3CC8-9A15-402E-9F48-DFBD44F58106}" type="datetime1">
              <a:rPr lang="en-US" smtClean="0"/>
              <a:t>11/18/2023</a:t>
            </a:fld>
            <a:endParaRPr lang="en-US" dirty="0"/>
          </a:p>
        </p:txBody>
      </p:sp>
      <p:sp>
        <p:nvSpPr>
          <p:cNvPr id="40" name="Footer Placeholder 39"/>
          <p:cNvSpPr>
            <a:spLocks noGrp="1"/>
          </p:cNvSpPr>
          <p:nvPr>
            <p:ph type="ftr" sz="quarter" idx="11"/>
          </p:nvPr>
        </p:nvSpPr>
        <p:spPr/>
        <p:txBody>
          <a:bodyPr/>
          <a:lstStyle/>
          <a:p>
            <a:r>
              <a:rPr lang="en-US" smtClean="0"/>
              <a:t>IT22018 &amp; IT22044</a:t>
            </a:r>
            <a:endParaRPr lang="en-US" dirty="0"/>
          </a:p>
        </p:txBody>
      </p:sp>
      <p:sp>
        <p:nvSpPr>
          <p:cNvPr id="41" name="Slide Number Placeholder 40"/>
          <p:cNvSpPr>
            <a:spLocks noGrp="1"/>
          </p:cNvSpPr>
          <p:nvPr>
            <p:ph type="sldNum" sz="quarter" idx="12"/>
          </p:nvPr>
        </p:nvSpPr>
        <p:spPr/>
        <p:txBody>
          <a:bodyPr/>
          <a:lstStyle/>
          <a:p>
            <a:fld id="{3A98EE3D-8CD1-4C3F-BD1C-C98C9596463C}" type="slidenum">
              <a:rPr lang="en-US" smtClean="0"/>
              <a:t>41</a:t>
            </a:fld>
            <a:endParaRPr lang="en-US" dirty="0"/>
          </a:p>
        </p:txBody>
      </p:sp>
    </p:spTree>
    <p:extLst>
      <p:ext uri="{BB962C8B-B14F-4D97-AF65-F5344CB8AC3E}">
        <p14:creationId xmlns:p14="http://schemas.microsoft.com/office/powerpoint/2010/main" val="34244193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Hence the Array is sorted</a:t>
            </a:r>
            <a:endParaRPr lang="en-US" dirty="0"/>
          </a:p>
        </p:txBody>
      </p:sp>
      <p:graphicFrame>
        <p:nvGraphicFramePr>
          <p:cNvPr id="4" name="Table 3">
            <a:extLst>
              <a:ext uri="{FF2B5EF4-FFF2-40B4-BE49-F238E27FC236}">
                <a16:creationId xmlns:a16="http://schemas.microsoft.com/office/drawing/2014/main" xmlns="" id="{B2E5EEF3-E5A4-4FC9-1E58-2F78E5EEFC16}"/>
              </a:ext>
            </a:extLst>
          </p:cNvPr>
          <p:cNvGraphicFramePr>
            <a:graphicFrameLocks noGrp="1"/>
          </p:cNvGraphicFramePr>
          <p:nvPr>
            <p:extLst>
              <p:ext uri="{D42A27DB-BD31-4B8C-83A1-F6EECF244321}">
                <p14:modId xmlns:p14="http://schemas.microsoft.com/office/powerpoint/2010/main" val="974539018"/>
              </p:ext>
            </p:extLst>
          </p:nvPr>
        </p:nvGraphicFramePr>
        <p:xfrm>
          <a:off x="1928252" y="2113048"/>
          <a:ext cx="7795143" cy="731520"/>
        </p:xfrm>
        <a:graphic>
          <a:graphicData uri="http://schemas.openxmlformats.org/drawingml/2006/table">
            <a:tbl>
              <a:tblPr firstRow="1" bandRow="1">
                <a:tableStyleId>{5C22544A-7EE6-4342-B048-85BDC9FD1C3A}</a:tableStyleId>
              </a:tblPr>
              <a:tblGrid>
                <a:gridCol w="866127">
                  <a:extLst>
                    <a:ext uri="{9D8B030D-6E8A-4147-A177-3AD203B41FA5}">
                      <a16:colId xmlns:a16="http://schemas.microsoft.com/office/drawing/2014/main" xmlns="" val="4133801198"/>
                    </a:ext>
                  </a:extLst>
                </a:gridCol>
                <a:gridCol w="866127">
                  <a:extLst>
                    <a:ext uri="{9D8B030D-6E8A-4147-A177-3AD203B41FA5}">
                      <a16:colId xmlns:a16="http://schemas.microsoft.com/office/drawing/2014/main" xmlns="" val="2638683488"/>
                    </a:ext>
                  </a:extLst>
                </a:gridCol>
                <a:gridCol w="866127">
                  <a:extLst>
                    <a:ext uri="{9D8B030D-6E8A-4147-A177-3AD203B41FA5}">
                      <a16:colId xmlns:a16="http://schemas.microsoft.com/office/drawing/2014/main" xmlns="" val="2541679599"/>
                    </a:ext>
                  </a:extLst>
                </a:gridCol>
                <a:gridCol w="866127">
                  <a:extLst>
                    <a:ext uri="{9D8B030D-6E8A-4147-A177-3AD203B41FA5}">
                      <a16:colId xmlns:a16="http://schemas.microsoft.com/office/drawing/2014/main" xmlns="" val="2902362524"/>
                    </a:ext>
                  </a:extLst>
                </a:gridCol>
                <a:gridCol w="866127">
                  <a:extLst>
                    <a:ext uri="{9D8B030D-6E8A-4147-A177-3AD203B41FA5}">
                      <a16:colId xmlns:a16="http://schemas.microsoft.com/office/drawing/2014/main" xmlns="" val="4267891649"/>
                    </a:ext>
                  </a:extLst>
                </a:gridCol>
                <a:gridCol w="866127">
                  <a:extLst>
                    <a:ext uri="{9D8B030D-6E8A-4147-A177-3AD203B41FA5}">
                      <a16:colId xmlns:a16="http://schemas.microsoft.com/office/drawing/2014/main" xmlns="" val="2142743252"/>
                    </a:ext>
                  </a:extLst>
                </a:gridCol>
                <a:gridCol w="866127">
                  <a:extLst>
                    <a:ext uri="{9D8B030D-6E8A-4147-A177-3AD203B41FA5}">
                      <a16:colId xmlns:a16="http://schemas.microsoft.com/office/drawing/2014/main" xmlns="" val="2606060472"/>
                    </a:ext>
                  </a:extLst>
                </a:gridCol>
                <a:gridCol w="866127">
                  <a:extLst>
                    <a:ext uri="{9D8B030D-6E8A-4147-A177-3AD203B41FA5}">
                      <a16:colId xmlns:a16="http://schemas.microsoft.com/office/drawing/2014/main" xmlns="" val="128292074"/>
                    </a:ext>
                  </a:extLst>
                </a:gridCol>
                <a:gridCol w="866127">
                  <a:extLst>
                    <a:ext uri="{9D8B030D-6E8A-4147-A177-3AD203B41FA5}">
                      <a16:colId xmlns:a16="http://schemas.microsoft.com/office/drawing/2014/main" xmlns="" val="2342326121"/>
                    </a:ext>
                  </a:extLst>
                </a:gridCol>
              </a:tblGrid>
              <a:tr h="344487">
                <a:tc>
                  <a:txBody>
                    <a:bodyPr/>
                    <a:lstStyle/>
                    <a:p>
                      <a:pPr algn="ctr"/>
                      <a:r>
                        <a:rPr lang="en-US" dirty="0"/>
                        <a:t>0</a:t>
                      </a:r>
                    </a:p>
                  </a:txBody>
                  <a:tcPr/>
                </a:tc>
                <a:tc>
                  <a:txBody>
                    <a:bodyPr/>
                    <a:lstStyle/>
                    <a:p>
                      <a:pPr algn="ctr"/>
                      <a:r>
                        <a:rPr lang="en-US" dirty="0"/>
                        <a:t>1</a:t>
                      </a:r>
                    </a:p>
                  </a:txBody>
                  <a:tcPr/>
                </a:tc>
                <a:tc>
                  <a:txBody>
                    <a:bodyPr/>
                    <a:lstStyle/>
                    <a:p>
                      <a:pPr algn="ctr"/>
                      <a:r>
                        <a:rPr lang="en-US" dirty="0"/>
                        <a:t>2</a:t>
                      </a:r>
                    </a:p>
                  </a:txBody>
                  <a:tcPr/>
                </a:tc>
                <a:tc>
                  <a:txBody>
                    <a:bodyPr/>
                    <a:lstStyle/>
                    <a:p>
                      <a:pPr algn="ctr"/>
                      <a:r>
                        <a:rPr lang="en-US" dirty="0"/>
                        <a:t>3</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6</a:t>
                      </a:r>
                    </a:p>
                  </a:txBody>
                  <a:tcPr/>
                </a:tc>
                <a:tc>
                  <a:txBody>
                    <a:bodyPr/>
                    <a:lstStyle/>
                    <a:p>
                      <a:pPr algn="ctr"/>
                      <a:r>
                        <a:rPr lang="en-US" dirty="0"/>
                        <a:t>7</a:t>
                      </a:r>
                    </a:p>
                  </a:txBody>
                  <a:tcPr/>
                </a:tc>
                <a:tc>
                  <a:txBody>
                    <a:bodyPr/>
                    <a:lstStyle/>
                    <a:p>
                      <a:pPr algn="ctr"/>
                      <a:r>
                        <a:rPr lang="en-US" dirty="0"/>
                        <a:t>8</a:t>
                      </a:r>
                    </a:p>
                  </a:txBody>
                  <a:tcPr/>
                </a:tc>
                <a:extLst>
                  <a:ext uri="{0D108BD9-81ED-4DB2-BD59-A6C34878D82A}">
                    <a16:rowId xmlns:a16="http://schemas.microsoft.com/office/drawing/2014/main" xmlns="" val="3009321357"/>
                  </a:ext>
                </a:extLst>
              </a:tr>
              <a:tr h="344487">
                <a:tc>
                  <a:txBody>
                    <a:bodyPr/>
                    <a:lstStyle/>
                    <a:p>
                      <a:pPr algn="ctr"/>
                      <a:r>
                        <a:rPr lang="en-US" dirty="0" smtClean="0"/>
                        <a:t>2</a:t>
                      </a:r>
                      <a:endParaRPr lang="en-US" dirty="0"/>
                    </a:p>
                  </a:txBody>
                  <a:tcPr/>
                </a:tc>
                <a:tc>
                  <a:txBody>
                    <a:bodyPr/>
                    <a:lstStyle/>
                    <a:p>
                      <a:pPr algn="ctr"/>
                      <a:r>
                        <a:rPr lang="en-US" dirty="0" smtClean="0"/>
                        <a:t>7</a:t>
                      </a:r>
                      <a:endParaRPr lang="en-US" dirty="0"/>
                    </a:p>
                  </a:txBody>
                  <a:tcPr/>
                </a:tc>
                <a:tc>
                  <a:txBody>
                    <a:bodyPr/>
                    <a:lstStyle/>
                    <a:p>
                      <a:pPr algn="ctr"/>
                      <a:r>
                        <a:rPr lang="en-US" dirty="0" smtClean="0"/>
                        <a:t>5</a:t>
                      </a:r>
                      <a:endParaRPr lang="en-US" dirty="0"/>
                    </a:p>
                  </a:txBody>
                  <a:tcPr/>
                </a:tc>
                <a:tc>
                  <a:txBody>
                    <a:bodyPr/>
                    <a:lstStyle/>
                    <a:p>
                      <a:pPr algn="ctr"/>
                      <a:r>
                        <a:rPr lang="en-US" dirty="0" smtClean="0"/>
                        <a:t>9</a:t>
                      </a:r>
                      <a:endParaRPr lang="en-US" dirty="0"/>
                    </a:p>
                  </a:txBody>
                  <a:tcPr/>
                </a:tc>
                <a:tc>
                  <a:txBody>
                    <a:bodyPr/>
                    <a:lstStyle/>
                    <a:p>
                      <a:pPr algn="ctr"/>
                      <a:r>
                        <a:rPr lang="en-US" dirty="0" smtClean="0"/>
                        <a:t>15</a:t>
                      </a:r>
                      <a:endParaRPr lang="en-US" dirty="0"/>
                    </a:p>
                  </a:txBody>
                  <a:tcPr/>
                </a:tc>
                <a:tc>
                  <a:txBody>
                    <a:bodyPr/>
                    <a:lstStyle/>
                    <a:p>
                      <a:pPr algn="ctr"/>
                      <a:r>
                        <a:rPr lang="en-US" dirty="0" smtClean="0"/>
                        <a:t>19</a:t>
                      </a:r>
                      <a:endParaRPr lang="en-US" dirty="0"/>
                    </a:p>
                  </a:txBody>
                  <a:tcPr/>
                </a:tc>
                <a:tc>
                  <a:txBody>
                    <a:bodyPr/>
                    <a:lstStyle/>
                    <a:p>
                      <a:pPr algn="ctr"/>
                      <a:r>
                        <a:rPr lang="en-US" dirty="0" smtClean="0"/>
                        <a:t>23</a:t>
                      </a:r>
                      <a:endParaRPr lang="en-US" dirty="0"/>
                    </a:p>
                  </a:txBody>
                  <a:tcPr/>
                </a:tc>
                <a:tc>
                  <a:txBody>
                    <a:bodyPr/>
                    <a:lstStyle/>
                    <a:p>
                      <a:pPr algn="ctr"/>
                      <a:r>
                        <a:rPr lang="en-US" dirty="0" smtClean="0"/>
                        <a:t>29</a:t>
                      </a:r>
                      <a:endParaRPr lang="en-US" dirty="0"/>
                    </a:p>
                  </a:txBody>
                  <a:tcPr/>
                </a:tc>
                <a:tc>
                  <a:txBody>
                    <a:bodyPr/>
                    <a:lstStyle/>
                    <a:p>
                      <a:pPr algn="ctr"/>
                      <a:r>
                        <a:rPr lang="en-US" dirty="0" smtClean="0"/>
                        <a:t>31</a:t>
                      </a:r>
                      <a:endParaRPr lang="en-US" dirty="0"/>
                    </a:p>
                  </a:txBody>
                  <a:tcPr/>
                </a:tc>
                <a:extLst>
                  <a:ext uri="{0D108BD9-81ED-4DB2-BD59-A6C34878D82A}">
                    <a16:rowId xmlns:a16="http://schemas.microsoft.com/office/drawing/2014/main" xmlns="" val="2274890338"/>
                  </a:ext>
                </a:extLst>
              </a:tr>
            </a:tbl>
          </a:graphicData>
        </a:graphic>
      </p:graphicFrame>
      <p:sp>
        <p:nvSpPr>
          <p:cNvPr id="5" name="TextBox 4"/>
          <p:cNvSpPr txBox="1"/>
          <p:nvPr/>
        </p:nvSpPr>
        <p:spPr>
          <a:xfrm>
            <a:off x="1771135" y="3484605"/>
            <a:ext cx="7051589" cy="1754326"/>
          </a:xfrm>
          <a:prstGeom prst="rect">
            <a:avLst/>
          </a:prstGeom>
          <a:noFill/>
        </p:spPr>
        <p:txBody>
          <a:bodyPr wrap="square" rtlCol="0">
            <a:spAutoFit/>
          </a:bodyPr>
          <a:lstStyle/>
          <a:p>
            <a:r>
              <a:rPr lang="en-US" dirty="0" smtClean="0"/>
              <a:t>Now simply print the value</a:t>
            </a:r>
          </a:p>
          <a:p>
            <a:endParaRPr lang="en-US" dirty="0"/>
          </a:p>
          <a:p>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("\n The sorted array is: \n");</a:t>
            </a:r>
          </a:p>
          <a:p>
            <a:r>
              <a:rPr lang="en-US" dirty="0">
                <a:latin typeface="Courier New" panose="02070309020205020404" pitchFamily="49" charset="0"/>
                <a:cs typeface="Courier New" panose="02070309020205020404" pitchFamily="49" charset="0"/>
              </a:rPr>
              <a:t>	 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=0;i&lt;</a:t>
            </a:r>
            <a:r>
              <a:rPr lang="en-US" dirty="0" err="1">
                <a:latin typeface="Courier New" panose="02070309020205020404" pitchFamily="49" charset="0"/>
                <a:cs typeface="Courier New" panose="02070309020205020404" pitchFamily="49" charset="0"/>
              </a:rPr>
              <a:t>n;i</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("%d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endParaRPr lang="en-US" dirty="0"/>
          </a:p>
        </p:txBody>
      </p:sp>
      <p:pic>
        <p:nvPicPr>
          <p:cNvPr id="6" name="Picture 5">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7" name="Date Placeholder 6"/>
          <p:cNvSpPr>
            <a:spLocks noGrp="1"/>
          </p:cNvSpPr>
          <p:nvPr>
            <p:ph type="dt" sz="half" idx="10"/>
          </p:nvPr>
        </p:nvSpPr>
        <p:spPr/>
        <p:txBody>
          <a:bodyPr/>
          <a:lstStyle/>
          <a:p>
            <a:fld id="{7D49AA21-3A52-4E1E-833F-204D15B383D7}" type="datetime1">
              <a:rPr lang="en-US" smtClean="0"/>
              <a:t>11/18/2023</a:t>
            </a:fld>
            <a:endParaRPr lang="en-US" dirty="0"/>
          </a:p>
        </p:txBody>
      </p:sp>
      <p:sp>
        <p:nvSpPr>
          <p:cNvPr id="8" name="Footer Placeholder 7"/>
          <p:cNvSpPr>
            <a:spLocks noGrp="1"/>
          </p:cNvSpPr>
          <p:nvPr>
            <p:ph type="ftr" sz="quarter" idx="11"/>
          </p:nvPr>
        </p:nvSpPr>
        <p:spPr/>
        <p:txBody>
          <a:bodyPr/>
          <a:lstStyle/>
          <a:p>
            <a:r>
              <a:rPr lang="en-US" smtClean="0"/>
              <a:t>IT22018 &amp; IT22044</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42</a:t>
            </a:fld>
            <a:endParaRPr lang="en-US" dirty="0"/>
          </a:p>
        </p:txBody>
      </p:sp>
    </p:spTree>
    <p:extLst>
      <p:ext uri="{BB962C8B-B14F-4D97-AF65-F5344CB8AC3E}">
        <p14:creationId xmlns:p14="http://schemas.microsoft.com/office/powerpoint/2010/main" val="15678949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4411" y="601362"/>
            <a:ext cx="10353762" cy="1257300"/>
          </a:xfrm>
        </p:spPr>
        <p:txBody>
          <a:bodyPr>
            <a:normAutofit fontScale="90000"/>
          </a:bodyPr>
          <a:lstStyle/>
          <a:p>
            <a:r>
              <a:rPr lang="en-US" dirty="0" smtClean="0"/>
              <a:t>IF YOU HAVE ANY DOUBT</a:t>
            </a:r>
            <a:br>
              <a:rPr lang="en-US" dirty="0" smtClean="0"/>
            </a:br>
            <a:r>
              <a:rPr lang="en-US" dirty="0" smtClean="0"/>
              <a:t>YOU can Ask!!</a:t>
            </a:r>
            <a:endParaRPr lang="en-US" dirty="0"/>
          </a:p>
        </p:txBody>
      </p:sp>
      <p:sp>
        <p:nvSpPr>
          <p:cNvPr id="3" name="TextBox 2"/>
          <p:cNvSpPr txBox="1"/>
          <p:nvPr/>
        </p:nvSpPr>
        <p:spPr>
          <a:xfrm>
            <a:off x="1573427" y="2380735"/>
            <a:ext cx="9160475" cy="1107996"/>
          </a:xfrm>
          <a:prstGeom prst="rect">
            <a:avLst/>
          </a:prstGeom>
          <a:noFill/>
        </p:spPr>
        <p:txBody>
          <a:bodyPr wrap="square" rtlCol="0">
            <a:spAutoFit/>
          </a:bodyPr>
          <a:lstStyle/>
          <a:p>
            <a:pPr algn="ctr"/>
            <a:r>
              <a:rPr lang="en-US" sz="6600" dirty="0" smtClean="0">
                <a:solidFill>
                  <a:schemeClr val="accent1"/>
                </a:solidFill>
                <a:latin typeface="Adobe Arabic" panose="02040503050201020203" pitchFamily="18" charset="-78"/>
                <a:cs typeface="Adobe Arabic" panose="02040503050201020203" pitchFamily="18" charset="-78"/>
              </a:rPr>
              <a:t>THANK YOU ALL</a:t>
            </a:r>
            <a:endParaRPr lang="en-US" sz="6600" dirty="0">
              <a:solidFill>
                <a:schemeClr val="accent1"/>
              </a:solidFill>
              <a:latin typeface="Adobe Arabic" panose="02040503050201020203" pitchFamily="18" charset="-78"/>
              <a:cs typeface="Adobe Arabic" panose="02040503050201020203" pitchFamily="18" charset="-78"/>
            </a:endParaRPr>
          </a:p>
        </p:txBody>
      </p:sp>
      <p:pic>
        <p:nvPicPr>
          <p:cNvPr id="4" name="Picture 3">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5135032" y="3563360"/>
            <a:ext cx="2073076" cy="2063203"/>
          </a:xfrm>
          <a:prstGeom prst="rect">
            <a:avLst/>
          </a:prstGeom>
        </p:spPr>
      </p:pic>
      <p:sp>
        <p:nvSpPr>
          <p:cNvPr id="5" name="Date Placeholder 4"/>
          <p:cNvSpPr>
            <a:spLocks noGrp="1"/>
          </p:cNvSpPr>
          <p:nvPr>
            <p:ph type="dt" sz="half" idx="10"/>
          </p:nvPr>
        </p:nvSpPr>
        <p:spPr/>
        <p:txBody>
          <a:bodyPr/>
          <a:lstStyle/>
          <a:p>
            <a:fld id="{D298FC87-891C-40F2-AA5D-37D47FB8C2AF}" type="datetime1">
              <a:rPr lang="en-US" smtClean="0"/>
              <a:t>11/18/2023</a:t>
            </a:fld>
            <a:endParaRPr lang="en-US" dirty="0"/>
          </a:p>
        </p:txBody>
      </p:sp>
      <p:sp>
        <p:nvSpPr>
          <p:cNvPr id="6" name="Footer Placeholder 5"/>
          <p:cNvSpPr>
            <a:spLocks noGrp="1"/>
          </p:cNvSpPr>
          <p:nvPr>
            <p:ph type="ftr" sz="quarter" idx="11"/>
          </p:nvPr>
        </p:nvSpPr>
        <p:spPr/>
        <p:txBody>
          <a:bodyPr/>
          <a:lstStyle/>
          <a:p>
            <a:r>
              <a:rPr lang="en-US" smtClean="0"/>
              <a:t>IT22018 &amp; IT22044</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43</a:t>
            </a:fld>
            <a:endParaRPr lang="en-US" dirty="0"/>
          </a:p>
        </p:txBody>
      </p:sp>
    </p:spTree>
    <p:extLst>
      <p:ext uri="{BB962C8B-B14F-4D97-AF65-F5344CB8AC3E}">
        <p14:creationId xmlns:p14="http://schemas.microsoft.com/office/powerpoint/2010/main" val="22857238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8D444E-9FBC-992F-7D69-F49B7A663D4B}"/>
              </a:ext>
            </a:extLst>
          </p:cNvPr>
          <p:cNvSpPr>
            <a:spLocks noGrp="1"/>
          </p:cNvSpPr>
          <p:nvPr>
            <p:ph type="title"/>
          </p:nvPr>
        </p:nvSpPr>
        <p:spPr>
          <a:xfrm>
            <a:off x="1295401" y="1"/>
            <a:ext cx="9590550" cy="1168400"/>
          </a:xfrm>
        </p:spPr>
        <p:txBody>
          <a:bodyPr/>
          <a:lstStyle/>
          <a:p>
            <a:r>
              <a:rPr lang="en-US" dirty="0">
                <a:solidFill>
                  <a:schemeClr val="accent1"/>
                </a:solidFill>
              </a:rPr>
              <a:t>Advantages of Shell Sort</a:t>
            </a:r>
          </a:p>
        </p:txBody>
      </p:sp>
      <p:sp>
        <p:nvSpPr>
          <p:cNvPr id="3" name="Text Placeholder 2">
            <a:extLst>
              <a:ext uri="{FF2B5EF4-FFF2-40B4-BE49-F238E27FC236}">
                <a16:creationId xmlns:a16="http://schemas.microsoft.com/office/drawing/2014/main" xmlns="" id="{99356523-E64F-B225-8F0F-F2F775F4DA44}"/>
              </a:ext>
            </a:extLst>
          </p:cNvPr>
          <p:cNvSpPr>
            <a:spLocks noGrp="1"/>
          </p:cNvSpPr>
          <p:nvPr>
            <p:ph type="body" idx="1"/>
          </p:nvPr>
        </p:nvSpPr>
        <p:spPr>
          <a:xfrm>
            <a:off x="1295401" y="1422400"/>
            <a:ext cx="9590550" cy="3674533"/>
          </a:xfrm>
        </p:spPr>
        <p:txBody>
          <a:bodyPr>
            <a:normAutofit/>
          </a:bodyPr>
          <a:lstStyle/>
          <a:p>
            <a:pPr marL="342900" indent="-342900" algn="l">
              <a:buFont typeface="Arial" panose="020B0604020202020204" pitchFamily="34" charset="0"/>
              <a:buChar char="•"/>
            </a:pPr>
            <a:r>
              <a:rPr lang="en-US" sz="2400" dirty="0"/>
              <a:t>Advantage of Shell sort is that its only efficient for medium size lists. For bigger lists, the algorithm is not the best choice. Fastest of all </a:t>
            </a:r>
            <a:r>
              <a:rPr lang="en-US" sz="2400" dirty="0">
                <a:solidFill>
                  <a:schemeClr val="accent1"/>
                </a:solidFill>
                <a:effectLst/>
                <a:latin typeface="Arial Nova (Body)"/>
                <a:ea typeface="Calibri" panose="020F0502020204030204" pitchFamily="34" charset="0"/>
              </a:rPr>
              <a:t>O(n</a:t>
            </a:r>
            <a:r>
              <a:rPr lang="en-US" sz="2400" baseline="30000" dirty="0">
                <a:solidFill>
                  <a:schemeClr val="accent1"/>
                </a:solidFill>
                <a:effectLst/>
                <a:latin typeface="Arial Nova (Body)"/>
                <a:ea typeface="Calibri" panose="020F0502020204030204" pitchFamily="34" charset="0"/>
              </a:rPr>
              <a:t>2</a:t>
            </a:r>
            <a:r>
              <a:rPr lang="en-US" dirty="0">
                <a:solidFill>
                  <a:schemeClr val="accent1"/>
                </a:solidFill>
                <a:effectLst/>
                <a:latin typeface="Arial Nova (Body)"/>
                <a:ea typeface="Calibri" panose="020F0502020204030204" pitchFamily="34" charset="0"/>
              </a:rPr>
              <a:t>) </a:t>
            </a:r>
            <a:r>
              <a:rPr lang="en-US" sz="2400" dirty="0">
                <a:effectLst/>
                <a:latin typeface="Arial Nova (Body)"/>
                <a:ea typeface="Calibri" panose="020F0502020204030204" pitchFamily="34" charset="0"/>
              </a:rPr>
              <a:t>sorting algorithm.</a:t>
            </a:r>
          </a:p>
          <a:p>
            <a:pPr marL="342900" indent="-342900" algn="l">
              <a:buFont typeface="Arial" panose="020B0604020202020204" pitchFamily="34" charset="0"/>
              <a:buChar char="•"/>
            </a:pPr>
            <a:r>
              <a:rPr lang="en-US" sz="2400" dirty="0">
                <a:effectLst/>
                <a:latin typeface="Arial Nova (Body)"/>
              </a:rPr>
              <a:t>5 times faster than </a:t>
            </a:r>
            <a:r>
              <a:rPr lang="en-US" sz="2400" dirty="0">
                <a:solidFill>
                  <a:srgbClr val="92D050"/>
                </a:solidFill>
                <a:effectLst/>
                <a:latin typeface="Arial Nova (Body)"/>
              </a:rPr>
              <a:t>bubble sort </a:t>
            </a:r>
            <a:r>
              <a:rPr lang="en-US" sz="2400" dirty="0">
                <a:effectLst/>
                <a:latin typeface="Arial Nova (Body)"/>
              </a:rPr>
              <a:t>and a little over twice as fast as the </a:t>
            </a:r>
            <a:r>
              <a:rPr lang="en-US" sz="2400" dirty="0">
                <a:solidFill>
                  <a:srgbClr val="92D050"/>
                </a:solidFill>
                <a:effectLst/>
                <a:latin typeface="Arial Nova (Body)"/>
              </a:rPr>
              <a:t>insertion sort</a:t>
            </a:r>
            <a:r>
              <a:rPr lang="en-US" sz="2400" dirty="0">
                <a:effectLst/>
                <a:latin typeface="Arial Nova (Body)"/>
              </a:rPr>
              <a:t>, its closest competitor.</a:t>
            </a:r>
            <a:endParaRPr lang="en-US" sz="2800" dirty="0">
              <a:latin typeface="Arial Nova (Body)"/>
            </a:endParaRP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59CF6EB2-88D6-4EE8-8117-9C7053004206}"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5</a:t>
            </a:fld>
            <a:endParaRPr lang="en-US" dirty="0"/>
          </a:p>
        </p:txBody>
      </p:sp>
    </p:spTree>
    <p:extLst>
      <p:ext uri="{BB962C8B-B14F-4D97-AF65-F5344CB8AC3E}">
        <p14:creationId xmlns:p14="http://schemas.microsoft.com/office/powerpoint/2010/main" val="2175440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9FFF55-CA1A-3532-51FA-E196D5565E5B}"/>
              </a:ext>
            </a:extLst>
          </p:cNvPr>
          <p:cNvSpPr>
            <a:spLocks noGrp="1"/>
          </p:cNvSpPr>
          <p:nvPr>
            <p:ph type="title"/>
          </p:nvPr>
        </p:nvSpPr>
        <p:spPr>
          <a:xfrm>
            <a:off x="1295401" y="492126"/>
            <a:ext cx="9590550" cy="730257"/>
          </a:xfrm>
        </p:spPr>
        <p:txBody>
          <a:bodyPr/>
          <a:lstStyle/>
          <a:p>
            <a:r>
              <a:rPr lang="en-US" dirty="0">
                <a:solidFill>
                  <a:schemeClr val="accent1"/>
                </a:solidFill>
              </a:rPr>
              <a:t>Disadvantages of Shell Sort</a:t>
            </a:r>
            <a:endParaRPr lang="en-US" dirty="0"/>
          </a:p>
        </p:txBody>
      </p:sp>
      <p:sp>
        <p:nvSpPr>
          <p:cNvPr id="3" name="Text Placeholder 2">
            <a:extLst>
              <a:ext uri="{FF2B5EF4-FFF2-40B4-BE49-F238E27FC236}">
                <a16:creationId xmlns:a16="http://schemas.microsoft.com/office/drawing/2014/main" xmlns="" id="{0E5F2B5E-D1A7-8015-824B-D2CC8808A0F6}"/>
              </a:ext>
            </a:extLst>
          </p:cNvPr>
          <p:cNvSpPr>
            <a:spLocks noGrp="1"/>
          </p:cNvSpPr>
          <p:nvPr>
            <p:ph type="body" idx="1"/>
          </p:nvPr>
        </p:nvSpPr>
        <p:spPr>
          <a:xfrm>
            <a:off x="1295401" y="1473200"/>
            <a:ext cx="9590550" cy="3623733"/>
          </a:xfrm>
        </p:spPr>
        <p:txBody>
          <a:bodyPr>
            <a:normAutofit/>
          </a:bodyPr>
          <a:lstStyle/>
          <a:p>
            <a:pPr marL="342900" indent="-342900" algn="l">
              <a:buFont typeface="Arial" panose="020B0604020202020204" pitchFamily="34" charset="0"/>
              <a:buChar char="•"/>
            </a:pPr>
            <a:r>
              <a:rPr lang="en-US" sz="2400" dirty="0"/>
              <a:t>Disadvantages of Shell sort is that it is a complex algorithm and not nearly as efficient as the </a:t>
            </a:r>
            <a:r>
              <a:rPr lang="en-US" sz="2400" dirty="0">
                <a:solidFill>
                  <a:srgbClr val="FFFF00"/>
                </a:solidFill>
              </a:rPr>
              <a:t>merge</a:t>
            </a:r>
            <a:r>
              <a:rPr lang="en-US" sz="2400" dirty="0"/>
              <a:t>, </a:t>
            </a:r>
            <a:r>
              <a:rPr lang="en-US" sz="2400" dirty="0">
                <a:solidFill>
                  <a:srgbClr val="FFFF00"/>
                </a:solidFill>
              </a:rPr>
              <a:t>heap</a:t>
            </a:r>
            <a:r>
              <a:rPr lang="en-US" sz="2400" dirty="0"/>
              <a:t> and </a:t>
            </a:r>
            <a:r>
              <a:rPr lang="en-US" sz="2400" dirty="0">
                <a:solidFill>
                  <a:srgbClr val="FFFF00"/>
                </a:solidFill>
              </a:rPr>
              <a:t>quick sorts</a:t>
            </a:r>
            <a:r>
              <a:rPr lang="en-US" sz="2400" dirty="0"/>
              <a:t>.</a:t>
            </a:r>
          </a:p>
          <a:p>
            <a:pPr marL="342900" indent="-342900" algn="l">
              <a:buFont typeface="Arial" panose="020B0604020202020204" pitchFamily="34" charset="0"/>
              <a:buChar char="•"/>
            </a:pPr>
            <a:r>
              <a:rPr lang="en-US" sz="2400" dirty="0"/>
              <a:t>The Shell sort is still significantly slower than the </a:t>
            </a:r>
            <a:r>
              <a:rPr lang="en-US" sz="2400" dirty="0">
                <a:solidFill>
                  <a:srgbClr val="FFFF00"/>
                </a:solidFill>
              </a:rPr>
              <a:t>merge</a:t>
            </a:r>
            <a:r>
              <a:rPr lang="en-US" sz="2400" dirty="0"/>
              <a:t>, </a:t>
            </a:r>
            <a:r>
              <a:rPr lang="en-US" sz="2400" dirty="0">
                <a:solidFill>
                  <a:srgbClr val="FFFF00"/>
                </a:solidFill>
              </a:rPr>
              <a:t>heap</a:t>
            </a:r>
            <a:r>
              <a:rPr lang="en-US" sz="2400" dirty="0"/>
              <a:t> and </a:t>
            </a:r>
            <a:r>
              <a:rPr lang="en-US" sz="2400" dirty="0">
                <a:solidFill>
                  <a:srgbClr val="FFFF00"/>
                </a:solidFill>
              </a:rPr>
              <a:t>quick sorts</a:t>
            </a:r>
            <a:r>
              <a:rPr lang="en-US" sz="2400" dirty="0"/>
              <a:t>, but its relatively simple algorithm makes it a good choice for sorting lists of less than 5000 items unless speed important. It’s also an excellent choice for repetitive sorting of smaller lists.</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D3CB613D-8214-4CA9-9FE0-1961E731C955}"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6</a:t>
            </a:fld>
            <a:endParaRPr lang="en-US" dirty="0"/>
          </a:p>
        </p:txBody>
      </p:sp>
    </p:spTree>
    <p:extLst>
      <p:ext uri="{BB962C8B-B14F-4D97-AF65-F5344CB8AC3E}">
        <p14:creationId xmlns:p14="http://schemas.microsoft.com/office/powerpoint/2010/main" val="1209289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CF94D54-0524-8B3E-F5B4-B34AEFBC6240}"/>
              </a:ext>
            </a:extLst>
          </p:cNvPr>
          <p:cNvSpPr>
            <a:spLocks noGrp="1"/>
          </p:cNvSpPr>
          <p:nvPr>
            <p:ph type="title"/>
          </p:nvPr>
        </p:nvSpPr>
        <p:spPr>
          <a:xfrm>
            <a:off x="1295401" y="383123"/>
            <a:ext cx="9590550" cy="730257"/>
          </a:xfrm>
        </p:spPr>
        <p:txBody>
          <a:bodyPr/>
          <a:lstStyle/>
          <a:p>
            <a:r>
              <a:rPr lang="en-US" dirty="0">
                <a:solidFill>
                  <a:schemeClr val="accent1"/>
                </a:solidFill>
              </a:rPr>
              <a:t>Shell Sort Best Case</a:t>
            </a:r>
          </a:p>
        </p:txBody>
      </p:sp>
      <p:sp>
        <p:nvSpPr>
          <p:cNvPr id="3" name="Text Placeholder 2">
            <a:extLst>
              <a:ext uri="{FF2B5EF4-FFF2-40B4-BE49-F238E27FC236}">
                <a16:creationId xmlns:a16="http://schemas.microsoft.com/office/drawing/2014/main" xmlns="" id="{5590AB08-20E2-14C7-D747-F340F27338BF}"/>
              </a:ext>
            </a:extLst>
          </p:cNvPr>
          <p:cNvSpPr>
            <a:spLocks noGrp="1"/>
          </p:cNvSpPr>
          <p:nvPr>
            <p:ph type="body" idx="1"/>
          </p:nvPr>
        </p:nvSpPr>
        <p:spPr>
          <a:xfrm>
            <a:off x="1295401" y="1574800"/>
            <a:ext cx="9590550" cy="3471333"/>
          </a:xfrm>
        </p:spPr>
        <p:txBody>
          <a:bodyPr>
            <a:normAutofit/>
          </a:bodyPr>
          <a:lstStyle/>
          <a:p>
            <a:pPr marL="342900" indent="-342900" algn="l">
              <a:buFont typeface="Arial" panose="020B0604020202020204" pitchFamily="34" charset="0"/>
              <a:buChar char="•"/>
            </a:pPr>
            <a:r>
              <a:rPr lang="en-US" sz="2400" dirty="0"/>
              <a:t>The best case in the Shell sort is when the array is already sorted in the right order. The number of </a:t>
            </a:r>
            <a:r>
              <a:rPr lang="en-US" sz="2400" dirty="0" err="1"/>
              <a:t>comparisions</a:t>
            </a:r>
            <a:r>
              <a:rPr lang="en-US" sz="2400" dirty="0"/>
              <a:t> is less.</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269AD9D0-3CD6-41AE-8E6D-C99A171E89AC}"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7</a:t>
            </a:fld>
            <a:endParaRPr lang="en-US" dirty="0"/>
          </a:p>
        </p:txBody>
      </p:sp>
    </p:spTree>
    <p:extLst>
      <p:ext uri="{BB962C8B-B14F-4D97-AF65-F5344CB8AC3E}">
        <p14:creationId xmlns:p14="http://schemas.microsoft.com/office/powerpoint/2010/main" val="10990655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0FAB48-D92A-0B7E-F0F7-6B810CC896CB}"/>
              </a:ext>
            </a:extLst>
          </p:cNvPr>
          <p:cNvSpPr>
            <a:spLocks noGrp="1"/>
          </p:cNvSpPr>
          <p:nvPr>
            <p:ph type="title"/>
          </p:nvPr>
        </p:nvSpPr>
        <p:spPr>
          <a:xfrm>
            <a:off x="1300725" y="492126"/>
            <a:ext cx="9590550" cy="730257"/>
          </a:xfrm>
        </p:spPr>
        <p:txBody>
          <a:bodyPr/>
          <a:lstStyle/>
          <a:p>
            <a:r>
              <a:rPr lang="en-US" dirty="0">
                <a:solidFill>
                  <a:schemeClr val="accent1"/>
                </a:solidFill>
              </a:rPr>
              <a:t>Shell Sort Worst Case</a:t>
            </a:r>
            <a:endParaRPr lang="en-US" dirty="0"/>
          </a:p>
        </p:txBody>
      </p:sp>
      <p:sp>
        <p:nvSpPr>
          <p:cNvPr id="3" name="Text Placeholder 2">
            <a:extLst>
              <a:ext uri="{FF2B5EF4-FFF2-40B4-BE49-F238E27FC236}">
                <a16:creationId xmlns:a16="http://schemas.microsoft.com/office/drawing/2014/main" xmlns="" id="{F13A50F2-5537-E20A-1FDD-13AAFB1B1B08}"/>
              </a:ext>
            </a:extLst>
          </p:cNvPr>
          <p:cNvSpPr>
            <a:spLocks noGrp="1"/>
          </p:cNvSpPr>
          <p:nvPr>
            <p:ph type="body" idx="1"/>
          </p:nvPr>
        </p:nvSpPr>
        <p:spPr>
          <a:xfrm>
            <a:off x="1295401" y="1222383"/>
            <a:ext cx="9590550" cy="3874550"/>
          </a:xfrm>
        </p:spPr>
        <p:txBody>
          <a:bodyPr>
            <a:normAutofit/>
          </a:bodyPr>
          <a:lstStyle/>
          <a:p>
            <a:pPr marL="342900" indent="-342900" algn="l">
              <a:buFont typeface="Arial" panose="020B0604020202020204" pitchFamily="34" charset="0"/>
              <a:buChar char="•"/>
            </a:pPr>
            <a:r>
              <a:rPr lang="en-US" sz="2400" dirty="0"/>
              <a:t>The running time of  Shell sort depends on the choice of increment sequence.</a:t>
            </a:r>
          </a:p>
          <a:p>
            <a:pPr marL="342900" indent="-342900" algn="l">
              <a:buFont typeface="Arial" panose="020B0604020202020204" pitchFamily="34" charset="0"/>
              <a:buChar char="•"/>
            </a:pPr>
            <a:r>
              <a:rPr lang="en-US" sz="2400" dirty="0"/>
              <a:t>The problem with Shell’s increments is that pairs of increments are not necessarily relatively prime and smaller increments can have little effect.</a:t>
            </a:r>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8E298297-4AEC-4870-A08E-37A847BB3CA3}"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pPr/>
              <a:t>8</a:t>
            </a:fld>
            <a:endParaRPr lang="en-US" dirty="0"/>
          </a:p>
        </p:txBody>
      </p:sp>
    </p:spTree>
    <p:extLst>
      <p:ext uri="{BB962C8B-B14F-4D97-AF65-F5344CB8AC3E}">
        <p14:creationId xmlns:p14="http://schemas.microsoft.com/office/powerpoint/2010/main" val="632985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0FD6C8-0851-9458-F862-C833C6F84270}"/>
              </a:ext>
            </a:extLst>
          </p:cNvPr>
          <p:cNvSpPr>
            <a:spLocks noGrp="1"/>
          </p:cNvSpPr>
          <p:nvPr>
            <p:ph type="title"/>
          </p:nvPr>
        </p:nvSpPr>
        <p:spPr>
          <a:xfrm>
            <a:off x="824894" y="219076"/>
            <a:ext cx="10353762" cy="1257300"/>
          </a:xfrm>
        </p:spPr>
        <p:txBody>
          <a:bodyPr>
            <a:normAutofit/>
          </a:bodyPr>
          <a:lstStyle/>
          <a:p>
            <a:pPr algn="l"/>
            <a:r>
              <a:rPr lang="en-US" sz="3200" dirty="0">
                <a:solidFill>
                  <a:schemeClr val="accent1"/>
                </a:solidFill>
              </a:rPr>
              <a:t>Sample Code of Shell Sort</a:t>
            </a:r>
          </a:p>
        </p:txBody>
      </p:sp>
      <p:sp>
        <p:nvSpPr>
          <p:cNvPr id="6" name="TextBox 5">
            <a:extLst>
              <a:ext uri="{FF2B5EF4-FFF2-40B4-BE49-F238E27FC236}">
                <a16:creationId xmlns:a16="http://schemas.microsoft.com/office/drawing/2014/main" xmlns="" id="{E04A7896-0977-0C39-0E22-9F86DB9ACD07}"/>
              </a:ext>
            </a:extLst>
          </p:cNvPr>
          <p:cNvSpPr txBox="1"/>
          <p:nvPr/>
        </p:nvSpPr>
        <p:spPr>
          <a:xfrm>
            <a:off x="2810107" y="1120776"/>
            <a:ext cx="6561136" cy="5616922"/>
          </a:xfrm>
          <a:prstGeom prst="rect">
            <a:avLst/>
          </a:prstGeom>
          <a:noFill/>
        </p:spPr>
        <p:txBody>
          <a:bodyPr wrap="square" rtlCol="0">
            <a:spAutoFit/>
          </a:bodyPr>
          <a:lstStyle/>
          <a:p>
            <a:r>
              <a:rPr lang="en-US" sz="1200" dirty="0">
                <a:latin typeface="Courier New" panose="02070309020205020404" pitchFamily="49" charset="0"/>
                <a:cs typeface="Courier New" panose="02070309020205020404" pitchFamily="49" charset="0"/>
              </a:rPr>
              <a:t>#include&lt;stdio.h&gt;</a:t>
            </a:r>
          </a:p>
          <a:p>
            <a:r>
              <a:rPr lang="en-US" sz="1200" dirty="0">
                <a:latin typeface="Courier New" panose="02070309020205020404" pitchFamily="49" charset="0"/>
                <a:cs typeface="Courier New" panose="02070309020205020404" pitchFamily="49" charset="0"/>
              </a:rPr>
              <a:t>int main()</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int a[10];</a:t>
            </a:r>
          </a:p>
          <a:p>
            <a:r>
              <a:rPr lang="en-US" sz="1200" dirty="0">
                <a:latin typeface="Courier New" panose="02070309020205020404" pitchFamily="49" charset="0"/>
                <a:cs typeface="Courier New" panose="02070309020205020404" pitchFamily="49" charset="0"/>
              </a:rPr>
              <a:t>	 int </a:t>
            </a:r>
            <a:r>
              <a:rPr lang="en-US" sz="1200" dirty="0" err="1">
                <a:latin typeface="Courier New" panose="02070309020205020404" pitchFamily="49" charset="0"/>
                <a:cs typeface="Courier New" panose="02070309020205020404" pitchFamily="49" charset="0"/>
              </a:rPr>
              <a:t>i,j,n,gap,t</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("\n Enter the number of elements in the array: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d",&amp;n</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("\n Enter %d numbers: ",n);</a:t>
            </a:r>
          </a:p>
          <a:p>
            <a:r>
              <a:rPr lang="en-US" sz="1200" dirty="0">
                <a:latin typeface="Courier New" panose="02070309020205020404" pitchFamily="49" charset="0"/>
                <a:cs typeface="Courier New" panose="02070309020205020404" pitchFamily="49" charset="0"/>
              </a:rPr>
              <a:t>	 for(</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=0;i&lt;</a:t>
            </a:r>
            <a:r>
              <a:rPr lang="en-US" sz="1200" dirty="0" err="1">
                <a:latin typeface="Courier New" panose="02070309020205020404" pitchFamily="49" charset="0"/>
                <a:cs typeface="Courier New" panose="02070309020205020404" pitchFamily="49" charset="0"/>
              </a:rPr>
              <a:t>n;i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scanf</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d",&amp;a</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gap=n;</a:t>
            </a:r>
          </a:p>
          <a:p>
            <a:r>
              <a:rPr lang="en-US" sz="1200" dirty="0">
                <a:latin typeface="Courier New" panose="02070309020205020404" pitchFamily="49" charset="0"/>
                <a:cs typeface="Courier New" panose="02070309020205020404" pitchFamily="49" charset="0"/>
              </a:rPr>
              <a:t>	 while(gap&gt; 1)</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gap=(gap+1)/2;</a:t>
            </a:r>
          </a:p>
          <a:p>
            <a:r>
              <a:rPr lang="en-US" sz="1200" dirty="0">
                <a:latin typeface="Courier New" panose="02070309020205020404" pitchFamily="49" charset="0"/>
                <a:cs typeface="Courier New" panose="02070309020205020404" pitchFamily="49" charset="0"/>
              </a:rPr>
              <a:t>	 	 for(</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&lt; (n - gap); </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if( a[</a:t>
            </a:r>
            <a:r>
              <a:rPr lang="en-US" sz="1200" dirty="0" err="1">
                <a:latin typeface="Courier New" panose="02070309020205020404" pitchFamily="49" charset="0"/>
                <a:cs typeface="Courier New" panose="02070309020205020404" pitchFamily="49" charset="0"/>
              </a:rPr>
              <a:t>i+gap</a:t>
            </a:r>
            <a:r>
              <a:rPr lang="en-US" sz="1200" dirty="0">
                <a:latin typeface="Courier New" panose="02070309020205020404" pitchFamily="49" charset="0"/>
                <a:cs typeface="Courier New" panose="02070309020205020404" pitchFamily="49" charset="0"/>
              </a:rPr>
              <a:t>] &lt; a[</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t = a[</a:t>
            </a:r>
            <a:r>
              <a:rPr lang="en-US" sz="1200" dirty="0" err="1">
                <a:latin typeface="Courier New" panose="02070309020205020404" pitchFamily="49" charset="0"/>
                <a:cs typeface="Courier New" panose="02070309020205020404" pitchFamily="49" charset="0"/>
              </a:rPr>
              <a:t>i+gap</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a:t>
            </a:r>
            <a:r>
              <a:rPr lang="en-US" sz="1200" dirty="0" err="1">
                <a:latin typeface="Courier New" panose="02070309020205020404" pitchFamily="49" charset="0"/>
                <a:cs typeface="Courier New" panose="02070309020205020404" pitchFamily="49" charset="0"/>
              </a:rPr>
              <a:t>i+gap</a:t>
            </a:r>
            <a:r>
              <a:rPr lang="en-US" sz="1200" dirty="0">
                <a:latin typeface="Courier New" panose="02070309020205020404" pitchFamily="49" charset="0"/>
                <a:cs typeface="Courier New" panose="02070309020205020404" pitchFamily="49" charset="0"/>
              </a:rPr>
              <a:t>] = a[</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 = 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("\n The sorted array is: \n");</a:t>
            </a:r>
          </a:p>
          <a:p>
            <a:r>
              <a:rPr lang="en-US" sz="1200" dirty="0">
                <a:latin typeface="Courier New" panose="02070309020205020404" pitchFamily="49" charset="0"/>
                <a:cs typeface="Courier New" panose="02070309020205020404" pitchFamily="49" charset="0"/>
              </a:rPr>
              <a:t>	 for(</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=0;i&lt;</a:t>
            </a:r>
            <a:r>
              <a:rPr lang="en-US" sz="1200" dirty="0" err="1">
                <a:latin typeface="Courier New" panose="02070309020205020404" pitchFamily="49" charset="0"/>
                <a:cs typeface="Courier New" panose="02070309020205020404" pitchFamily="49" charset="0"/>
              </a:rPr>
              <a:t>n;i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printf</a:t>
            </a:r>
            <a:r>
              <a:rPr lang="en-US" sz="1200" dirty="0">
                <a:latin typeface="Courier New" panose="02070309020205020404" pitchFamily="49" charset="0"/>
                <a:cs typeface="Courier New" panose="02070309020205020404" pitchFamily="49" charset="0"/>
              </a:rPr>
              <a:t>("%d ",a[</a:t>
            </a:r>
            <a:r>
              <a:rPr lang="en-US" sz="1200" dirty="0" err="1">
                <a:latin typeface="Courier New" panose="02070309020205020404" pitchFamily="49" charset="0"/>
                <a:cs typeface="Courier New" panose="02070309020205020404" pitchFamily="49" charset="0"/>
              </a:rPr>
              <a:t>i</a:t>
            </a:r>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a:t>
            </a:r>
          </a:p>
          <a:p>
            <a:endParaRPr lang="en-US" sz="1100" dirty="0"/>
          </a:p>
        </p:txBody>
      </p:sp>
      <p:pic>
        <p:nvPicPr>
          <p:cNvPr id="7" name="Picture 6">
            <a:extLst>
              <a:ext uri="{FF2B5EF4-FFF2-40B4-BE49-F238E27FC236}">
                <a16:creationId xmlns:a16="http://schemas.microsoft.com/office/drawing/2014/main" xmlns="" id="{43383880-3595-5ACD-4FA1-5D1689E90805}"/>
              </a:ext>
            </a:extLst>
          </p:cNvPr>
          <p:cNvPicPr>
            <a:picLocks noChangeAspect="1"/>
          </p:cNvPicPr>
          <p:nvPr/>
        </p:nvPicPr>
        <p:blipFill>
          <a:blip r:embed="rId2"/>
          <a:stretch>
            <a:fillRect/>
          </a:stretch>
        </p:blipFill>
        <p:spPr>
          <a:xfrm>
            <a:off x="10975659" y="95231"/>
            <a:ext cx="1049240" cy="1044243"/>
          </a:xfrm>
          <a:prstGeom prst="rect">
            <a:avLst/>
          </a:prstGeom>
        </p:spPr>
      </p:pic>
      <p:sp>
        <p:nvSpPr>
          <p:cNvPr id="8" name="Date Placeholder 7"/>
          <p:cNvSpPr>
            <a:spLocks noGrp="1"/>
          </p:cNvSpPr>
          <p:nvPr>
            <p:ph type="dt" sz="half" idx="10"/>
          </p:nvPr>
        </p:nvSpPr>
        <p:spPr/>
        <p:txBody>
          <a:bodyPr/>
          <a:lstStyle/>
          <a:p>
            <a:fld id="{D7F69AE6-095F-454B-A3D0-A66C80FBC468}" type="datetime1">
              <a:rPr lang="en-US" smtClean="0"/>
              <a:t>11/18/2023</a:t>
            </a:fld>
            <a:endParaRPr lang="en-US" dirty="0"/>
          </a:p>
        </p:txBody>
      </p:sp>
      <p:sp>
        <p:nvSpPr>
          <p:cNvPr id="9" name="Footer Placeholder 8"/>
          <p:cNvSpPr>
            <a:spLocks noGrp="1"/>
          </p:cNvSpPr>
          <p:nvPr>
            <p:ph type="ftr" sz="quarter" idx="11"/>
          </p:nvPr>
        </p:nvSpPr>
        <p:spPr/>
        <p:txBody>
          <a:bodyPr/>
          <a:lstStyle/>
          <a:p>
            <a:r>
              <a:rPr lang="en-US" smtClean="0"/>
              <a:t>IT22018 &amp; IT22044</a:t>
            </a:r>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106034381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Arial Nova">
      <a:majorFont>
        <a:latin typeface="Arial Nova Light"/>
        <a:ea typeface=""/>
        <a:cs typeface=""/>
      </a:majorFont>
      <a:minorFont>
        <a:latin typeface="Arial Nova"/>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2.xml><?xml version="1.0" encoding="utf-8"?>
<ds:datastoreItem xmlns:ds="http://schemas.openxmlformats.org/officeDocument/2006/customXml" ds:itemID="{F7E70FC5-1855-47AB-8CE1-CB3C873A898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{A087E1C4-91A7-4767-80DC-F5C564484E0A}tf11665031_win32</Template>
  <TotalTime>435</TotalTime>
  <Words>2542</Words>
  <Application>Microsoft Office PowerPoint</Application>
  <PresentationFormat>Widescreen</PresentationFormat>
  <Paragraphs>2061</Paragraphs>
  <Slides>43</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43</vt:i4>
      </vt:variant>
    </vt:vector>
  </HeadingPairs>
  <TitlesOfParts>
    <vt:vector size="54" baseType="lpstr">
      <vt:lpstr>Adobe Arabic</vt:lpstr>
      <vt:lpstr>Arial</vt:lpstr>
      <vt:lpstr>Arial Nova</vt:lpstr>
      <vt:lpstr>Arial Nova (Body)</vt:lpstr>
      <vt:lpstr>Arial Nova Light</vt:lpstr>
      <vt:lpstr>Calibri</vt:lpstr>
      <vt:lpstr>Courier New</vt:lpstr>
      <vt:lpstr>Trebuchet MS</vt:lpstr>
      <vt:lpstr>Wingdings</vt:lpstr>
      <vt:lpstr>Wingdings 2</vt:lpstr>
      <vt:lpstr>SlateVTI</vt:lpstr>
      <vt:lpstr>Shell sort</vt:lpstr>
      <vt:lpstr>A Presentation On Shell Sort</vt:lpstr>
      <vt:lpstr>PowerPoint Presentation</vt:lpstr>
      <vt:lpstr>What is Shell Sort?</vt:lpstr>
      <vt:lpstr>Advantages of Shell Sort</vt:lpstr>
      <vt:lpstr>Disadvantages of Shell Sort</vt:lpstr>
      <vt:lpstr>Shell Sort Best Case</vt:lpstr>
      <vt:lpstr>Shell Sort Worst Case</vt:lpstr>
      <vt:lpstr>Sample Code of Shell Sort</vt:lpstr>
      <vt:lpstr>Now lets sort an array with the help of Shell Sort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Hence the Array is sorted</vt:lpstr>
      <vt:lpstr>IF YOU HAVE ANY DOUBT YOU can Ask!!</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sort</dc:title>
  <dc:creator>Kuldip Saha Mugdha</dc:creator>
  <cp:lastModifiedBy>Mugdha</cp:lastModifiedBy>
  <cp:revision>31</cp:revision>
  <dcterms:created xsi:type="dcterms:W3CDTF">2023-11-17T13:45:59Z</dcterms:created>
  <dcterms:modified xsi:type="dcterms:W3CDTF">2023-11-18T06:48:24Z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