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24" r:id="rId3"/>
    <p:sldId id="844" r:id="rId4"/>
    <p:sldId id="261" r:id="rId5"/>
    <p:sldId id="262" r:id="rId6"/>
    <p:sldId id="263" r:id="rId7"/>
    <p:sldId id="419" r:id="rId8"/>
    <p:sldId id="264" r:id="rId9"/>
    <p:sldId id="265" r:id="rId10"/>
    <p:sldId id="267" r:id="rId11"/>
    <p:sldId id="268" r:id="rId12"/>
    <p:sldId id="269" r:id="rId13"/>
    <p:sldId id="270" r:id="rId14"/>
    <p:sldId id="842" r:id="rId15"/>
    <p:sldId id="271" r:id="rId16"/>
    <p:sldId id="843" r:id="rId17"/>
    <p:sldId id="272" r:id="rId18"/>
    <p:sldId id="845" r:id="rId19"/>
    <p:sldId id="850" r:id="rId20"/>
    <p:sldId id="851" r:id="rId21"/>
    <p:sldId id="273" r:id="rId22"/>
    <p:sldId id="846" r:id="rId23"/>
    <p:sldId id="274" r:id="rId24"/>
    <p:sldId id="421" r:id="rId25"/>
    <p:sldId id="423" r:id="rId26"/>
    <p:sldId id="424" r:id="rId27"/>
    <p:sldId id="425" r:id="rId28"/>
    <p:sldId id="847" r:id="rId29"/>
    <p:sldId id="426" r:id="rId30"/>
    <p:sldId id="848" r:id="rId31"/>
    <p:sldId id="427" r:id="rId32"/>
    <p:sldId id="849" r:id="rId33"/>
    <p:sldId id="428" r:id="rId34"/>
    <p:sldId id="429" r:id="rId35"/>
    <p:sldId id="430" r:id="rId36"/>
    <p:sldId id="431" r:id="rId37"/>
    <p:sldId id="432" r:id="rId38"/>
    <p:sldId id="433" r:id="rId39"/>
    <p:sldId id="83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B6CB1-E68F-4D73-823E-A8BC1F68833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A96D5-8203-4106-B728-4283ED3E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7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0083-C4EF-472F-8005-37042E889C0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AF0B-5B29-4F23-9709-C2E147FD5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5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muhammad.uddin@northsouth.edu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919" y="1122218"/>
            <a:ext cx="9888680" cy="1350818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/>
            </a:r>
            <a:b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</a:br>
            <a: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ICT 2103</a:t>
            </a:r>
            <a:r>
              <a:rPr lang="en-US" sz="48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4800" i="0" u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Digital </a:t>
            </a:r>
            <a:r>
              <a:rPr kumimoji="1" lang="tr-TR" altLang="zh-TW" sz="4800" i="0" u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Logic</a:t>
            </a:r>
            <a:r>
              <a:rPr kumimoji="1" lang="en-US" altLang="zh-TW" sz="4800" i="0" u="none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Design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919" y="2473036"/>
            <a:ext cx="10048009" cy="4634346"/>
          </a:xfrm>
        </p:spPr>
        <p:txBody>
          <a:bodyPr>
            <a:normAutofit/>
          </a:bodyPr>
          <a:lstStyle/>
          <a:p>
            <a:endParaRPr lang="en-US" sz="360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Prof. Dr. Muhammad </a:t>
            </a:r>
            <a:r>
              <a:rPr lang="en-US" sz="36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Shahin</a:t>
            </a:r>
            <a:r>
              <a:rPr lang="en-US" sz="3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Uddin</a:t>
            </a:r>
            <a:endParaRPr lang="en-US" sz="3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4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82" y="446810"/>
            <a:ext cx="9815945" cy="644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1.1a Decimal (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Binary Conversion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5345"/>
            <a:ext cx="10048009" cy="5174673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number by the ‘Base’ (=2)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remainder (either 0 or 1) as a coefficient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quotient and repeat the division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22" y="2849705"/>
            <a:ext cx="48101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836" y="446810"/>
            <a:ext cx="9649691" cy="644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1.1b Decimal (</a:t>
            </a:r>
            <a:r>
              <a:rPr lang="en-US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Binary Conversion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204913"/>
            <a:ext cx="10047288" cy="517525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the number by the ‘Base’ (=2)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integer (either 0 or 1) as a coefficient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resultant fraction and repeat the division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19" y="2543900"/>
            <a:ext cx="5269986" cy="324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46810"/>
            <a:ext cx="9379527" cy="644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1.1c Decimal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(Fraction) to Binary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5345"/>
            <a:ext cx="10048009" cy="5174673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the number by the ‘Base’ (=2)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integer (either 0 or 1) as a coefficient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resultant fraction and repeat the division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07" y="2725881"/>
            <a:ext cx="5172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to Octal Conversion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54" y="1683327"/>
            <a:ext cx="6591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5" t="28596" r="34770" b="45951"/>
          <a:stretch/>
        </p:blipFill>
        <p:spPr bwMode="auto">
          <a:xfrm>
            <a:off x="2041301" y="1287886"/>
            <a:ext cx="6398708" cy="280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80167" y="410982"/>
            <a:ext cx="946081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2.2. </a:t>
            </a:r>
            <a:r>
              <a:rPr 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Octal to Decimal Conversion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78" t="45696" r="40957" b="34507"/>
          <a:stretch/>
        </p:blipFill>
        <p:spPr bwMode="auto">
          <a:xfrm>
            <a:off x="2716395" y="4237149"/>
            <a:ext cx="5048517" cy="24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16397" y="3764993"/>
            <a:ext cx="298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14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Binary− Octal Conversion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79" y="1674667"/>
            <a:ext cx="79438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3.2. Octal-to-Binary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1217" y="1358496"/>
            <a:ext cx="10509160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octal digit can be represented by a 3-bit binary number, it is very easy to convert from octal to binary..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Octal/Binary Conversion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Octal Digit      0     1      2      3      4      5      6      7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Binary          000  001  010   011   100  101  110   111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Let’s convert the octal numbers 25 and 140.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2      5                       1      4       0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010   101                   001   100   000</a:t>
            </a:r>
          </a:p>
        </p:txBody>
      </p:sp>
    </p:spTree>
    <p:extLst>
      <p:ext uri="{BB962C8B-B14F-4D97-AF65-F5344CB8AC3E}">
        <p14:creationId xmlns:p14="http://schemas.microsoft.com/office/powerpoint/2010/main" val="386524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 Binary−Hexadecimal Conversion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5345"/>
            <a:ext cx="10048009" cy="517467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Prof. Dr. Muhammad </a:t>
            </a:r>
            <a:r>
              <a:rPr lang="en-US" sz="3600" dirty="0" err="1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Shahin</a:t>
            </a:r>
            <a:r>
              <a:rPr lang="en-US" sz="3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 Uddin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Email: </a:t>
            </a:r>
            <a:r>
              <a:rPr lang="en-US" sz="3600" dirty="0" smtClean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  <a:hlinkClick r:id="rId2"/>
              </a:rPr>
              <a:t>muhammad.uddin@northsouth.edu</a:t>
            </a:r>
            <a:endParaRPr lang="en-US" sz="3600" dirty="0" smtClean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  <a:p>
            <a:r>
              <a:rPr lang="en-US" altLang="zh-TW" sz="3600" dirty="0" smtClean="0"/>
              <a:t>Out</a:t>
            </a:r>
          </a:p>
          <a:p>
            <a:r>
              <a:rPr lang="en-US" sz="3600" dirty="0" err="1" smtClean="0"/>
              <a:t>Ashraful.sarker@nort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135" y="1285010"/>
            <a:ext cx="79152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4.1 Hexadecimal to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Binary Conversion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3" t="35697" r="51683" b="48162"/>
          <a:stretch/>
        </p:blipFill>
        <p:spPr bwMode="auto">
          <a:xfrm>
            <a:off x="1398494" y="2155128"/>
            <a:ext cx="8997606" cy="315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5169" y="1425549"/>
            <a:ext cx="10515600" cy="575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Method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404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Method 1: Example </a:t>
            </a:r>
            <a:endParaRPr 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1" t="51536" r="65530" b="43911"/>
          <a:stretch/>
        </p:blipFill>
        <p:spPr bwMode="auto">
          <a:xfrm>
            <a:off x="417806" y="4542453"/>
            <a:ext cx="3860404" cy="95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7" t="20203" r="55675" b="42121"/>
          <a:stretch/>
        </p:blipFill>
        <p:spPr bwMode="auto">
          <a:xfrm>
            <a:off x="5125790" y="1276429"/>
            <a:ext cx="5382374" cy="483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8" t="36361" r="59749" b="48582"/>
          <a:stretch/>
        </p:blipFill>
        <p:spPr bwMode="auto">
          <a:xfrm>
            <a:off x="1" y="1501809"/>
            <a:ext cx="5029200" cy="2034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00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9" y="1226127"/>
            <a:ext cx="6503683" cy="493151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486401" y="1849582"/>
            <a:ext cx="1620981" cy="10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07382" y="1342795"/>
            <a:ext cx="4592782" cy="95410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Non-Positioned Number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767" y="4081179"/>
            <a:ext cx="292484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5855" y="2680852"/>
            <a:ext cx="229639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Roman Number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544050" y="2296902"/>
            <a:ext cx="161059" cy="383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07382" y="3532906"/>
            <a:ext cx="473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/>
              <a:t> </a:t>
            </a:r>
            <a:r>
              <a:rPr lang="nn-NO" b="1" dirty="0">
                <a:latin typeface="Times New Roman" pitchFamily="18" charset="0"/>
                <a:cs typeface="Times New Roman" pitchFamily="18" charset="0"/>
              </a:rPr>
              <a:t>I = 1, V = 5, X = 10, L = 50, C = 100, D = 500, M = 1000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91151" y="4569626"/>
            <a:ext cx="4291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7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 is MCMXCIX, or M (1000) + CM (1000-100) + XC (100-10) + IX (10-1).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3" t="28239" r="57437" b="45423"/>
          <a:stretch/>
        </p:blipFill>
        <p:spPr bwMode="auto">
          <a:xfrm>
            <a:off x="2266682" y="2506096"/>
            <a:ext cx="5940773" cy="376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99245" y="678574"/>
            <a:ext cx="10515600" cy="575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Method 2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6976" y="1378039"/>
            <a:ext cx="10167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Each digit of the given hexadecimal number should be converted to its 4 bit binary equivalent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21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Octal−Hexadecimal Conversion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18" y="1288473"/>
            <a:ext cx="6972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7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 Hexadecimal to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Octal Conversion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18" y="1288473"/>
            <a:ext cx="6972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Decimal, Binary, Octal and Hexadecimal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03" y="1340427"/>
            <a:ext cx="5366027" cy="53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4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kumimoji="1" lang="en-US" altLang="zh-TW" sz="3200" b="1" i="0" u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53" t="14465" r="11836" b="34490"/>
          <a:stretch/>
        </p:blipFill>
        <p:spPr>
          <a:xfrm>
            <a:off x="631065" y="2204216"/>
            <a:ext cx="3799267" cy="2194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677" r="13748" b="36444"/>
          <a:stretch/>
        </p:blipFill>
        <p:spPr>
          <a:xfrm>
            <a:off x="4958368" y="2007703"/>
            <a:ext cx="5615187" cy="258760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1065" y="1245300"/>
            <a:ext cx="9388698" cy="6442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kumimoji="1" lang="en-US" altLang="zh-TW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                                           Binary                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1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Subtraction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970" y="1511211"/>
            <a:ext cx="7962968" cy="40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Multiplication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39" y="1683327"/>
            <a:ext cx="68103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1308" y="107217"/>
            <a:ext cx="10515600" cy="1325563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754" y="1333256"/>
            <a:ext cx="10515600" cy="4351338"/>
          </a:xfrm>
          <a:noFill/>
          <a:ln/>
        </p:spPr>
        <p:txBody>
          <a:bodyPr>
            <a:normAutofit/>
          </a:bodyPr>
          <a:lstStyle/>
          <a:p>
            <a:pPr lvl="2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(11010)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 =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1´2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+ 1´2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+ 0´2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+ 1´2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+ 0´2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= (16)</a:t>
            </a:r>
            <a:r>
              <a:rPr lang="en-US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(8)</a:t>
            </a:r>
            <a:r>
              <a:rPr lang="en-US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+ 0 + (2)</a:t>
            </a:r>
            <a:r>
              <a:rPr lang="en-US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+ 0</a:t>
            </a:r>
          </a:p>
          <a:p>
            <a:pPr lvl="3"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     = (26)</a:t>
            </a:r>
            <a:r>
              <a:rPr lang="en-US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(627)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? 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= 6´8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+ 2´8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+ 7´8</a:t>
            </a:r>
            <a:r>
              <a:rPr lang="en-US" sz="2800" baseline="30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= (384)</a:t>
            </a:r>
            <a:r>
              <a:rPr lang="en-US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(16)</a:t>
            </a:r>
            <a:r>
              <a:rPr lang="en-US" sz="2800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+ (7)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lvl="3"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         = (407)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40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1308" y="107217"/>
            <a:ext cx="10515600" cy="1325563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754" y="1333256"/>
            <a:ext cx="10515600" cy="4351338"/>
          </a:xfrm>
          <a:noFill/>
          <a:ln/>
        </p:spPr>
        <p:txBody>
          <a:bodyPr>
            <a:normAutofit/>
          </a:bodyPr>
          <a:lstStyle/>
          <a:p>
            <a:pPr lvl="2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(11010)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=(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  =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1´2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+ 1´2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+ 0´2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+ 1´2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+ 0´2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    = (16)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(8)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+ 0 + (2)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+ 0</a:t>
            </a:r>
          </a:p>
          <a:p>
            <a:pPr lvl="3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    = (26)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3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(627)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? 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= 6´8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+ 2´8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+ 7´8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Tx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= (384)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 (16)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/>
              <a:t>+ (7)</a:t>
            </a:r>
            <a:r>
              <a:rPr lang="en-US" sz="2800" baseline="-25000" dirty="0"/>
              <a:t>10</a:t>
            </a:r>
            <a:r>
              <a:rPr lang="en-US" sz="2800" dirty="0"/>
              <a:t> </a:t>
            </a:r>
          </a:p>
          <a:p>
            <a:pPr lvl="3">
              <a:buFontTx/>
              <a:buNone/>
            </a:pPr>
            <a:r>
              <a:rPr lang="en-US" sz="2800" dirty="0"/>
              <a:t>         = (407)</a:t>
            </a:r>
            <a:r>
              <a:rPr lang="en-US" sz="2800" baseline="-25000" dirty="0"/>
              <a:t>10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0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lvl="2"/>
            <a:r>
              <a:rPr lang="en-US" sz="3200" dirty="0" smtClean="0"/>
              <a:t>(</a:t>
            </a:r>
            <a:r>
              <a:rPr lang="en-US" sz="3200" dirty="0"/>
              <a:t>11010)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en-US" sz="3200" dirty="0">
                <a:latin typeface="Symbol" panose="05050102010706020507" pitchFamily="18" charset="2"/>
              </a:rPr>
              <a:t>®</a:t>
            </a:r>
            <a:r>
              <a:rPr lang="en-US" sz="3200" dirty="0"/>
              <a:t>( ? )</a:t>
            </a:r>
            <a:r>
              <a:rPr lang="en-US" sz="3200" baseline="-25000" dirty="0"/>
              <a:t>10</a:t>
            </a:r>
            <a:endParaRPr lang="en-US" sz="3200" dirty="0"/>
          </a:p>
          <a:p>
            <a:pPr lvl="2">
              <a:buFontTx/>
              <a:buNone/>
            </a:pPr>
            <a:r>
              <a:rPr lang="en-US" sz="3200" dirty="0"/>
              <a:t>	</a:t>
            </a:r>
            <a:r>
              <a:rPr lang="en-US" sz="3200" i="1" dirty="0">
                <a:solidFill>
                  <a:schemeClr val="bg1"/>
                </a:solidFill>
              </a:rPr>
              <a:t>N  = </a:t>
            </a:r>
            <a:r>
              <a:rPr lang="en-US" sz="3200" dirty="0">
                <a:solidFill>
                  <a:schemeClr val="bg1"/>
                </a:solidFill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Symbol" panose="05050102010706020507" pitchFamily="18" charset="2"/>
              </a:rPr>
              <a:t>´2</a:t>
            </a:r>
            <a:r>
              <a:rPr lang="en-US" sz="3200" baseline="30000" dirty="0">
                <a:solidFill>
                  <a:schemeClr val="bg1"/>
                </a:solidFill>
                <a:latin typeface="Symbol" panose="05050102010706020507" pitchFamily="18" charset="2"/>
              </a:rPr>
              <a:t>4</a:t>
            </a:r>
            <a:r>
              <a:rPr lang="en-US" sz="3200" dirty="0">
                <a:solidFill>
                  <a:schemeClr val="bg1"/>
                </a:solidFill>
                <a:latin typeface="Symbol" panose="05050102010706020507" pitchFamily="18" charset="2"/>
              </a:rPr>
              <a:t> + 1´2</a:t>
            </a:r>
            <a:r>
              <a:rPr lang="en-US" sz="3200" baseline="30000" dirty="0">
                <a:solidFill>
                  <a:schemeClr val="bg1"/>
                </a:solidFill>
                <a:latin typeface="Symbol" panose="05050102010706020507" pitchFamily="18" charset="2"/>
              </a:rPr>
              <a:t>3</a:t>
            </a:r>
            <a:r>
              <a:rPr lang="en-US" sz="3200" dirty="0">
                <a:solidFill>
                  <a:schemeClr val="bg1"/>
                </a:solidFill>
                <a:latin typeface="Symbol" panose="05050102010706020507" pitchFamily="18" charset="2"/>
              </a:rPr>
              <a:t> + 0´2</a:t>
            </a:r>
            <a:r>
              <a:rPr lang="en-US" sz="3200" baseline="30000" dirty="0">
                <a:solidFill>
                  <a:schemeClr val="bg1"/>
                </a:solidFill>
                <a:latin typeface="Symbol" panose="05050102010706020507" pitchFamily="18" charset="2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Symbol" panose="05050102010706020507" pitchFamily="18" charset="2"/>
              </a:rPr>
              <a:t> + 1´2</a:t>
            </a:r>
            <a:r>
              <a:rPr lang="en-US" sz="3200" baseline="30000" dirty="0">
                <a:solidFill>
                  <a:schemeClr val="bg1"/>
                </a:solidFill>
                <a:latin typeface="Symbol" panose="05050102010706020507" pitchFamily="18" charset="2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Symbol" panose="05050102010706020507" pitchFamily="18" charset="2"/>
              </a:rPr>
              <a:t> + 0´2</a:t>
            </a:r>
            <a:r>
              <a:rPr lang="en-US" sz="3200" baseline="30000" dirty="0">
                <a:solidFill>
                  <a:schemeClr val="bg1"/>
                </a:solidFill>
              </a:rPr>
              <a:t>0</a:t>
            </a:r>
            <a:endParaRPr lang="en-US" sz="3200" dirty="0">
              <a:solidFill>
                <a:schemeClr val="bg1"/>
              </a:solidFill>
            </a:endParaRPr>
          </a:p>
          <a:p>
            <a:pPr lvl="2">
              <a:buFontTx/>
              <a:buNone/>
            </a:pPr>
            <a:r>
              <a:rPr lang="en-US" sz="3200" dirty="0">
                <a:solidFill>
                  <a:schemeClr val="bg1"/>
                </a:solidFill>
              </a:rPr>
              <a:t>	     = (16)</a:t>
            </a:r>
            <a:r>
              <a:rPr lang="en-US" sz="3200" baseline="-25000" dirty="0">
                <a:solidFill>
                  <a:schemeClr val="bg1"/>
                </a:solidFill>
              </a:rPr>
              <a:t>10</a:t>
            </a:r>
            <a:r>
              <a:rPr lang="en-US" sz="3200" dirty="0">
                <a:solidFill>
                  <a:schemeClr val="bg1"/>
                </a:solidFill>
              </a:rPr>
              <a:t> + (8)</a:t>
            </a:r>
            <a:r>
              <a:rPr lang="en-US" sz="3200" baseline="-25000" dirty="0">
                <a:solidFill>
                  <a:schemeClr val="bg1"/>
                </a:solidFill>
              </a:rPr>
              <a:t>10</a:t>
            </a:r>
            <a:r>
              <a:rPr lang="en-US" sz="3200" dirty="0">
                <a:solidFill>
                  <a:schemeClr val="bg1"/>
                </a:solidFill>
              </a:rPr>
              <a:t> + 0 + (2)</a:t>
            </a:r>
            <a:r>
              <a:rPr lang="en-US" sz="3200" baseline="-25000" dirty="0">
                <a:solidFill>
                  <a:schemeClr val="bg1"/>
                </a:solidFill>
              </a:rPr>
              <a:t>10</a:t>
            </a:r>
            <a:r>
              <a:rPr lang="en-US" sz="3200" dirty="0">
                <a:solidFill>
                  <a:schemeClr val="bg1"/>
                </a:solidFill>
              </a:rPr>
              <a:t> + 0</a:t>
            </a:r>
          </a:p>
          <a:p>
            <a:pPr lvl="2">
              <a:buFontTx/>
              <a:buNone/>
            </a:pPr>
            <a:r>
              <a:rPr lang="en-US" sz="3200" dirty="0">
                <a:solidFill>
                  <a:schemeClr val="bg1"/>
                </a:solidFill>
              </a:rPr>
              <a:t>	     = (26)</a:t>
            </a:r>
            <a:r>
              <a:rPr lang="en-US" sz="3200" baseline="-25000" dirty="0">
                <a:solidFill>
                  <a:schemeClr val="bg1"/>
                </a:solidFill>
              </a:rPr>
              <a:t>10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US" sz="3200" dirty="0"/>
              <a:t>(627)</a:t>
            </a:r>
            <a:r>
              <a:rPr lang="en-US" sz="3200" baseline="-25000" dirty="0"/>
              <a:t>8</a:t>
            </a:r>
            <a:r>
              <a:rPr lang="en-US" sz="3200" dirty="0"/>
              <a:t> </a:t>
            </a:r>
            <a:r>
              <a:rPr lang="en-US" sz="3200" dirty="0">
                <a:latin typeface="Symbol" panose="05050102010706020507" pitchFamily="18" charset="2"/>
              </a:rPr>
              <a:t>®</a:t>
            </a:r>
            <a:r>
              <a:rPr lang="en-US" sz="3200" dirty="0"/>
              <a:t> ( ? )</a:t>
            </a:r>
            <a:r>
              <a:rPr lang="en-US" sz="3200" baseline="-25000" dirty="0"/>
              <a:t>10</a:t>
            </a:r>
            <a:endParaRPr lang="en-US" sz="3200" dirty="0"/>
          </a:p>
          <a:p>
            <a:pPr lvl="2">
              <a:buFontTx/>
              <a:buNone/>
            </a:pPr>
            <a:r>
              <a:rPr lang="en-US" sz="3200" dirty="0"/>
              <a:t>	</a:t>
            </a:r>
            <a:r>
              <a:rPr lang="en-US" sz="3200" i="1" dirty="0">
                <a:solidFill>
                  <a:schemeClr val="bg1"/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 = 6</a:t>
            </a:r>
            <a:r>
              <a:rPr lang="en-US" sz="3200" dirty="0">
                <a:solidFill>
                  <a:schemeClr val="bg1"/>
                </a:solidFill>
                <a:latin typeface="Symbol" panose="05050102010706020507" pitchFamily="18" charset="2"/>
              </a:rPr>
              <a:t>´8</a:t>
            </a:r>
            <a:r>
              <a:rPr lang="en-US" sz="3200" baseline="30000" dirty="0">
                <a:solidFill>
                  <a:schemeClr val="bg1"/>
                </a:solidFill>
                <a:latin typeface="Symbol" panose="05050102010706020507" pitchFamily="18" charset="2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Symbol" panose="05050102010706020507" pitchFamily="18" charset="2"/>
              </a:rPr>
              <a:t> + 2´8</a:t>
            </a:r>
            <a:r>
              <a:rPr lang="en-US" sz="3200" baseline="30000" dirty="0">
                <a:solidFill>
                  <a:schemeClr val="bg1"/>
                </a:solidFill>
                <a:latin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latin typeface="Symbol" panose="05050102010706020507" pitchFamily="18" charset="2"/>
              </a:rPr>
              <a:t>+ 7´8</a:t>
            </a:r>
            <a:r>
              <a:rPr lang="en-US" baseline="30000" dirty="0">
                <a:solidFill>
                  <a:schemeClr val="bg1"/>
                </a:solidFill>
                <a:latin typeface="Symbol" panose="05050102010706020507" pitchFamily="18" charset="2"/>
              </a:rPr>
              <a:t>0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         = (384)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 + (16)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 + (7)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2"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         = (407)</a:t>
            </a:r>
            <a:r>
              <a:rPr lang="en-US" baseline="-25000" dirty="0">
                <a:solidFill>
                  <a:schemeClr val="bg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03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Base Conversions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965"/>
          <a:stretch/>
        </p:blipFill>
        <p:spPr>
          <a:xfrm>
            <a:off x="1849582" y="1174172"/>
            <a:ext cx="6696075" cy="49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3261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lvl="2"/>
            <a:r>
              <a:rPr lang="en-US" sz="3200" dirty="0" smtClean="0"/>
              <a:t>(</a:t>
            </a:r>
            <a:r>
              <a:rPr lang="en-US" sz="3200" dirty="0"/>
              <a:t>11010)</a:t>
            </a:r>
            <a:r>
              <a:rPr lang="en-US" sz="3200" baseline="-25000" dirty="0"/>
              <a:t>2</a:t>
            </a:r>
            <a:r>
              <a:rPr lang="en-US" sz="3200" dirty="0"/>
              <a:t> </a:t>
            </a:r>
            <a:r>
              <a:rPr lang="en-US" sz="3200" dirty="0">
                <a:latin typeface="Symbol" panose="05050102010706020507" pitchFamily="18" charset="2"/>
              </a:rPr>
              <a:t>®</a:t>
            </a:r>
            <a:r>
              <a:rPr lang="en-US" sz="3200" dirty="0"/>
              <a:t>( ? )</a:t>
            </a:r>
            <a:r>
              <a:rPr lang="en-US" sz="3200" baseline="-25000" dirty="0"/>
              <a:t>10</a:t>
            </a:r>
            <a:endParaRPr lang="en-US" sz="3200" dirty="0"/>
          </a:p>
          <a:p>
            <a:pPr lvl="2">
              <a:buFontTx/>
              <a:buNone/>
            </a:pPr>
            <a:r>
              <a:rPr lang="en-US" sz="3200" dirty="0"/>
              <a:t>	</a:t>
            </a:r>
            <a:r>
              <a:rPr lang="en-US" sz="3200" i="1" dirty="0"/>
              <a:t>N  = </a:t>
            </a:r>
            <a:r>
              <a:rPr lang="en-US" sz="3200" dirty="0"/>
              <a:t>1</a:t>
            </a:r>
            <a:r>
              <a:rPr lang="en-US" sz="3200" dirty="0">
                <a:latin typeface="Symbol" panose="05050102010706020507" pitchFamily="18" charset="2"/>
              </a:rPr>
              <a:t>´2</a:t>
            </a:r>
            <a:r>
              <a:rPr lang="en-US" sz="3200" baseline="30000" dirty="0">
                <a:latin typeface="Symbol" panose="05050102010706020507" pitchFamily="18" charset="2"/>
              </a:rPr>
              <a:t>4</a:t>
            </a:r>
            <a:r>
              <a:rPr lang="en-US" sz="3200" dirty="0">
                <a:latin typeface="Symbol" panose="05050102010706020507" pitchFamily="18" charset="2"/>
              </a:rPr>
              <a:t> + 1´2</a:t>
            </a:r>
            <a:r>
              <a:rPr lang="en-US" sz="3200" baseline="30000" dirty="0">
                <a:latin typeface="Symbol" panose="05050102010706020507" pitchFamily="18" charset="2"/>
              </a:rPr>
              <a:t>3</a:t>
            </a:r>
            <a:r>
              <a:rPr lang="en-US" sz="3200" dirty="0">
                <a:latin typeface="Symbol" panose="05050102010706020507" pitchFamily="18" charset="2"/>
              </a:rPr>
              <a:t> + 0´2</a:t>
            </a:r>
            <a:r>
              <a:rPr lang="en-US" sz="3200" baseline="30000" dirty="0">
                <a:latin typeface="Symbol" panose="05050102010706020507" pitchFamily="18" charset="2"/>
              </a:rPr>
              <a:t>2</a:t>
            </a:r>
            <a:r>
              <a:rPr lang="en-US" sz="3200" dirty="0">
                <a:latin typeface="Symbol" panose="05050102010706020507" pitchFamily="18" charset="2"/>
              </a:rPr>
              <a:t> + 1´2</a:t>
            </a:r>
            <a:r>
              <a:rPr lang="en-US" sz="3200" baseline="30000" dirty="0">
                <a:latin typeface="Symbol" panose="05050102010706020507" pitchFamily="18" charset="2"/>
              </a:rPr>
              <a:t>1</a:t>
            </a:r>
            <a:r>
              <a:rPr lang="en-US" sz="3200" dirty="0">
                <a:latin typeface="Symbol" panose="05050102010706020507" pitchFamily="18" charset="2"/>
              </a:rPr>
              <a:t> + 0´2</a:t>
            </a:r>
            <a:r>
              <a:rPr lang="en-US" sz="3200" baseline="30000" dirty="0"/>
              <a:t>0</a:t>
            </a:r>
            <a:endParaRPr lang="en-US" sz="3200" dirty="0"/>
          </a:p>
          <a:p>
            <a:pPr lvl="2">
              <a:buFontTx/>
              <a:buNone/>
            </a:pPr>
            <a:r>
              <a:rPr lang="en-US" sz="3200" dirty="0"/>
              <a:t>	     = (16)</a:t>
            </a:r>
            <a:r>
              <a:rPr lang="en-US" sz="3200" baseline="-25000" dirty="0"/>
              <a:t>10</a:t>
            </a:r>
            <a:r>
              <a:rPr lang="en-US" sz="3200" dirty="0"/>
              <a:t> + (8)</a:t>
            </a:r>
            <a:r>
              <a:rPr lang="en-US" sz="3200" baseline="-25000" dirty="0"/>
              <a:t>10</a:t>
            </a:r>
            <a:r>
              <a:rPr lang="en-US" sz="3200" dirty="0"/>
              <a:t> + 0 + (2)</a:t>
            </a:r>
            <a:r>
              <a:rPr lang="en-US" sz="3200" baseline="-25000" dirty="0"/>
              <a:t>10</a:t>
            </a:r>
            <a:r>
              <a:rPr lang="en-US" sz="3200" dirty="0"/>
              <a:t> + 0</a:t>
            </a:r>
          </a:p>
          <a:p>
            <a:pPr lvl="2">
              <a:buFontTx/>
              <a:buNone/>
            </a:pPr>
            <a:r>
              <a:rPr lang="en-US" sz="3200" dirty="0"/>
              <a:t>	     = (26)</a:t>
            </a:r>
            <a:r>
              <a:rPr lang="en-US" sz="3200" baseline="-25000" dirty="0"/>
              <a:t>10</a:t>
            </a:r>
            <a:r>
              <a:rPr lang="en-US" sz="3200" dirty="0"/>
              <a:t> </a:t>
            </a:r>
          </a:p>
          <a:p>
            <a:pPr lvl="2"/>
            <a:r>
              <a:rPr lang="en-US" sz="3200" dirty="0"/>
              <a:t>(627)</a:t>
            </a:r>
            <a:r>
              <a:rPr lang="en-US" sz="3200" baseline="-25000" dirty="0"/>
              <a:t>8</a:t>
            </a:r>
            <a:r>
              <a:rPr lang="en-US" sz="3200" dirty="0"/>
              <a:t> </a:t>
            </a:r>
            <a:r>
              <a:rPr lang="en-US" sz="3200" dirty="0">
                <a:latin typeface="Symbol" panose="05050102010706020507" pitchFamily="18" charset="2"/>
              </a:rPr>
              <a:t>®</a:t>
            </a:r>
            <a:r>
              <a:rPr lang="en-US" sz="3200" dirty="0"/>
              <a:t> ( ? )</a:t>
            </a:r>
            <a:r>
              <a:rPr lang="en-US" sz="3200" baseline="-25000" dirty="0"/>
              <a:t>10</a:t>
            </a:r>
            <a:endParaRPr lang="en-US" sz="3200" dirty="0"/>
          </a:p>
          <a:p>
            <a:pPr lvl="2">
              <a:buFontTx/>
              <a:buNone/>
            </a:pPr>
            <a:r>
              <a:rPr lang="en-US" sz="3200" dirty="0"/>
              <a:t>	</a:t>
            </a:r>
            <a:r>
              <a:rPr lang="en-US" sz="3200" i="1" dirty="0"/>
              <a:t>N</a:t>
            </a:r>
            <a:r>
              <a:rPr lang="en-US" sz="3200" dirty="0"/>
              <a:t>  = 6</a:t>
            </a:r>
            <a:r>
              <a:rPr lang="en-US" sz="3200" dirty="0">
                <a:latin typeface="Symbol" panose="05050102010706020507" pitchFamily="18" charset="2"/>
              </a:rPr>
              <a:t>´8</a:t>
            </a:r>
            <a:r>
              <a:rPr lang="en-US" sz="3200" baseline="30000" dirty="0">
                <a:latin typeface="Symbol" panose="05050102010706020507" pitchFamily="18" charset="2"/>
              </a:rPr>
              <a:t>2</a:t>
            </a:r>
            <a:r>
              <a:rPr lang="en-US" sz="3200" dirty="0">
                <a:latin typeface="Symbol" panose="05050102010706020507" pitchFamily="18" charset="2"/>
              </a:rPr>
              <a:t> + 2´8</a:t>
            </a:r>
            <a:r>
              <a:rPr lang="en-US" sz="3200" baseline="30000" dirty="0">
                <a:latin typeface="Symbol" panose="05050102010706020507" pitchFamily="18" charset="2"/>
              </a:rPr>
              <a:t>1</a:t>
            </a:r>
            <a:r>
              <a:rPr lang="en-US" sz="2400" dirty="0">
                <a:latin typeface="Symbol" panose="05050102010706020507" pitchFamily="18" charset="2"/>
              </a:rPr>
              <a:t> </a:t>
            </a:r>
            <a:r>
              <a:rPr lang="en-US" sz="3200" dirty="0">
                <a:latin typeface="Symbol" panose="05050102010706020507" pitchFamily="18" charset="2"/>
              </a:rPr>
              <a:t>+ 7´80</a:t>
            </a:r>
          </a:p>
          <a:p>
            <a:pPr lvl="2">
              <a:buFontTx/>
              <a:buNone/>
            </a:pPr>
            <a:r>
              <a:rPr lang="en-US" sz="3200" dirty="0">
                <a:latin typeface="Symbol" panose="05050102010706020507" pitchFamily="18" charset="2"/>
              </a:rPr>
              <a:t>         = (384)10 + (16)10 + (7)10 </a:t>
            </a:r>
          </a:p>
          <a:p>
            <a:pPr lvl="2">
              <a:buFontTx/>
              <a:buNone/>
            </a:pPr>
            <a:r>
              <a:rPr lang="en-US" sz="3200" dirty="0">
                <a:latin typeface="Symbol" panose="05050102010706020507" pitchFamily="18" charset="2"/>
              </a:rPr>
              <a:t>         = (407)10 </a:t>
            </a:r>
          </a:p>
        </p:txBody>
      </p:sp>
    </p:spTree>
    <p:extLst>
      <p:ext uri="{BB962C8B-B14F-4D97-AF65-F5344CB8AC3E}">
        <p14:creationId xmlns:p14="http://schemas.microsoft.com/office/powerpoint/2010/main" val="22140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Base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/>
            <a:r>
              <a:rPr lang="en-US" sz="3200" dirty="0" smtClean="0"/>
              <a:t>(</a:t>
            </a:r>
            <a:r>
              <a:rPr lang="en-US" sz="3200" dirty="0"/>
              <a:t>315)</a:t>
            </a:r>
            <a:r>
              <a:rPr lang="en-US" sz="3200" baseline="-25000" dirty="0"/>
              <a:t>10</a:t>
            </a:r>
            <a:r>
              <a:rPr lang="en-US" sz="3200" dirty="0"/>
              <a:t> = (473)</a:t>
            </a:r>
            <a:r>
              <a:rPr lang="en-US" sz="3200" baseline="-25000" dirty="0"/>
              <a:t>8</a:t>
            </a:r>
            <a:r>
              <a:rPr lang="en-US" sz="3200" dirty="0"/>
              <a:t>    </a:t>
            </a:r>
          </a:p>
          <a:p>
            <a:pPr lvl="2">
              <a:buFontTx/>
              <a:buNone/>
            </a:pPr>
            <a:endParaRPr lang="en-US" sz="3200" dirty="0"/>
          </a:p>
          <a:p>
            <a:pPr lvl="1">
              <a:buFontTx/>
              <a:buNone/>
            </a:pPr>
            <a:endParaRPr lang="en-US" sz="3600" b="1" i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 sz="3600" b="1" i="1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 sz="3600" b="1" i="1" dirty="0">
              <a:solidFill>
                <a:srgbClr val="FF0000"/>
              </a:solidFill>
            </a:endParaRPr>
          </a:p>
          <a:p>
            <a:pPr lvl="2">
              <a:buFontTx/>
              <a:buNone/>
            </a:pPr>
            <a:endParaRPr lang="en-US" sz="3200" dirty="0"/>
          </a:p>
          <a:p>
            <a:pPr lvl="2"/>
            <a:r>
              <a:rPr lang="en-US" sz="3200" dirty="0"/>
              <a:t>(315)</a:t>
            </a:r>
            <a:r>
              <a:rPr lang="en-US" sz="3200" baseline="-25000" dirty="0"/>
              <a:t>10</a:t>
            </a:r>
            <a:r>
              <a:rPr lang="en-US" sz="3200" dirty="0"/>
              <a:t> = (13B)</a:t>
            </a:r>
            <a:r>
              <a:rPr lang="en-US" sz="3200" baseline="-25000" dirty="0"/>
              <a:t>16</a:t>
            </a:r>
            <a:endParaRPr lang="en-US" sz="3200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>
              <a:buFontTx/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088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FB72-EA58-4CF0-8F8A-CF0D08763F99}" type="slidenum">
              <a:rPr lang="en-US"/>
              <a:pPr/>
              <a:t>32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Base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(3)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/>
            <a:r>
              <a:rPr lang="en-US" sz="3200" dirty="0" smtClean="0"/>
              <a:t>(</a:t>
            </a:r>
            <a:r>
              <a:rPr lang="en-US" sz="3200" dirty="0"/>
              <a:t>315)</a:t>
            </a:r>
            <a:r>
              <a:rPr lang="en-US" sz="3200" baseline="-25000" dirty="0"/>
              <a:t>10</a:t>
            </a:r>
            <a:r>
              <a:rPr lang="en-US" sz="3200" dirty="0"/>
              <a:t> = (473)</a:t>
            </a:r>
            <a:r>
              <a:rPr lang="en-US" sz="3200" baseline="-25000" dirty="0"/>
              <a:t>8</a:t>
            </a:r>
            <a:r>
              <a:rPr lang="en-US" sz="3200" dirty="0"/>
              <a:t>    </a:t>
            </a:r>
          </a:p>
          <a:p>
            <a:pPr lvl="2"/>
            <a:r>
              <a:rPr lang="en-US" sz="3200" dirty="0" smtClean="0"/>
              <a:t>(</a:t>
            </a:r>
            <a:r>
              <a:rPr lang="en-US" sz="3200" dirty="0"/>
              <a:t>315)</a:t>
            </a:r>
            <a:r>
              <a:rPr lang="en-US" sz="3200" baseline="-25000" dirty="0"/>
              <a:t>10</a:t>
            </a:r>
            <a:r>
              <a:rPr lang="en-US" sz="3200" dirty="0"/>
              <a:t> = (13B)</a:t>
            </a:r>
            <a:r>
              <a:rPr lang="en-US" sz="3200" baseline="-25000" dirty="0"/>
              <a:t>16</a:t>
            </a:r>
            <a:endParaRPr lang="en-US" sz="3200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 lvl="1">
              <a:buFontTx/>
              <a:buNone/>
            </a:pPr>
            <a:endParaRPr lang="en-US" b="1" i="1" dirty="0"/>
          </a:p>
          <a:p>
            <a:pPr>
              <a:buFontTx/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452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CCC1-8B3E-44EE-96C7-785D9B60E580}" type="slidenum">
              <a:rPr lang="en-US"/>
              <a:pPr/>
              <a:t>33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Conversion (5)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477" y="1524000"/>
            <a:ext cx="10515600" cy="4805363"/>
          </a:xfrm>
          <a:noFill/>
          <a:ln/>
        </p:spPr>
        <p:txBody>
          <a:bodyPr>
            <a:normAutofit fontScale="85000" lnSpcReduction="20000"/>
          </a:bodyPr>
          <a:lstStyle/>
          <a:p>
            <a:pPr lvl="2"/>
            <a:r>
              <a:rPr lang="en-US" sz="3000" dirty="0" smtClean="0"/>
              <a:t>(</a:t>
            </a:r>
            <a:r>
              <a:rPr lang="en-US" sz="3000" dirty="0"/>
              <a:t>0.479)</a:t>
            </a:r>
            <a:r>
              <a:rPr lang="en-US" sz="3000" baseline="-25000" dirty="0"/>
              <a:t>10</a:t>
            </a:r>
            <a:r>
              <a:rPr lang="en-US" sz="3000" dirty="0"/>
              <a:t> = (0.3651…)</a:t>
            </a:r>
            <a:r>
              <a:rPr lang="en-US" sz="3000" baseline="-25000" dirty="0"/>
              <a:t>8</a:t>
            </a:r>
            <a:endParaRPr lang="en-US" sz="3000" dirty="0"/>
          </a:p>
          <a:p>
            <a:pPr lvl="2">
              <a:buFontTx/>
              <a:buNone/>
            </a:pPr>
            <a:r>
              <a:rPr lang="en-US" sz="3000" dirty="0"/>
              <a:t>     MSD     3.832 </a:t>
            </a:r>
            <a:r>
              <a:rPr lang="en-US" sz="3000" dirty="0">
                <a:latin typeface="Symbol" panose="05050102010706020507" pitchFamily="18" charset="2"/>
              </a:rPr>
              <a:t>¬ </a:t>
            </a:r>
            <a:r>
              <a:rPr lang="en-US" sz="3000" dirty="0"/>
              <a:t>0.479 </a:t>
            </a:r>
            <a:r>
              <a:rPr lang="en-US" sz="3000" dirty="0">
                <a:latin typeface="Symbol" panose="05050102010706020507" pitchFamily="18" charset="2"/>
              </a:rPr>
              <a:t>´</a:t>
            </a:r>
            <a:r>
              <a:rPr lang="en-US" sz="3000" dirty="0"/>
              <a:t> 8</a:t>
            </a:r>
          </a:p>
          <a:p>
            <a:pPr lvl="2">
              <a:buFontTx/>
              <a:buNone/>
            </a:pPr>
            <a:r>
              <a:rPr lang="en-US" sz="3000" dirty="0"/>
              <a:t>                   6.656 </a:t>
            </a:r>
            <a:r>
              <a:rPr lang="en-US" sz="3000" dirty="0">
                <a:latin typeface="Symbol" panose="05050102010706020507" pitchFamily="18" charset="2"/>
              </a:rPr>
              <a:t>¬ </a:t>
            </a:r>
            <a:r>
              <a:rPr lang="en-US" sz="3000" dirty="0"/>
              <a:t>0.832 </a:t>
            </a:r>
            <a:r>
              <a:rPr lang="en-US" sz="3000" dirty="0">
                <a:latin typeface="Symbol" panose="05050102010706020507" pitchFamily="18" charset="2"/>
              </a:rPr>
              <a:t>´</a:t>
            </a:r>
            <a:r>
              <a:rPr lang="en-US" sz="3000" dirty="0"/>
              <a:t> 8</a:t>
            </a:r>
          </a:p>
          <a:p>
            <a:pPr lvl="2">
              <a:buFontTx/>
              <a:buNone/>
            </a:pPr>
            <a:r>
              <a:rPr lang="en-US" sz="3000" dirty="0"/>
              <a:t>                   5.248 </a:t>
            </a:r>
            <a:r>
              <a:rPr lang="en-US" sz="3000" dirty="0">
                <a:latin typeface="Symbol" panose="05050102010706020507" pitchFamily="18" charset="2"/>
              </a:rPr>
              <a:t>¬ </a:t>
            </a:r>
            <a:r>
              <a:rPr lang="en-US" sz="3000" dirty="0"/>
              <a:t>0.656 </a:t>
            </a:r>
            <a:r>
              <a:rPr lang="en-US" sz="3000" dirty="0">
                <a:latin typeface="Symbol" panose="05050102010706020507" pitchFamily="18" charset="2"/>
              </a:rPr>
              <a:t>´</a:t>
            </a:r>
            <a:r>
              <a:rPr lang="en-US" sz="3000" dirty="0"/>
              <a:t> 8</a:t>
            </a:r>
          </a:p>
          <a:p>
            <a:pPr lvl="2">
              <a:buFontTx/>
              <a:buNone/>
            </a:pPr>
            <a:r>
              <a:rPr lang="en-US" sz="3000" dirty="0"/>
              <a:t>     LSD       1.984 </a:t>
            </a:r>
            <a:r>
              <a:rPr lang="en-US" sz="3000" dirty="0">
                <a:latin typeface="Symbol" panose="05050102010706020507" pitchFamily="18" charset="2"/>
              </a:rPr>
              <a:t>¬ </a:t>
            </a:r>
            <a:r>
              <a:rPr lang="en-US" sz="3000" dirty="0"/>
              <a:t>0.248 </a:t>
            </a:r>
            <a:r>
              <a:rPr lang="en-US" sz="3000" dirty="0">
                <a:latin typeface="Symbol" panose="05050102010706020507" pitchFamily="18" charset="2"/>
              </a:rPr>
              <a:t>´</a:t>
            </a:r>
            <a:r>
              <a:rPr lang="en-US" sz="3000" dirty="0"/>
              <a:t> 8</a:t>
            </a:r>
          </a:p>
          <a:p>
            <a:pPr lvl="2">
              <a:buFontTx/>
              <a:buNone/>
            </a:pPr>
            <a:r>
              <a:rPr lang="en-US" sz="3000" dirty="0"/>
              <a:t>                      …</a:t>
            </a:r>
          </a:p>
          <a:p>
            <a:pPr lvl="2">
              <a:buFontTx/>
              <a:buNone/>
            </a:pPr>
            <a:endParaRPr lang="en-US" sz="3000" dirty="0"/>
          </a:p>
          <a:p>
            <a:pPr lvl="2"/>
            <a:r>
              <a:rPr lang="en-US" sz="3000" dirty="0"/>
              <a:t>(0.479)</a:t>
            </a:r>
            <a:r>
              <a:rPr lang="en-US" sz="3000" baseline="-25000" dirty="0"/>
              <a:t>10</a:t>
            </a:r>
            <a:r>
              <a:rPr lang="en-US" sz="3000" dirty="0"/>
              <a:t> = (0.0111…)</a:t>
            </a:r>
            <a:r>
              <a:rPr lang="en-US" sz="3000" baseline="-25000" dirty="0"/>
              <a:t>2</a:t>
            </a:r>
            <a:endParaRPr lang="en-US" sz="3000" dirty="0"/>
          </a:p>
          <a:p>
            <a:pPr lvl="2">
              <a:buFontTx/>
              <a:buNone/>
            </a:pPr>
            <a:r>
              <a:rPr lang="en-US" sz="3000" dirty="0"/>
              <a:t>     MSD     0.9580 </a:t>
            </a:r>
            <a:r>
              <a:rPr lang="en-US" sz="3000" dirty="0">
                <a:latin typeface="Symbol" panose="05050102010706020507" pitchFamily="18" charset="2"/>
              </a:rPr>
              <a:t>¬ </a:t>
            </a:r>
            <a:r>
              <a:rPr lang="en-US" sz="3000" dirty="0"/>
              <a:t>0.479 </a:t>
            </a:r>
            <a:r>
              <a:rPr lang="en-US" sz="3000" dirty="0">
                <a:latin typeface="Symbol" panose="05050102010706020507" pitchFamily="18" charset="2"/>
              </a:rPr>
              <a:t>´</a:t>
            </a:r>
            <a:r>
              <a:rPr lang="en-US" sz="3000" dirty="0"/>
              <a:t> 2</a:t>
            </a:r>
          </a:p>
          <a:p>
            <a:pPr lvl="2">
              <a:buFontTx/>
              <a:buNone/>
            </a:pPr>
            <a:r>
              <a:rPr lang="en-US" sz="3000" dirty="0"/>
              <a:t>                   1.9160 </a:t>
            </a:r>
            <a:r>
              <a:rPr lang="en-US" sz="3000" dirty="0">
                <a:latin typeface="Symbol" panose="05050102010706020507" pitchFamily="18" charset="2"/>
              </a:rPr>
              <a:t>¬ </a:t>
            </a:r>
            <a:r>
              <a:rPr lang="en-US" sz="3000" dirty="0"/>
              <a:t>0.9580 </a:t>
            </a:r>
            <a:r>
              <a:rPr lang="en-US" sz="3000" dirty="0">
                <a:latin typeface="Symbol" panose="05050102010706020507" pitchFamily="18" charset="2"/>
              </a:rPr>
              <a:t>´</a:t>
            </a:r>
            <a:r>
              <a:rPr lang="en-US" sz="3000" dirty="0"/>
              <a:t> 2</a:t>
            </a:r>
          </a:p>
          <a:p>
            <a:pPr lvl="2">
              <a:buFontTx/>
              <a:buNone/>
            </a:pPr>
            <a:r>
              <a:rPr lang="en-US" sz="3000" dirty="0"/>
              <a:t>                   1.8320 </a:t>
            </a:r>
            <a:r>
              <a:rPr lang="en-US" sz="3000" dirty="0">
                <a:latin typeface="Symbol" panose="05050102010706020507" pitchFamily="18" charset="2"/>
              </a:rPr>
              <a:t>¬ </a:t>
            </a:r>
            <a:r>
              <a:rPr lang="en-US" sz="3000" dirty="0"/>
              <a:t>0.9160 </a:t>
            </a:r>
            <a:r>
              <a:rPr lang="en-US" sz="3000" dirty="0">
                <a:latin typeface="Symbol" panose="05050102010706020507" pitchFamily="18" charset="2"/>
              </a:rPr>
              <a:t>´</a:t>
            </a:r>
            <a:r>
              <a:rPr lang="en-US" sz="3000" dirty="0"/>
              <a:t> 2</a:t>
            </a:r>
          </a:p>
          <a:p>
            <a:pPr lvl="2">
              <a:buFontTx/>
              <a:buNone/>
            </a:pPr>
            <a:r>
              <a:rPr lang="en-US" sz="3000" dirty="0"/>
              <a:t>     LSD       1.6640 </a:t>
            </a:r>
            <a:r>
              <a:rPr lang="en-US" sz="3000" dirty="0">
                <a:latin typeface="Symbol" panose="05050102010706020507" pitchFamily="18" charset="2"/>
              </a:rPr>
              <a:t>¬ </a:t>
            </a:r>
            <a:r>
              <a:rPr lang="en-US" sz="3000" dirty="0"/>
              <a:t>0.8320 </a:t>
            </a:r>
            <a:r>
              <a:rPr lang="en-US" sz="3000" dirty="0">
                <a:latin typeface="Symbol" panose="05050102010706020507" pitchFamily="18" charset="2"/>
              </a:rPr>
              <a:t>´</a:t>
            </a:r>
            <a:r>
              <a:rPr lang="en-US" sz="3000" dirty="0"/>
              <a:t> 2</a:t>
            </a:r>
          </a:p>
          <a:p>
            <a:pPr lvl="2">
              <a:buFontTx/>
              <a:buNone/>
            </a:pPr>
            <a:r>
              <a:rPr lang="en-US" sz="3000" dirty="0"/>
              <a:t>                      …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7538" y="858249"/>
                <a:ext cx="10925908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Convert decimal 41 to binary.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First, 41 is divided by 2 to give an integer quotient of 20 and a remainder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. Then the quotient is again divided by 2 to give a new quotient and remainder. The process is continued until the integer quotient becomes 0. The coefficients of the desired binary number are obtained from the remainders as follows: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8" y="858249"/>
                <a:ext cx="10925908" cy="1721882"/>
              </a:xfrm>
              <a:prstGeom prst="rect">
                <a:avLst/>
              </a:prstGeom>
              <a:blipFill rotWithShape="1">
                <a:blip r:embed="rId2"/>
                <a:stretch>
                  <a:fillRect l="-893" t="-2837" r="-1563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3046" y="461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7538" y="717572"/>
                <a:ext cx="10925908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Convert decimal 41 to binary.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First, 41 is divided by 2 to give an integer quotient of 20 and a remainder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. Then the quotient is again divided by 2 to give a new quotient and remainder. The process is continued until the integer quotient becomes 0. The coefficients of the desired binary number are obtained from the remainders as follows: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8" y="717572"/>
                <a:ext cx="10925908" cy="1721882"/>
              </a:xfrm>
              <a:prstGeom prst="rect">
                <a:avLst/>
              </a:prstGeom>
              <a:blipFill rotWithShape="1">
                <a:blip r:embed="rId2"/>
                <a:stretch>
                  <a:fillRect l="-893" t="-2837" r="-1563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3046" y="39658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19" y="2439454"/>
            <a:ext cx="83534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4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7538" y="717572"/>
                <a:ext cx="10925908" cy="1721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Convert decimal 41 to binary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First, 41 is divided by 2 to give an integer quotient of 20 and a remainder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Then the quotient is again divided by 2 to give a new quotient and remainder. The process is continued until the integer quotient becomes 0. The coefficients of the desired binary number are obtained from the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remainders as follows: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8" y="717572"/>
                <a:ext cx="10925908" cy="1721882"/>
              </a:xfrm>
              <a:prstGeom prst="rect">
                <a:avLst/>
              </a:prstGeom>
              <a:blipFill rotWithShape="1">
                <a:blip r:embed="rId2"/>
                <a:stretch>
                  <a:fillRect l="-893" t="-2837" r="-1563" b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3046" y="39658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52" y="2439453"/>
            <a:ext cx="9387985" cy="407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6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3046" y="39658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11" b="75317"/>
          <a:stretch/>
        </p:blipFill>
        <p:spPr bwMode="auto">
          <a:xfrm>
            <a:off x="313867" y="980704"/>
            <a:ext cx="3665706" cy="332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30141" y="1651651"/>
            <a:ext cx="11199469" cy="1848972"/>
            <a:chOff x="503134" y="1755204"/>
            <a:chExt cx="11199469" cy="184897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8" t="22267" r="46877" b="51205"/>
            <a:stretch/>
          </p:blipFill>
          <p:spPr bwMode="auto">
            <a:xfrm>
              <a:off x="6729046" y="1755204"/>
              <a:ext cx="4973557" cy="357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503134" y="1769354"/>
              <a:ext cx="9619660" cy="1834822"/>
              <a:chOff x="503134" y="1769354"/>
              <a:chExt cx="9619660" cy="1834822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57" r="-34957" b="74521"/>
              <a:stretch/>
            </p:blipFill>
            <p:spPr bwMode="auto">
              <a:xfrm>
                <a:off x="503134" y="1769354"/>
                <a:ext cx="9619660" cy="343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285" t="22267" b="55726"/>
              <a:stretch/>
            </p:blipFill>
            <p:spPr bwMode="auto">
              <a:xfrm>
                <a:off x="541771" y="2157788"/>
                <a:ext cx="4922266" cy="2968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0" t="72918" r="78038" b="1087"/>
              <a:stretch/>
            </p:blipFill>
            <p:spPr bwMode="auto">
              <a:xfrm>
                <a:off x="6607428" y="2614774"/>
                <a:ext cx="1903947" cy="350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938" t="48093" b="25953"/>
              <a:stretch/>
            </p:blipFill>
            <p:spPr bwMode="auto">
              <a:xfrm>
                <a:off x="505828" y="2622388"/>
                <a:ext cx="6223218" cy="3500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1" t="50570" r="58915" b="23476"/>
              <a:stretch/>
            </p:blipFill>
            <p:spPr bwMode="auto">
              <a:xfrm>
                <a:off x="5309488" y="2226059"/>
                <a:ext cx="4083375" cy="3500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43" t="72918" r="14666"/>
              <a:stretch/>
            </p:blipFill>
            <p:spPr bwMode="auto">
              <a:xfrm>
                <a:off x="564576" y="3238870"/>
                <a:ext cx="6105721" cy="365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1303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3046" y="39658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 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2" y="995729"/>
            <a:ext cx="10536782" cy="134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99" y="2751626"/>
            <a:ext cx="92297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7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54" y="261892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 Number System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5345"/>
            <a:ext cx="10048009" cy="448034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(also called radix) = 10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10 digits { 0, 1, 2, 3, 4, 5, 6, 7, 8, 9 }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Digit Position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Integer &amp; fraction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Digit Weight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 =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Base) </a:t>
            </a:r>
            <a:r>
              <a:rPr lang="en-US" sz="2400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Magnitude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Sum of “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Formal Notation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7218" y="1506682"/>
            <a:ext cx="4010891" cy="4551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09" y="1146181"/>
            <a:ext cx="3895291" cy="4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Octal Number System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5345"/>
            <a:ext cx="10048009" cy="517467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= 8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8 digits { 0, 1, 2, 3, 4, 5, 6, 7 }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 =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Base) </a:t>
            </a:r>
            <a:r>
              <a:rPr lang="en-US" sz="2400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Magnitude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Sum of “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Formal Notation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788535"/>
            <a:ext cx="34671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 System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5345"/>
            <a:ext cx="10048009" cy="517467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= 2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digits { 0, 1 }, called </a:t>
            </a:r>
            <a:r>
              <a:rPr lang="en-US" sz="24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inary dig</a:t>
            </a:r>
            <a:r>
              <a:rPr lang="en-US" sz="24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or “</a:t>
            </a:r>
            <a:r>
              <a:rPr lang="en-US" sz="24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 =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Base) </a:t>
            </a:r>
            <a:r>
              <a:rPr lang="en-US" sz="2400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Magnitude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Sum of “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Formal Notation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Groups of bits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8 bits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64" y="1512743"/>
            <a:ext cx="3198668" cy="379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39" y="328855"/>
            <a:ext cx="10515600" cy="1325563"/>
          </a:xfrm>
        </p:spPr>
        <p:txBody>
          <a:bodyPr/>
          <a:lstStyle/>
          <a:p>
            <a:r>
              <a:rPr lang="en-US" dirty="0" smtClean="0"/>
              <a:t>Binary Number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92" y="1654418"/>
            <a:ext cx="9575695" cy="416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6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Number System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5345"/>
            <a:ext cx="10048009" cy="517467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 = 16 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16 digits { 0, 1, 2, 3, 4, 5, 6, 7, 8, 9, A, B, C, D, E, F }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Weights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 =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Base) </a:t>
            </a:r>
            <a:r>
              <a:rPr lang="en-US" sz="2400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Position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Magnitude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Sum of “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x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”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Formal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04" y="2268681"/>
            <a:ext cx="4324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527" y="446810"/>
            <a:ext cx="9144000" cy="6442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2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5345"/>
            <a:ext cx="10048009" cy="5174673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41" y="1309253"/>
            <a:ext cx="65627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16773</TotalTime>
  <Words>907</Words>
  <Application>Microsoft Office PowerPoint</Application>
  <PresentationFormat>Custom</PresentationFormat>
  <Paragraphs>177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 ICT 2103 Digital Logic Design </vt:lpstr>
      <vt:lpstr>Number System</vt:lpstr>
      <vt:lpstr>Number Base Conversions</vt:lpstr>
      <vt:lpstr>Decimal Number System</vt:lpstr>
      <vt:lpstr>Octal Number System</vt:lpstr>
      <vt:lpstr>Binary Number System</vt:lpstr>
      <vt:lpstr>Binary Number</vt:lpstr>
      <vt:lpstr>Hexadecimal Number System</vt:lpstr>
      <vt:lpstr>The Power of 2</vt:lpstr>
      <vt:lpstr>1.1a Decimal (Integer) to Binary Conversion</vt:lpstr>
      <vt:lpstr>1.1b Decimal (Fraction) to Binary Conversion</vt:lpstr>
      <vt:lpstr>1.1c Decimal (Fraction) to Binary Conversion</vt:lpstr>
      <vt:lpstr>2.1. Decimal to Octal Conversion</vt:lpstr>
      <vt:lpstr>PowerPoint Presentation</vt:lpstr>
      <vt:lpstr>3.1. Binary− Octal Conversion</vt:lpstr>
      <vt:lpstr>3.2. Octal-to-Binary Conversion </vt:lpstr>
      <vt:lpstr>4.1 Binary−Hexadecimal Conversion</vt:lpstr>
      <vt:lpstr>4.1 Hexadecimal to Binary Conversion</vt:lpstr>
      <vt:lpstr>Method 1: Example </vt:lpstr>
      <vt:lpstr>PowerPoint Presentation</vt:lpstr>
      <vt:lpstr>5.1 Octal−Hexadecimal Conversion</vt:lpstr>
      <vt:lpstr>5.2 Hexadecimal to Octal Conversion</vt:lpstr>
      <vt:lpstr>Decimal, Binary, Octal and Hexadecimal</vt:lpstr>
      <vt:lpstr>Addition </vt:lpstr>
      <vt:lpstr>Binary Subtraction</vt:lpstr>
      <vt:lpstr>Binary Multiplication</vt:lpstr>
      <vt:lpstr>Base Conversion</vt:lpstr>
      <vt:lpstr>Base Conversion</vt:lpstr>
      <vt:lpstr>Base Conversion</vt:lpstr>
      <vt:lpstr>Base Conversion</vt:lpstr>
      <vt:lpstr>Examples of Base Conversion (3)</vt:lpstr>
      <vt:lpstr>Examples of Base Conversion (3)</vt:lpstr>
      <vt:lpstr>Base Conversion (5)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Hp</dc:creator>
  <cp:lastModifiedBy>Windows User</cp:lastModifiedBy>
  <cp:revision>271</cp:revision>
  <dcterms:created xsi:type="dcterms:W3CDTF">2021-06-16T02:53:36Z</dcterms:created>
  <dcterms:modified xsi:type="dcterms:W3CDTF">2024-01-30T04:39:06Z</dcterms:modified>
</cp:coreProperties>
</file>