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314" r:id="rId3"/>
    <p:sldId id="317" r:id="rId4"/>
    <p:sldId id="413" r:id="rId5"/>
    <p:sldId id="416" r:id="rId6"/>
    <p:sldId id="257" r:id="rId7"/>
    <p:sldId id="411" r:id="rId8"/>
    <p:sldId id="258" r:id="rId9"/>
    <p:sldId id="259" r:id="rId10"/>
    <p:sldId id="260" r:id="rId11"/>
    <p:sldId id="324" r:id="rId12"/>
    <p:sldId id="261" r:id="rId13"/>
    <p:sldId id="262" r:id="rId14"/>
    <p:sldId id="263" r:id="rId15"/>
    <p:sldId id="419" r:id="rId16"/>
    <p:sldId id="264" r:id="rId17"/>
    <p:sldId id="265" r:id="rId18"/>
    <p:sldId id="266" r:id="rId19"/>
    <p:sldId id="267" r:id="rId20"/>
    <p:sldId id="268" r:id="rId21"/>
    <p:sldId id="269" r:id="rId22"/>
    <p:sldId id="270" r:id="rId23"/>
    <p:sldId id="271" r:id="rId24"/>
    <p:sldId id="272" r:id="rId25"/>
    <p:sldId id="273" r:id="rId26"/>
    <p:sldId id="274" r:id="rId27"/>
    <p:sldId id="421" r:id="rId28"/>
    <p:sldId id="422" r:id="rId29"/>
    <p:sldId id="423" r:id="rId30"/>
    <p:sldId id="424" r:id="rId31"/>
    <p:sldId id="425" r:id="rId32"/>
    <p:sldId id="426" r:id="rId33"/>
    <p:sldId id="427" r:id="rId34"/>
    <p:sldId id="428" r:id="rId35"/>
    <p:sldId id="429" r:id="rId36"/>
    <p:sldId id="430" r:id="rId37"/>
    <p:sldId id="431" r:id="rId38"/>
    <p:sldId id="432" r:id="rId39"/>
    <p:sldId id="433" r:id="rId40"/>
    <p:sldId id="434" r:id="rId41"/>
    <p:sldId id="435" r:id="rId42"/>
    <p:sldId id="436" r:id="rId43"/>
    <p:sldId id="437" r:id="rId44"/>
    <p:sldId id="438" r:id="rId45"/>
    <p:sldId id="439" r:id="rId46"/>
    <p:sldId id="440" r:id="rId47"/>
    <p:sldId id="441" r:id="rId48"/>
    <p:sldId id="442" r:id="rId49"/>
    <p:sldId id="443" r:id="rId50"/>
    <p:sldId id="444" r:id="rId51"/>
    <p:sldId id="445" r:id="rId52"/>
    <p:sldId id="446" r:id="rId53"/>
    <p:sldId id="447" r:id="rId54"/>
    <p:sldId id="838" r:id="rId55"/>
    <p:sldId id="839" r:id="rId56"/>
    <p:sldId id="840" r:id="rId57"/>
    <p:sldId id="448" r:id="rId58"/>
    <p:sldId id="449" r:id="rId59"/>
    <p:sldId id="450" r:id="rId60"/>
    <p:sldId id="451" r:id="rId61"/>
    <p:sldId id="452" r:id="rId62"/>
    <p:sldId id="453" r:id="rId63"/>
    <p:sldId id="454" r:id="rId64"/>
    <p:sldId id="455" r:id="rId65"/>
    <p:sldId id="456" r:id="rId66"/>
    <p:sldId id="457" r:id="rId67"/>
    <p:sldId id="458" r:id="rId68"/>
    <p:sldId id="459" r:id="rId69"/>
    <p:sldId id="460" r:id="rId70"/>
    <p:sldId id="524" r:id="rId71"/>
    <p:sldId id="461" r:id="rId72"/>
    <p:sldId id="462" r:id="rId73"/>
    <p:sldId id="463" r:id="rId74"/>
    <p:sldId id="464" r:id="rId75"/>
    <p:sldId id="837"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7" d="100"/>
          <a:sy n="67" d="100"/>
        </p:scale>
        <p:origin x="55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BB6CB1-E68F-4D73-823E-A8BC1F688334}" type="datetimeFigureOut">
              <a:rPr lang="en-US" smtClean="0"/>
              <a:t>20-Feb-24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6A96D5-8203-4106-B728-4283ED3E3C16}" type="slidenum">
              <a:rPr lang="en-US" smtClean="0"/>
              <a:t>‹#›</a:t>
            </a:fld>
            <a:endParaRPr lang="en-US"/>
          </a:p>
        </p:txBody>
      </p:sp>
    </p:spTree>
    <p:extLst>
      <p:ext uri="{BB962C8B-B14F-4D97-AF65-F5344CB8AC3E}">
        <p14:creationId xmlns:p14="http://schemas.microsoft.com/office/powerpoint/2010/main" val="3286361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682" name="Shape 290"/>
          <p:cNvSpPr>
            <a:spLocks noGrp="1" noRot="1" noChangeAspect="1" noTextEdit="1"/>
          </p:cNvSpPr>
          <p:nvPr>
            <p:ph type="sldImg" idx="2"/>
          </p:nvPr>
        </p:nvSpPr>
        <p:spPr>
          <a:custGeom>
            <a:avLst/>
            <a:gdLst>
              <a:gd name="T0" fmla="*/ 0 w 120000"/>
              <a:gd name="T1" fmla="*/ 0 h 120000"/>
              <a:gd name="T2" fmla="*/ 4572000 w 120000"/>
              <a:gd name="T3" fmla="*/ 0 h 120000"/>
              <a:gd name="T4" fmla="*/ 4572000 w 120000"/>
              <a:gd name="T5" fmla="*/ 3429000 h 120000"/>
              <a:gd name="T6" fmla="*/ 0 w 120000"/>
              <a:gd name="T7" fmla="*/ 3429000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ln>
        </p:spPr>
      </p:sp>
      <p:sp>
        <p:nvSpPr>
          <p:cNvPr id="71683" name="Shape 291"/>
          <p:cNvSpPr>
            <a:spLocks noGrp="1"/>
          </p:cNvSpPr>
          <p:nvPr>
            <p:ph type="body" idx="1"/>
          </p:nvPr>
        </p:nvSpPr>
        <p:spPr>
          <a:noFill/>
        </p:spPr>
        <p:txBody>
          <a:bodyPr lIns="91425" tIns="91425" rIns="91425" bIns="91425"/>
          <a:lstStyle/>
          <a:p>
            <a:pPr>
              <a:spcBef>
                <a:spcPct val="0"/>
              </a:spcBef>
            </a:pPr>
            <a:endParaRPr lang="en-US" altLang="en-US"/>
          </a:p>
        </p:txBody>
      </p:sp>
    </p:spTree>
    <p:extLst>
      <p:ext uri="{BB962C8B-B14F-4D97-AF65-F5344CB8AC3E}">
        <p14:creationId xmlns:p14="http://schemas.microsoft.com/office/powerpoint/2010/main" val="4182453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2706" name="Shape 290"/>
          <p:cNvSpPr>
            <a:spLocks noGrp="1" noRot="1" noChangeAspect="1" noTextEdit="1"/>
          </p:cNvSpPr>
          <p:nvPr>
            <p:ph type="sldImg" idx="2"/>
          </p:nvPr>
        </p:nvSpPr>
        <p:spPr>
          <a:custGeom>
            <a:avLst/>
            <a:gdLst>
              <a:gd name="T0" fmla="*/ 0 w 120000"/>
              <a:gd name="T1" fmla="*/ 0 h 120000"/>
              <a:gd name="T2" fmla="*/ 4572000 w 120000"/>
              <a:gd name="T3" fmla="*/ 0 h 120000"/>
              <a:gd name="T4" fmla="*/ 4572000 w 120000"/>
              <a:gd name="T5" fmla="*/ 3429000 h 120000"/>
              <a:gd name="T6" fmla="*/ 0 w 120000"/>
              <a:gd name="T7" fmla="*/ 3429000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ln>
        </p:spPr>
      </p:sp>
      <p:sp>
        <p:nvSpPr>
          <p:cNvPr id="72707" name="Shape 291"/>
          <p:cNvSpPr>
            <a:spLocks noGrp="1"/>
          </p:cNvSpPr>
          <p:nvPr>
            <p:ph type="body" idx="1"/>
          </p:nvPr>
        </p:nvSpPr>
        <p:spPr>
          <a:noFill/>
        </p:spPr>
        <p:txBody>
          <a:bodyPr lIns="91425" tIns="91425" rIns="91425" bIns="91425"/>
          <a:lstStyle/>
          <a:p>
            <a:pPr>
              <a:spcBef>
                <a:spcPct val="0"/>
              </a:spcBef>
            </a:pPr>
            <a:endParaRPr lang="en-US" altLang="en-US"/>
          </a:p>
        </p:txBody>
      </p:sp>
    </p:spTree>
    <p:extLst>
      <p:ext uri="{BB962C8B-B14F-4D97-AF65-F5344CB8AC3E}">
        <p14:creationId xmlns:p14="http://schemas.microsoft.com/office/powerpoint/2010/main" val="2484557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3730" name="Shape 290"/>
          <p:cNvSpPr>
            <a:spLocks noGrp="1" noRot="1" noChangeAspect="1" noTextEdit="1"/>
          </p:cNvSpPr>
          <p:nvPr>
            <p:ph type="sldImg" idx="2"/>
          </p:nvPr>
        </p:nvSpPr>
        <p:spPr>
          <a:custGeom>
            <a:avLst/>
            <a:gdLst>
              <a:gd name="T0" fmla="*/ 0 w 120000"/>
              <a:gd name="T1" fmla="*/ 0 h 120000"/>
              <a:gd name="T2" fmla="*/ 4572000 w 120000"/>
              <a:gd name="T3" fmla="*/ 0 h 120000"/>
              <a:gd name="T4" fmla="*/ 4572000 w 120000"/>
              <a:gd name="T5" fmla="*/ 3429000 h 120000"/>
              <a:gd name="T6" fmla="*/ 0 w 120000"/>
              <a:gd name="T7" fmla="*/ 3429000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ln>
        </p:spPr>
      </p:sp>
      <p:sp>
        <p:nvSpPr>
          <p:cNvPr id="73731" name="Shape 291"/>
          <p:cNvSpPr>
            <a:spLocks noGrp="1"/>
          </p:cNvSpPr>
          <p:nvPr>
            <p:ph type="body" idx="1"/>
          </p:nvPr>
        </p:nvSpPr>
        <p:spPr>
          <a:noFill/>
        </p:spPr>
        <p:txBody>
          <a:bodyPr lIns="91425" tIns="91425" rIns="91425" bIns="91425"/>
          <a:lstStyle/>
          <a:p>
            <a:pPr>
              <a:spcBef>
                <a:spcPct val="0"/>
              </a:spcBef>
            </a:pPr>
            <a:endParaRPr lang="en-US" altLang="en-US"/>
          </a:p>
        </p:txBody>
      </p:sp>
    </p:spTree>
    <p:extLst>
      <p:ext uri="{BB962C8B-B14F-4D97-AF65-F5344CB8AC3E}">
        <p14:creationId xmlns:p14="http://schemas.microsoft.com/office/powerpoint/2010/main" val="3840233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0" name="Shape 3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496734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61B0083-C4EF-472F-8005-37042E889C08}" type="datetimeFigureOut">
              <a:rPr lang="en-US" smtClean="0"/>
              <a:t>20-Feb-24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3360299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1B0083-C4EF-472F-8005-37042E889C08}" type="datetimeFigureOut">
              <a:rPr lang="en-US" smtClean="0"/>
              <a:t>20-Feb-24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3891472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1B0083-C4EF-472F-8005-37042E889C08}" type="datetimeFigureOut">
              <a:rPr lang="en-US" smtClean="0"/>
              <a:t>20-Feb-24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1089107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15600" y="2867800"/>
            <a:ext cx="11360800" cy="1122400"/>
          </a:xfrm>
          <a:prstGeom prst="rect">
            <a:avLst/>
          </a:prstGeom>
        </p:spPr>
        <p:txBody>
          <a:bodyPr wrap="square" lIns="121897" tIns="121897" rIns="121897" bIns="121897"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5" name="Shape 15"/>
          <p:cNvSpPr txBox="1">
            <a:spLocks noGrp="1"/>
          </p:cNvSpPr>
          <p:nvPr>
            <p:ph type="sldNum" idx="12"/>
          </p:nvPr>
        </p:nvSpPr>
        <p:spPr>
          <a:xfrm>
            <a:off x="11296611" y="6217623"/>
            <a:ext cx="731600" cy="524800"/>
          </a:xfrm>
          <a:prstGeom prst="rect">
            <a:avLst/>
          </a:prstGeom>
        </p:spPr>
        <p:txBody>
          <a:bodyPr wrap="square" lIns="121897" tIns="121897" rIns="121897" bIns="121897"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34468192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lIns="91425" tIns="91425" rIns="91425" bIns="91425" anchor="t"/>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lIns="91425" tIns="91425" rIns="91425" b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19"/>
          <p:cNvSpPr txBox="1">
            <a:spLocks noGrp="1"/>
          </p:cNvSpPr>
          <p:nvPr>
            <p:ph type="sldNum" idx="10"/>
          </p:nvPr>
        </p:nvSpPr>
        <p:spPr>
          <a:xfrm>
            <a:off x="11296651" y="6218239"/>
            <a:ext cx="732367" cy="523875"/>
          </a:xfrm>
        </p:spPr>
        <p:txBody>
          <a:bodyPr lIns="91425" tIns="91425" rIns="91425" bIns="91425" anchor="ctr">
            <a:noAutofit/>
          </a:bodyPr>
          <a:lstStyle>
            <a:lvl1pPr>
              <a:defRPr/>
            </a:lvl1pPr>
          </a:lstStyle>
          <a:p>
            <a:fld id="{123C44B7-E135-400D-B095-8EB145C31BE0}" type="slidenum">
              <a:rPr lang="en-US" altLang="en-US"/>
              <a:pPr/>
              <a:t>‹#›</a:t>
            </a:fld>
            <a:endParaRPr lang="en-US" altLang="en-US"/>
          </a:p>
        </p:txBody>
      </p:sp>
    </p:spTree>
    <p:extLst>
      <p:ext uri="{BB962C8B-B14F-4D97-AF65-F5344CB8AC3E}">
        <p14:creationId xmlns:p14="http://schemas.microsoft.com/office/powerpoint/2010/main" val="3507326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1B0083-C4EF-472F-8005-37042E889C08}" type="datetimeFigureOut">
              <a:rPr lang="en-US" smtClean="0"/>
              <a:t>20-Feb-24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2845028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1B0083-C4EF-472F-8005-37042E889C08}" type="datetimeFigureOut">
              <a:rPr lang="en-US" smtClean="0"/>
              <a:t>20-Feb-24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2486000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1B0083-C4EF-472F-8005-37042E889C08}" type="datetimeFigureOut">
              <a:rPr lang="en-US" smtClean="0"/>
              <a:t>20-Feb-24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2302355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1B0083-C4EF-472F-8005-37042E889C08}" type="datetimeFigureOut">
              <a:rPr lang="en-US" smtClean="0"/>
              <a:t>20-Feb-24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3770496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1B0083-C4EF-472F-8005-37042E889C08}" type="datetimeFigureOut">
              <a:rPr lang="en-US" smtClean="0"/>
              <a:t>20-Feb-24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548905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1B0083-C4EF-472F-8005-37042E889C08}" type="datetimeFigureOut">
              <a:rPr lang="en-US" smtClean="0"/>
              <a:t>20-Feb-24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3335016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1B0083-C4EF-472F-8005-37042E889C08}" type="datetimeFigureOut">
              <a:rPr lang="en-US" smtClean="0"/>
              <a:t>20-Feb-24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1086827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1B0083-C4EF-472F-8005-37042E889C08}" type="datetimeFigureOut">
              <a:rPr lang="en-US" smtClean="0"/>
              <a:t>20-Feb-24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2926062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1B0083-C4EF-472F-8005-37042E889C08}" type="datetimeFigureOut">
              <a:rPr lang="en-US" smtClean="0"/>
              <a:t>20-Feb-24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8AF0B-5B29-4F23-9709-C2E147FD5580}" type="slidenum">
              <a:rPr lang="en-US" smtClean="0"/>
              <a:t>‹#›</a:t>
            </a:fld>
            <a:endParaRPr lang="en-US"/>
          </a:p>
        </p:txBody>
      </p:sp>
    </p:spTree>
    <p:extLst>
      <p:ext uri="{BB962C8B-B14F-4D97-AF65-F5344CB8AC3E}">
        <p14:creationId xmlns:p14="http://schemas.microsoft.com/office/powerpoint/2010/main" val="3210359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7" r:id="rId12"/>
    <p:sldLayoutId id="214748366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hahin.uddin@mbstu.ac.b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mailto:muhammad.uddin@northsouth.edu"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7.png"/></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38.png"/></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hyperlink" Target="https://electronicsdesk.com/binary-number-system.html" TargetMode="Externa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9" y="1122218"/>
            <a:ext cx="9888680" cy="1350818"/>
          </a:xfrm>
        </p:spPr>
        <p:txBody>
          <a:bodyPr>
            <a:noAutofit/>
          </a:bodyPr>
          <a:lstStyle/>
          <a:p>
            <a:br>
              <a:rPr lang="en-US" sz="4800" dirty="0">
                <a:latin typeface="Times New Roman" panose="02020603050405020304" pitchFamily="18" charset="0"/>
                <a:ea typeface="標楷體" pitchFamily="65" charset="-120"/>
                <a:cs typeface="Times New Roman" panose="02020603050405020304" pitchFamily="18" charset="0"/>
              </a:rPr>
            </a:br>
            <a:br>
              <a:rPr lang="en-US" sz="4800" dirty="0">
                <a:latin typeface="Times New Roman" panose="02020603050405020304" pitchFamily="18" charset="0"/>
                <a:ea typeface="標楷體" pitchFamily="65" charset="-120"/>
                <a:cs typeface="Times New Roman" panose="02020603050405020304" pitchFamily="18" charset="0"/>
              </a:rPr>
            </a:br>
            <a:r>
              <a:rPr lang="en-US" sz="4800" dirty="0">
                <a:latin typeface="Times New Roman" panose="02020603050405020304" pitchFamily="18" charset="0"/>
                <a:ea typeface="標楷體" pitchFamily="65" charset="-120"/>
                <a:cs typeface="Times New Roman" panose="02020603050405020304" pitchFamily="18" charset="0"/>
              </a:rPr>
              <a:t>ICT 2103 </a:t>
            </a:r>
            <a:r>
              <a:rPr kumimoji="1" lang="en-US" altLang="zh-TW" sz="4800" i="0" u="none" dirty="0">
                <a:solidFill>
                  <a:schemeClr val="tx1"/>
                </a:solidFill>
                <a:latin typeface="Book Antiqua" panose="02040602050305030304" pitchFamily="18" charset="0"/>
              </a:rPr>
              <a:t>Digital </a:t>
            </a:r>
            <a:r>
              <a:rPr kumimoji="1" lang="tr-TR" altLang="zh-TW" sz="4800" i="0" u="none" dirty="0">
                <a:solidFill>
                  <a:schemeClr val="tx1"/>
                </a:solidFill>
                <a:latin typeface="Book Antiqua" panose="02040602050305030304" pitchFamily="18" charset="0"/>
              </a:rPr>
              <a:t>Logic</a:t>
            </a:r>
            <a:r>
              <a:rPr kumimoji="1" lang="en-US" altLang="zh-TW" sz="4800" i="0" u="none" dirty="0">
                <a:solidFill>
                  <a:schemeClr val="tx1"/>
                </a:solidFill>
                <a:latin typeface="Book Antiqua" panose="02040602050305030304" pitchFamily="18" charset="0"/>
              </a:rPr>
              <a:t>  Design</a:t>
            </a:r>
            <a:endParaRPr lang="en-US" sz="4800" dirty="0"/>
          </a:p>
        </p:txBody>
      </p:sp>
      <p:sp>
        <p:nvSpPr>
          <p:cNvPr id="3" name="Subtitle 2"/>
          <p:cNvSpPr>
            <a:spLocks noGrp="1"/>
          </p:cNvSpPr>
          <p:nvPr>
            <p:ph type="subTitle" idx="1"/>
          </p:nvPr>
        </p:nvSpPr>
        <p:spPr>
          <a:xfrm>
            <a:off x="1007919" y="2473036"/>
            <a:ext cx="10048009" cy="4634346"/>
          </a:xfrm>
        </p:spPr>
        <p:txBody>
          <a:bodyPr>
            <a:normAutofit/>
          </a:bodyPr>
          <a:lstStyle/>
          <a:p>
            <a:r>
              <a:rPr lang="en-US" sz="3600" dirty="0">
                <a:latin typeface="Times New Roman" panose="02020603050405020304" pitchFamily="18" charset="0"/>
                <a:ea typeface="標楷體" pitchFamily="65" charset="-120"/>
                <a:cs typeface="Times New Roman" panose="02020603050405020304" pitchFamily="18" charset="0"/>
              </a:rPr>
              <a:t>Prof. Dr. Muhammad </a:t>
            </a:r>
            <a:r>
              <a:rPr lang="en-US" sz="3600" dirty="0" err="1">
                <a:latin typeface="Times New Roman" panose="02020603050405020304" pitchFamily="18" charset="0"/>
                <a:ea typeface="標楷體" pitchFamily="65" charset="-120"/>
                <a:cs typeface="Times New Roman" panose="02020603050405020304" pitchFamily="18" charset="0"/>
              </a:rPr>
              <a:t>Shahin</a:t>
            </a:r>
            <a:r>
              <a:rPr lang="en-US" sz="3600" dirty="0">
                <a:latin typeface="Times New Roman" panose="02020603050405020304" pitchFamily="18" charset="0"/>
                <a:ea typeface="標楷體" pitchFamily="65" charset="-120"/>
                <a:cs typeface="Times New Roman" panose="02020603050405020304" pitchFamily="18" charset="0"/>
              </a:rPr>
              <a:t> Uddin</a:t>
            </a:r>
          </a:p>
          <a:p>
            <a:r>
              <a:rPr lang="en-US" sz="3600" dirty="0">
                <a:latin typeface="Times New Roman" panose="02020603050405020304" pitchFamily="18" charset="0"/>
                <a:ea typeface="標楷體" pitchFamily="65" charset="-120"/>
                <a:cs typeface="Times New Roman" panose="02020603050405020304" pitchFamily="18" charset="0"/>
              </a:rPr>
              <a:t>Email: </a:t>
            </a:r>
            <a:r>
              <a:rPr lang="en-US" sz="3600" dirty="0">
                <a:latin typeface="Times New Roman" panose="02020603050405020304" pitchFamily="18" charset="0"/>
                <a:ea typeface="標楷體" pitchFamily="65" charset="-120"/>
                <a:cs typeface="Times New Roman" panose="02020603050405020304" pitchFamily="18" charset="0"/>
                <a:hlinkClick r:id="rId2"/>
              </a:rPr>
              <a:t>shahin.uddin@mbstu.ac.bd</a:t>
            </a:r>
            <a:endParaRPr lang="en-US" sz="3600" dirty="0">
              <a:latin typeface="Times New Roman" panose="02020603050405020304" pitchFamily="18" charset="0"/>
              <a:ea typeface="標楷體" pitchFamily="65" charset="-120"/>
              <a:cs typeface="Times New Roman" panose="02020603050405020304" pitchFamily="18" charset="0"/>
            </a:endParaRPr>
          </a:p>
        </p:txBody>
      </p:sp>
    </p:spTree>
    <p:extLst>
      <p:ext uri="{BB962C8B-B14F-4D97-AF65-F5344CB8AC3E}">
        <p14:creationId xmlns:p14="http://schemas.microsoft.com/office/powerpoint/2010/main" val="1542649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27" y="446810"/>
            <a:ext cx="9144000" cy="644236"/>
          </a:xfrm>
        </p:spPr>
        <p:txBody>
          <a:bodyPr>
            <a:noAutofit/>
          </a:bodyPr>
          <a:lstStyle/>
          <a:p>
            <a:r>
              <a:rPr lang="en-US" altLang="zh-TW" sz="4000" dirty="0">
                <a:latin typeface="Times New Roman" pitchFamily="18" charset="0"/>
                <a:cs typeface="Times New Roman" pitchFamily="18" charset="0"/>
              </a:rPr>
              <a:t>Binary Digital Signal</a:t>
            </a:r>
            <a:endParaRPr lang="en-US" sz="4000" dirty="0">
              <a:latin typeface="Times New Roman" pitchFamily="18" charset="0"/>
              <a:cs typeface="Times New Roman" pitchFamily="18" charset="0"/>
            </a:endParaRPr>
          </a:p>
        </p:txBody>
      </p:sp>
      <p:sp>
        <p:nvSpPr>
          <p:cNvPr id="3" name="Subtitle 2"/>
          <p:cNvSpPr>
            <a:spLocks noGrp="1"/>
          </p:cNvSpPr>
          <p:nvPr>
            <p:ph type="subTitle" idx="1"/>
          </p:nvPr>
        </p:nvSpPr>
        <p:spPr>
          <a:xfrm>
            <a:off x="1143000" y="1205345"/>
            <a:ext cx="10048009" cy="5174673"/>
          </a:xfrm>
        </p:spPr>
        <p:txBody>
          <a:bodyPr>
            <a:normAutofit/>
          </a:bodyPr>
          <a:lstStyle/>
          <a:p>
            <a:pPr marL="342900" indent="-342900" algn="l">
              <a:buFont typeface="Wingdings" panose="05000000000000000000" pitchFamily="2" charset="2"/>
              <a:buChar char="v"/>
            </a:pPr>
            <a:r>
              <a:rPr lang="en-US" altLang="zh-TW" dirty="0">
                <a:latin typeface="Times New Roman" panose="02020603050405020304" pitchFamily="18" charset="0"/>
                <a:cs typeface="Times New Roman" panose="02020603050405020304" pitchFamily="18" charset="0"/>
              </a:rPr>
              <a:t>An information variable represented by physical quantity.</a:t>
            </a:r>
          </a:p>
          <a:p>
            <a:pPr marL="342900" indent="-342900" algn="l">
              <a:buFont typeface="Wingdings" panose="05000000000000000000" pitchFamily="2" charset="2"/>
              <a:buChar char="v"/>
            </a:pPr>
            <a:r>
              <a:rPr lang="en-US" altLang="zh-TW" dirty="0">
                <a:latin typeface="Times New Roman" panose="02020603050405020304" pitchFamily="18" charset="0"/>
                <a:cs typeface="Times New Roman" panose="02020603050405020304" pitchFamily="18" charset="0"/>
              </a:rPr>
              <a:t>For digital systems, the variable takes on discrete values.</a:t>
            </a:r>
          </a:p>
          <a:p>
            <a:pPr marL="800100" lvl="1" indent="-342900" algn="l">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Two level, or binary values are the most prevalent values.</a:t>
            </a:r>
          </a:p>
          <a:p>
            <a:pPr marL="342900" indent="-342900" algn="l">
              <a:buFont typeface="Wingdings" panose="05000000000000000000" pitchFamily="2" charset="2"/>
              <a:buChar char="v"/>
            </a:pPr>
            <a:r>
              <a:rPr lang="en-US" altLang="zh-TW" dirty="0">
                <a:latin typeface="Times New Roman" panose="02020603050405020304" pitchFamily="18" charset="0"/>
                <a:cs typeface="Times New Roman" panose="02020603050405020304" pitchFamily="18" charset="0"/>
              </a:rPr>
              <a:t>Binary values are represented abstractly by:</a:t>
            </a:r>
          </a:p>
          <a:p>
            <a:pPr marL="800100" lvl="1" indent="-342900" algn="l">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Digits 0 and 1</a:t>
            </a:r>
          </a:p>
          <a:p>
            <a:pPr marL="800100" lvl="1" indent="-342900" algn="l">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Words (symbols) False (F) and True (T)</a:t>
            </a:r>
          </a:p>
          <a:p>
            <a:pPr marL="800100" lvl="1" indent="-342900" algn="l">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Words (symbols) Low (L) and High (H) </a:t>
            </a:r>
          </a:p>
          <a:p>
            <a:pPr marL="800100" lvl="1" indent="-342900" algn="l">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And words on and off</a:t>
            </a:r>
          </a:p>
          <a:p>
            <a:pPr marL="342900" indent="-342900" algn="l">
              <a:buFont typeface="Wingdings" panose="05000000000000000000" pitchFamily="2" charset="2"/>
              <a:buChar char="v"/>
            </a:pPr>
            <a:r>
              <a:rPr lang="en-US" altLang="zh-TW" dirty="0">
                <a:latin typeface="Times New Roman" panose="02020603050405020304" pitchFamily="18" charset="0"/>
                <a:cs typeface="Times New Roman" panose="02020603050405020304" pitchFamily="18" charset="0"/>
              </a:rPr>
              <a:t>Binary values are represented by values or </a:t>
            </a:r>
          </a:p>
          <a:p>
            <a:pPr algn="l"/>
            <a:r>
              <a:rPr lang="en-US" altLang="zh-TW" dirty="0">
                <a:latin typeface="Times New Roman" panose="02020603050405020304" pitchFamily="18" charset="0"/>
                <a:cs typeface="Times New Roman" panose="02020603050405020304" pitchFamily="18" charset="0"/>
              </a:rPr>
              <a:t>      ranges of values of physical quantities.</a:t>
            </a:r>
          </a:p>
          <a:p>
            <a:pPr marL="571500" indent="-571500" algn="l">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568046" y="2906857"/>
            <a:ext cx="2667000" cy="2914650"/>
          </a:xfrm>
          <a:prstGeom prst="rect">
            <a:avLst/>
          </a:prstGeom>
        </p:spPr>
      </p:pic>
    </p:spTree>
    <p:extLst>
      <p:ext uri="{BB962C8B-B14F-4D97-AF65-F5344CB8AC3E}">
        <p14:creationId xmlns:p14="http://schemas.microsoft.com/office/powerpoint/2010/main" val="826690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27" y="446810"/>
            <a:ext cx="9144000" cy="644236"/>
          </a:xfrm>
        </p:spPr>
        <p:txBody>
          <a:bodyPr>
            <a:noAutofit/>
          </a:bodyPr>
          <a:lstStyle/>
          <a:p>
            <a:r>
              <a:rPr lang="en-US" altLang="zh-TW" sz="4000" dirty="0">
                <a:latin typeface="Times New Roman" panose="02020603050405020304" pitchFamily="18" charset="0"/>
                <a:cs typeface="Times New Roman" panose="02020603050405020304" pitchFamily="18" charset="0"/>
              </a:rPr>
              <a:t>Number System</a:t>
            </a:r>
            <a:endParaRPr lang="en-US" sz="4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87469" y="1226127"/>
            <a:ext cx="6503683" cy="4931512"/>
          </a:xfrm>
          <a:prstGeom prst="rect">
            <a:avLst/>
          </a:prstGeom>
        </p:spPr>
      </p:pic>
      <p:cxnSp>
        <p:nvCxnSpPr>
          <p:cNvPr id="6" name="Straight Arrow Connector 5"/>
          <p:cNvCxnSpPr/>
          <p:nvPr/>
        </p:nvCxnSpPr>
        <p:spPr>
          <a:xfrm flipV="1">
            <a:off x="5486401" y="1849582"/>
            <a:ext cx="1620981" cy="103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107382" y="1342795"/>
            <a:ext cx="4592782" cy="954107"/>
          </a:xfrm>
          <a:prstGeom prst="rect">
            <a:avLst/>
          </a:prstGeom>
          <a:solidFill>
            <a:srgbClr val="00B050"/>
          </a:solid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Non-Positioned Number System</a:t>
            </a:r>
          </a:p>
        </p:txBody>
      </p:sp>
      <p:sp>
        <p:nvSpPr>
          <p:cNvPr id="10" name="Rectangle 9"/>
          <p:cNvSpPr/>
          <p:nvPr/>
        </p:nvSpPr>
        <p:spPr>
          <a:xfrm rot="16200000">
            <a:off x="-767" y="4081179"/>
            <a:ext cx="2924840" cy="369332"/>
          </a:xfrm>
          <a:prstGeom prst="rect">
            <a:avLst/>
          </a:prstGeom>
          <a:solidFill>
            <a:srgbClr val="92D050"/>
          </a:solidFill>
        </p:spPr>
        <p:txBody>
          <a:bodyPr wrap="none">
            <a:spAutoFit/>
          </a:bodyPr>
          <a:lstStyle/>
          <a:p>
            <a:pPr algn="ctr"/>
            <a:r>
              <a:rPr lang="en-US" b="1" dirty="0">
                <a:latin typeface="Times New Roman" panose="02020603050405020304" pitchFamily="18" charset="0"/>
                <a:cs typeface="Times New Roman" panose="02020603050405020304" pitchFamily="18" charset="0"/>
              </a:rPr>
              <a:t>Positioned Number System</a:t>
            </a:r>
          </a:p>
        </p:txBody>
      </p:sp>
      <p:sp>
        <p:nvSpPr>
          <p:cNvPr id="11" name="TextBox 10"/>
          <p:cNvSpPr txBox="1"/>
          <p:nvPr/>
        </p:nvSpPr>
        <p:spPr>
          <a:xfrm>
            <a:off x="8395855" y="2680852"/>
            <a:ext cx="2296390" cy="461665"/>
          </a:xfrm>
          <a:prstGeom prst="rect">
            <a:avLst/>
          </a:prstGeom>
          <a:solidFill>
            <a:schemeClr val="accent4">
              <a:lumMod val="60000"/>
              <a:lumOff val="40000"/>
            </a:schemeClr>
          </a:solidFill>
        </p:spPr>
        <p:txBody>
          <a:bodyPr wrap="square" rtlCol="0">
            <a:spAutoFit/>
          </a:bodyPr>
          <a:lstStyle/>
          <a:p>
            <a:r>
              <a:rPr lang="en-US" sz="2400" b="1" dirty="0">
                <a:latin typeface="Times New Roman" panose="02020603050405020304" pitchFamily="18" charset="0"/>
                <a:cs typeface="Times New Roman" panose="02020603050405020304" pitchFamily="18" charset="0"/>
              </a:rPr>
              <a:t>Roman Number</a:t>
            </a:r>
          </a:p>
        </p:txBody>
      </p:sp>
      <p:sp>
        <p:nvSpPr>
          <p:cNvPr id="12" name="Down Arrow 11"/>
          <p:cNvSpPr/>
          <p:nvPr/>
        </p:nvSpPr>
        <p:spPr>
          <a:xfrm>
            <a:off x="9544050" y="2296902"/>
            <a:ext cx="161059" cy="383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107382" y="3532906"/>
            <a:ext cx="4732926" cy="646331"/>
          </a:xfrm>
          <a:prstGeom prst="rect">
            <a:avLst/>
          </a:prstGeom>
          <a:noFill/>
        </p:spPr>
        <p:txBody>
          <a:bodyPr wrap="square" rtlCol="0">
            <a:spAutoFit/>
          </a:bodyPr>
          <a:lstStyle/>
          <a:p>
            <a:r>
              <a:rPr lang="nn-NO" dirty="0"/>
              <a:t> </a:t>
            </a:r>
            <a:r>
              <a:rPr lang="nn-NO" b="1" dirty="0">
                <a:latin typeface="Times New Roman" pitchFamily="18" charset="0"/>
                <a:cs typeface="Times New Roman" pitchFamily="18" charset="0"/>
              </a:rPr>
              <a:t>I = 1, V = 5, X = 10, L = 50, C = 100, D = 500, M = 1000</a:t>
            </a:r>
            <a:r>
              <a:rPr lang="nn-NO" dirty="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14" name="Rectangle 13"/>
          <p:cNvSpPr/>
          <p:nvPr/>
        </p:nvSpPr>
        <p:spPr>
          <a:xfrm>
            <a:off x="7291151" y="4569626"/>
            <a:ext cx="4291249" cy="646331"/>
          </a:xfrm>
          <a:prstGeom prst="rect">
            <a:avLst/>
          </a:prstGeom>
        </p:spPr>
        <p:txBody>
          <a:bodyPr wrap="square">
            <a:spAutoFit/>
          </a:bodyPr>
          <a:lstStyle/>
          <a:p>
            <a:r>
              <a:rPr lang="en-US" b="1" dirty="0">
                <a:solidFill>
                  <a:srgbClr val="575757"/>
                </a:solidFill>
                <a:latin typeface="Times New Roman" panose="02020603050405020304" pitchFamily="18" charset="0"/>
                <a:cs typeface="Times New Roman" panose="02020603050405020304" pitchFamily="18" charset="0"/>
              </a:rPr>
              <a:t>1999 is MCMXCIX, or M (1000) + CM (1000-100) + XC (100-10) + IX (10-1).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9607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27" y="446810"/>
            <a:ext cx="9144000" cy="644236"/>
          </a:xfrm>
        </p:spPr>
        <p:txBody>
          <a:bodyPr>
            <a:noAutofit/>
          </a:bodyPr>
          <a:lstStyle/>
          <a:p>
            <a:r>
              <a:rPr lang="en-US" sz="4000" dirty="0">
                <a:latin typeface="Times New Roman" panose="02020603050405020304" pitchFamily="18" charset="0"/>
                <a:cs typeface="Times New Roman" panose="02020603050405020304" pitchFamily="18" charset="0"/>
              </a:rPr>
              <a:t>Decimal Number System</a:t>
            </a:r>
          </a:p>
        </p:txBody>
      </p:sp>
      <p:sp>
        <p:nvSpPr>
          <p:cNvPr id="3" name="Subtitle 2"/>
          <p:cNvSpPr>
            <a:spLocks noGrp="1"/>
          </p:cNvSpPr>
          <p:nvPr>
            <p:ph type="subTitle" idx="1"/>
          </p:nvPr>
        </p:nvSpPr>
        <p:spPr>
          <a:xfrm>
            <a:off x="1143000" y="1205345"/>
            <a:ext cx="10048009" cy="4480347"/>
          </a:xfrm>
        </p:spPr>
        <p:txBody>
          <a:bodyPr>
            <a:normAutofit/>
          </a:bodyPr>
          <a:lstStyle/>
          <a:p>
            <a:pPr marL="342900" indent="-342900" algn="l">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Base (also called radix) = 10 </a:t>
            </a:r>
          </a:p>
          <a:p>
            <a:pPr marL="800100" lvl="1"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Wingdings" panose="05000000000000000000" pitchFamily="2" charset="2"/>
              </a:rPr>
              <a:t>10 digits { 0, 1, 2, 3, 4, 5, 6, 7, 8, 9 }</a:t>
            </a:r>
          </a:p>
          <a:p>
            <a:pPr marL="342900" indent="-342900" algn="l">
              <a:buFont typeface="Wingdings" panose="05000000000000000000" pitchFamily="2" charset="2"/>
              <a:buChar char="v"/>
            </a:pPr>
            <a:r>
              <a:rPr lang="en-US" dirty="0">
                <a:latin typeface="Times New Roman" panose="02020603050405020304" pitchFamily="18" charset="0"/>
                <a:cs typeface="Times New Roman" panose="02020603050405020304" pitchFamily="18" charset="0"/>
                <a:sym typeface="Wingdings" panose="05000000000000000000" pitchFamily="2" charset="2"/>
              </a:rPr>
              <a:t>Digit Position</a:t>
            </a:r>
          </a:p>
          <a:p>
            <a:pPr marL="800100" lvl="1"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Wingdings" panose="05000000000000000000" pitchFamily="2" charset="2"/>
              </a:rPr>
              <a:t>Integer &amp; fraction</a:t>
            </a:r>
          </a:p>
          <a:p>
            <a:pPr marL="342900" indent="-342900" algn="l">
              <a:buFont typeface="Wingdings" panose="05000000000000000000" pitchFamily="2" charset="2"/>
              <a:buChar char="v"/>
            </a:pPr>
            <a:r>
              <a:rPr lang="en-US" dirty="0">
                <a:latin typeface="Times New Roman" panose="02020603050405020304" pitchFamily="18" charset="0"/>
                <a:cs typeface="Times New Roman" panose="02020603050405020304" pitchFamily="18" charset="0"/>
                <a:sym typeface="Wingdings" panose="05000000000000000000" pitchFamily="2" charset="2"/>
              </a:rPr>
              <a:t>Digit Weight</a:t>
            </a:r>
          </a:p>
          <a:p>
            <a:pPr marL="800100" lvl="1"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Wingdings" panose="05000000000000000000" pitchFamily="2" charset="2"/>
              </a:rPr>
              <a:t>Weight = (</a:t>
            </a:r>
            <a:r>
              <a:rPr lang="en-US" sz="2400" i="1" dirty="0">
                <a:latin typeface="Times New Roman" panose="02020603050405020304" pitchFamily="18" charset="0"/>
                <a:cs typeface="Times New Roman" panose="02020603050405020304" pitchFamily="18" charset="0"/>
                <a:sym typeface="Wingdings" panose="05000000000000000000" pitchFamily="2" charset="2"/>
              </a:rPr>
              <a:t>Base) </a:t>
            </a:r>
            <a:r>
              <a:rPr lang="en-US" sz="2400" i="1" baseline="50000" dirty="0">
                <a:latin typeface="Times New Roman" panose="02020603050405020304" pitchFamily="18" charset="0"/>
                <a:cs typeface="Times New Roman" panose="02020603050405020304" pitchFamily="18" charset="0"/>
                <a:sym typeface="Wingdings" panose="05000000000000000000" pitchFamily="2" charset="2"/>
              </a:rPr>
              <a:t>Position</a:t>
            </a:r>
            <a:endParaRPr lang="en-US" sz="2400" i="1" dirty="0">
              <a:latin typeface="Times New Roman" panose="02020603050405020304" pitchFamily="18" charset="0"/>
              <a:cs typeface="Times New Roman" panose="02020603050405020304" pitchFamily="18" charset="0"/>
              <a:sym typeface="Wingdings" panose="05000000000000000000" pitchFamily="2" charset="2"/>
            </a:endParaRPr>
          </a:p>
          <a:p>
            <a:pPr marL="342900" indent="-342900" algn="l">
              <a:buFont typeface="Wingdings" panose="05000000000000000000" pitchFamily="2" charset="2"/>
              <a:buChar char="v"/>
            </a:pPr>
            <a:r>
              <a:rPr lang="en-US" dirty="0">
                <a:latin typeface="Times New Roman" panose="02020603050405020304" pitchFamily="18" charset="0"/>
                <a:cs typeface="Times New Roman" panose="02020603050405020304" pitchFamily="18" charset="0"/>
                <a:sym typeface="Wingdings" panose="05000000000000000000" pitchFamily="2" charset="2"/>
              </a:rPr>
              <a:t>Magnitude</a:t>
            </a:r>
          </a:p>
          <a:p>
            <a:pPr marL="800100" lvl="1"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Wingdings" panose="05000000000000000000" pitchFamily="2" charset="2"/>
              </a:rPr>
              <a:t>Sum of “</a:t>
            </a:r>
            <a:r>
              <a:rPr lang="en-US" sz="2400" i="1" dirty="0">
                <a:latin typeface="Times New Roman" panose="02020603050405020304" pitchFamily="18" charset="0"/>
                <a:cs typeface="Times New Roman" panose="02020603050405020304" pitchFamily="18" charset="0"/>
                <a:sym typeface="Wingdings" panose="05000000000000000000" pitchFamily="2" charset="2"/>
              </a:rPr>
              <a:t>Digit</a:t>
            </a:r>
            <a:r>
              <a:rPr lang="en-US" sz="2400" dirty="0">
                <a:latin typeface="Times New Roman" panose="02020603050405020304" pitchFamily="18" charset="0"/>
                <a:cs typeface="Times New Roman" panose="02020603050405020304" pitchFamily="18" charset="0"/>
                <a:sym typeface="Wingdings" panose="05000000000000000000" pitchFamily="2" charset="2"/>
              </a:rPr>
              <a:t> x </a:t>
            </a:r>
            <a:r>
              <a:rPr lang="en-US" sz="2400" i="1" dirty="0">
                <a:latin typeface="Times New Roman" panose="02020603050405020304" pitchFamily="18" charset="0"/>
                <a:cs typeface="Times New Roman" panose="02020603050405020304" pitchFamily="18" charset="0"/>
                <a:sym typeface="Wingdings" panose="05000000000000000000" pitchFamily="2" charset="2"/>
              </a:rPr>
              <a:t>Weight</a:t>
            </a:r>
            <a:r>
              <a:rPr lang="en-US" sz="2400" dirty="0">
                <a:latin typeface="Times New Roman" panose="02020603050405020304" pitchFamily="18" charset="0"/>
                <a:cs typeface="Times New Roman" panose="02020603050405020304" pitchFamily="18" charset="0"/>
                <a:sym typeface="Wingdings" panose="05000000000000000000" pitchFamily="2" charset="2"/>
              </a:rPr>
              <a:t>”</a:t>
            </a:r>
          </a:p>
          <a:p>
            <a:pPr marL="342900" indent="-342900" algn="l">
              <a:buFont typeface="Wingdings" panose="05000000000000000000" pitchFamily="2" charset="2"/>
              <a:buChar char="v"/>
            </a:pPr>
            <a:r>
              <a:rPr lang="en-US" dirty="0">
                <a:latin typeface="Times New Roman" panose="02020603050405020304" pitchFamily="18" charset="0"/>
                <a:cs typeface="Times New Roman" panose="02020603050405020304" pitchFamily="18" charset="0"/>
                <a:sym typeface="Wingdings" panose="05000000000000000000" pitchFamily="2" charset="2"/>
              </a:rPr>
              <a:t>Formal Notation</a:t>
            </a:r>
          </a:p>
        </p:txBody>
      </p:sp>
      <p:sp>
        <p:nvSpPr>
          <p:cNvPr id="4" name="Rectangle 3"/>
          <p:cNvSpPr/>
          <p:nvPr/>
        </p:nvSpPr>
        <p:spPr>
          <a:xfrm>
            <a:off x="6837218" y="1506682"/>
            <a:ext cx="4010891" cy="45512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6733309" y="1146181"/>
            <a:ext cx="3895291" cy="4341951"/>
          </a:xfrm>
          <a:prstGeom prst="rect">
            <a:avLst/>
          </a:prstGeom>
        </p:spPr>
      </p:pic>
    </p:spTree>
    <p:extLst>
      <p:ext uri="{BB962C8B-B14F-4D97-AF65-F5344CB8AC3E}">
        <p14:creationId xmlns:p14="http://schemas.microsoft.com/office/powerpoint/2010/main" val="587696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27" y="446810"/>
            <a:ext cx="9144000" cy="644236"/>
          </a:xfrm>
        </p:spPr>
        <p:txBody>
          <a:bodyPr>
            <a:noAutofit/>
          </a:bodyPr>
          <a:lstStyle/>
          <a:p>
            <a:r>
              <a:rPr lang="en-US" sz="4000" dirty="0">
                <a:latin typeface="Times New Roman" panose="02020603050405020304" pitchFamily="18" charset="0"/>
                <a:cs typeface="Times New Roman" panose="02020603050405020304" pitchFamily="18" charset="0"/>
              </a:rPr>
              <a:t>Octal Number System</a:t>
            </a:r>
          </a:p>
        </p:txBody>
      </p:sp>
      <p:sp>
        <p:nvSpPr>
          <p:cNvPr id="3" name="Subtitle 2"/>
          <p:cNvSpPr>
            <a:spLocks noGrp="1"/>
          </p:cNvSpPr>
          <p:nvPr>
            <p:ph type="subTitle" idx="1"/>
          </p:nvPr>
        </p:nvSpPr>
        <p:spPr>
          <a:xfrm>
            <a:off x="1143000" y="1205345"/>
            <a:ext cx="10048009" cy="5174673"/>
          </a:xfrm>
        </p:spPr>
        <p:txBody>
          <a:bodyPr>
            <a:normAutofit/>
          </a:bodyPr>
          <a:lstStyle/>
          <a:p>
            <a:pPr marL="342900" indent="-342900" algn="l">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Base = 8 </a:t>
            </a:r>
          </a:p>
          <a:p>
            <a:pPr marL="800100" lvl="1"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Wingdings" panose="05000000000000000000" pitchFamily="2" charset="2"/>
              </a:rPr>
              <a:t>8 digits { 0, 1, 2, 3, 4, 5, 6, 7 }</a:t>
            </a:r>
          </a:p>
          <a:p>
            <a:pPr marL="342900" indent="-342900" algn="l">
              <a:buFont typeface="Wingdings" panose="05000000000000000000" pitchFamily="2" charset="2"/>
              <a:buChar char="v"/>
            </a:pPr>
            <a:r>
              <a:rPr lang="en-US" dirty="0">
                <a:latin typeface="Times New Roman" panose="02020603050405020304" pitchFamily="18" charset="0"/>
                <a:cs typeface="Times New Roman" panose="02020603050405020304" pitchFamily="18" charset="0"/>
                <a:sym typeface="Wingdings" panose="05000000000000000000" pitchFamily="2" charset="2"/>
              </a:rPr>
              <a:t>Weights</a:t>
            </a:r>
          </a:p>
          <a:p>
            <a:pPr marL="800100" lvl="1"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Wingdings" panose="05000000000000000000" pitchFamily="2" charset="2"/>
              </a:rPr>
              <a:t>Weight = (</a:t>
            </a:r>
            <a:r>
              <a:rPr lang="en-US" sz="2400" i="1" dirty="0">
                <a:latin typeface="Times New Roman" panose="02020603050405020304" pitchFamily="18" charset="0"/>
                <a:cs typeface="Times New Roman" panose="02020603050405020304" pitchFamily="18" charset="0"/>
                <a:sym typeface="Wingdings" panose="05000000000000000000" pitchFamily="2" charset="2"/>
              </a:rPr>
              <a:t>Base) </a:t>
            </a:r>
            <a:r>
              <a:rPr lang="en-US" sz="2400" i="1" baseline="50000" dirty="0">
                <a:latin typeface="Times New Roman" panose="02020603050405020304" pitchFamily="18" charset="0"/>
                <a:cs typeface="Times New Roman" panose="02020603050405020304" pitchFamily="18" charset="0"/>
                <a:sym typeface="Wingdings" panose="05000000000000000000" pitchFamily="2" charset="2"/>
              </a:rPr>
              <a:t>Position</a:t>
            </a:r>
            <a:endParaRPr lang="en-US" sz="2400" i="1" dirty="0">
              <a:latin typeface="Times New Roman" panose="02020603050405020304" pitchFamily="18" charset="0"/>
              <a:cs typeface="Times New Roman" panose="02020603050405020304" pitchFamily="18" charset="0"/>
              <a:sym typeface="Wingdings" panose="05000000000000000000" pitchFamily="2" charset="2"/>
            </a:endParaRPr>
          </a:p>
          <a:p>
            <a:pPr marL="342900" indent="-342900" algn="l">
              <a:buFont typeface="Wingdings" panose="05000000000000000000" pitchFamily="2" charset="2"/>
              <a:buChar char="v"/>
            </a:pPr>
            <a:r>
              <a:rPr lang="en-US" dirty="0">
                <a:latin typeface="Times New Roman" panose="02020603050405020304" pitchFamily="18" charset="0"/>
                <a:cs typeface="Times New Roman" panose="02020603050405020304" pitchFamily="18" charset="0"/>
                <a:sym typeface="Wingdings" panose="05000000000000000000" pitchFamily="2" charset="2"/>
              </a:rPr>
              <a:t>Magnitude</a:t>
            </a:r>
          </a:p>
          <a:p>
            <a:pPr marL="800100" lvl="1"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Wingdings" panose="05000000000000000000" pitchFamily="2" charset="2"/>
              </a:rPr>
              <a:t>Sum of “</a:t>
            </a:r>
            <a:r>
              <a:rPr lang="en-US" sz="2400" i="1" dirty="0">
                <a:latin typeface="Times New Roman" panose="02020603050405020304" pitchFamily="18" charset="0"/>
                <a:cs typeface="Times New Roman" panose="02020603050405020304" pitchFamily="18" charset="0"/>
                <a:sym typeface="Wingdings" panose="05000000000000000000" pitchFamily="2" charset="2"/>
              </a:rPr>
              <a:t>Digit</a:t>
            </a:r>
            <a:r>
              <a:rPr lang="en-US" sz="2400" dirty="0">
                <a:latin typeface="Times New Roman" panose="02020603050405020304" pitchFamily="18" charset="0"/>
                <a:cs typeface="Times New Roman" panose="02020603050405020304" pitchFamily="18" charset="0"/>
                <a:sym typeface="Wingdings" panose="05000000000000000000" pitchFamily="2" charset="2"/>
              </a:rPr>
              <a:t> x </a:t>
            </a:r>
            <a:r>
              <a:rPr lang="en-US" sz="2400" i="1" dirty="0">
                <a:latin typeface="Times New Roman" panose="02020603050405020304" pitchFamily="18" charset="0"/>
                <a:cs typeface="Times New Roman" panose="02020603050405020304" pitchFamily="18" charset="0"/>
                <a:sym typeface="Wingdings" panose="05000000000000000000" pitchFamily="2" charset="2"/>
              </a:rPr>
              <a:t>Weight</a:t>
            </a:r>
            <a:r>
              <a:rPr lang="en-US" sz="2400" dirty="0">
                <a:latin typeface="Times New Roman" panose="02020603050405020304" pitchFamily="18" charset="0"/>
                <a:cs typeface="Times New Roman" panose="02020603050405020304" pitchFamily="18" charset="0"/>
                <a:sym typeface="Wingdings" panose="05000000000000000000" pitchFamily="2" charset="2"/>
              </a:rPr>
              <a:t>”</a:t>
            </a:r>
          </a:p>
          <a:p>
            <a:pPr marL="342900" indent="-342900" algn="l">
              <a:buFont typeface="Wingdings" panose="05000000000000000000" pitchFamily="2" charset="2"/>
              <a:buChar char="v"/>
            </a:pPr>
            <a:r>
              <a:rPr lang="en-US" dirty="0">
                <a:latin typeface="Times New Roman" panose="02020603050405020304" pitchFamily="18" charset="0"/>
                <a:cs typeface="Times New Roman" panose="02020603050405020304" pitchFamily="18" charset="0"/>
                <a:sym typeface="Wingdings" panose="05000000000000000000" pitchFamily="2" charset="2"/>
              </a:rPr>
              <a:t>Formal Notation</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648450" y="1788535"/>
            <a:ext cx="3467100" cy="3343275"/>
          </a:xfrm>
          <a:prstGeom prst="rect">
            <a:avLst/>
          </a:prstGeom>
        </p:spPr>
      </p:pic>
    </p:spTree>
    <p:extLst>
      <p:ext uri="{BB962C8B-B14F-4D97-AF65-F5344CB8AC3E}">
        <p14:creationId xmlns:p14="http://schemas.microsoft.com/office/powerpoint/2010/main" val="800371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27" y="446810"/>
            <a:ext cx="9144000" cy="644236"/>
          </a:xfrm>
        </p:spPr>
        <p:txBody>
          <a:bodyPr>
            <a:noAutofit/>
          </a:bodyPr>
          <a:lstStyle/>
          <a:p>
            <a:r>
              <a:rPr lang="en-US" sz="4000" dirty="0">
                <a:latin typeface="Times New Roman" panose="02020603050405020304" pitchFamily="18" charset="0"/>
                <a:cs typeface="Times New Roman" panose="02020603050405020304" pitchFamily="18" charset="0"/>
              </a:rPr>
              <a:t>Binary Number System</a:t>
            </a:r>
          </a:p>
        </p:txBody>
      </p:sp>
      <p:sp>
        <p:nvSpPr>
          <p:cNvPr id="3" name="Subtitle 2"/>
          <p:cNvSpPr>
            <a:spLocks noGrp="1"/>
          </p:cNvSpPr>
          <p:nvPr>
            <p:ph type="subTitle" idx="1"/>
          </p:nvPr>
        </p:nvSpPr>
        <p:spPr>
          <a:xfrm>
            <a:off x="1143000" y="1205345"/>
            <a:ext cx="10048009" cy="5174673"/>
          </a:xfrm>
        </p:spPr>
        <p:txBody>
          <a:bodyPr>
            <a:normAutofit/>
          </a:bodyPr>
          <a:lstStyle/>
          <a:p>
            <a:pPr marL="342900" indent="-342900" algn="l">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Base = 2 </a:t>
            </a:r>
          </a:p>
          <a:p>
            <a:pPr marL="800100" lvl="1"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Wingdings" panose="05000000000000000000" pitchFamily="2" charset="2"/>
              </a:rPr>
              <a:t>2 digits { 0, 1 }, called </a:t>
            </a:r>
            <a:r>
              <a:rPr lang="en-US" sz="2400" i="1" dirty="0">
                <a:solidFill>
                  <a:schemeClr val="accent1"/>
                </a:solidFill>
                <a:latin typeface="Times New Roman" panose="02020603050405020304" pitchFamily="18" charset="0"/>
                <a:cs typeface="Times New Roman" panose="02020603050405020304" pitchFamily="18" charset="0"/>
                <a:sym typeface="Wingdings" panose="05000000000000000000" pitchFamily="2" charset="2"/>
              </a:rPr>
              <a:t>b</a:t>
            </a:r>
            <a:r>
              <a:rPr lang="en-US" sz="2400" dirty="0">
                <a:latin typeface="Times New Roman" panose="02020603050405020304" pitchFamily="18" charset="0"/>
                <a:cs typeface="Times New Roman" panose="02020603050405020304" pitchFamily="18" charset="0"/>
                <a:sym typeface="Wingdings" panose="05000000000000000000" pitchFamily="2" charset="2"/>
              </a:rPr>
              <a:t>inary dig</a:t>
            </a:r>
            <a:r>
              <a:rPr lang="en-US" sz="2400" i="1" dirty="0">
                <a:solidFill>
                  <a:schemeClr val="accent1"/>
                </a:solidFill>
                <a:latin typeface="Times New Roman" panose="02020603050405020304" pitchFamily="18" charset="0"/>
                <a:cs typeface="Times New Roman" panose="02020603050405020304" pitchFamily="18" charset="0"/>
                <a:sym typeface="Wingdings" panose="05000000000000000000" pitchFamily="2" charset="2"/>
              </a:rPr>
              <a:t>its</a:t>
            </a:r>
            <a:r>
              <a:rPr lang="en-US" sz="2400" dirty="0">
                <a:latin typeface="Times New Roman" panose="02020603050405020304" pitchFamily="18" charset="0"/>
                <a:cs typeface="Times New Roman" panose="02020603050405020304" pitchFamily="18" charset="0"/>
                <a:sym typeface="Wingdings" panose="05000000000000000000" pitchFamily="2" charset="2"/>
              </a:rPr>
              <a:t> or “</a:t>
            </a:r>
            <a:r>
              <a:rPr lang="en-US" sz="2400" i="1" dirty="0">
                <a:solidFill>
                  <a:schemeClr val="accent1"/>
                </a:solidFill>
                <a:latin typeface="Times New Roman" panose="02020603050405020304" pitchFamily="18" charset="0"/>
                <a:cs typeface="Times New Roman" panose="02020603050405020304" pitchFamily="18" charset="0"/>
                <a:sym typeface="Wingdings" panose="05000000000000000000" pitchFamily="2" charset="2"/>
              </a:rPr>
              <a:t>bits</a:t>
            </a:r>
            <a:r>
              <a:rPr lang="en-US" sz="2400" dirty="0">
                <a:latin typeface="Times New Roman" panose="02020603050405020304" pitchFamily="18" charset="0"/>
                <a:cs typeface="Times New Roman" panose="02020603050405020304" pitchFamily="18" charset="0"/>
                <a:sym typeface="Wingdings" panose="05000000000000000000" pitchFamily="2" charset="2"/>
              </a:rPr>
              <a:t>”</a:t>
            </a:r>
          </a:p>
          <a:p>
            <a:pPr marL="342900" indent="-342900" algn="l">
              <a:buFont typeface="Wingdings" panose="05000000000000000000" pitchFamily="2" charset="2"/>
              <a:buChar char="v"/>
            </a:pPr>
            <a:r>
              <a:rPr lang="en-US" dirty="0">
                <a:latin typeface="Times New Roman" panose="02020603050405020304" pitchFamily="18" charset="0"/>
                <a:cs typeface="Times New Roman" panose="02020603050405020304" pitchFamily="18" charset="0"/>
                <a:sym typeface="Wingdings" panose="05000000000000000000" pitchFamily="2" charset="2"/>
              </a:rPr>
              <a:t>Weights</a:t>
            </a:r>
          </a:p>
          <a:p>
            <a:pPr marL="800100" lvl="1"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Wingdings" panose="05000000000000000000" pitchFamily="2" charset="2"/>
              </a:rPr>
              <a:t>Weight = (</a:t>
            </a:r>
            <a:r>
              <a:rPr lang="en-US" sz="2400" i="1" dirty="0">
                <a:latin typeface="Times New Roman" panose="02020603050405020304" pitchFamily="18" charset="0"/>
                <a:cs typeface="Times New Roman" panose="02020603050405020304" pitchFamily="18" charset="0"/>
                <a:sym typeface="Wingdings" panose="05000000000000000000" pitchFamily="2" charset="2"/>
              </a:rPr>
              <a:t>Base) </a:t>
            </a:r>
            <a:r>
              <a:rPr lang="en-US" sz="2400" i="1" baseline="50000" dirty="0">
                <a:latin typeface="Times New Roman" panose="02020603050405020304" pitchFamily="18" charset="0"/>
                <a:cs typeface="Times New Roman" panose="02020603050405020304" pitchFamily="18" charset="0"/>
                <a:sym typeface="Wingdings" panose="05000000000000000000" pitchFamily="2" charset="2"/>
              </a:rPr>
              <a:t>Position</a:t>
            </a:r>
            <a:endParaRPr lang="en-US" sz="2400" i="1" dirty="0">
              <a:latin typeface="Times New Roman" panose="02020603050405020304" pitchFamily="18" charset="0"/>
              <a:cs typeface="Times New Roman" panose="02020603050405020304" pitchFamily="18" charset="0"/>
              <a:sym typeface="Wingdings" panose="05000000000000000000" pitchFamily="2" charset="2"/>
            </a:endParaRPr>
          </a:p>
          <a:p>
            <a:pPr marL="342900" indent="-342900" algn="l">
              <a:buFont typeface="Wingdings" panose="05000000000000000000" pitchFamily="2" charset="2"/>
              <a:buChar char="v"/>
            </a:pPr>
            <a:r>
              <a:rPr lang="en-US" dirty="0">
                <a:latin typeface="Times New Roman" panose="02020603050405020304" pitchFamily="18" charset="0"/>
                <a:cs typeface="Times New Roman" panose="02020603050405020304" pitchFamily="18" charset="0"/>
                <a:sym typeface="Wingdings" panose="05000000000000000000" pitchFamily="2" charset="2"/>
              </a:rPr>
              <a:t>Magnitude</a:t>
            </a:r>
          </a:p>
          <a:p>
            <a:pPr marL="800100" lvl="1"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Wingdings" panose="05000000000000000000" pitchFamily="2" charset="2"/>
              </a:rPr>
              <a:t>Sum of “</a:t>
            </a:r>
            <a:r>
              <a:rPr lang="en-US" sz="2400" i="1" dirty="0">
                <a:latin typeface="Times New Roman" panose="02020603050405020304" pitchFamily="18" charset="0"/>
                <a:cs typeface="Times New Roman" panose="02020603050405020304" pitchFamily="18" charset="0"/>
                <a:sym typeface="Wingdings" panose="05000000000000000000" pitchFamily="2" charset="2"/>
              </a:rPr>
              <a:t>Bit</a:t>
            </a:r>
            <a:r>
              <a:rPr lang="en-US" sz="2400" dirty="0">
                <a:latin typeface="Times New Roman" panose="02020603050405020304" pitchFamily="18" charset="0"/>
                <a:cs typeface="Times New Roman" panose="02020603050405020304" pitchFamily="18" charset="0"/>
                <a:sym typeface="Wingdings" panose="05000000000000000000" pitchFamily="2" charset="2"/>
              </a:rPr>
              <a:t> x </a:t>
            </a:r>
            <a:r>
              <a:rPr lang="en-US" sz="2400" i="1" dirty="0">
                <a:latin typeface="Times New Roman" panose="02020603050405020304" pitchFamily="18" charset="0"/>
                <a:cs typeface="Times New Roman" panose="02020603050405020304" pitchFamily="18" charset="0"/>
                <a:sym typeface="Wingdings" panose="05000000000000000000" pitchFamily="2" charset="2"/>
              </a:rPr>
              <a:t>Weight</a:t>
            </a:r>
            <a:r>
              <a:rPr lang="en-US" sz="2400" dirty="0">
                <a:latin typeface="Times New Roman" panose="02020603050405020304" pitchFamily="18" charset="0"/>
                <a:cs typeface="Times New Roman" panose="02020603050405020304" pitchFamily="18" charset="0"/>
                <a:sym typeface="Wingdings" panose="05000000000000000000" pitchFamily="2" charset="2"/>
              </a:rPr>
              <a:t>”</a:t>
            </a:r>
          </a:p>
          <a:p>
            <a:pPr marL="342900" indent="-342900" algn="l">
              <a:buFont typeface="Wingdings" panose="05000000000000000000" pitchFamily="2" charset="2"/>
              <a:buChar char="v"/>
            </a:pPr>
            <a:r>
              <a:rPr lang="en-US" dirty="0">
                <a:latin typeface="Times New Roman" panose="02020603050405020304" pitchFamily="18" charset="0"/>
                <a:cs typeface="Times New Roman" panose="02020603050405020304" pitchFamily="18" charset="0"/>
                <a:sym typeface="Wingdings" panose="05000000000000000000" pitchFamily="2" charset="2"/>
              </a:rPr>
              <a:t>Formal Notation</a:t>
            </a:r>
          </a:p>
          <a:p>
            <a:pPr marL="342900" indent="-342900" algn="l">
              <a:buFont typeface="Wingdings" panose="05000000000000000000" pitchFamily="2" charset="2"/>
              <a:buChar char="v"/>
            </a:pPr>
            <a:r>
              <a:rPr lang="en-US" dirty="0">
                <a:latin typeface="Times New Roman" panose="02020603050405020304" pitchFamily="18" charset="0"/>
                <a:cs typeface="Times New Roman" panose="02020603050405020304" pitchFamily="18" charset="0"/>
                <a:sym typeface="Wingdings" panose="05000000000000000000" pitchFamily="2" charset="2"/>
              </a:rPr>
              <a:t>Groups of bits</a:t>
            </a:r>
            <a:endParaRPr lang="en-US" i="1"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                                8 bits = </a:t>
            </a:r>
            <a:r>
              <a:rPr lang="en-US" i="1" dirty="0">
                <a:latin typeface="Times New Roman" panose="02020603050405020304" pitchFamily="18" charset="0"/>
                <a:cs typeface="Times New Roman" panose="02020603050405020304" pitchFamily="18" charset="0"/>
              </a:rPr>
              <a:t>Byte</a:t>
            </a:r>
          </a:p>
          <a:p>
            <a:endParaRPr lang="en-US" sz="3600" dirty="0"/>
          </a:p>
        </p:txBody>
      </p:sp>
      <p:pic>
        <p:nvPicPr>
          <p:cNvPr id="4" name="Picture 3"/>
          <p:cNvPicPr>
            <a:picLocks noChangeAspect="1"/>
          </p:cNvPicPr>
          <p:nvPr/>
        </p:nvPicPr>
        <p:blipFill>
          <a:blip r:embed="rId2"/>
          <a:stretch>
            <a:fillRect/>
          </a:stretch>
        </p:blipFill>
        <p:spPr>
          <a:xfrm>
            <a:off x="7699664" y="1512743"/>
            <a:ext cx="3198668" cy="3791679"/>
          </a:xfrm>
          <a:prstGeom prst="rect">
            <a:avLst/>
          </a:prstGeom>
        </p:spPr>
      </p:pic>
    </p:spTree>
    <p:extLst>
      <p:ext uri="{BB962C8B-B14F-4D97-AF65-F5344CB8AC3E}">
        <p14:creationId xmlns:p14="http://schemas.microsoft.com/office/powerpoint/2010/main" val="238635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8539" y="328855"/>
            <a:ext cx="10515600" cy="1325563"/>
          </a:xfrm>
        </p:spPr>
        <p:txBody>
          <a:bodyPr/>
          <a:lstStyle/>
          <a:p>
            <a:r>
              <a:rPr lang="en-US" dirty="0"/>
              <a:t>Binary Number</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992" y="1654418"/>
            <a:ext cx="9575695" cy="4160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4763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27" y="446810"/>
            <a:ext cx="9144000" cy="644236"/>
          </a:xfrm>
        </p:spPr>
        <p:txBody>
          <a:bodyPr>
            <a:noAutofit/>
          </a:bodyPr>
          <a:lstStyle/>
          <a:p>
            <a:r>
              <a:rPr lang="en-US" sz="4000" dirty="0">
                <a:latin typeface="Times New Roman" panose="02020603050405020304" pitchFamily="18" charset="0"/>
                <a:cs typeface="Times New Roman" panose="02020603050405020304" pitchFamily="18" charset="0"/>
              </a:rPr>
              <a:t>Hexadecimal Number System</a:t>
            </a:r>
          </a:p>
        </p:txBody>
      </p:sp>
      <p:sp>
        <p:nvSpPr>
          <p:cNvPr id="3" name="Subtitle 2"/>
          <p:cNvSpPr>
            <a:spLocks noGrp="1"/>
          </p:cNvSpPr>
          <p:nvPr>
            <p:ph type="subTitle" idx="1"/>
          </p:nvPr>
        </p:nvSpPr>
        <p:spPr>
          <a:xfrm>
            <a:off x="1143000" y="1205345"/>
            <a:ext cx="10048009" cy="5174673"/>
          </a:xfrm>
        </p:spPr>
        <p:txBody>
          <a:bodyPr>
            <a:normAutofit/>
          </a:bodyPr>
          <a:lstStyle/>
          <a:p>
            <a:pPr marL="342900" indent="-342900" algn="l">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Base = 16 </a:t>
            </a:r>
          </a:p>
          <a:p>
            <a:pPr marL="800100" lvl="1" indent="-342900" algn="l">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sym typeface="Wingdings" panose="05000000000000000000" pitchFamily="2" charset="2"/>
              </a:rPr>
              <a:t>16 digits { 0, 1, 2, 3, 4, 5, 6, 7, 8, 9, A, B, C, D, E, F }</a:t>
            </a:r>
          </a:p>
          <a:p>
            <a:pPr marL="342900" indent="-342900" algn="l">
              <a:buFont typeface="Wingdings" panose="05000000000000000000" pitchFamily="2" charset="2"/>
              <a:buChar char="v"/>
            </a:pPr>
            <a:r>
              <a:rPr lang="en-US" dirty="0">
                <a:latin typeface="Times New Roman" panose="02020603050405020304" pitchFamily="18" charset="0"/>
                <a:cs typeface="Times New Roman" panose="02020603050405020304" pitchFamily="18" charset="0"/>
                <a:sym typeface="Wingdings" panose="05000000000000000000" pitchFamily="2" charset="2"/>
              </a:rPr>
              <a:t>Weights</a:t>
            </a:r>
          </a:p>
          <a:p>
            <a:pPr marL="800100" lvl="1" indent="-342900" algn="l">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sym typeface="Wingdings" panose="05000000000000000000" pitchFamily="2" charset="2"/>
              </a:rPr>
              <a:t>Weight = (</a:t>
            </a:r>
            <a:r>
              <a:rPr lang="en-US" sz="2400" i="1" dirty="0">
                <a:latin typeface="Times New Roman" panose="02020603050405020304" pitchFamily="18" charset="0"/>
                <a:cs typeface="Times New Roman" panose="02020603050405020304" pitchFamily="18" charset="0"/>
                <a:sym typeface="Wingdings" panose="05000000000000000000" pitchFamily="2" charset="2"/>
              </a:rPr>
              <a:t>Base) </a:t>
            </a:r>
            <a:r>
              <a:rPr lang="en-US" sz="2400" i="1" baseline="50000" dirty="0">
                <a:latin typeface="Times New Roman" panose="02020603050405020304" pitchFamily="18" charset="0"/>
                <a:cs typeface="Times New Roman" panose="02020603050405020304" pitchFamily="18" charset="0"/>
                <a:sym typeface="Wingdings" panose="05000000000000000000" pitchFamily="2" charset="2"/>
              </a:rPr>
              <a:t>Position</a:t>
            </a:r>
            <a:endParaRPr lang="en-US" sz="2400" i="1" dirty="0">
              <a:latin typeface="Times New Roman" panose="02020603050405020304" pitchFamily="18" charset="0"/>
              <a:cs typeface="Times New Roman" panose="02020603050405020304" pitchFamily="18" charset="0"/>
              <a:sym typeface="Wingdings" panose="05000000000000000000" pitchFamily="2" charset="2"/>
            </a:endParaRPr>
          </a:p>
          <a:p>
            <a:pPr marL="342900" indent="-342900" algn="l">
              <a:buFont typeface="Wingdings" panose="05000000000000000000" pitchFamily="2" charset="2"/>
              <a:buChar char="v"/>
            </a:pPr>
            <a:r>
              <a:rPr lang="en-US" dirty="0">
                <a:latin typeface="Times New Roman" panose="02020603050405020304" pitchFamily="18" charset="0"/>
                <a:cs typeface="Times New Roman" panose="02020603050405020304" pitchFamily="18" charset="0"/>
                <a:sym typeface="Wingdings" panose="05000000000000000000" pitchFamily="2" charset="2"/>
              </a:rPr>
              <a:t>Magnitude</a:t>
            </a:r>
          </a:p>
          <a:p>
            <a:pPr marL="800100" lvl="1" indent="-342900" algn="l">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sym typeface="Wingdings" panose="05000000000000000000" pitchFamily="2" charset="2"/>
              </a:rPr>
              <a:t>Sum of “</a:t>
            </a:r>
            <a:r>
              <a:rPr lang="en-US" sz="2400" i="1" dirty="0">
                <a:latin typeface="Times New Roman" panose="02020603050405020304" pitchFamily="18" charset="0"/>
                <a:cs typeface="Times New Roman" panose="02020603050405020304" pitchFamily="18" charset="0"/>
                <a:sym typeface="Wingdings" panose="05000000000000000000" pitchFamily="2" charset="2"/>
              </a:rPr>
              <a:t>Digit</a:t>
            </a:r>
            <a:r>
              <a:rPr lang="en-US" sz="2400" dirty="0">
                <a:latin typeface="Times New Roman" panose="02020603050405020304" pitchFamily="18" charset="0"/>
                <a:cs typeface="Times New Roman" panose="02020603050405020304" pitchFamily="18" charset="0"/>
                <a:sym typeface="Wingdings" panose="05000000000000000000" pitchFamily="2" charset="2"/>
              </a:rPr>
              <a:t> x </a:t>
            </a:r>
            <a:r>
              <a:rPr lang="en-US" sz="2400" i="1" dirty="0">
                <a:latin typeface="Times New Roman" panose="02020603050405020304" pitchFamily="18" charset="0"/>
                <a:cs typeface="Times New Roman" panose="02020603050405020304" pitchFamily="18" charset="0"/>
                <a:sym typeface="Wingdings" panose="05000000000000000000" pitchFamily="2" charset="2"/>
              </a:rPr>
              <a:t>Weight</a:t>
            </a:r>
            <a:r>
              <a:rPr lang="en-US" sz="2400" dirty="0">
                <a:latin typeface="Times New Roman" panose="02020603050405020304" pitchFamily="18" charset="0"/>
                <a:cs typeface="Times New Roman" panose="02020603050405020304" pitchFamily="18" charset="0"/>
                <a:sym typeface="Wingdings" panose="05000000000000000000" pitchFamily="2" charset="2"/>
              </a:rPr>
              <a:t>”</a:t>
            </a:r>
          </a:p>
          <a:p>
            <a:pPr marL="342900" indent="-342900" algn="l">
              <a:buFont typeface="Wingdings" panose="05000000000000000000" pitchFamily="2" charset="2"/>
              <a:buChar char="v"/>
            </a:pPr>
            <a:r>
              <a:rPr lang="en-US" dirty="0">
                <a:latin typeface="Times New Roman" panose="02020603050405020304" pitchFamily="18" charset="0"/>
                <a:cs typeface="Times New Roman" panose="02020603050405020304" pitchFamily="18" charset="0"/>
                <a:sym typeface="Wingdings" panose="05000000000000000000" pitchFamily="2" charset="2"/>
              </a:rPr>
              <a:t>Formal Notation</a:t>
            </a:r>
          </a:p>
        </p:txBody>
      </p:sp>
      <p:pic>
        <p:nvPicPr>
          <p:cNvPr id="4" name="Picture 3"/>
          <p:cNvPicPr>
            <a:picLocks noChangeAspect="1"/>
          </p:cNvPicPr>
          <p:nvPr/>
        </p:nvPicPr>
        <p:blipFill>
          <a:blip r:embed="rId2"/>
          <a:stretch>
            <a:fillRect/>
          </a:stretch>
        </p:blipFill>
        <p:spPr>
          <a:xfrm>
            <a:off x="6167004" y="2268681"/>
            <a:ext cx="4324350" cy="3048000"/>
          </a:xfrm>
          <a:prstGeom prst="rect">
            <a:avLst/>
          </a:prstGeom>
        </p:spPr>
      </p:pic>
    </p:spTree>
    <p:extLst>
      <p:ext uri="{BB962C8B-B14F-4D97-AF65-F5344CB8AC3E}">
        <p14:creationId xmlns:p14="http://schemas.microsoft.com/office/powerpoint/2010/main" val="2751496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27" y="446810"/>
            <a:ext cx="9144000" cy="644236"/>
          </a:xfrm>
        </p:spPr>
        <p:txBody>
          <a:bodyPr>
            <a:noAutofit/>
          </a:bodyPr>
          <a:lstStyle/>
          <a:p>
            <a:r>
              <a:rPr lang="en-US" sz="4000" dirty="0">
                <a:latin typeface="Times New Roman" panose="02020603050405020304" pitchFamily="18" charset="0"/>
                <a:cs typeface="Times New Roman" panose="02020603050405020304" pitchFamily="18" charset="0"/>
              </a:rPr>
              <a:t>The Power of 2</a:t>
            </a:r>
          </a:p>
        </p:txBody>
      </p:sp>
      <p:sp>
        <p:nvSpPr>
          <p:cNvPr id="3" name="Subtitle 2"/>
          <p:cNvSpPr>
            <a:spLocks noGrp="1"/>
          </p:cNvSpPr>
          <p:nvPr>
            <p:ph type="subTitle" idx="1"/>
          </p:nvPr>
        </p:nvSpPr>
        <p:spPr>
          <a:xfrm>
            <a:off x="1143000" y="1205345"/>
            <a:ext cx="10048009" cy="5174673"/>
          </a:xfrm>
        </p:spPr>
        <p:txBody>
          <a:bodyPr>
            <a:normAutofit/>
          </a:bodyPr>
          <a:lstStyle/>
          <a:p>
            <a:endParaRPr lang="en-US" sz="3600" dirty="0"/>
          </a:p>
        </p:txBody>
      </p:sp>
      <p:pic>
        <p:nvPicPr>
          <p:cNvPr id="4" name="Picture 3"/>
          <p:cNvPicPr>
            <a:picLocks noChangeAspect="1"/>
          </p:cNvPicPr>
          <p:nvPr/>
        </p:nvPicPr>
        <p:blipFill>
          <a:blip r:embed="rId2"/>
          <a:stretch>
            <a:fillRect/>
          </a:stretch>
        </p:blipFill>
        <p:spPr>
          <a:xfrm>
            <a:off x="2885641" y="1309253"/>
            <a:ext cx="6562725" cy="4819650"/>
          </a:xfrm>
          <a:prstGeom prst="rect">
            <a:avLst/>
          </a:prstGeom>
        </p:spPr>
      </p:pic>
    </p:spTree>
    <p:extLst>
      <p:ext uri="{BB962C8B-B14F-4D97-AF65-F5344CB8AC3E}">
        <p14:creationId xmlns:p14="http://schemas.microsoft.com/office/powerpoint/2010/main" val="3371615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27" y="446810"/>
            <a:ext cx="9144000" cy="644236"/>
          </a:xfrm>
        </p:spPr>
        <p:txBody>
          <a:bodyPr>
            <a:noAutofit/>
          </a:bodyPr>
          <a:lstStyle/>
          <a:p>
            <a:r>
              <a:rPr lang="en-US" sz="4000" dirty="0">
                <a:latin typeface="Times New Roman" panose="02020603050405020304" pitchFamily="18" charset="0"/>
                <a:cs typeface="Times New Roman" panose="02020603050405020304" pitchFamily="18" charset="0"/>
              </a:rPr>
              <a:t>Number Base Conversions</a:t>
            </a:r>
          </a:p>
        </p:txBody>
      </p:sp>
      <p:pic>
        <p:nvPicPr>
          <p:cNvPr id="4" name="Picture 3"/>
          <p:cNvPicPr>
            <a:picLocks noChangeAspect="1"/>
          </p:cNvPicPr>
          <p:nvPr/>
        </p:nvPicPr>
        <p:blipFill>
          <a:blip r:embed="rId2"/>
          <a:stretch>
            <a:fillRect/>
          </a:stretch>
        </p:blipFill>
        <p:spPr>
          <a:xfrm>
            <a:off x="1849582" y="1174172"/>
            <a:ext cx="6696075" cy="5029200"/>
          </a:xfrm>
          <a:prstGeom prst="rect">
            <a:avLst/>
          </a:prstGeom>
        </p:spPr>
      </p:pic>
    </p:spTree>
    <p:extLst>
      <p:ext uri="{BB962C8B-B14F-4D97-AF65-F5344CB8AC3E}">
        <p14:creationId xmlns:p14="http://schemas.microsoft.com/office/powerpoint/2010/main" val="3635024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6582" y="446810"/>
            <a:ext cx="9815945" cy="644236"/>
          </a:xfrm>
        </p:spPr>
        <p:txBody>
          <a:bodyPr>
            <a:noAutofit/>
          </a:bodyPr>
          <a:lstStyle/>
          <a:p>
            <a:r>
              <a:rPr lang="en-US" sz="4000" dirty="0">
                <a:latin typeface="Times New Roman" panose="02020603050405020304" pitchFamily="18" charset="0"/>
                <a:cs typeface="Times New Roman" panose="02020603050405020304" pitchFamily="18" charset="0"/>
              </a:rPr>
              <a:t>Decimal (</a:t>
            </a:r>
            <a:r>
              <a:rPr lang="en-US" sz="4000" i="1" dirty="0">
                <a:latin typeface="Times New Roman" panose="02020603050405020304" pitchFamily="18" charset="0"/>
                <a:cs typeface="Times New Roman" panose="02020603050405020304" pitchFamily="18" charset="0"/>
              </a:rPr>
              <a:t>Integer</a:t>
            </a:r>
            <a:r>
              <a:rPr lang="en-US" sz="4000" dirty="0">
                <a:latin typeface="Times New Roman" panose="02020603050405020304" pitchFamily="18" charset="0"/>
                <a:cs typeface="Times New Roman" panose="02020603050405020304" pitchFamily="18" charset="0"/>
              </a:rPr>
              <a:t>) to Binary Conversion</a:t>
            </a:r>
          </a:p>
        </p:txBody>
      </p:sp>
      <p:sp>
        <p:nvSpPr>
          <p:cNvPr id="3" name="Subtitle 2"/>
          <p:cNvSpPr>
            <a:spLocks noGrp="1"/>
          </p:cNvSpPr>
          <p:nvPr>
            <p:ph type="subTitle" idx="1"/>
          </p:nvPr>
        </p:nvSpPr>
        <p:spPr>
          <a:xfrm>
            <a:off x="1143000" y="1205345"/>
            <a:ext cx="10048009" cy="5174673"/>
          </a:xfrm>
        </p:spPr>
        <p:txBody>
          <a:bodyPr>
            <a:normAutofit/>
          </a:bodyPr>
          <a:lstStyle/>
          <a:p>
            <a:pPr marL="571500" indent="-571500" algn="l">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Divide the number by the ‘Base’ (=2)</a:t>
            </a:r>
          </a:p>
          <a:p>
            <a:pPr marL="571500" indent="-571500" algn="l">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Take the remainder (either 0 or 1) as a coefficient</a:t>
            </a:r>
          </a:p>
          <a:p>
            <a:pPr marL="571500" indent="-571500" algn="l">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Take the quotient and repeat the division</a:t>
            </a:r>
          </a:p>
          <a:p>
            <a:pPr marL="571500" indent="-571500" algn="l">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Example:</a:t>
            </a:r>
          </a:p>
        </p:txBody>
      </p:sp>
      <p:pic>
        <p:nvPicPr>
          <p:cNvPr id="4" name="Picture 3"/>
          <p:cNvPicPr>
            <a:picLocks noChangeAspect="1"/>
          </p:cNvPicPr>
          <p:nvPr/>
        </p:nvPicPr>
        <p:blipFill>
          <a:blip r:embed="rId2"/>
          <a:stretch>
            <a:fillRect/>
          </a:stretch>
        </p:blipFill>
        <p:spPr>
          <a:xfrm>
            <a:off x="3439822" y="2849705"/>
            <a:ext cx="4810125" cy="3114675"/>
          </a:xfrm>
          <a:prstGeom prst="rect">
            <a:avLst/>
          </a:prstGeom>
        </p:spPr>
      </p:pic>
    </p:spTree>
    <p:extLst>
      <p:ext uri="{BB962C8B-B14F-4D97-AF65-F5344CB8AC3E}">
        <p14:creationId xmlns:p14="http://schemas.microsoft.com/office/powerpoint/2010/main" val="2232435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0611"/>
          </a:xfrm>
        </p:spPr>
        <p:txBody>
          <a:bodyPr>
            <a:normAutofit/>
          </a:bodyPr>
          <a:lstStyle/>
          <a:p>
            <a:r>
              <a:rPr lang="en-US" sz="4000" b="1" dirty="0">
                <a:latin typeface="Times New Roman" panose="02020603050405020304" pitchFamily="18" charset="0"/>
                <a:cs typeface="Times New Roman" panose="02020603050405020304" pitchFamily="18" charset="0"/>
              </a:rPr>
              <a:t>Textbook:</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838200" y="1472334"/>
            <a:ext cx="10515600" cy="1218812"/>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Digital Design </a:t>
            </a:r>
          </a:p>
          <a:p>
            <a:pPr marL="0" indent="0">
              <a:buNone/>
            </a:pPr>
            <a:r>
              <a:rPr lang="en-US" sz="2400" dirty="0">
                <a:latin typeface="Times New Roman" panose="02020603050405020304" pitchFamily="18" charset="0"/>
                <a:cs typeface="Times New Roman" panose="02020603050405020304" pitchFamily="18" charset="0"/>
              </a:rPr>
              <a:t>Morris Mano and </a:t>
            </a:r>
            <a:r>
              <a:rPr lang="en-US" sz="2400" dirty="0" err="1">
                <a:latin typeface="Times New Roman" panose="02020603050405020304" pitchFamily="18" charset="0"/>
                <a:cs typeface="Times New Roman" panose="02020603050405020304" pitchFamily="18" charset="0"/>
              </a:rPr>
              <a:t>Michae</a:t>
            </a:r>
            <a:r>
              <a:rPr lang="en-US" sz="2400" dirty="0">
                <a:latin typeface="Times New Roman" panose="02020603050405020304" pitchFamily="18" charset="0"/>
                <a:cs typeface="Times New Roman" panose="02020603050405020304" pitchFamily="18" charset="0"/>
              </a:rPr>
              <a:t> D. </a:t>
            </a:r>
            <a:r>
              <a:rPr lang="en-US" sz="2400" dirty="0" err="1">
                <a:latin typeface="Times New Roman" panose="02020603050405020304" pitchFamily="18" charset="0"/>
                <a:cs typeface="Times New Roman" panose="02020603050405020304" pitchFamily="18" charset="0"/>
              </a:rPr>
              <a:t>Ciletti</a:t>
            </a:r>
            <a:r>
              <a:rPr lang="en-US" sz="2400" dirty="0">
                <a:latin typeface="Times New Roman" panose="02020603050405020304" pitchFamily="18" charset="0"/>
                <a:cs typeface="Times New Roman" panose="02020603050405020304" pitchFamily="18" charset="0"/>
              </a:rPr>
              <a:t>, 2012, 5</a:t>
            </a:r>
            <a:r>
              <a:rPr lang="en-US" sz="2400" baseline="30000"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Edition </a:t>
            </a:r>
            <a:r>
              <a:rPr lang="en-US" sz="2400" dirty="0"/>
              <a:t>Pearson Education, ISBN-13: 978-0-13-277420-8</a:t>
            </a:r>
          </a:p>
          <a:p>
            <a:pPr>
              <a:buNone/>
            </a:pPr>
            <a:endParaRPr lang="en-US" sz="2400" dirty="0">
              <a:latin typeface="Times New Roman" panose="02020603050405020304" pitchFamily="18" charset="0"/>
              <a:cs typeface="Times New Roman" panose="02020603050405020304" pitchFamily="18" charset="0"/>
            </a:endParaRPr>
          </a:p>
          <a:p>
            <a:pPr>
              <a:buNone/>
            </a:pP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838200" y="3874267"/>
            <a:ext cx="10515600" cy="984885"/>
          </a:xfrm>
          <a:prstGeom prst="rect">
            <a:avLst/>
          </a:prstGeom>
        </p:spPr>
        <p:txBody>
          <a:bodyPr wrap="square">
            <a:spAutoFit/>
          </a:bodyPr>
          <a:lstStyle/>
          <a:p>
            <a:pPr>
              <a:spcBef>
                <a:spcPts val="600"/>
              </a:spcBef>
              <a:spcAft>
                <a:spcPts val="600"/>
              </a:spcAft>
            </a:pPr>
            <a:r>
              <a:rPr lang="en-US" sz="2400" dirty="0">
                <a:latin typeface="Times New Roman" panose="02020603050405020304" pitchFamily="18" charset="0"/>
                <a:cs typeface="Times New Roman" panose="02020603050405020304" pitchFamily="18" charset="0"/>
              </a:rPr>
              <a:t>1. Digital Design: Principles and Practices,  J F </a:t>
            </a:r>
            <a:r>
              <a:rPr lang="en-US" sz="2400" dirty="0" err="1">
                <a:latin typeface="Times New Roman" panose="02020603050405020304" pitchFamily="18" charset="0"/>
                <a:cs typeface="Times New Roman" panose="02020603050405020304" pitchFamily="18" charset="0"/>
              </a:rPr>
              <a:t>Wakerly</a:t>
            </a:r>
            <a:r>
              <a:rPr lang="en-US" sz="2400" dirty="0">
                <a:latin typeface="Times New Roman" panose="02020603050405020304" pitchFamily="18" charset="0"/>
                <a:cs typeface="Times New Roman" panose="02020603050405020304" pitchFamily="18" charset="0"/>
              </a:rPr>
              <a:t>, 4thed, Prentice Hall, 2005</a:t>
            </a:r>
          </a:p>
          <a:p>
            <a:pPr>
              <a:spcBef>
                <a:spcPts val="600"/>
              </a:spcBef>
              <a:spcAft>
                <a:spcPts val="600"/>
              </a:spcAft>
            </a:pPr>
            <a:r>
              <a:rPr lang="en-US" sz="2400" dirty="0">
                <a:latin typeface="Times New Roman" panose="02020603050405020304" pitchFamily="18" charset="0"/>
                <a:cs typeface="Times New Roman" panose="02020603050405020304" pitchFamily="18" charset="0"/>
              </a:rPr>
              <a:t>2. Digital Logic Techniques,  T J </a:t>
            </a:r>
            <a:r>
              <a:rPr lang="en-US" sz="2400" dirty="0" err="1">
                <a:latin typeface="Times New Roman" panose="02020603050405020304" pitchFamily="18" charset="0"/>
                <a:cs typeface="Times New Roman" panose="02020603050405020304" pitchFamily="18" charset="0"/>
              </a:rPr>
              <a:t>Stonham</a:t>
            </a:r>
            <a:r>
              <a:rPr lang="en-US" sz="2400" dirty="0">
                <a:latin typeface="Times New Roman" panose="02020603050405020304" pitchFamily="18" charset="0"/>
                <a:cs typeface="Times New Roman" panose="02020603050405020304" pitchFamily="18" charset="0"/>
              </a:rPr>
              <a:t>, 3rded, Chapman &amp; Hall, 1996</a:t>
            </a:r>
          </a:p>
        </p:txBody>
      </p:sp>
      <p:sp>
        <p:nvSpPr>
          <p:cNvPr id="6" name="Title 1"/>
          <p:cNvSpPr txBox="1">
            <a:spLocks/>
          </p:cNvSpPr>
          <p:nvPr/>
        </p:nvSpPr>
        <p:spPr>
          <a:xfrm>
            <a:off x="838200" y="2857401"/>
            <a:ext cx="10515600" cy="8506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Times New Roman" panose="02020603050405020304" pitchFamily="18" charset="0"/>
                <a:cs typeface="Times New Roman" panose="02020603050405020304" pitchFamily="18" charset="0"/>
              </a:rPr>
              <a:t>Reference Books:</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7656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2836" y="446810"/>
            <a:ext cx="9649691" cy="644236"/>
          </a:xfrm>
        </p:spPr>
        <p:txBody>
          <a:bodyPr>
            <a:noAutofit/>
          </a:bodyPr>
          <a:lstStyle/>
          <a:p>
            <a:r>
              <a:rPr lang="en-US" sz="4000" dirty="0">
                <a:latin typeface="Times New Roman" panose="02020603050405020304" pitchFamily="18" charset="0"/>
                <a:cs typeface="Times New Roman" panose="02020603050405020304" pitchFamily="18" charset="0"/>
              </a:rPr>
              <a:t>Decimal (</a:t>
            </a:r>
            <a:r>
              <a:rPr lang="en-US" sz="4000" i="1" dirty="0">
                <a:latin typeface="Times New Roman" panose="02020603050405020304" pitchFamily="18" charset="0"/>
                <a:cs typeface="Times New Roman" panose="02020603050405020304" pitchFamily="18" charset="0"/>
              </a:rPr>
              <a:t>Fraction</a:t>
            </a:r>
            <a:r>
              <a:rPr lang="en-US" sz="4000" dirty="0">
                <a:latin typeface="Times New Roman" panose="02020603050405020304" pitchFamily="18" charset="0"/>
                <a:cs typeface="Times New Roman" panose="02020603050405020304" pitchFamily="18" charset="0"/>
              </a:rPr>
              <a:t>) to Binary Conversion</a:t>
            </a:r>
          </a:p>
        </p:txBody>
      </p:sp>
      <p:sp>
        <p:nvSpPr>
          <p:cNvPr id="4" name="Rectangle 3"/>
          <p:cNvSpPr>
            <a:spLocks noGrp="1" noChangeArrowheads="1"/>
          </p:cNvSpPr>
          <p:nvPr>
            <p:ph type="subTitle" idx="1"/>
          </p:nvPr>
        </p:nvSpPr>
        <p:spPr>
          <a:xfrm>
            <a:off x="1143000" y="1204913"/>
            <a:ext cx="10047288" cy="5175250"/>
          </a:xfrm>
        </p:spPr>
        <p:txBody>
          <a:bodyPr>
            <a:normAutofit/>
          </a:bodyPr>
          <a:lstStyle/>
          <a:p>
            <a:pPr marL="342900" indent="-342900" algn="l">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Multiply the number by the ‘Base’ (=2)</a:t>
            </a:r>
          </a:p>
          <a:p>
            <a:pPr marL="342900" indent="-342900" algn="l">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Take the integer (either 0 or 1) as a coefficient</a:t>
            </a:r>
          </a:p>
          <a:p>
            <a:pPr marL="342900" indent="-342900" algn="l">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Take the resultant fraction and repeat the division</a:t>
            </a:r>
          </a:p>
          <a:p>
            <a:pPr marL="342900" indent="-342900" algn="l">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Example:</a:t>
            </a:r>
          </a:p>
        </p:txBody>
      </p:sp>
      <p:pic>
        <p:nvPicPr>
          <p:cNvPr id="5" name="Picture 4"/>
          <p:cNvPicPr>
            <a:picLocks noChangeAspect="1"/>
          </p:cNvPicPr>
          <p:nvPr/>
        </p:nvPicPr>
        <p:blipFill>
          <a:blip r:embed="rId3"/>
          <a:stretch>
            <a:fillRect/>
          </a:stretch>
        </p:blipFill>
        <p:spPr>
          <a:xfrm>
            <a:off x="3179619" y="2543900"/>
            <a:ext cx="5269986" cy="3243836"/>
          </a:xfrm>
          <a:prstGeom prst="rect">
            <a:avLst/>
          </a:prstGeom>
        </p:spPr>
      </p:pic>
    </p:spTree>
    <p:extLst>
      <p:ext uri="{BB962C8B-B14F-4D97-AF65-F5344CB8AC3E}">
        <p14:creationId xmlns:p14="http://schemas.microsoft.com/office/powerpoint/2010/main" val="227404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20"/>
                                  </p:iterate>
                                  <p:childTnLst>
                                    <p:set>
                                      <p:cBhvr>
                                        <p:cTn id="6" dur="1" fill="hold">
                                          <p:stCondLst>
                                            <p:cond delay="0"/>
                                          </p:stCondLst>
                                        </p:cTn>
                                        <p:tgtEl>
                                          <p:spTgt spid="4">
                                            <p:txEl>
                                              <p:pRg st="0" end="0"/>
                                            </p:txEl>
                                          </p:spTgt>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20"/>
                                  </p:iterate>
                                  <p:childTnLst>
                                    <p:set>
                                      <p:cBhvr>
                                        <p:cTn id="10" dur="1" fill="hold">
                                          <p:stCondLst>
                                            <p:cond delay="0"/>
                                          </p:stCondLst>
                                        </p:cTn>
                                        <p:tgtEl>
                                          <p:spTgt spid="4">
                                            <p:txEl>
                                              <p:pRg st="1" end="1"/>
                                            </p:txEl>
                                          </p:spTgt>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2" name="type.wav"/>
                                        </p:tgtEl>
                                      </p:cMediaNode>
                                    </p:audio>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20"/>
                                  </p:iterate>
                                  <p:childTnLst>
                                    <p:set>
                                      <p:cBhvr>
                                        <p:cTn id="14" dur="1" fill="hold">
                                          <p:stCondLst>
                                            <p:cond delay="0"/>
                                          </p:stCondLst>
                                        </p:cTn>
                                        <p:tgtEl>
                                          <p:spTgt spid="4">
                                            <p:txEl>
                                              <p:pRg st="2" end="2"/>
                                            </p:txEl>
                                          </p:spTgt>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2" name="type.wav"/>
                                        </p:tgtEl>
                                      </p:cMediaNode>
                                    </p:audio>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20"/>
                                  </p:iterate>
                                  <p:childTnLst>
                                    <p:set>
                                      <p:cBhvr>
                                        <p:cTn id="18" dur="1" fill="hold">
                                          <p:stCondLst>
                                            <p:cond delay="0"/>
                                          </p:stCondLst>
                                        </p:cTn>
                                        <p:tgtEl>
                                          <p:spTgt spid="4">
                                            <p:txEl>
                                              <p:pRg st="3" end="3"/>
                                            </p:txEl>
                                          </p:spTgt>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446810"/>
            <a:ext cx="9379527" cy="644236"/>
          </a:xfrm>
        </p:spPr>
        <p:txBody>
          <a:bodyPr>
            <a:noAutofit/>
          </a:bodyPr>
          <a:lstStyle/>
          <a:p>
            <a:r>
              <a:rPr lang="en-US" sz="4000" dirty="0">
                <a:latin typeface="Times New Roman" panose="02020603050405020304" pitchFamily="18" charset="0"/>
                <a:cs typeface="Times New Roman" panose="02020603050405020304" pitchFamily="18" charset="0"/>
              </a:rPr>
              <a:t>Decimal (</a:t>
            </a:r>
            <a:r>
              <a:rPr lang="en-US" sz="4000" i="1" dirty="0">
                <a:latin typeface="Times New Roman" panose="02020603050405020304" pitchFamily="18" charset="0"/>
                <a:cs typeface="Times New Roman" panose="02020603050405020304" pitchFamily="18" charset="0"/>
              </a:rPr>
              <a:t>Fraction</a:t>
            </a:r>
            <a:r>
              <a:rPr lang="en-US" sz="4000" dirty="0">
                <a:latin typeface="Times New Roman" panose="02020603050405020304" pitchFamily="18" charset="0"/>
                <a:cs typeface="Times New Roman" panose="02020603050405020304" pitchFamily="18" charset="0"/>
              </a:rPr>
              <a:t>) to Binary Conversion</a:t>
            </a:r>
          </a:p>
        </p:txBody>
      </p:sp>
      <p:sp>
        <p:nvSpPr>
          <p:cNvPr id="3" name="Subtitle 2"/>
          <p:cNvSpPr>
            <a:spLocks noGrp="1"/>
          </p:cNvSpPr>
          <p:nvPr>
            <p:ph type="subTitle" idx="1"/>
          </p:nvPr>
        </p:nvSpPr>
        <p:spPr>
          <a:xfrm>
            <a:off x="1143000" y="1205345"/>
            <a:ext cx="10048009" cy="5174673"/>
          </a:xfrm>
        </p:spPr>
        <p:txBody>
          <a:bodyPr>
            <a:normAutofit/>
          </a:bodyPr>
          <a:lstStyle/>
          <a:p>
            <a:pPr marL="571500" indent="-571500" algn="l">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Multiply the number by the ‘Base’ (=2)</a:t>
            </a:r>
          </a:p>
          <a:p>
            <a:pPr marL="571500" indent="-571500" algn="l">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Take the integer (either 0 or 1) as a coefficient</a:t>
            </a:r>
          </a:p>
          <a:p>
            <a:pPr marL="571500" indent="-571500" algn="l">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Take the resultant fraction and repeat the division</a:t>
            </a:r>
          </a:p>
          <a:p>
            <a:pPr marL="571500" indent="-571500" algn="l">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Example: </a:t>
            </a:r>
          </a:p>
        </p:txBody>
      </p:sp>
      <p:pic>
        <p:nvPicPr>
          <p:cNvPr id="4" name="Picture 3"/>
          <p:cNvPicPr>
            <a:picLocks noChangeAspect="1"/>
          </p:cNvPicPr>
          <p:nvPr/>
        </p:nvPicPr>
        <p:blipFill>
          <a:blip r:embed="rId2"/>
          <a:stretch>
            <a:fillRect/>
          </a:stretch>
        </p:blipFill>
        <p:spPr>
          <a:xfrm>
            <a:off x="3686607" y="2725881"/>
            <a:ext cx="5172075" cy="3124200"/>
          </a:xfrm>
          <a:prstGeom prst="rect">
            <a:avLst/>
          </a:prstGeom>
        </p:spPr>
      </p:pic>
    </p:spTree>
    <p:extLst>
      <p:ext uri="{BB962C8B-B14F-4D97-AF65-F5344CB8AC3E}">
        <p14:creationId xmlns:p14="http://schemas.microsoft.com/office/powerpoint/2010/main" val="1069344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27" y="446810"/>
            <a:ext cx="9144000" cy="644236"/>
          </a:xfrm>
        </p:spPr>
        <p:txBody>
          <a:bodyPr>
            <a:noAutofit/>
          </a:bodyPr>
          <a:lstStyle/>
          <a:p>
            <a:r>
              <a:rPr lang="en-US" sz="4000" dirty="0">
                <a:latin typeface="Times New Roman" panose="02020603050405020304" pitchFamily="18" charset="0"/>
                <a:cs typeface="Times New Roman" panose="02020603050405020304" pitchFamily="18" charset="0"/>
              </a:rPr>
              <a:t>Decimal to Octal Conversion</a:t>
            </a:r>
          </a:p>
        </p:txBody>
      </p:sp>
      <p:pic>
        <p:nvPicPr>
          <p:cNvPr id="4" name="Picture 3"/>
          <p:cNvPicPr>
            <a:picLocks noChangeAspect="1"/>
          </p:cNvPicPr>
          <p:nvPr/>
        </p:nvPicPr>
        <p:blipFill>
          <a:blip r:embed="rId2"/>
          <a:stretch>
            <a:fillRect/>
          </a:stretch>
        </p:blipFill>
        <p:spPr>
          <a:xfrm>
            <a:off x="2871354" y="1683327"/>
            <a:ext cx="6591300" cy="4562475"/>
          </a:xfrm>
          <a:prstGeom prst="rect">
            <a:avLst/>
          </a:prstGeom>
        </p:spPr>
      </p:pic>
    </p:spTree>
    <p:extLst>
      <p:ext uri="{BB962C8B-B14F-4D97-AF65-F5344CB8AC3E}">
        <p14:creationId xmlns:p14="http://schemas.microsoft.com/office/powerpoint/2010/main" val="1021538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27" y="446810"/>
            <a:ext cx="9144000" cy="644236"/>
          </a:xfrm>
        </p:spPr>
        <p:txBody>
          <a:bodyPr>
            <a:noAutofit/>
          </a:bodyPr>
          <a:lstStyle/>
          <a:p>
            <a:r>
              <a:rPr lang="en-US" sz="4000" dirty="0">
                <a:latin typeface="Times New Roman" panose="02020603050405020304" pitchFamily="18" charset="0"/>
                <a:cs typeface="Times New Roman" panose="02020603050405020304" pitchFamily="18" charset="0"/>
              </a:rPr>
              <a:t>Binary− Octal Conversion</a:t>
            </a:r>
          </a:p>
        </p:txBody>
      </p:sp>
      <p:pic>
        <p:nvPicPr>
          <p:cNvPr id="4" name="Picture 3"/>
          <p:cNvPicPr>
            <a:picLocks noChangeAspect="1"/>
          </p:cNvPicPr>
          <p:nvPr/>
        </p:nvPicPr>
        <p:blipFill>
          <a:blip r:embed="rId2"/>
          <a:stretch>
            <a:fillRect/>
          </a:stretch>
        </p:blipFill>
        <p:spPr>
          <a:xfrm>
            <a:off x="2195079" y="1674667"/>
            <a:ext cx="7943850" cy="4819650"/>
          </a:xfrm>
          <a:prstGeom prst="rect">
            <a:avLst/>
          </a:prstGeom>
        </p:spPr>
      </p:pic>
    </p:spTree>
    <p:extLst>
      <p:ext uri="{BB962C8B-B14F-4D97-AF65-F5344CB8AC3E}">
        <p14:creationId xmlns:p14="http://schemas.microsoft.com/office/powerpoint/2010/main" val="999398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27" y="446810"/>
            <a:ext cx="9144000" cy="644236"/>
          </a:xfrm>
        </p:spPr>
        <p:txBody>
          <a:bodyPr>
            <a:noAutofit/>
          </a:bodyPr>
          <a:lstStyle/>
          <a:p>
            <a:r>
              <a:rPr lang="en-US" sz="4800" dirty="0">
                <a:latin typeface="Times New Roman" panose="02020603050405020304" pitchFamily="18" charset="0"/>
                <a:cs typeface="Times New Roman" panose="02020603050405020304" pitchFamily="18" charset="0"/>
              </a:rPr>
              <a:t>Binary−Hexadecimal Conversion</a:t>
            </a:r>
          </a:p>
        </p:txBody>
      </p:sp>
      <p:sp>
        <p:nvSpPr>
          <p:cNvPr id="3" name="Subtitle 2"/>
          <p:cNvSpPr>
            <a:spLocks noGrp="1"/>
          </p:cNvSpPr>
          <p:nvPr>
            <p:ph type="subTitle" idx="1"/>
          </p:nvPr>
        </p:nvSpPr>
        <p:spPr>
          <a:xfrm>
            <a:off x="1143000" y="1205345"/>
            <a:ext cx="10048009" cy="5174673"/>
          </a:xfrm>
        </p:spPr>
        <p:txBody>
          <a:bodyPr>
            <a:normAutofit/>
          </a:bodyPr>
          <a:lstStyle/>
          <a:p>
            <a:r>
              <a:rPr lang="en-US" sz="3600" dirty="0">
                <a:latin typeface="Times New Roman" panose="02020603050405020304" pitchFamily="18" charset="0"/>
                <a:ea typeface="標楷體" pitchFamily="65" charset="-120"/>
                <a:cs typeface="Times New Roman" panose="02020603050405020304" pitchFamily="18" charset="0"/>
              </a:rPr>
              <a:t>Prof. Dr. Muhammad </a:t>
            </a:r>
            <a:r>
              <a:rPr lang="en-US" sz="3600" dirty="0" err="1">
                <a:latin typeface="Times New Roman" panose="02020603050405020304" pitchFamily="18" charset="0"/>
                <a:ea typeface="標楷體" pitchFamily="65" charset="-120"/>
                <a:cs typeface="Times New Roman" panose="02020603050405020304" pitchFamily="18" charset="0"/>
              </a:rPr>
              <a:t>Shahin</a:t>
            </a:r>
            <a:r>
              <a:rPr lang="en-US" sz="3600" dirty="0">
                <a:latin typeface="Times New Roman" panose="02020603050405020304" pitchFamily="18" charset="0"/>
                <a:ea typeface="標楷體" pitchFamily="65" charset="-120"/>
                <a:cs typeface="Times New Roman" panose="02020603050405020304" pitchFamily="18" charset="0"/>
              </a:rPr>
              <a:t> Uddin</a:t>
            </a:r>
          </a:p>
          <a:p>
            <a:r>
              <a:rPr lang="en-US" sz="3600" dirty="0">
                <a:latin typeface="Times New Roman" panose="02020603050405020304" pitchFamily="18" charset="0"/>
                <a:ea typeface="標楷體" pitchFamily="65" charset="-120"/>
                <a:cs typeface="Times New Roman" panose="02020603050405020304" pitchFamily="18" charset="0"/>
              </a:rPr>
              <a:t>Email: </a:t>
            </a:r>
            <a:r>
              <a:rPr lang="en-US" sz="3600" dirty="0">
                <a:latin typeface="Times New Roman" panose="02020603050405020304" pitchFamily="18" charset="0"/>
                <a:ea typeface="標楷體" pitchFamily="65" charset="-120"/>
                <a:cs typeface="Times New Roman" panose="02020603050405020304" pitchFamily="18" charset="0"/>
                <a:hlinkClick r:id="rId2"/>
              </a:rPr>
              <a:t>muhammad.uddin@northsouth.edu</a:t>
            </a:r>
            <a:endParaRPr lang="en-US" sz="3600" dirty="0">
              <a:latin typeface="Times New Roman" panose="02020603050405020304" pitchFamily="18" charset="0"/>
              <a:ea typeface="標楷體" pitchFamily="65" charset="-120"/>
              <a:cs typeface="Times New Roman" panose="02020603050405020304" pitchFamily="18" charset="0"/>
            </a:endParaRPr>
          </a:p>
          <a:p>
            <a:r>
              <a:rPr lang="en-US" altLang="zh-TW" sz="3600" dirty="0"/>
              <a:t>Out</a:t>
            </a:r>
          </a:p>
          <a:p>
            <a:r>
              <a:rPr lang="en-US" sz="3600" dirty="0" err="1"/>
              <a:t>Ashraful.sarker@nort</a:t>
            </a:r>
            <a:endParaRPr lang="en-US" sz="3600" dirty="0"/>
          </a:p>
        </p:txBody>
      </p:sp>
      <p:pic>
        <p:nvPicPr>
          <p:cNvPr id="4" name="Picture 3"/>
          <p:cNvPicPr>
            <a:picLocks noChangeAspect="1"/>
          </p:cNvPicPr>
          <p:nvPr/>
        </p:nvPicPr>
        <p:blipFill>
          <a:blip r:embed="rId3"/>
          <a:stretch>
            <a:fillRect/>
          </a:stretch>
        </p:blipFill>
        <p:spPr>
          <a:xfrm>
            <a:off x="2398135" y="1285010"/>
            <a:ext cx="7915275" cy="4724400"/>
          </a:xfrm>
          <a:prstGeom prst="rect">
            <a:avLst/>
          </a:prstGeom>
        </p:spPr>
      </p:pic>
    </p:spTree>
    <p:extLst>
      <p:ext uri="{BB962C8B-B14F-4D97-AF65-F5344CB8AC3E}">
        <p14:creationId xmlns:p14="http://schemas.microsoft.com/office/powerpoint/2010/main" val="17585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27" y="446810"/>
            <a:ext cx="9144000" cy="644236"/>
          </a:xfrm>
        </p:spPr>
        <p:txBody>
          <a:bodyPr>
            <a:noAutofit/>
          </a:bodyPr>
          <a:lstStyle/>
          <a:p>
            <a:r>
              <a:rPr lang="en-US" sz="4000" dirty="0">
                <a:latin typeface="Times New Roman" panose="02020603050405020304" pitchFamily="18" charset="0"/>
                <a:cs typeface="Times New Roman" panose="02020603050405020304" pitchFamily="18" charset="0"/>
              </a:rPr>
              <a:t>Octal−Hexadecimal Conversion</a:t>
            </a:r>
          </a:p>
        </p:txBody>
      </p:sp>
      <p:pic>
        <p:nvPicPr>
          <p:cNvPr id="4" name="Picture 3"/>
          <p:cNvPicPr>
            <a:picLocks noChangeAspect="1"/>
          </p:cNvPicPr>
          <p:nvPr/>
        </p:nvPicPr>
        <p:blipFill>
          <a:blip r:embed="rId2"/>
          <a:stretch>
            <a:fillRect/>
          </a:stretch>
        </p:blipFill>
        <p:spPr>
          <a:xfrm>
            <a:off x="2265218" y="1288473"/>
            <a:ext cx="6972300" cy="4724400"/>
          </a:xfrm>
          <a:prstGeom prst="rect">
            <a:avLst/>
          </a:prstGeom>
        </p:spPr>
      </p:pic>
    </p:spTree>
    <p:extLst>
      <p:ext uri="{BB962C8B-B14F-4D97-AF65-F5344CB8AC3E}">
        <p14:creationId xmlns:p14="http://schemas.microsoft.com/office/powerpoint/2010/main" val="2165770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27" y="446810"/>
            <a:ext cx="9144000" cy="644236"/>
          </a:xfrm>
        </p:spPr>
        <p:txBody>
          <a:bodyPr>
            <a:noAutofit/>
          </a:bodyPr>
          <a:lstStyle/>
          <a:p>
            <a:r>
              <a:rPr lang="en-US" sz="4000" dirty="0">
                <a:latin typeface="Times New Roman" panose="02020603050405020304" pitchFamily="18" charset="0"/>
                <a:cs typeface="Times New Roman" panose="02020603050405020304" pitchFamily="18" charset="0"/>
              </a:rPr>
              <a:t>Decimal, Binary, Octal and Hexadecimal</a:t>
            </a:r>
          </a:p>
        </p:txBody>
      </p:sp>
      <p:pic>
        <p:nvPicPr>
          <p:cNvPr id="4" name="Picture 3"/>
          <p:cNvPicPr>
            <a:picLocks noChangeAspect="1"/>
          </p:cNvPicPr>
          <p:nvPr/>
        </p:nvPicPr>
        <p:blipFill>
          <a:blip r:embed="rId2"/>
          <a:stretch>
            <a:fillRect/>
          </a:stretch>
        </p:blipFill>
        <p:spPr>
          <a:xfrm>
            <a:off x="3881004" y="1340427"/>
            <a:ext cx="4572000" cy="4600575"/>
          </a:xfrm>
          <a:prstGeom prst="rect">
            <a:avLst/>
          </a:prstGeom>
        </p:spPr>
      </p:pic>
    </p:spTree>
    <p:extLst>
      <p:ext uri="{BB962C8B-B14F-4D97-AF65-F5344CB8AC3E}">
        <p14:creationId xmlns:p14="http://schemas.microsoft.com/office/powerpoint/2010/main" val="5749445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27" y="446810"/>
            <a:ext cx="9144000" cy="644236"/>
          </a:xfrm>
        </p:spPr>
        <p:txBody>
          <a:bodyPr>
            <a:noAutofit/>
          </a:bodyPr>
          <a:lstStyle/>
          <a:p>
            <a:r>
              <a:rPr kumimoji="1" lang="en-US" altLang="zh-TW" sz="4800" i="0" u="none" dirty="0">
                <a:solidFill>
                  <a:schemeClr val="tx1"/>
                </a:solidFill>
                <a:latin typeface="Times New Roman" panose="02020603050405020304" pitchFamily="18" charset="0"/>
                <a:cs typeface="Times New Roman" panose="02020603050405020304" pitchFamily="18" charset="0"/>
              </a:rPr>
              <a:t>Addition </a:t>
            </a:r>
            <a:endParaRPr lang="en-US" sz="4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srcRect t="14465" b="34490"/>
          <a:stretch/>
        </p:blipFill>
        <p:spPr>
          <a:xfrm>
            <a:off x="2338387" y="2028091"/>
            <a:ext cx="6723551" cy="2602523"/>
          </a:xfrm>
          <a:prstGeom prst="rect">
            <a:avLst/>
          </a:prstGeom>
        </p:spPr>
      </p:pic>
    </p:spTree>
    <p:extLst>
      <p:ext uri="{BB962C8B-B14F-4D97-AF65-F5344CB8AC3E}">
        <p14:creationId xmlns:p14="http://schemas.microsoft.com/office/powerpoint/2010/main" val="485515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27" y="446810"/>
            <a:ext cx="9144000" cy="644236"/>
          </a:xfrm>
        </p:spPr>
        <p:txBody>
          <a:bodyPr>
            <a:noAutofit/>
          </a:bodyPr>
          <a:lstStyle/>
          <a:p>
            <a:r>
              <a:rPr lang="en-US" sz="4000" dirty="0">
                <a:latin typeface="Times New Roman" panose="02020603050405020304" pitchFamily="18" charset="0"/>
                <a:cs typeface="Times New Roman" panose="02020603050405020304" pitchFamily="18" charset="0"/>
              </a:rPr>
              <a:t>Binary Addition</a:t>
            </a:r>
          </a:p>
        </p:txBody>
      </p:sp>
      <p:pic>
        <p:nvPicPr>
          <p:cNvPr id="4" name="Picture 3"/>
          <p:cNvPicPr>
            <a:picLocks noChangeAspect="1"/>
          </p:cNvPicPr>
          <p:nvPr/>
        </p:nvPicPr>
        <p:blipFill rotWithShape="1">
          <a:blip r:embed="rId2"/>
          <a:srcRect b="36444"/>
          <a:stretch/>
        </p:blipFill>
        <p:spPr>
          <a:xfrm>
            <a:off x="1533797" y="1340427"/>
            <a:ext cx="8493429" cy="2997111"/>
          </a:xfrm>
          <a:prstGeom prst="rect">
            <a:avLst/>
          </a:prstGeom>
        </p:spPr>
      </p:pic>
    </p:spTree>
    <p:extLst>
      <p:ext uri="{BB962C8B-B14F-4D97-AF65-F5344CB8AC3E}">
        <p14:creationId xmlns:p14="http://schemas.microsoft.com/office/powerpoint/2010/main" val="28257361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27" y="446810"/>
            <a:ext cx="9144000" cy="644236"/>
          </a:xfrm>
        </p:spPr>
        <p:txBody>
          <a:bodyPr>
            <a:noAutofit/>
          </a:bodyPr>
          <a:lstStyle/>
          <a:p>
            <a:r>
              <a:rPr lang="en-US" sz="4000" dirty="0">
                <a:latin typeface="Times New Roman" panose="02020603050405020304" pitchFamily="18" charset="0"/>
                <a:cs typeface="Times New Roman" panose="02020603050405020304" pitchFamily="18" charset="0"/>
              </a:rPr>
              <a:t>Binary Subtraction</a:t>
            </a:r>
          </a:p>
        </p:txBody>
      </p:sp>
      <p:pic>
        <p:nvPicPr>
          <p:cNvPr id="4" name="Picture 3"/>
          <p:cNvPicPr>
            <a:picLocks noChangeAspect="1"/>
          </p:cNvPicPr>
          <p:nvPr/>
        </p:nvPicPr>
        <p:blipFill>
          <a:blip r:embed="rId2"/>
          <a:stretch>
            <a:fillRect/>
          </a:stretch>
        </p:blipFill>
        <p:spPr>
          <a:xfrm>
            <a:off x="1860970" y="1511211"/>
            <a:ext cx="7962968" cy="4047658"/>
          </a:xfrm>
          <a:prstGeom prst="rect">
            <a:avLst/>
          </a:prstGeom>
        </p:spPr>
      </p:pic>
    </p:spTree>
    <p:extLst>
      <p:ext uri="{BB962C8B-B14F-4D97-AF65-F5344CB8AC3E}">
        <p14:creationId xmlns:p14="http://schemas.microsoft.com/office/powerpoint/2010/main" val="1281286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Lecture Outlines:</a:t>
            </a:r>
          </a:p>
        </p:txBody>
      </p:sp>
      <p:sp>
        <p:nvSpPr>
          <p:cNvPr id="3" name="Content Placeholder 2"/>
          <p:cNvSpPr>
            <a:spLocks noGrp="1"/>
          </p:cNvSpPr>
          <p:nvPr>
            <p:ph sz="quarter" idx="1"/>
          </p:nvPr>
        </p:nvSpPr>
        <p:spPr/>
        <p:txBody>
          <a:bodyPr>
            <a:normAutofit/>
          </a:bodyPr>
          <a:lstStyle/>
          <a:p>
            <a:pPr lvl="0">
              <a:buFont typeface="Wingdings" panose="05000000000000000000" pitchFamily="2" charset="2"/>
              <a:buChar char="v"/>
            </a:pPr>
            <a:r>
              <a:rPr lang="en-AU" b="1" dirty="0">
                <a:latin typeface="Times New Roman" pitchFamily="18" charset="0"/>
                <a:cs typeface="Times New Roman" pitchFamily="18" charset="0"/>
              </a:rPr>
              <a:t>Course Contents:</a:t>
            </a:r>
            <a:endParaRPr lang="en-US" dirty="0">
              <a:latin typeface="Times New Roman" pitchFamily="18" charset="0"/>
              <a:cs typeface="Times New Roman" pitchFamily="18" charset="0"/>
            </a:endParaRPr>
          </a:p>
          <a:p>
            <a:pPr algn="just"/>
            <a:r>
              <a:rPr lang="en-AU" sz="2400" dirty="0">
                <a:latin typeface="Times New Roman" panose="02020603050405020304" pitchFamily="18" charset="0"/>
                <a:cs typeface="Times New Roman" panose="02020603050405020304" pitchFamily="18" charset="0"/>
              </a:rPr>
              <a:t>This course provides an introduction to logic design and basic tools for the design of digital logic systems. A basic idea of number systems will be provided, followed by a discussion on combinational logic: logic gates, Boolean algebra, minimization techniques, arithmetic circuits (adders, </a:t>
            </a:r>
            <a:r>
              <a:rPr lang="en-AU" sz="2400" dirty="0" err="1">
                <a:latin typeface="Times New Roman" panose="02020603050405020304" pitchFamily="18" charset="0"/>
                <a:cs typeface="Times New Roman" panose="02020603050405020304" pitchFamily="18" charset="0"/>
              </a:rPr>
              <a:t>subtractors</a:t>
            </a:r>
            <a:r>
              <a:rPr lang="en-AU" sz="2400" dirty="0">
                <a:latin typeface="Times New Roman" panose="02020603050405020304" pitchFamily="18" charset="0"/>
                <a:cs typeface="Times New Roman" panose="02020603050405020304" pitchFamily="18" charset="0"/>
              </a:rPr>
              <a:t>), basic digital circuits (decoders, encoders, multiplexers, shift registers), programmable logic devices (PROM, PAL, PLA). The course will then cover sequential circuits: flip-flops, state transition tables and diagrams, state minimization, state machines, design of synchronous/asynchronous counters, RAM/ROM design. An introduction to programmable logic will also be provided. Hands-on experience will be provided through project on design of a sequential logic system. This course has separate mandatory laboratory session every week as CSE 231L.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9683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27" y="446810"/>
            <a:ext cx="9144000" cy="644236"/>
          </a:xfrm>
        </p:spPr>
        <p:txBody>
          <a:bodyPr>
            <a:noAutofit/>
          </a:bodyPr>
          <a:lstStyle/>
          <a:p>
            <a:r>
              <a:rPr lang="en-US" sz="4000" dirty="0">
                <a:latin typeface="Times New Roman" panose="02020603050405020304" pitchFamily="18" charset="0"/>
                <a:cs typeface="Times New Roman" panose="02020603050405020304" pitchFamily="18" charset="0"/>
              </a:rPr>
              <a:t>Binary Multiplication</a:t>
            </a:r>
          </a:p>
        </p:txBody>
      </p:sp>
      <p:pic>
        <p:nvPicPr>
          <p:cNvPr id="4" name="Picture 3"/>
          <p:cNvPicPr>
            <a:picLocks noChangeAspect="1"/>
          </p:cNvPicPr>
          <p:nvPr/>
        </p:nvPicPr>
        <p:blipFill>
          <a:blip r:embed="rId2"/>
          <a:stretch>
            <a:fillRect/>
          </a:stretch>
        </p:blipFill>
        <p:spPr>
          <a:xfrm>
            <a:off x="2545339" y="1683327"/>
            <a:ext cx="6810375" cy="4610100"/>
          </a:xfrm>
          <a:prstGeom prst="rect">
            <a:avLst/>
          </a:prstGeom>
        </p:spPr>
      </p:pic>
    </p:spTree>
    <p:extLst>
      <p:ext uri="{BB962C8B-B14F-4D97-AF65-F5344CB8AC3E}">
        <p14:creationId xmlns:p14="http://schemas.microsoft.com/office/powerpoint/2010/main" val="20804780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F069CFD-C6D0-4F89-9289-8484251EAC7D}" type="slidenum">
              <a:rPr lang="en-US"/>
              <a:pPr/>
              <a:t>31</a:t>
            </a:fld>
            <a:endParaRPr lang="en-US"/>
          </a:p>
        </p:txBody>
      </p:sp>
      <p:sp>
        <p:nvSpPr>
          <p:cNvPr id="15362" name="Rectangle 2"/>
          <p:cNvSpPr>
            <a:spLocks noGrp="1" noChangeArrowheads="1"/>
          </p:cNvSpPr>
          <p:nvPr>
            <p:ph type="title"/>
          </p:nvPr>
        </p:nvSpPr>
        <p:spPr>
          <a:xfrm>
            <a:off x="791308" y="107217"/>
            <a:ext cx="10515600" cy="1325563"/>
          </a:xfrm>
          <a:noFill/>
          <a:ln/>
        </p:spPr>
        <p:txBody>
          <a:bodyPr>
            <a:normAutofit/>
          </a:bodyPr>
          <a:lstStyle/>
          <a:p>
            <a:r>
              <a:rPr lang="en-US" sz="4000" dirty="0">
                <a:latin typeface="Times New Roman" panose="02020603050405020304" pitchFamily="18" charset="0"/>
                <a:cs typeface="Times New Roman" panose="02020603050405020304" pitchFamily="18" charset="0"/>
              </a:rPr>
              <a:t>Base Conversion</a:t>
            </a:r>
          </a:p>
        </p:txBody>
      </p:sp>
      <p:sp>
        <p:nvSpPr>
          <p:cNvPr id="15363" name="Rectangle 3"/>
          <p:cNvSpPr>
            <a:spLocks noGrp="1" noChangeArrowheads="1"/>
          </p:cNvSpPr>
          <p:nvPr>
            <p:ph type="body" idx="1"/>
          </p:nvPr>
        </p:nvSpPr>
        <p:spPr>
          <a:xfrm>
            <a:off x="814754" y="1333256"/>
            <a:ext cx="10515600" cy="4351338"/>
          </a:xfrm>
          <a:noFill/>
          <a:ln/>
        </p:spPr>
        <p:txBody>
          <a:bodyPr>
            <a:normAutofit/>
          </a:bodyPr>
          <a:lstStyle/>
          <a:p>
            <a:pPr lvl="2"/>
            <a:r>
              <a:rPr lang="en-US" sz="2400" b="1" dirty="0">
                <a:latin typeface="Times New Roman" pitchFamily="18" charset="0"/>
                <a:cs typeface="Times New Roman" pitchFamily="18" charset="0"/>
              </a:rPr>
              <a:t>Examples</a:t>
            </a:r>
            <a:r>
              <a:rPr lang="en-US" sz="2400" dirty="0">
                <a:latin typeface="Times New Roman" pitchFamily="18" charset="0"/>
                <a:cs typeface="Times New Roman" pitchFamily="18" charset="0"/>
              </a:rPr>
              <a:t>:</a:t>
            </a:r>
          </a:p>
          <a:p>
            <a:pPr lvl="3"/>
            <a:r>
              <a:rPr lang="en-US" sz="2800" dirty="0">
                <a:latin typeface="Times New Roman" pitchFamily="18" charset="0"/>
                <a:cs typeface="Times New Roman" pitchFamily="18" charset="0"/>
              </a:rPr>
              <a:t>(11010)</a:t>
            </a:r>
            <a:r>
              <a:rPr lang="en-US" sz="2800" baseline="-25000" dirty="0">
                <a:latin typeface="Times New Roman" pitchFamily="18" charset="0"/>
                <a:cs typeface="Times New Roman" pitchFamily="18" charset="0"/>
              </a:rPr>
              <a:t>2</a:t>
            </a:r>
            <a:r>
              <a:rPr lang="en-US" sz="2800" dirty="0">
                <a:latin typeface="Times New Roman" pitchFamily="18" charset="0"/>
                <a:cs typeface="Times New Roman" pitchFamily="18" charset="0"/>
              </a:rPr>
              <a:t> =( ? )</a:t>
            </a:r>
            <a:r>
              <a:rPr lang="en-US" sz="2800" baseline="-25000" dirty="0">
                <a:latin typeface="Times New Roman" pitchFamily="18" charset="0"/>
                <a:cs typeface="Times New Roman" pitchFamily="18" charset="0"/>
              </a:rPr>
              <a:t>10</a:t>
            </a:r>
            <a:endParaRPr lang="en-US" sz="2800" dirty="0">
              <a:latin typeface="Times New Roman" pitchFamily="18" charset="0"/>
              <a:cs typeface="Times New Roman" pitchFamily="18" charset="0"/>
            </a:endParaRPr>
          </a:p>
          <a:p>
            <a:pPr lvl="3">
              <a:buFontTx/>
              <a:buNone/>
            </a:pPr>
            <a:r>
              <a:rPr lang="en-US" sz="2800" dirty="0">
                <a:latin typeface="Times New Roman" pitchFamily="18" charset="0"/>
                <a:cs typeface="Times New Roman" pitchFamily="18" charset="0"/>
              </a:rPr>
              <a:t>	</a:t>
            </a:r>
            <a:r>
              <a:rPr lang="en-US" sz="2800" i="1" dirty="0">
                <a:solidFill>
                  <a:schemeClr val="bg1"/>
                </a:solidFill>
                <a:latin typeface="Times New Roman" pitchFamily="18" charset="0"/>
                <a:cs typeface="Times New Roman" pitchFamily="18" charset="0"/>
              </a:rPr>
              <a:t>N  = </a:t>
            </a:r>
            <a:r>
              <a:rPr lang="en-US" sz="2800" dirty="0">
                <a:solidFill>
                  <a:schemeClr val="bg1"/>
                </a:solidFill>
                <a:latin typeface="Times New Roman" pitchFamily="18" charset="0"/>
                <a:cs typeface="Times New Roman" pitchFamily="18" charset="0"/>
              </a:rPr>
              <a:t>1´2</a:t>
            </a:r>
            <a:r>
              <a:rPr lang="en-US" sz="2800" baseline="30000" dirty="0">
                <a:solidFill>
                  <a:schemeClr val="bg1"/>
                </a:solidFill>
                <a:latin typeface="Times New Roman" pitchFamily="18" charset="0"/>
                <a:cs typeface="Times New Roman" pitchFamily="18" charset="0"/>
              </a:rPr>
              <a:t>4</a:t>
            </a:r>
            <a:r>
              <a:rPr lang="en-US" sz="2800" dirty="0">
                <a:solidFill>
                  <a:schemeClr val="bg1"/>
                </a:solidFill>
                <a:latin typeface="Times New Roman" pitchFamily="18" charset="0"/>
                <a:cs typeface="Times New Roman" pitchFamily="18" charset="0"/>
              </a:rPr>
              <a:t> + 1´2</a:t>
            </a:r>
            <a:r>
              <a:rPr lang="en-US" sz="2800" baseline="30000" dirty="0">
                <a:solidFill>
                  <a:schemeClr val="bg1"/>
                </a:solidFill>
                <a:latin typeface="Times New Roman" pitchFamily="18" charset="0"/>
                <a:cs typeface="Times New Roman" pitchFamily="18" charset="0"/>
              </a:rPr>
              <a:t>3</a:t>
            </a:r>
            <a:r>
              <a:rPr lang="en-US" sz="2800" dirty="0">
                <a:solidFill>
                  <a:schemeClr val="bg1"/>
                </a:solidFill>
                <a:latin typeface="Times New Roman" pitchFamily="18" charset="0"/>
                <a:cs typeface="Times New Roman" pitchFamily="18" charset="0"/>
              </a:rPr>
              <a:t> + 0´2</a:t>
            </a:r>
            <a:r>
              <a:rPr lang="en-US" sz="2800" baseline="30000" dirty="0">
                <a:solidFill>
                  <a:schemeClr val="bg1"/>
                </a:solidFill>
                <a:latin typeface="Times New Roman" pitchFamily="18" charset="0"/>
                <a:cs typeface="Times New Roman" pitchFamily="18" charset="0"/>
              </a:rPr>
              <a:t>2</a:t>
            </a:r>
            <a:r>
              <a:rPr lang="en-US" sz="2800" dirty="0">
                <a:solidFill>
                  <a:schemeClr val="bg1"/>
                </a:solidFill>
                <a:latin typeface="Times New Roman" pitchFamily="18" charset="0"/>
                <a:cs typeface="Times New Roman" pitchFamily="18" charset="0"/>
              </a:rPr>
              <a:t> + 1´2</a:t>
            </a:r>
            <a:r>
              <a:rPr lang="en-US" sz="2800" baseline="30000" dirty="0">
                <a:solidFill>
                  <a:schemeClr val="bg1"/>
                </a:solidFill>
                <a:latin typeface="Times New Roman" pitchFamily="18" charset="0"/>
                <a:cs typeface="Times New Roman" pitchFamily="18" charset="0"/>
              </a:rPr>
              <a:t>1</a:t>
            </a:r>
            <a:r>
              <a:rPr lang="en-US" sz="2800" dirty="0">
                <a:solidFill>
                  <a:schemeClr val="bg1"/>
                </a:solidFill>
                <a:latin typeface="Times New Roman" pitchFamily="18" charset="0"/>
                <a:cs typeface="Times New Roman" pitchFamily="18" charset="0"/>
              </a:rPr>
              <a:t> + 0´2</a:t>
            </a:r>
            <a:r>
              <a:rPr lang="en-US" sz="2800" baseline="30000" dirty="0">
                <a:solidFill>
                  <a:schemeClr val="bg1"/>
                </a:solidFill>
                <a:latin typeface="Times New Roman" pitchFamily="18" charset="0"/>
                <a:cs typeface="Times New Roman" pitchFamily="18" charset="0"/>
              </a:rPr>
              <a:t>0</a:t>
            </a:r>
            <a:endParaRPr lang="en-US" sz="2800" dirty="0">
              <a:solidFill>
                <a:schemeClr val="bg1"/>
              </a:solidFill>
              <a:latin typeface="Times New Roman" pitchFamily="18" charset="0"/>
              <a:cs typeface="Times New Roman" pitchFamily="18" charset="0"/>
            </a:endParaRPr>
          </a:p>
          <a:p>
            <a:pPr lvl="3">
              <a:buFontTx/>
              <a:buNone/>
            </a:pPr>
            <a:r>
              <a:rPr lang="en-US" sz="2800" dirty="0">
                <a:solidFill>
                  <a:schemeClr val="bg1"/>
                </a:solidFill>
                <a:latin typeface="Times New Roman" pitchFamily="18" charset="0"/>
                <a:cs typeface="Times New Roman" pitchFamily="18" charset="0"/>
              </a:rPr>
              <a:t>	     = (16)</a:t>
            </a:r>
            <a:r>
              <a:rPr lang="en-US" sz="2800" baseline="-25000" dirty="0">
                <a:solidFill>
                  <a:schemeClr val="bg1"/>
                </a:solidFill>
                <a:latin typeface="Times New Roman" pitchFamily="18" charset="0"/>
                <a:cs typeface="Times New Roman" pitchFamily="18" charset="0"/>
              </a:rPr>
              <a:t>10</a:t>
            </a:r>
            <a:r>
              <a:rPr lang="en-US" sz="2800" dirty="0">
                <a:solidFill>
                  <a:schemeClr val="bg1"/>
                </a:solidFill>
                <a:latin typeface="Times New Roman" pitchFamily="18" charset="0"/>
                <a:cs typeface="Times New Roman" pitchFamily="18" charset="0"/>
              </a:rPr>
              <a:t> + (8)</a:t>
            </a:r>
            <a:r>
              <a:rPr lang="en-US" sz="2800" baseline="-25000" dirty="0">
                <a:solidFill>
                  <a:schemeClr val="bg1"/>
                </a:solidFill>
                <a:latin typeface="Times New Roman" pitchFamily="18" charset="0"/>
                <a:cs typeface="Times New Roman" pitchFamily="18" charset="0"/>
              </a:rPr>
              <a:t>10</a:t>
            </a:r>
            <a:r>
              <a:rPr lang="en-US" sz="2800" dirty="0">
                <a:solidFill>
                  <a:schemeClr val="bg1"/>
                </a:solidFill>
                <a:latin typeface="Times New Roman" pitchFamily="18" charset="0"/>
                <a:cs typeface="Times New Roman" pitchFamily="18" charset="0"/>
              </a:rPr>
              <a:t> + 0 + (2)</a:t>
            </a:r>
            <a:r>
              <a:rPr lang="en-US" sz="2800" baseline="-25000" dirty="0">
                <a:solidFill>
                  <a:schemeClr val="bg1"/>
                </a:solidFill>
                <a:latin typeface="Times New Roman" pitchFamily="18" charset="0"/>
                <a:cs typeface="Times New Roman" pitchFamily="18" charset="0"/>
              </a:rPr>
              <a:t>10</a:t>
            </a:r>
            <a:r>
              <a:rPr lang="en-US" sz="2800" dirty="0">
                <a:solidFill>
                  <a:schemeClr val="bg1"/>
                </a:solidFill>
                <a:latin typeface="Times New Roman" pitchFamily="18" charset="0"/>
                <a:cs typeface="Times New Roman" pitchFamily="18" charset="0"/>
              </a:rPr>
              <a:t> + 0</a:t>
            </a:r>
          </a:p>
          <a:p>
            <a:pPr lvl="3">
              <a:buFontTx/>
              <a:buNone/>
            </a:pPr>
            <a:r>
              <a:rPr lang="en-US" sz="2800" dirty="0">
                <a:solidFill>
                  <a:schemeClr val="bg1"/>
                </a:solidFill>
                <a:latin typeface="Times New Roman" pitchFamily="18" charset="0"/>
                <a:cs typeface="Times New Roman" pitchFamily="18" charset="0"/>
              </a:rPr>
              <a:t>	     = (26)</a:t>
            </a:r>
            <a:r>
              <a:rPr lang="en-US" sz="2800" baseline="-25000" dirty="0">
                <a:solidFill>
                  <a:schemeClr val="bg1"/>
                </a:solidFill>
                <a:latin typeface="Times New Roman" pitchFamily="18" charset="0"/>
                <a:cs typeface="Times New Roman" pitchFamily="18" charset="0"/>
              </a:rPr>
              <a:t>10</a:t>
            </a:r>
            <a:r>
              <a:rPr lang="en-US" sz="2800" dirty="0">
                <a:solidFill>
                  <a:schemeClr val="bg1"/>
                </a:solidFill>
                <a:latin typeface="Times New Roman" pitchFamily="18" charset="0"/>
                <a:cs typeface="Times New Roman" pitchFamily="18" charset="0"/>
              </a:rPr>
              <a:t> </a:t>
            </a:r>
          </a:p>
          <a:p>
            <a:pPr lvl="3"/>
            <a:r>
              <a:rPr lang="en-US" sz="2800" dirty="0">
                <a:latin typeface="Times New Roman" pitchFamily="18" charset="0"/>
                <a:cs typeface="Times New Roman" pitchFamily="18" charset="0"/>
              </a:rPr>
              <a:t>(627)</a:t>
            </a:r>
            <a:r>
              <a:rPr lang="en-US" sz="2800" baseline="-25000" dirty="0">
                <a:latin typeface="Times New Roman" pitchFamily="18" charset="0"/>
                <a:cs typeface="Times New Roman" pitchFamily="18" charset="0"/>
              </a:rPr>
              <a:t>8</a:t>
            </a:r>
            <a:r>
              <a:rPr lang="en-US" sz="2800" dirty="0">
                <a:latin typeface="Times New Roman" pitchFamily="18" charset="0"/>
                <a:cs typeface="Times New Roman" pitchFamily="18" charset="0"/>
              </a:rPr>
              <a:t> = ( ? )</a:t>
            </a:r>
            <a:r>
              <a:rPr lang="en-US" sz="2800" baseline="-25000" dirty="0">
                <a:latin typeface="Times New Roman" pitchFamily="18" charset="0"/>
                <a:cs typeface="Times New Roman" pitchFamily="18" charset="0"/>
              </a:rPr>
              <a:t>10</a:t>
            </a:r>
            <a:endParaRPr lang="en-US" sz="2800" dirty="0">
              <a:latin typeface="Times New Roman" pitchFamily="18" charset="0"/>
              <a:cs typeface="Times New Roman" pitchFamily="18" charset="0"/>
            </a:endParaRPr>
          </a:p>
          <a:p>
            <a:pPr lvl="3">
              <a:buFontTx/>
              <a:buNone/>
            </a:pPr>
            <a:r>
              <a:rPr lang="en-US" sz="2800" dirty="0">
                <a:latin typeface="Times New Roman" pitchFamily="18" charset="0"/>
                <a:cs typeface="Times New Roman" pitchFamily="18" charset="0"/>
              </a:rPr>
              <a:t>	</a:t>
            </a:r>
            <a:r>
              <a:rPr lang="en-US" sz="2800" i="1" dirty="0">
                <a:solidFill>
                  <a:schemeClr val="bg1"/>
                </a:solidFill>
                <a:latin typeface="Times New Roman" pitchFamily="18" charset="0"/>
                <a:cs typeface="Times New Roman" pitchFamily="18" charset="0"/>
              </a:rPr>
              <a:t>N</a:t>
            </a:r>
            <a:r>
              <a:rPr lang="en-US" sz="2800" dirty="0">
                <a:solidFill>
                  <a:schemeClr val="bg1"/>
                </a:solidFill>
                <a:latin typeface="Times New Roman" pitchFamily="18" charset="0"/>
                <a:cs typeface="Times New Roman" pitchFamily="18" charset="0"/>
              </a:rPr>
              <a:t>  = 6´8</a:t>
            </a:r>
            <a:r>
              <a:rPr lang="en-US" sz="2800" baseline="30000" dirty="0">
                <a:solidFill>
                  <a:schemeClr val="bg1"/>
                </a:solidFill>
                <a:latin typeface="Times New Roman" pitchFamily="18" charset="0"/>
                <a:cs typeface="Times New Roman" pitchFamily="18" charset="0"/>
              </a:rPr>
              <a:t>2</a:t>
            </a:r>
            <a:r>
              <a:rPr lang="en-US" sz="2800" dirty="0">
                <a:solidFill>
                  <a:schemeClr val="bg1"/>
                </a:solidFill>
                <a:latin typeface="Times New Roman" pitchFamily="18" charset="0"/>
                <a:cs typeface="Times New Roman" pitchFamily="18" charset="0"/>
              </a:rPr>
              <a:t> + 2´8</a:t>
            </a:r>
            <a:r>
              <a:rPr lang="en-US" sz="2800" baseline="30000" dirty="0">
                <a:solidFill>
                  <a:schemeClr val="bg1"/>
                </a:solidFill>
                <a:latin typeface="Times New Roman" pitchFamily="18" charset="0"/>
                <a:cs typeface="Times New Roman" pitchFamily="18" charset="0"/>
              </a:rPr>
              <a:t>1</a:t>
            </a:r>
            <a:r>
              <a:rPr lang="en-US" sz="2800" dirty="0">
                <a:solidFill>
                  <a:schemeClr val="bg1"/>
                </a:solidFill>
                <a:latin typeface="Times New Roman" pitchFamily="18" charset="0"/>
                <a:cs typeface="Times New Roman" pitchFamily="18" charset="0"/>
              </a:rPr>
              <a:t> + 7´8</a:t>
            </a:r>
            <a:r>
              <a:rPr lang="en-US" sz="2800" baseline="30000" dirty="0">
                <a:solidFill>
                  <a:schemeClr val="bg1"/>
                </a:solidFill>
                <a:latin typeface="Times New Roman" pitchFamily="18" charset="0"/>
                <a:cs typeface="Times New Roman" pitchFamily="18" charset="0"/>
              </a:rPr>
              <a:t>0</a:t>
            </a:r>
            <a:endParaRPr lang="en-US" sz="2800" dirty="0">
              <a:solidFill>
                <a:schemeClr val="bg1"/>
              </a:solidFill>
              <a:latin typeface="Times New Roman" pitchFamily="18" charset="0"/>
              <a:cs typeface="Times New Roman" pitchFamily="18" charset="0"/>
            </a:endParaRPr>
          </a:p>
          <a:p>
            <a:pPr lvl="3">
              <a:buFontTx/>
              <a:buNone/>
            </a:pPr>
            <a:r>
              <a:rPr lang="en-US" sz="2800" dirty="0">
                <a:solidFill>
                  <a:schemeClr val="bg1"/>
                </a:solidFill>
                <a:latin typeface="Times New Roman" pitchFamily="18" charset="0"/>
                <a:cs typeface="Times New Roman" pitchFamily="18" charset="0"/>
              </a:rPr>
              <a:t>         = (384)</a:t>
            </a:r>
            <a:r>
              <a:rPr lang="en-US" sz="2800" baseline="-25000" dirty="0">
                <a:solidFill>
                  <a:schemeClr val="bg1"/>
                </a:solidFill>
                <a:latin typeface="Times New Roman" pitchFamily="18" charset="0"/>
                <a:cs typeface="Times New Roman" pitchFamily="18" charset="0"/>
              </a:rPr>
              <a:t>10</a:t>
            </a:r>
            <a:r>
              <a:rPr lang="en-US" sz="2800" dirty="0">
                <a:solidFill>
                  <a:schemeClr val="bg1"/>
                </a:solidFill>
                <a:latin typeface="Times New Roman" pitchFamily="18" charset="0"/>
                <a:cs typeface="Times New Roman" pitchFamily="18" charset="0"/>
              </a:rPr>
              <a:t> + (16)</a:t>
            </a:r>
            <a:r>
              <a:rPr lang="en-US" sz="2800" baseline="-25000" dirty="0">
                <a:solidFill>
                  <a:schemeClr val="bg1"/>
                </a:solidFill>
                <a:latin typeface="Times New Roman" pitchFamily="18" charset="0"/>
                <a:cs typeface="Times New Roman" pitchFamily="18" charset="0"/>
              </a:rPr>
              <a:t>10</a:t>
            </a:r>
            <a:r>
              <a:rPr lang="en-US" sz="2800" dirty="0">
                <a:solidFill>
                  <a:schemeClr val="bg1"/>
                </a:solidFill>
                <a:latin typeface="Times New Roman" pitchFamily="18" charset="0"/>
                <a:cs typeface="Times New Roman" pitchFamily="18" charset="0"/>
              </a:rPr>
              <a:t> </a:t>
            </a:r>
            <a:r>
              <a:rPr lang="en-US" sz="2800" dirty="0">
                <a:solidFill>
                  <a:schemeClr val="bg1"/>
                </a:solidFill>
              </a:rPr>
              <a:t>+ (7)</a:t>
            </a:r>
            <a:r>
              <a:rPr lang="en-US" sz="2800" baseline="-25000" dirty="0">
                <a:solidFill>
                  <a:schemeClr val="bg1"/>
                </a:solidFill>
              </a:rPr>
              <a:t>10</a:t>
            </a:r>
            <a:r>
              <a:rPr lang="en-US" sz="2800" dirty="0">
                <a:solidFill>
                  <a:schemeClr val="bg1"/>
                </a:solidFill>
              </a:rPr>
              <a:t> </a:t>
            </a:r>
          </a:p>
          <a:p>
            <a:pPr lvl="3">
              <a:buFontTx/>
              <a:buNone/>
            </a:pPr>
            <a:r>
              <a:rPr lang="en-US" sz="2800" dirty="0">
                <a:solidFill>
                  <a:schemeClr val="bg1"/>
                </a:solidFill>
              </a:rPr>
              <a:t>         = (407)</a:t>
            </a:r>
            <a:r>
              <a:rPr lang="en-US" sz="2800" baseline="-25000" dirty="0">
                <a:solidFill>
                  <a:schemeClr val="bg1"/>
                </a:solidFill>
              </a:rPr>
              <a:t>10</a:t>
            </a:r>
            <a:r>
              <a:rPr lang="en-US" sz="2800" dirty="0">
                <a:solidFill>
                  <a:schemeClr val="bg1"/>
                </a:solidFill>
              </a:rPr>
              <a:t> </a:t>
            </a:r>
          </a:p>
        </p:txBody>
      </p:sp>
    </p:spTree>
    <p:extLst>
      <p:ext uri="{BB962C8B-B14F-4D97-AF65-F5344CB8AC3E}">
        <p14:creationId xmlns:p14="http://schemas.microsoft.com/office/powerpoint/2010/main" val="41340715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F069CFD-C6D0-4F89-9289-8484251EAC7D}" type="slidenum">
              <a:rPr lang="en-US"/>
              <a:pPr/>
              <a:t>32</a:t>
            </a:fld>
            <a:endParaRPr lang="en-US"/>
          </a:p>
        </p:txBody>
      </p:sp>
      <p:sp>
        <p:nvSpPr>
          <p:cNvPr id="15362" name="Rectangle 2"/>
          <p:cNvSpPr>
            <a:spLocks noGrp="1" noChangeArrowheads="1"/>
          </p:cNvSpPr>
          <p:nvPr>
            <p:ph type="title"/>
          </p:nvPr>
        </p:nvSpPr>
        <p:spPr>
          <a:noFill/>
          <a:ln/>
        </p:spPr>
        <p:txBody>
          <a:bodyPr>
            <a:normAutofit/>
          </a:bodyPr>
          <a:lstStyle/>
          <a:p>
            <a:r>
              <a:rPr lang="en-US" sz="4000" dirty="0">
                <a:latin typeface="Times New Roman" panose="02020603050405020304" pitchFamily="18" charset="0"/>
                <a:cs typeface="Times New Roman" panose="02020603050405020304" pitchFamily="18" charset="0"/>
              </a:rPr>
              <a:t>Base Conversion</a:t>
            </a:r>
          </a:p>
        </p:txBody>
      </p:sp>
      <p:sp>
        <p:nvSpPr>
          <p:cNvPr id="15363" name="Rectangle 3"/>
          <p:cNvSpPr>
            <a:spLocks noGrp="1" noChangeArrowheads="1"/>
          </p:cNvSpPr>
          <p:nvPr>
            <p:ph type="body" idx="1"/>
          </p:nvPr>
        </p:nvSpPr>
        <p:spPr>
          <a:noFill/>
          <a:ln/>
        </p:spPr>
        <p:txBody>
          <a:bodyPr>
            <a:normAutofit/>
          </a:bodyPr>
          <a:lstStyle/>
          <a:p>
            <a:pPr lvl="2"/>
            <a:r>
              <a:rPr lang="en-US" sz="3200" dirty="0"/>
              <a:t>(11010)</a:t>
            </a:r>
            <a:r>
              <a:rPr lang="en-US" sz="3200" baseline="-25000" dirty="0"/>
              <a:t>2</a:t>
            </a:r>
            <a:r>
              <a:rPr lang="en-US" sz="3200" dirty="0"/>
              <a:t> </a:t>
            </a:r>
            <a:r>
              <a:rPr lang="en-US" sz="3200" dirty="0">
                <a:latin typeface="Symbol" panose="05050102010706020507" pitchFamily="18" charset="2"/>
              </a:rPr>
              <a:t>®</a:t>
            </a:r>
            <a:r>
              <a:rPr lang="en-US" sz="3200" dirty="0"/>
              <a:t>( ? )</a:t>
            </a:r>
            <a:r>
              <a:rPr lang="en-US" sz="3200" baseline="-25000" dirty="0"/>
              <a:t>10</a:t>
            </a:r>
            <a:endParaRPr lang="en-US" sz="3200" dirty="0"/>
          </a:p>
          <a:p>
            <a:pPr lvl="2">
              <a:buFontTx/>
              <a:buNone/>
            </a:pPr>
            <a:r>
              <a:rPr lang="en-US" sz="3200" dirty="0"/>
              <a:t>	</a:t>
            </a:r>
            <a:r>
              <a:rPr lang="en-US" sz="3200" i="1" dirty="0">
                <a:solidFill>
                  <a:schemeClr val="bg1"/>
                </a:solidFill>
              </a:rPr>
              <a:t>N  = </a:t>
            </a:r>
            <a:r>
              <a:rPr lang="en-US" sz="3200" dirty="0">
                <a:solidFill>
                  <a:schemeClr val="bg1"/>
                </a:solidFill>
              </a:rPr>
              <a:t>1</a:t>
            </a:r>
            <a:r>
              <a:rPr lang="en-US" sz="3200" dirty="0">
                <a:solidFill>
                  <a:schemeClr val="bg1"/>
                </a:solidFill>
                <a:latin typeface="Symbol" panose="05050102010706020507" pitchFamily="18" charset="2"/>
              </a:rPr>
              <a:t>´2</a:t>
            </a:r>
            <a:r>
              <a:rPr lang="en-US" sz="3200" baseline="30000" dirty="0">
                <a:solidFill>
                  <a:schemeClr val="bg1"/>
                </a:solidFill>
                <a:latin typeface="Symbol" panose="05050102010706020507" pitchFamily="18" charset="2"/>
              </a:rPr>
              <a:t>4</a:t>
            </a:r>
            <a:r>
              <a:rPr lang="en-US" sz="3200" dirty="0">
                <a:solidFill>
                  <a:schemeClr val="bg1"/>
                </a:solidFill>
                <a:latin typeface="Symbol" panose="05050102010706020507" pitchFamily="18" charset="2"/>
              </a:rPr>
              <a:t> + 1´2</a:t>
            </a:r>
            <a:r>
              <a:rPr lang="en-US" sz="3200" baseline="30000" dirty="0">
                <a:solidFill>
                  <a:schemeClr val="bg1"/>
                </a:solidFill>
                <a:latin typeface="Symbol" panose="05050102010706020507" pitchFamily="18" charset="2"/>
              </a:rPr>
              <a:t>3</a:t>
            </a:r>
            <a:r>
              <a:rPr lang="en-US" sz="3200" dirty="0">
                <a:solidFill>
                  <a:schemeClr val="bg1"/>
                </a:solidFill>
                <a:latin typeface="Symbol" panose="05050102010706020507" pitchFamily="18" charset="2"/>
              </a:rPr>
              <a:t> + 0´2</a:t>
            </a:r>
            <a:r>
              <a:rPr lang="en-US" sz="3200" baseline="30000" dirty="0">
                <a:solidFill>
                  <a:schemeClr val="bg1"/>
                </a:solidFill>
                <a:latin typeface="Symbol" panose="05050102010706020507" pitchFamily="18" charset="2"/>
              </a:rPr>
              <a:t>2</a:t>
            </a:r>
            <a:r>
              <a:rPr lang="en-US" sz="3200" dirty="0">
                <a:solidFill>
                  <a:schemeClr val="bg1"/>
                </a:solidFill>
                <a:latin typeface="Symbol" panose="05050102010706020507" pitchFamily="18" charset="2"/>
              </a:rPr>
              <a:t> + 1´2</a:t>
            </a:r>
            <a:r>
              <a:rPr lang="en-US" sz="3200" baseline="30000" dirty="0">
                <a:solidFill>
                  <a:schemeClr val="bg1"/>
                </a:solidFill>
                <a:latin typeface="Symbol" panose="05050102010706020507" pitchFamily="18" charset="2"/>
              </a:rPr>
              <a:t>1</a:t>
            </a:r>
            <a:r>
              <a:rPr lang="en-US" sz="3200" dirty="0">
                <a:solidFill>
                  <a:schemeClr val="bg1"/>
                </a:solidFill>
                <a:latin typeface="Symbol" panose="05050102010706020507" pitchFamily="18" charset="2"/>
              </a:rPr>
              <a:t> + 0´2</a:t>
            </a:r>
            <a:r>
              <a:rPr lang="en-US" sz="3200" baseline="30000" dirty="0">
                <a:solidFill>
                  <a:schemeClr val="bg1"/>
                </a:solidFill>
              </a:rPr>
              <a:t>0</a:t>
            </a:r>
            <a:endParaRPr lang="en-US" sz="3200" dirty="0">
              <a:solidFill>
                <a:schemeClr val="bg1"/>
              </a:solidFill>
            </a:endParaRPr>
          </a:p>
          <a:p>
            <a:pPr lvl="2">
              <a:buFontTx/>
              <a:buNone/>
            </a:pPr>
            <a:r>
              <a:rPr lang="en-US" sz="3200" dirty="0">
                <a:solidFill>
                  <a:schemeClr val="bg1"/>
                </a:solidFill>
              </a:rPr>
              <a:t>	     = (16)</a:t>
            </a:r>
            <a:r>
              <a:rPr lang="en-US" sz="3200" baseline="-25000" dirty="0">
                <a:solidFill>
                  <a:schemeClr val="bg1"/>
                </a:solidFill>
              </a:rPr>
              <a:t>10</a:t>
            </a:r>
            <a:r>
              <a:rPr lang="en-US" sz="3200" dirty="0">
                <a:solidFill>
                  <a:schemeClr val="bg1"/>
                </a:solidFill>
              </a:rPr>
              <a:t> + (8)</a:t>
            </a:r>
            <a:r>
              <a:rPr lang="en-US" sz="3200" baseline="-25000" dirty="0">
                <a:solidFill>
                  <a:schemeClr val="bg1"/>
                </a:solidFill>
              </a:rPr>
              <a:t>10</a:t>
            </a:r>
            <a:r>
              <a:rPr lang="en-US" sz="3200" dirty="0">
                <a:solidFill>
                  <a:schemeClr val="bg1"/>
                </a:solidFill>
              </a:rPr>
              <a:t> + 0 + (2)</a:t>
            </a:r>
            <a:r>
              <a:rPr lang="en-US" sz="3200" baseline="-25000" dirty="0">
                <a:solidFill>
                  <a:schemeClr val="bg1"/>
                </a:solidFill>
              </a:rPr>
              <a:t>10</a:t>
            </a:r>
            <a:r>
              <a:rPr lang="en-US" sz="3200" dirty="0">
                <a:solidFill>
                  <a:schemeClr val="bg1"/>
                </a:solidFill>
              </a:rPr>
              <a:t> + 0</a:t>
            </a:r>
          </a:p>
          <a:p>
            <a:pPr lvl="2">
              <a:buFontTx/>
              <a:buNone/>
            </a:pPr>
            <a:r>
              <a:rPr lang="en-US" sz="3200" dirty="0">
                <a:solidFill>
                  <a:schemeClr val="bg1"/>
                </a:solidFill>
              </a:rPr>
              <a:t>	     = (26)</a:t>
            </a:r>
            <a:r>
              <a:rPr lang="en-US" sz="3200" baseline="-25000" dirty="0">
                <a:solidFill>
                  <a:schemeClr val="bg1"/>
                </a:solidFill>
              </a:rPr>
              <a:t>10</a:t>
            </a:r>
            <a:r>
              <a:rPr lang="en-US" sz="3200" dirty="0">
                <a:solidFill>
                  <a:schemeClr val="bg1"/>
                </a:solidFill>
              </a:rPr>
              <a:t> </a:t>
            </a:r>
          </a:p>
          <a:p>
            <a:pPr lvl="2"/>
            <a:r>
              <a:rPr lang="en-US" sz="3200" dirty="0"/>
              <a:t>(627)</a:t>
            </a:r>
            <a:r>
              <a:rPr lang="en-US" sz="3200" baseline="-25000" dirty="0"/>
              <a:t>8</a:t>
            </a:r>
            <a:r>
              <a:rPr lang="en-US" sz="3200" dirty="0"/>
              <a:t> </a:t>
            </a:r>
            <a:r>
              <a:rPr lang="en-US" sz="3200" dirty="0">
                <a:latin typeface="Symbol" panose="05050102010706020507" pitchFamily="18" charset="2"/>
              </a:rPr>
              <a:t>®</a:t>
            </a:r>
            <a:r>
              <a:rPr lang="en-US" sz="3200" dirty="0"/>
              <a:t> ( ? )</a:t>
            </a:r>
            <a:r>
              <a:rPr lang="en-US" sz="3200" baseline="-25000" dirty="0"/>
              <a:t>10</a:t>
            </a:r>
            <a:endParaRPr lang="en-US" sz="3200" dirty="0"/>
          </a:p>
          <a:p>
            <a:pPr lvl="2">
              <a:buFontTx/>
              <a:buNone/>
            </a:pPr>
            <a:r>
              <a:rPr lang="en-US" sz="3200" dirty="0"/>
              <a:t>	</a:t>
            </a:r>
            <a:r>
              <a:rPr lang="en-US" sz="3200" i="1" dirty="0">
                <a:solidFill>
                  <a:schemeClr val="bg1"/>
                </a:solidFill>
              </a:rPr>
              <a:t>N</a:t>
            </a:r>
            <a:r>
              <a:rPr lang="en-US" sz="3200" dirty="0">
                <a:solidFill>
                  <a:schemeClr val="bg1"/>
                </a:solidFill>
              </a:rPr>
              <a:t>  = 6</a:t>
            </a:r>
            <a:r>
              <a:rPr lang="en-US" sz="3200" dirty="0">
                <a:solidFill>
                  <a:schemeClr val="bg1"/>
                </a:solidFill>
                <a:latin typeface="Symbol" panose="05050102010706020507" pitchFamily="18" charset="2"/>
              </a:rPr>
              <a:t>´8</a:t>
            </a:r>
            <a:r>
              <a:rPr lang="en-US" sz="3200" baseline="30000" dirty="0">
                <a:solidFill>
                  <a:schemeClr val="bg1"/>
                </a:solidFill>
                <a:latin typeface="Symbol" panose="05050102010706020507" pitchFamily="18" charset="2"/>
              </a:rPr>
              <a:t>2</a:t>
            </a:r>
            <a:r>
              <a:rPr lang="en-US" sz="3200" dirty="0">
                <a:solidFill>
                  <a:schemeClr val="bg1"/>
                </a:solidFill>
                <a:latin typeface="Symbol" panose="05050102010706020507" pitchFamily="18" charset="2"/>
              </a:rPr>
              <a:t> + 2´8</a:t>
            </a:r>
            <a:r>
              <a:rPr lang="en-US" sz="3200" baseline="30000" dirty="0">
                <a:solidFill>
                  <a:schemeClr val="bg1"/>
                </a:solidFill>
                <a:latin typeface="Symbol" panose="05050102010706020507" pitchFamily="18" charset="2"/>
              </a:rPr>
              <a:t>1</a:t>
            </a:r>
            <a:r>
              <a:rPr lang="en-US" sz="2400" dirty="0">
                <a:solidFill>
                  <a:schemeClr val="bg1"/>
                </a:solidFill>
                <a:latin typeface="Symbol" panose="05050102010706020507" pitchFamily="18" charset="2"/>
              </a:rPr>
              <a:t> </a:t>
            </a:r>
            <a:r>
              <a:rPr lang="en-US" dirty="0">
                <a:solidFill>
                  <a:schemeClr val="bg1"/>
                </a:solidFill>
                <a:latin typeface="Symbol" panose="05050102010706020507" pitchFamily="18" charset="2"/>
              </a:rPr>
              <a:t>+ 7´8</a:t>
            </a:r>
            <a:r>
              <a:rPr lang="en-US" baseline="30000" dirty="0">
                <a:solidFill>
                  <a:schemeClr val="bg1"/>
                </a:solidFill>
                <a:latin typeface="Symbol" panose="05050102010706020507" pitchFamily="18" charset="2"/>
              </a:rPr>
              <a:t>0</a:t>
            </a:r>
            <a:endParaRPr lang="en-US" dirty="0">
              <a:solidFill>
                <a:schemeClr val="bg1"/>
              </a:solidFill>
            </a:endParaRPr>
          </a:p>
          <a:p>
            <a:pPr lvl="2">
              <a:buFontTx/>
              <a:buNone/>
            </a:pPr>
            <a:r>
              <a:rPr lang="en-US" dirty="0">
                <a:solidFill>
                  <a:schemeClr val="bg1"/>
                </a:solidFill>
              </a:rPr>
              <a:t>         = (384)</a:t>
            </a:r>
            <a:r>
              <a:rPr lang="en-US" baseline="-25000" dirty="0">
                <a:solidFill>
                  <a:schemeClr val="bg1"/>
                </a:solidFill>
              </a:rPr>
              <a:t>10</a:t>
            </a:r>
            <a:r>
              <a:rPr lang="en-US" dirty="0">
                <a:solidFill>
                  <a:schemeClr val="bg1"/>
                </a:solidFill>
              </a:rPr>
              <a:t> + (16)</a:t>
            </a:r>
            <a:r>
              <a:rPr lang="en-US" baseline="-25000" dirty="0">
                <a:solidFill>
                  <a:schemeClr val="bg1"/>
                </a:solidFill>
              </a:rPr>
              <a:t>10</a:t>
            </a:r>
            <a:r>
              <a:rPr lang="en-US" dirty="0">
                <a:solidFill>
                  <a:schemeClr val="bg1"/>
                </a:solidFill>
              </a:rPr>
              <a:t> + (7)</a:t>
            </a:r>
            <a:r>
              <a:rPr lang="en-US" baseline="-25000" dirty="0">
                <a:solidFill>
                  <a:schemeClr val="bg1"/>
                </a:solidFill>
              </a:rPr>
              <a:t>10</a:t>
            </a:r>
            <a:r>
              <a:rPr lang="en-US" dirty="0">
                <a:solidFill>
                  <a:schemeClr val="bg1"/>
                </a:solidFill>
              </a:rPr>
              <a:t> </a:t>
            </a:r>
          </a:p>
          <a:p>
            <a:pPr lvl="2">
              <a:buFontTx/>
              <a:buNone/>
            </a:pPr>
            <a:r>
              <a:rPr lang="en-US" dirty="0">
                <a:solidFill>
                  <a:schemeClr val="bg1"/>
                </a:solidFill>
              </a:rPr>
              <a:t>         = (407)</a:t>
            </a:r>
            <a:r>
              <a:rPr lang="en-US" baseline="-25000" dirty="0">
                <a:solidFill>
                  <a:schemeClr val="bg1"/>
                </a:solidFill>
              </a:rPr>
              <a:t>10</a:t>
            </a:r>
            <a:r>
              <a:rPr lang="en-US" dirty="0">
                <a:solidFill>
                  <a:schemeClr val="bg1"/>
                </a:solidFill>
              </a:rPr>
              <a:t> </a:t>
            </a:r>
          </a:p>
        </p:txBody>
      </p:sp>
    </p:spTree>
    <p:extLst>
      <p:ext uri="{BB962C8B-B14F-4D97-AF65-F5344CB8AC3E}">
        <p14:creationId xmlns:p14="http://schemas.microsoft.com/office/powerpoint/2010/main" val="6903216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a:normAutofit/>
          </a:bodyPr>
          <a:lstStyle/>
          <a:p>
            <a:r>
              <a:rPr lang="en-US" sz="4000" dirty="0">
                <a:latin typeface="Times New Roman" panose="02020603050405020304" pitchFamily="18" charset="0"/>
                <a:cs typeface="Times New Roman" panose="02020603050405020304" pitchFamily="18" charset="0"/>
              </a:rPr>
              <a:t>Examples of Base Conversion (3)</a:t>
            </a:r>
          </a:p>
        </p:txBody>
      </p:sp>
      <p:sp>
        <p:nvSpPr>
          <p:cNvPr id="17411" name="Rectangle 3"/>
          <p:cNvSpPr>
            <a:spLocks noGrp="1" noChangeArrowheads="1"/>
          </p:cNvSpPr>
          <p:nvPr>
            <p:ph type="body" idx="1"/>
          </p:nvPr>
        </p:nvSpPr>
        <p:spPr>
          <a:noFill/>
          <a:ln/>
        </p:spPr>
        <p:txBody>
          <a:bodyPr/>
          <a:lstStyle/>
          <a:p>
            <a:pPr lvl="2"/>
            <a:r>
              <a:rPr lang="en-US" sz="3200" dirty="0"/>
              <a:t>(315)</a:t>
            </a:r>
            <a:r>
              <a:rPr lang="en-US" sz="3200" baseline="-25000" dirty="0"/>
              <a:t>10</a:t>
            </a:r>
            <a:r>
              <a:rPr lang="en-US" sz="3200" dirty="0"/>
              <a:t> = (473)</a:t>
            </a:r>
            <a:r>
              <a:rPr lang="en-US" sz="3200" baseline="-25000" dirty="0"/>
              <a:t>8</a:t>
            </a:r>
            <a:r>
              <a:rPr lang="en-US" sz="3200" dirty="0"/>
              <a:t>    </a:t>
            </a:r>
          </a:p>
          <a:p>
            <a:pPr lvl="2">
              <a:buFontTx/>
              <a:buNone/>
            </a:pPr>
            <a:endParaRPr lang="en-US" sz="3200" dirty="0"/>
          </a:p>
          <a:p>
            <a:pPr lvl="1">
              <a:buFontTx/>
              <a:buNone/>
            </a:pPr>
            <a:endParaRPr lang="en-US" sz="3600" b="1" i="1" dirty="0">
              <a:solidFill>
                <a:srgbClr val="FF0000"/>
              </a:solidFill>
            </a:endParaRPr>
          </a:p>
          <a:p>
            <a:pPr lvl="1">
              <a:buFontTx/>
              <a:buNone/>
            </a:pPr>
            <a:endParaRPr lang="en-US" sz="3600" b="1" i="1" dirty="0">
              <a:solidFill>
                <a:srgbClr val="FF0000"/>
              </a:solidFill>
            </a:endParaRPr>
          </a:p>
          <a:p>
            <a:pPr lvl="1">
              <a:buFontTx/>
              <a:buNone/>
            </a:pPr>
            <a:endParaRPr lang="en-US" sz="3600" b="1" i="1" dirty="0">
              <a:solidFill>
                <a:srgbClr val="FF0000"/>
              </a:solidFill>
            </a:endParaRPr>
          </a:p>
          <a:p>
            <a:pPr lvl="2">
              <a:buFontTx/>
              <a:buNone/>
            </a:pPr>
            <a:endParaRPr lang="en-US" sz="3200" dirty="0"/>
          </a:p>
          <a:p>
            <a:pPr lvl="2"/>
            <a:r>
              <a:rPr lang="en-US" sz="3200" dirty="0"/>
              <a:t>(315)</a:t>
            </a:r>
            <a:r>
              <a:rPr lang="en-US" sz="3200" baseline="-25000" dirty="0"/>
              <a:t>10</a:t>
            </a:r>
            <a:r>
              <a:rPr lang="en-US" sz="3200" dirty="0"/>
              <a:t> = (13B)</a:t>
            </a:r>
            <a:r>
              <a:rPr lang="en-US" sz="3200" baseline="-25000" dirty="0"/>
              <a:t>16</a:t>
            </a:r>
            <a:endParaRPr lang="en-US" sz="3200" dirty="0"/>
          </a:p>
          <a:p>
            <a:pPr lvl="1">
              <a:buFontTx/>
              <a:buNone/>
            </a:pPr>
            <a:endParaRPr lang="en-US" b="1" i="1" dirty="0"/>
          </a:p>
          <a:p>
            <a:pPr lvl="1">
              <a:buFontTx/>
              <a:buNone/>
            </a:pPr>
            <a:endParaRPr lang="en-US" b="1" i="1" dirty="0"/>
          </a:p>
          <a:p>
            <a:pPr lvl="1">
              <a:buFontTx/>
              <a:buNone/>
            </a:pPr>
            <a:endParaRPr lang="en-US" b="1" i="1" dirty="0"/>
          </a:p>
          <a:p>
            <a:pPr lvl="1">
              <a:buFontTx/>
              <a:buNone/>
            </a:pPr>
            <a:endParaRPr lang="en-US" b="1" i="1" dirty="0"/>
          </a:p>
          <a:p>
            <a:pPr lvl="1">
              <a:buFontTx/>
              <a:buNone/>
            </a:pPr>
            <a:endParaRPr lang="en-US" b="1" i="1" dirty="0"/>
          </a:p>
          <a:p>
            <a:pPr lvl="1">
              <a:buFontTx/>
              <a:buNone/>
            </a:pPr>
            <a:endParaRPr lang="en-US" b="1" i="1" dirty="0"/>
          </a:p>
          <a:p>
            <a:pPr>
              <a:buFontTx/>
              <a:buNone/>
            </a:pPr>
            <a:endParaRPr lang="en-US" b="1" i="1" dirty="0"/>
          </a:p>
        </p:txBody>
      </p:sp>
    </p:spTree>
    <p:extLst>
      <p:ext uri="{BB962C8B-B14F-4D97-AF65-F5344CB8AC3E}">
        <p14:creationId xmlns:p14="http://schemas.microsoft.com/office/powerpoint/2010/main" val="33088567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normAutofit/>
          </a:bodyPr>
          <a:lstStyle/>
          <a:p>
            <a:r>
              <a:rPr lang="en-US" sz="4000" dirty="0">
                <a:latin typeface="Times New Roman" panose="02020603050405020304" pitchFamily="18" charset="0"/>
                <a:cs typeface="Times New Roman" panose="02020603050405020304" pitchFamily="18" charset="0"/>
              </a:rPr>
              <a:t>Base Conversion (5)</a:t>
            </a:r>
          </a:p>
        </p:txBody>
      </p:sp>
      <p:sp>
        <p:nvSpPr>
          <p:cNvPr id="19459" name="Rectangle 3"/>
          <p:cNvSpPr>
            <a:spLocks noGrp="1" noChangeArrowheads="1"/>
          </p:cNvSpPr>
          <p:nvPr>
            <p:ph type="body" idx="1"/>
          </p:nvPr>
        </p:nvSpPr>
        <p:spPr>
          <a:xfrm>
            <a:off x="826477" y="1524000"/>
            <a:ext cx="10515600" cy="4805363"/>
          </a:xfrm>
          <a:noFill/>
          <a:ln/>
        </p:spPr>
        <p:txBody>
          <a:bodyPr>
            <a:normAutofit fontScale="85000" lnSpcReduction="20000"/>
          </a:bodyPr>
          <a:lstStyle/>
          <a:p>
            <a:pPr lvl="2"/>
            <a:r>
              <a:rPr lang="en-US" sz="3000" dirty="0"/>
              <a:t>(0.479)</a:t>
            </a:r>
            <a:r>
              <a:rPr lang="en-US" sz="3000" baseline="-25000" dirty="0"/>
              <a:t>10</a:t>
            </a:r>
            <a:r>
              <a:rPr lang="en-US" sz="3000" dirty="0"/>
              <a:t> = (0.3651…)</a:t>
            </a:r>
            <a:r>
              <a:rPr lang="en-US" sz="3000" baseline="-25000" dirty="0"/>
              <a:t>8</a:t>
            </a:r>
            <a:endParaRPr lang="en-US" sz="3000" dirty="0"/>
          </a:p>
          <a:p>
            <a:pPr lvl="2">
              <a:buFontTx/>
              <a:buNone/>
            </a:pPr>
            <a:r>
              <a:rPr lang="en-US" sz="3000" dirty="0"/>
              <a:t>     MSD     3.832 </a:t>
            </a:r>
            <a:r>
              <a:rPr lang="en-US" sz="3000" dirty="0">
                <a:latin typeface="Symbol" panose="05050102010706020507" pitchFamily="18" charset="2"/>
              </a:rPr>
              <a:t>¬ </a:t>
            </a:r>
            <a:r>
              <a:rPr lang="en-US" sz="3000" dirty="0"/>
              <a:t>0.479 </a:t>
            </a:r>
            <a:r>
              <a:rPr lang="en-US" sz="3000" dirty="0">
                <a:latin typeface="Symbol" panose="05050102010706020507" pitchFamily="18" charset="2"/>
              </a:rPr>
              <a:t>´</a:t>
            </a:r>
            <a:r>
              <a:rPr lang="en-US" sz="3000" dirty="0"/>
              <a:t> 8</a:t>
            </a:r>
          </a:p>
          <a:p>
            <a:pPr lvl="2">
              <a:buFontTx/>
              <a:buNone/>
            </a:pPr>
            <a:r>
              <a:rPr lang="en-US" sz="3000" dirty="0"/>
              <a:t>                   6.656 </a:t>
            </a:r>
            <a:r>
              <a:rPr lang="en-US" sz="3000" dirty="0">
                <a:latin typeface="Symbol" panose="05050102010706020507" pitchFamily="18" charset="2"/>
              </a:rPr>
              <a:t>¬ </a:t>
            </a:r>
            <a:r>
              <a:rPr lang="en-US" sz="3000" dirty="0"/>
              <a:t>0.832 </a:t>
            </a:r>
            <a:r>
              <a:rPr lang="en-US" sz="3000" dirty="0">
                <a:latin typeface="Symbol" panose="05050102010706020507" pitchFamily="18" charset="2"/>
              </a:rPr>
              <a:t>´</a:t>
            </a:r>
            <a:r>
              <a:rPr lang="en-US" sz="3000" dirty="0"/>
              <a:t> 8</a:t>
            </a:r>
          </a:p>
          <a:p>
            <a:pPr lvl="2">
              <a:buFontTx/>
              <a:buNone/>
            </a:pPr>
            <a:r>
              <a:rPr lang="en-US" sz="3000" dirty="0"/>
              <a:t>                   5.248 </a:t>
            </a:r>
            <a:r>
              <a:rPr lang="en-US" sz="3000" dirty="0">
                <a:latin typeface="Symbol" panose="05050102010706020507" pitchFamily="18" charset="2"/>
              </a:rPr>
              <a:t>¬ </a:t>
            </a:r>
            <a:r>
              <a:rPr lang="en-US" sz="3000" dirty="0"/>
              <a:t>0.656 </a:t>
            </a:r>
            <a:r>
              <a:rPr lang="en-US" sz="3000" dirty="0">
                <a:latin typeface="Symbol" panose="05050102010706020507" pitchFamily="18" charset="2"/>
              </a:rPr>
              <a:t>´</a:t>
            </a:r>
            <a:r>
              <a:rPr lang="en-US" sz="3000" dirty="0"/>
              <a:t> 8</a:t>
            </a:r>
          </a:p>
          <a:p>
            <a:pPr lvl="2">
              <a:buFontTx/>
              <a:buNone/>
            </a:pPr>
            <a:r>
              <a:rPr lang="en-US" sz="3000" dirty="0"/>
              <a:t>     LSD       1.984 </a:t>
            </a:r>
            <a:r>
              <a:rPr lang="en-US" sz="3000" dirty="0">
                <a:latin typeface="Symbol" panose="05050102010706020507" pitchFamily="18" charset="2"/>
              </a:rPr>
              <a:t>¬ </a:t>
            </a:r>
            <a:r>
              <a:rPr lang="en-US" sz="3000" dirty="0"/>
              <a:t>0.248 </a:t>
            </a:r>
            <a:r>
              <a:rPr lang="en-US" sz="3000" dirty="0">
                <a:latin typeface="Symbol" panose="05050102010706020507" pitchFamily="18" charset="2"/>
              </a:rPr>
              <a:t>´</a:t>
            </a:r>
            <a:r>
              <a:rPr lang="en-US" sz="3000" dirty="0"/>
              <a:t> 8</a:t>
            </a:r>
          </a:p>
          <a:p>
            <a:pPr lvl="2">
              <a:buFontTx/>
              <a:buNone/>
            </a:pPr>
            <a:r>
              <a:rPr lang="en-US" sz="3000" dirty="0"/>
              <a:t>                      …</a:t>
            </a:r>
          </a:p>
          <a:p>
            <a:pPr lvl="2">
              <a:buFontTx/>
              <a:buNone/>
            </a:pPr>
            <a:endParaRPr lang="en-US" sz="3000" dirty="0"/>
          </a:p>
          <a:p>
            <a:pPr lvl="2"/>
            <a:r>
              <a:rPr lang="en-US" sz="3000" dirty="0"/>
              <a:t>(0.479)</a:t>
            </a:r>
            <a:r>
              <a:rPr lang="en-US" sz="3000" baseline="-25000" dirty="0"/>
              <a:t>10</a:t>
            </a:r>
            <a:r>
              <a:rPr lang="en-US" sz="3000" dirty="0"/>
              <a:t> = (0.0111…)</a:t>
            </a:r>
            <a:r>
              <a:rPr lang="en-US" sz="3000" baseline="-25000" dirty="0"/>
              <a:t>2</a:t>
            </a:r>
            <a:endParaRPr lang="en-US" sz="3000" dirty="0"/>
          </a:p>
          <a:p>
            <a:pPr lvl="2">
              <a:buFontTx/>
              <a:buNone/>
            </a:pPr>
            <a:r>
              <a:rPr lang="en-US" sz="3000" dirty="0"/>
              <a:t>     MSD     0.9580 </a:t>
            </a:r>
            <a:r>
              <a:rPr lang="en-US" sz="3000" dirty="0">
                <a:latin typeface="Symbol" panose="05050102010706020507" pitchFamily="18" charset="2"/>
              </a:rPr>
              <a:t>¬ </a:t>
            </a:r>
            <a:r>
              <a:rPr lang="en-US" sz="3000" dirty="0"/>
              <a:t>0.479 </a:t>
            </a:r>
            <a:r>
              <a:rPr lang="en-US" sz="3000" dirty="0">
                <a:latin typeface="Symbol" panose="05050102010706020507" pitchFamily="18" charset="2"/>
              </a:rPr>
              <a:t>´</a:t>
            </a:r>
            <a:r>
              <a:rPr lang="en-US" sz="3000" dirty="0"/>
              <a:t> 2</a:t>
            </a:r>
          </a:p>
          <a:p>
            <a:pPr lvl="2">
              <a:buFontTx/>
              <a:buNone/>
            </a:pPr>
            <a:r>
              <a:rPr lang="en-US" sz="3000" dirty="0"/>
              <a:t>                   1.9160 </a:t>
            </a:r>
            <a:r>
              <a:rPr lang="en-US" sz="3000" dirty="0">
                <a:latin typeface="Symbol" panose="05050102010706020507" pitchFamily="18" charset="2"/>
              </a:rPr>
              <a:t>¬ </a:t>
            </a:r>
            <a:r>
              <a:rPr lang="en-US" sz="3000" dirty="0"/>
              <a:t>0.9580 </a:t>
            </a:r>
            <a:r>
              <a:rPr lang="en-US" sz="3000" dirty="0">
                <a:latin typeface="Symbol" panose="05050102010706020507" pitchFamily="18" charset="2"/>
              </a:rPr>
              <a:t>´</a:t>
            </a:r>
            <a:r>
              <a:rPr lang="en-US" sz="3000" dirty="0"/>
              <a:t> 2</a:t>
            </a:r>
          </a:p>
          <a:p>
            <a:pPr lvl="2">
              <a:buFontTx/>
              <a:buNone/>
            </a:pPr>
            <a:r>
              <a:rPr lang="en-US" sz="3000" dirty="0"/>
              <a:t>                   1.8320 </a:t>
            </a:r>
            <a:r>
              <a:rPr lang="en-US" sz="3000" dirty="0">
                <a:latin typeface="Symbol" panose="05050102010706020507" pitchFamily="18" charset="2"/>
              </a:rPr>
              <a:t>¬ </a:t>
            </a:r>
            <a:r>
              <a:rPr lang="en-US" sz="3000" dirty="0"/>
              <a:t>0.9160 </a:t>
            </a:r>
            <a:r>
              <a:rPr lang="en-US" sz="3000" dirty="0">
                <a:latin typeface="Symbol" panose="05050102010706020507" pitchFamily="18" charset="2"/>
              </a:rPr>
              <a:t>´</a:t>
            </a:r>
            <a:r>
              <a:rPr lang="en-US" sz="3000" dirty="0"/>
              <a:t> 2</a:t>
            </a:r>
          </a:p>
          <a:p>
            <a:pPr lvl="2">
              <a:buFontTx/>
              <a:buNone/>
            </a:pPr>
            <a:r>
              <a:rPr lang="en-US" sz="3000" dirty="0"/>
              <a:t>     LSD       1.6640 </a:t>
            </a:r>
            <a:r>
              <a:rPr lang="en-US" sz="3000" dirty="0">
                <a:latin typeface="Symbol" panose="05050102010706020507" pitchFamily="18" charset="2"/>
              </a:rPr>
              <a:t>¬ </a:t>
            </a:r>
            <a:r>
              <a:rPr lang="en-US" sz="3000" dirty="0"/>
              <a:t>0.8320 </a:t>
            </a:r>
            <a:r>
              <a:rPr lang="en-US" sz="3000" dirty="0">
                <a:latin typeface="Symbol" panose="05050102010706020507" pitchFamily="18" charset="2"/>
              </a:rPr>
              <a:t>´</a:t>
            </a:r>
            <a:r>
              <a:rPr lang="en-US" sz="3000" dirty="0"/>
              <a:t> 2</a:t>
            </a:r>
          </a:p>
          <a:p>
            <a:pPr lvl="2">
              <a:buFontTx/>
              <a:buNone/>
            </a:pPr>
            <a:r>
              <a:rPr lang="en-US" sz="3000" dirty="0"/>
              <a:t>                      …</a:t>
            </a:r>
          </a:p>
          <a:p>
            <a:pPr>
              <a:buFontTx/>
              <a:buNone/>
            </a:pPr>
            <a:endParaRPr lang="en-US" dirty="0"/>
          </a:p>
        </p:txBody>
      </p:sp>
    </p:spTree>
    <p:extLst>
      <p:ext uri="{BB962C8B-B14F-4D97-AF65-F5344CB8AC3E}">
        <p14:creationId xmlns:p14="http://schemas.microsoft.com/office/powerpoint/2010/main" val="5993946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527538" y="858249"/>
                <a:ext cx="10925908" cy="1721882"/>
              </a:xfrm>
              <a:prstGeom prst="rect">
                <a:avLst/>
              </a:prstGeom>
            </p:spPr>
            <p:txBody>
              <a:bodyPr wrap="square">
                <a:spAutoFit/>
              </a:bodyPr>
              <a:lstStyle/>
              <a:p>
                <a:pPr algn="just"/>
                <a:r>
                  <a:rPr lang="en-US" sz="2400" dirty="0">
                    <a:latin typeface="Times New Roman" pitchFamily="18" charset="0"/>
                    <a:cs typeface="Times New Roman" pitchFamily="18" charset="0"/>
                  </a:rPr>
                  <a:t>Convert decimal 41 to binary. </a:t>
                </a:r>
                <a:r>
                  <a:rPr lang="en-US" sz="2400" dirty="0">
                    <a:solidFill>
                      <a:schemeClr val="bg1"/>
                    </a:solidFill>
                    <a:latin typeface="Times New Roman" pitchFamily="18" charset="0"/>
                    <a:cs typeface="Times New Roman" pitchFamily="18" charset="0"/>
                  </a:rPr>
                  <a:t>First, 41 is divided by 2 to give an integer quotient of 20 and a remainder of </a:t>
                </a:r>
                <a14:m>
                  <m:oMath xmlns:m="http://schemas.openxmlformats.org/officeDocument/2006/math">
                    <m:f>
                      <m:fPr>
                        <m:ctrlPr>
                          <a:rPr lang="en-US" sz="2400" i="1" smtClean="0">
                            <a:solidFill>
                              <a:schemeClr val="bg1"/>
                            </a:solidFill>
                            <a:latin typeface="Cambria Math" panose="02040503050406030204" pitchFamily="18" charset="0"/>
                            <a:cs typeface="Times New Roman" pitchFamily="18" charset="0"/>
                          </a:rPr>
                        </m:ctrlPr>
                      </m:fPr>
                      <m:num>
                        <m:r>
                          <a:rPr lang="en-US" sz="2400" b="0" i="1" smtClean="0">
                            <a:solidFill>
                              <a:schemeClr val="bg1"/>
                            </a:solidFill>
                            <a:latin typeface="Cambria Math"/>
                            <a:cs typeface="Times New Roman" pitchFamily="18" charset="0"/>
                          </a:rPr>
                          <m:t>1</m:t>
                        </m:r>
                      </m:num>
                      <m:den>
                        <m:r>
                          <a:rPr lang="en-US" sz="2400" b="0" i="1" smtClean="0">
                            <a:solidFill>
                              <a:schemeClr val="bg1"/>
                            </a:solidFill>
                            <a:latin typeface="Cambria Math"/>
                            <a:cs typeface="Times New Roman" pitchFamily="18" charset="0"/>
                          </a:rPr>
                          <m:t>2</m:t>
                        </m:r>
                      </m:den>
                    </m:f>
                  </m:oMath>
                </a14:m>
                <a:r>
                  <a:rPr lang="en-US" sz="2400" dirty="0">
                    <a:solidFill>
                      <a:schemeClr val="bg1"/>
                    </a:solidFill>
                    <a:latin typeface="Times New Roman" pitchFamily="18" charset="0"/>
                    <a:cs typeface="Times New Roman" pitchFamily="18" charset="0"/>
                  </a:rPr>
                  <a:t>. Then the quotient is again divided by 2 to give a new quotient and remainder. The process is continued until the integer quotient becomes 0. The coefficients of the desired binary number are obtained from the remainders as follows:</a:t>
                </a:r>
              </a:p>
            </p:txBody>
          </p:sp>
        </mc:Choice>
        <mc:Fallback xmlns="">
          <p:sp>
            <p:nvSpPr>
              <p:cNvPr id="4" name="Rectangle 3"/>
              <p:cNvSpPr>
                <a:spLocks noRot="1" noChangeAspect="1" noMove="1" noResize="1" noEditPoints="1" noAdjustHandles="1" noChangeArrowheads="1" noChangeShapeType="1" noTextEdit="1"/>
              </p:cNvSpPr>
              <p:nvPr/>
            </p:nvSpPr>
            <p:spPr>
              <a:xfrm>
                <a:off x="527538" y="858249"/>
                <a:ext cx="10925908" cy="1721882"/>
              </a:xfrm>
              <a:prstGeom prst="rect">
                <a:avLst/>
              </a:prstGeom>
              <a:blipFill rotWithShape="1">
                <a:blip r:embed="rId2"/>
                <a:stretch>
                  <a:fillRect l="-893" t="-2837" r="-1563" b="-7447"/>
                </a:stretch>
              </a:blipFill>
            </p:spPr>
            <p:txBody>
              <a:bodyPr/>
              <a:lstStyle/>
              <a:p>
                <a:r>
                  <a:rPr lang="en-US">
                    <a:noFill/>
                  </a:rPr>
                  <a:t> </a:t>
                </a:r>
              </a:p>
            </p:txBody>
          </p:sp>
        </mc:Fallback>
      </mc:AlternateContent>
      <p:sp>
        <p:nvSpPr>
          <p:cNvPr id="5" name="Rectangle 4"/>
          <p:cNvSpPr/>
          <p:nvPr/>
        </p:nvSpPr>
        <p:spPr>
          <a:xfrm>
            <a:off x="633046" y="461335"/>
            <a:ext cx="6096000" cy="461665"/>
          </a:xfrm>
          <a:prstGeom prst="rect">
            <a:avLst/>
          </a:prstGeom>
        </p:spPr>
        <p:txBody>
          <a:bodyPr>
            <a:spAutoFit/>
          </a:bodyPr>
          <a:lstStyle/>
          <a:p>
            <a:r>
              <a:rPr lang="en-US" sz="2400" dirty="0">
                <a:latin typeface="Times New Roman" pitchFamily="18" charset="0"/>
                <a:cs typeface="Times New Roman" pitchFamily="18" charset="0"/>
              </a:rPr>
              <a:t>Example 1</a:t>
            </a:r>
          </a:p>
        </p:txBody>
      </p:sp>
    </p:spTree>
    <p:extLst>
      <p:ext uri="{BB962C8B-B14F-4D97-AF65-F5344CB8AC3E}">
        <p14:creationId xmlns:p14="http://schemas.microsoft.com/office/powerpoint/2010/main" val="26474417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527538" y="717572"/>
                <a:ext cx="10925908" cy="1721882"/>
              </a:xfrm>
              <a:prstGeom prst="rect">
                <a:avLst/>
              </a:prstGeom>
            </p:spPr>
            <p:txBody>
              <a:bodyPr wrap="square">
                <a:spAutoFit/>
              </a:bodyPr>
              <a:lstStyle/>
              <a:p>
                <a:pPr algn="just"/>
                <a:r>
                  <a:rPr lang="en-US" sz="2400" dirty="0">
                    <a:latin typeface="Times New Roman" pitchFamily="18" charset="0"/>
                    <a:cs typeface="Times New Roman" pitchFamily="18" charset="0"/>
                  </a:rPr>
                  <a:t>Convert decimal 41 to binary. </a:t>
                </a:r>
                <a:r>
                  <a:rPr lang="en-US" sz="2400" dirty="0">
                    <a:solidFill>
                      <a:schemeClr val="bg1"/>
                    </a:solidFill>
                    <a:latin typeface="Times New Roman" pitchFamily="18" charset="0"/>
                    <a:cs typeface="Times New Roman" pitchFamily="18" charset="0"/>
                  </a:rPr>
                  <a:t>First, 41 is divided by 2 to give an integer quotient of 20 and a remainder of </a:t>
                </a:r>
                <a14:m>
                  <m:oMath xmlns:m="http://schemas.openxmlformats.org/officeDocument/2006/math">
                    <m:f>
                      <m:fPr>
                        <m:ctrlPr>
                          <a:rPr lang="en-US" sz="2400" i="1" smtClean="0">
                            <a:solidFill>
                              <a:schemeClr val="bg1"/>
                            </a:solidFill>
                            <a:latin typeface="Cambria Math" panose="02040503050406030204" pitchFamily="18" charset="0"/>
                            <a:cs typeface="Times New Roman" pitchFamily="18" charset="0"/>
                          </a:rPr>
                        </m:ctrlPr>
                      </m:fPr>
                      <m:num>
                        <m:r>
                          <a:rPr lang="en-US" sz="2400" b="0" i="1" smtClean="0">
                            <a:solidFill>
                              <a:schemeClr val="bg1"/>
                            </a:solidFill>
                            <a:latin typeface="Cambria Math"/>
                            <a:cs typeface="Times New Roman" pitchFamily="18" charset="0"/>
                          </a:rPr>
                          <m:t>1</m:t>
                        </m:r>
                      </m:num>
                      <m:den>
                        <m:r>
                          <a:rPr lang="en-US" sz="2400" b="0" i="1" smtClean="0">
                            <a:solidFill>
                              <a:schemeClr val="bg1"/>
                            </a:solidFill>
                            <a:latin typeface="Cambria Math"/>
                            <a:cs typeface="Times New Roman" pitchFamily="18" charset="0"/>
                          </a:rPr>
                          <m:t>2</m:t>
                        </m:r>
                      </m:den>
                    </m:f>
                  </m:oMath>
                </a14:m>
                <a:r>
                  <a:rPr lang="en-US" sz="2400" dirty="0">
                    <a:solidFill>
                      <a:schemeClr val="bg1"/>
                    </a:solidFill>
                    <a:latin typeface="Times New Roman" pitchFamily="18" charset="0"/>
                    <a:cs typeface="Times New Roman" pitchFamily="18" charset="0"/>
                  </a:rPr>
                  <a:t>. Then the quotient is again divided by 2 to give a new quotient and remainder. The process is continued until the integer quotient becomes 0. The coefficients of the desired binary number are obtained from the remainders as follows:</a:t>
                </a:r>
              </a:p>
            </p:txBody>
          </p:sp>
        </mc:Choice>
        <mc:Fallback xmlns="">
          <p:sp>
            <p:nvSpPr>
              <p:cNvPr id="4" name="Rectangle 3"/>
              <p:cNvSpPr>
                <a:spLocks noRot="1" noChangeAspect="1" noMove="1" noResize="1" noEditPoints="1" noAdjustHandles="1" noChangeArrowheads="1" noChangeShapeType="1" noTextEdit="1"/>
              </p:cNvSpPr>
              <p:nvPr/>
            </p:nvSpPr>
            <p:spPr>
              <a:xfrm>
                <a:off x="527538" y="717572"/>
                <a:ext cx="10925908" cy="1721882"/>
              </a:xfrm>
              <a:prstGeom prst="rect">
                <a:avLst/>
              </a:prstGeom>
              <a:blipFill rotWithShape="1">
                <a:blip r:embed="rId2"/>
                <a:stretch>
                  <a:fillRect l="-893" t="-2837" r="-1563" b="-7447"/>
                </a:stretch>
              </a:blipFill>
            </p:spPr>
            <p:txBody>
              <a:bodyPr/>
              <a:lstStyle/>
              <a:p>
                <a:r>
                  <a:rPr lang="en-US">
                    <a:noFill/>
                  </a:rPr>
                  <a:t> </a:t>
                </a:r>
              </a:p>
            </p:txBody>
          </p:sp>
        </mc:Fallback>
      </mc:AlternateContent>
      <p:sp>
        <p:nvSpPr>
          <p:cNvPr id="5" name="Rectangle 4"/>
          <p:cNvSpPr/>
          <p:nvPr/>
        </p:nvSpPr>
        <p:spPr>
          <a:xfrm>
            <a:off x="633046" y="396584"/>
            <a:ext cx="6096000" cy="461665"/>
          </a:xfrm>
          <a:prstGeom prst="rect">
            <a:avLst/>
          </a:prstGeom>
        </p:spPr>
        <p:txBody>
          <a:bodyPr>
            <a:spAutoFit/>
          </a:bodyPr>
          <a:lstStyle/>
          <a:p>
            <a:r>
              <a:rPr lang="en-US" sz="2400" b="1" dirty="0">
                <a:latin typeface="Times New Roman" pitchFamily="18" charset="0"/>
                <a:cs typeface="Times New Roman" pitchFamily="18" charset="0"/>
              </a:rPr>
              <a:t>Example 1</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519" y="2439454"/>
            <a:ext cx="8353425"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94214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527538" y="717572"/>
                <a:ext cx="10925908" cy="1721882"/>
              </a:xfrm>
              <a:prstGeom prst="rect">
                <a:avLst/>
              </a:prstGeom>
            </p:spPr>
            <p:txBody>
              <a:bodyPr wrap="square">
                <a:spAutoFit/>
              </a:bodyPr>
              <a:lstStyle/>
              <a:p>
                <a:pPr algn="just"/>
                <a:r>
                  <a:rPr lang="en-US" sz="2400" dirty="0">
                    <a:latin typeface="Times New Roman" pitchFamily="18" charset="0"/>
                    <a:cs typeface="Times New Roman" pitchFamily="18" charset="0"/>
                  </a:rPr>
                  <a:t>Convert decimal 41 to binary. </a:t>
                </a:r>
                <a:r>
                  <a:rPr lang="en-US" sz="2400" dirty="0">
                    <a:solidFill>
                      <a:schemeClr val="bg1"/>
                    </a:solidFill>
                    <a:latin typeface="Times New Roman" pitchFamily="18" charset="0"/>
                    <a:cs typeface="Times New Roman" pitchFamily="18" charset="0"/>
                  </a:rPr>
                  <a:t>First, 41 is divided by 2 to give an integer quotient of 20 and a remainder of </a:t>
                </a:r>
                <a14:m>
                  <m:oMath xmlns:m="http://schemas.openxmlformats.org/officeDocument/2006/math">
                    <m:f>
                      <m:fPr>
                        <m:ctrlPr>
                          <a:rPr lang="en-US" sz="2400" i="1" smtClean="0">
                            <a:solidFill>
                              <a:schemeClr val="bg1"/>
                            </a:solidFill>
                            <a:latin typeface="Cambria Math" panose="02040503050406030204" pitchFamily="18" charset="0"/>
                            <a:cs typeface="Times New Roman" pitchFamily="18" charset="0"/>
                          </a:rPr>
                        </m:ctrlPr>
                      </m:fPr>
                      <m:num>
                        <m:r>
                          <a:rPr lang="en-US" sz="2400" b="0" i="1" smtClean="0">
                            <a:solidFill>
                              <a:schemeClr val="bg1"/>
                            </a:solidFill>
                            <a:latin typeface="Cambria Math"/>
                            <a:cs typeface="Times New Roman" pitchFamily="18" charset="0"/>
                          </a:rPr>
                          <m:t>1</m:t>
                        </m:r>
                      </m:num>
                      <m:den>
                        <m:r>
                          <a:rPr lang="en-US" sz="2400" b="0" i="1" smtClean="0">
                            <a:solidFill>
                              <a:schemeClr val="bg1"/>
                            </a:solidFill>
                            <a:latin typeface="Cambria Math"/>
                            <a:cs typeface="Times New Roman" pitchFamily="18" charset="0"/>
                          </a:rPr>
                          <m:t>2</m:t>
                        </m:r>
                      </m:den>
                    </m:f>
                  </m:oMath>
                </a14:m>
                <a:r>
                  <a:rPr lang="en-US" sz="2400" dirty="0">
                    <a:solidFill>
                      <a:schemeClr val="bg1"/>
                    </a:solidFill>
                    <a:latin typeface="Times New Roman" pitchFamily="18" charset="0"/>
                    <a:cs typeface="Times New Roman" pitchFamily="18" charset="0"/>
                  </a:rPr>
                  <a:t>. Then the quotient is again divided by 2 to give a new quotient and remainder. The process is continued until the integer quotient becomes 0. The coefficients of the desired binary number are obtained from the remainders as follows:</a:t>
                </a:r>
              </a:p>
            </p:txBody>
          </p:sp>
        </mc:Choice>
        <mc:Fallback xmlns="">
          <p:sp>
            <p:nvSpPr>
              <p:cNvPr id="4" name="Rectangle 3"/>
              <p:cNvSpPr>
                <a:spLocks noRot="1" noChangeAspect="1" noMove="1" noResize="1" noEditPoints="1" noAdjustHandles="1" noChangeArrowheads="1" noChangeShapeType="1" noTextEdit="1"/>
              </p:cNvSpPr>
              <p:nvPr/>
            </p:nvSpPr>
            <p:spPr>
              <a:xfrm>
                <a:off x="527538" y="717572"/>
                <a:ext cx="10925908" cy="1721882"/>
              </a:xfrm>
              <a:prstGeom prst="rect">
                <a:avLst/>
              </a:prstGeom>
              <a:blipFill rotWithShape="1">
                <a:blip r:embed="rId2"/>
                <a:stretch>
                  <a:fillRect l="-893" t="-2837" r="-1563" b="-7447"/>
                </a:stretch>
              </a:blipFill>
            </p:spPr>
            <p:txBody>
              <a:bodyPr/>
              <a:lstStyle/>
              <a:p>
                <a:r>
                  <a:rPr lang="en-US">
                    <a:noFill/>
                  </a:rPr>
                  <a:t> </a:t>
                </a:r>
              </a:p>
            </p:txBody>
          </p:sp>
        </mc:Fallback>
      </mc:AlternateContent>
      <p:sp>
        <p:nvSpPr>
          <p:cNvPr id="5" name="Rectangle 4"/>
          <p:cNvSpPr/>
          <p:nvPr/>
        </p:nvSpPr>
        <p:spPr>
          <a:xfrm>
            <a:off x="633046" y="396584"/>
            <a:ext cx="6096000" cy="461665"/>
          </a:xfrm>
          <a:prstGeom prst="rect">
            <a:avLst/>
          </a:prstGeom>
        </p:spPr>
        <p:txBody>
          <a:bodyPr>
            <a:spAutoFit/>
          </a:bodyPr>
          <a:lstStyle/>
          <a:p>
            <a:r>
              <a:rPr lang="en-US" sz="2400" b="1" dirty="0">
                <a:latin typeface="Times New Roman" pitchFamily="18" charset="0"/>
                <a:cs typeface="Times New Roman" pitchFamily="18" charset="0"/>
              </a:rPr>
              <a:t>Example 1</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552" y="2439453"/>
            <a:ext cx="9387985" cy="4078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96416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3046" y="396584"/>
            <a:ext cx="6096000" cy="461665"/>
          </a:xfrm>
          <a:prstGeom prst="rect">
            <a:avLst/>
          </a:prstGeom>
        </p:spPr>
        <p:txBody>
          <a:bodyPr>
            <a:spAutoFit/>
          </a:bodyPr>
          <a:lstStyle/>
          <a:p>
            <a:r>
              <a:rPr lang="en-US" sz="2400" b="1" dirty="0">
                <a:latin typeface="Times New Roman" pitchFamily="18" charset="0"/>
                <a:cs typeface="Times New Roman" pitchFamily="18" charset="0"/>
              </a:rPr>
              <a:t>Example 2</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922" y="995729"/>
            <a:ext cx="10536782" cy="1348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30332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3046" y="396584"/>
            <a:ext cx="6096000" cy="461665"/>
          </a:xfrm>
          <a:prstGeom prst="rect">
            <a:avLst/>
          </a:prstGeom>
        </p:spPr>
        <p:txBody>
          <a:bodyPr>
            <a:spAutoFit/>
          </a:bodyPr>
          <a:lstStyle/>
          <a:p>
            <a:r>
              <a:rPr lang="en-US" sz="2400" b="1" dirty="0">
                <a:latin typeface="Times New Roman" pitchFamily="18" charset="0"/>
                <a:cs typeface="Times New Roman" pitchFamily="18" charset="0"/>
              </a:rPr>
              <a:t>Example 2</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922" y="995729"/>
            <a:ext cx="10536782" cy="1348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199" y="2751626"/>
            <a:ext cx="9229725"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3704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Lecture Outlines:</a:t>
            </a:r>
          </a:p>
        </p:txBody>
      </p:sp>
      <p:sp>
        <p:nvSpPr>
          <p:cNvPr id="3" name="Content Placeholder 2"/>
          <p:cNvSpPr>
            <a:spLocks noGrp="1"/>
          </p:cNvSpPr>
          <p:nvPr>
            <p:ph sz="quarter" idx="1"/>
          </p:nvPr>
        </p:nvSpPr>
        <p:spPr>
          <a:xfrm>
            <a:off x="838199" y="1506827"/>
            <a:ext cx="10623997" cy="4906851"/>
          </a:xfrm>
        </p:spPr>
        <p:txBody>
          <a:bodyPr>
            <a:normAutofit fontScale="77500" lnSpcReduction="20000"/>
          </a:bodyPr>
          <a:lstStyle/>
          <a:p>
            <a:pPr lvl="0">
              <a:buFont typeface="Wingdings" panose="05000000000000000000" pitchFamily="2" charset="2"/>
              <a:buChar char="v"/>
            </a:pPr>
            <a:r>
              <a:rPr lang="en-AU" sz="4000" b="1" dirty="0">
                <a:latin typeface="Times New Roman" panose="02020603050405020304" pitchFamily="18" charset="0"/>
                <a:cs typeface="Times New Roman" panose="02020603050405020304" pitchFamily="18" charset="0"/>
              </a:rPr>
              <a:t> Course Objective:</a:t>
            </a:r>
            <a:endParaRPr lang="en-US" sz="4000" dirty="0">
              <a:latin typeface="Times New Roman" panose="02020603050405020304" pitchFamily="18" charset="0"/>
              <a:cs typeface="Times New Roman" panose="02020603050405020304" pitchFamily="18" charset="0"/>
            </a:endParaRPr>
          </a:p>
          <a:p>
            <a:r>
              <a:rPr lang="en-AU" dirty="0">
                <a:latin typeface="Times New Roman" pitchFamily="18" charset="0"/>
                <a:cs typeface="Times New Roman" pitchFamily="18" charset="0"/>
              </a:rPr>
              <a:t>The objectives of this course are:</a:t>
            </a:r>
            <a:endParaRPr lang="en-US" dirty="0">
              <a:latin typeface="Times New Roman" pitchFamily="18" charset="0"/>
              <a:cs typeface="Times New Roman" pitchFamily="18" charset="0"/>
            </a:endParaRPr>
          </a:p>
          <a:p>
            <a:pPr lvl="0"/>
            <a:r>
              <a:rPr lang="en-AU" dirty="0">
                <a:latin typeface="Times New Roman" pitchFamily="18" charset="0"/>
                <a:cs typeface="Times New Roman" pitchFamily="18" charset="0"/>
              </a:rPr>
              <a:t>To introduce different number system and their application </a:t>
            </a:r>
            <a:endParaRPr lang="en-US" dirty="0">
              <a:latin typeface="Times New Roman" pitchFamily="18" charset="0"/>
              <a:cs typeface="Times New Roman" pitchFamily="18" charset="0"/>
            </a:endParaRPr>
          </a:p>
          <a:p>
            <a:pPr lvl="0"/>
            <a:r>
              <a:rPr lang="en-AU" dirty="0">
                <a:latin typeface="Times New Roman" pitchFamily="18" charset="0"/>
                <a:cs typeface="Times New Roman" pitchFamily="18" charset="0"/>
              </a:rPr>
              <a:t>To introduce Boolean logic operation and Boolean Algebra </a:t>
            </a:r>
            <a:endParaRPr lang="en-US" dirty="0">
              <a:latin typeface="Times New Roman" pitchFamily="18" charset="0"/>
              <a:cs typeface="Times New Roman" pitchFamily="18" charset="0"/>
            </a:endParaRPr>
          </a:p>
          <a:p>
            <a:pPr lvl="0"/>
            <a:r>
              <a:rPr lang="en-AU" dirty="0">
                <a:latin typeface="Times New Roman" pitchFamily="18" charset="0"/>
                <a:cs typeface="Times New Roman" pitchFamily="18" charset="0"/>
              </a:rPr>
              <a:t>To teach students how to use Boolean Algebra and K-maps to realize two-level minimal/optimal combinational circuits </a:t>
            </a:r>
            <a:endParaRPr lang="en-US" dirty="0">
              <a:latin typeface="Times New Roman" pitchFamily="18" charset="0"/>
              <a:cs typeface="Times New Roman" pitchFamily="18" charset="0"/>
            </a:endParaRPr>
          </a:p>
          <a:p>
            <a:pPr lvl="0"/>
            <a:r>
              <a:rPr lang="en-AU" dirty="0">
                <a:latin typeface="Times New Roman" pitchFamily="18" charset="0"/>
                <a:cs typeface="Times New Roman" pitchFamily="18" charset="0"/>
              </a:rPr>
              <a:t>To exposed students in the introductory design process of combinational and sequential circuits</a:t>
            </a:r>
            <a:endParaRPr lang="en-US" dirty="0">
              <a:latin typeface="Times New Roman" pitchFamily="18" charset="0"/>
              <a:cs typeface="Times New Roman" pitchFamily="18" charset="0"/>
            </a:endParaRPr>
          </a:p>
          <a:p>
            <a:pPr lvl="0"/>
            <a:r>
              <a:rPr lang="en-AU" dirty="0">
                <a:latin typeface="Times New Roman" pitchFamily="18" charset="0"/>
                <a:cs typeface="Times New Roman" pitchFamily="18" charset="0"/>
              </a:rPr>
              <a:t>To teach the operation of latches, flip-flops, counters and registers.</a:t>
            </a:r>
            <a:endParaRPr lang="en-US" dirty="0">
              <a:latin typeface="Times New Roman" pitchFamily="18" charset="0"/>
              <a:cs typeface="Times New Roman" pitchFamily="18" charset="0"/>
            </a:endParaRPr>
          </a:p>
          <a:p>
            <a:pPr lvl="0"/>
            <a:r>
              <a:rPr lang="en-AU" dirty="0">
                <a:latin typeface="Times New Roman" pitchFamily="18" charset="0"/>
                <a:cs typeface="Times New Roman" pitchFamily="18" charset="0"/>
              </a:rPr>
              <a:t>To explain how to </a:t>
            </a:r>
            <a:r>
              <a:rPr lang="en-AU" dirty="0" err="1">
                <a:latin typeface="Times New Roman" pitchFamily="18" charset="0"/>
                <a:cs typeface="Times New Roman" pitchFamily="18" charset="0"/>
              </a:rPr>
              <a:t>analyze</a:t>
            </a:r>
            <a:r>
              <a:rPr lang="en-AU" dirty="0">
                <a:latin typeface="Times New Roman" pitchFamily="18" charset="0"/>
                <a:cs typeface="Times New Roman" pitchFamily="18" charset="0"/>
              </a:rPr>
              <a:t> and design sequential circuits built with various flip-flops.</a:t>
            </a:r>
            <a:endParaRPr lang="en-US" dirty="0">
              <a:latin typeface="Times New Roman" pitchFamily="18" charset="0"/>
              <a:cs typeface="Times New Roman" pitchFamily="18" charset="0"/>
            </a:endParaRPr>
          </a:p>
          <a:p>
            <a:pPr lvl="0"/>
            <a:r>
              <a:rPr lang="en-AU" dirty="0">
                <a:latin typeface="Times New Roman" pitchFamily="18" charset="0"/>
                <a:cs typeface="Times New Roman" pitchFamily="18" charset="0"/>
              </a:rPr>
              <a:t>To understand the importance of state diagram representation of sequential circuits.</a:t>
            </a:r>
            <a:endParaRPr lang="en-US" dirty="0">
              <a:latin typeface="Times New Roman" pitchFamily="18" charset="0"/>
              <a:cs typeface="Times New Roman" pitchFamily="18" charset="0"/>
            </a:endParaRPr>
          </a:p>
          <a:p>
            <a:pPr lvl="0"/>
            <a:r>
              <a:rPr lang="en-AU" dirty="0">
                <a:latin typeface="Times New Roman" pitchFamily="18" charset="0"/>
                <a:cs typeface="Times New Roman" pitchFamily="18" charset="0"/>
              </a:rPr>
              <a:t>To </a:t>
            </a:r>
            <a:r>
              <a:rPr lang="en-AU" dirty="0" err="1">
                <a:latin typeface="Times New Roman" pitchFamily="18" charset="0"/>
                <a:cs typeface="Times New Roman" pitchFamily="18" charset="0"/>
              </a:rPr>
              <a:t>analyze</a:t>
            </a:r>
            <a:r>
              <a:rPr lang="en-AU" dirty="0">
                <a:latin typeface="Times New Roman" pitchFamily="18" charset="0"/>
                <a:cs typeface="Times New Roman" pitchFamily="18" charset="0"/>
              </a:rPr>
              <a:t> and design clocked sequential circuits.</a:t>
            </a:r>
            <a:endParaRPr lang="en-US" dirty="0">
              <a:latin typeface="Times New Roman" pitchFamily="18" charset="0"/>
              <a:cs typeface="Times New Roman" pitchFamily="18" charset="0"/>
            </a:endParaRPr>
          </a:p>
          <a:p>
            <a:r>
              <a:rPr lang="en-AU" dirty="0">
                <a:latin typeface="Times New Roman" pitchFamily="18" charset="0"/>
                <a:cs typeface="Times New Roman" pitchFamily="18" charset="0"/>
              </a:rPr>
              <a:t>To introduce using simulation tool for digital system design.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43487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27" y="446810"/>
            <a:ext cx="9144000" cy="644236"/>
          </a:xfrm>
        </p:spPr>
        <p:txBody>
          <a:bodyPr>
            <a:noAutofit/>
          </a:bodyPr>
          <a:lstStyle/>
          <a:p>
            <a:r>
              <a:rPr lang="en-US" altLang="zh-TW" sz="4800" dirty="0">
                <a:latin typeface="Times New Roman" pitchFamily="18" charset="0"/>
                <a:cs typeface="Times New Roman" pitchFamily="18" charset="0"/>
              </a:rPr>
              <a:t>Complements</a:t>
            </a:r>
            <a:endParaRPr lang="en-US" sz="4800" dirty="0">
              <a:latin typeface="Times New Roman" pitchFamily="18" charset="0"/>
              <a:cs typeface="Times New Roman" pitchFamily="18" charset="0"/>
            </a:endParaRPr>
          </a:p>
        </p:txBody>
      </p:sp>
      <p:sp>
        <p:nvSpPr>
          <p:cNvPr id="3" name="Subtitle 2"/>
          <p:cNvSpPr>
            <a:spLocks noGrp="1"/>
          </p:cNvSpPr>
          <p:nvPr>
            <p:ph type="subTitle" idx="1"/>
          </p:nvPr>
        </p:nvSpPr>
        <p:spPr>
          <a:xfrm>
            <a:off x="1143000" y="1205345"/>
            <a:ext cx="10048009" cy="5174673"/>
          </a:xfrm>
        </p:spPr>
        <p:txBody>
          <a:bodyPr>
            <a:normAutofit/>
          </a:bodyPr>
          <a:lstStyle/>
          <a:p>
            <a:pPr marL="571500" indent="-571500" algn="just">
              <a:buFont typeface="Wingdings" panose="05000000000000000000" pitchFamily="2" charset="2"/>
              <a:buChar char="v"/>
            </a:pPr>
            <a:r>
              <a:rPr lang="en-US" dirty="0">
                <a:latin typeface="Times New Roman" pitchFamily="18" charset="0"/>
                <a:cs typeface="Times New Roman" pitchFamily="18" charset="0"/>
              </a:rPr>
              <a:t>r’s complements</a:t>
            </a:r>
          </a:p>
          <a:p>
            <a:pPr marL="571500" indent="-571500" algn="just">
              <a:buFont typeface="Wingdings" panose="05000000000000000000" pitchFamily="2" charset="2"/>
              <a:buChar char="v"/>
            </a:pPr>
            <a:r>
              <a:rPr lang="en-US" dirty="0">
                <a:latin typeface="Times New Roman" pitchFamily="18" charset="0"/>
                <a:cs typeface="Times New Roman" pitchFamily="18" charset="0"/>
              </a:rPr>
              <a:t>(r-1)’s complements </a:t>
            </a:r>
          </a:p>
          <a:p>
            <a:pPr marL="571500" indent="-571500" algn="just">
              <a:buFont typeface="Wingdings" panose="05000000000000000000" pitchFamily="2" charset="2"/>
              <a:buChar char="v"/>
            </a:pPr>
            <a:endParaRPr lang="en-US" sz="3600" dirty="0"/>
          </a:p>
        </p:txBody>
      </p:sp>
      <p:graphicFrame>
        <p:nvGraphicFramePr>
          <p:cNvPr id="4" name="Table 3"/>
          <p:cNvGraphicFramePr>
            <a:graphicFrameLocks noGrp="1"/>
          </p:cNvGraphicFramePr>
          <p:nvPr/>
        </p:nvGraphicFramePr>
        <p:xfrm>
          <a:off x="1598246" y="2806374"/>
          <a:ext cx="6096000" cy="1869961"/>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r>
                        <a:rPr lang="en-US" dirty="0"/>
                        <a:t>r’s</a:t>
                      </a:r>
                    </a:p>
                  </a:txBody>
                  <a:tcPr/>
                </a:tc>
                <a:tc>
                  <a:txBody>
                    <a:bodyPr/>
                    <a:lstStyle/>
                    <a:p>
                      <a:r>
                        <a:rPr lang="en-US" dirty="0"/>
                        <a:t>(r-1)’s</a:t>
                      </a:r>
                    </a:p>
                  </a:txBody>
                  <a:tcPr/>
                </a:tc>
                <a:extLst>
                  <a:ext uri="{0D108BD9-81ED-4DB2-BD59-A6C34878D82A}">
                    <a16:rowId xmlns:a16="http://schemas.microsoft.com/office/drawing/2014/main" val="10000"/>
                  </a:ext>
                </a:extLst>
              </a:tr>
              <a:tr h="386601">
                <a:tc>
                  <a:txBody>
                    <a:bodyPr/>
                    <a:lstStyle/>
                    <a:p>
                      <a:r>
                        <a:rPr lang="en-US" dirty="0"/>
                        <a:t>r=10</a:t>
                      </a:r>
                    </a:p>
                  </a:txBody>
                  <a:tcPr/>
                </a:tc>
                <a:tc>
                  <a:txBody>
                    <a:bodyPr/>
                    <a:lstStyle/>
                    <a:p>
                      <a:r>
                        <a:rPr lang="en-US" dirty="0"/>
                        <a:t>10’s com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9’s</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r=2</a:t>
                      </a:r>
                    </a:p>
                  </a:txBody>
                  <a:tcPr/>
                </a:tc>
                <a:tc>
                  <a:txBody>
                    <a:bodyPr/>
                    <a:lstStyle/>
                    <a:p>
                      <a:r>
                        <a:rPr lang="en-US" dirty="0"/>
                        <a:t>2’s com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1’s</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r=8</a:t>
                      </a:r>
                    </a:p>
                  </a:txBody>
                  <a:tcPr/>
                </a:tc>
                <a:tc>
                  <a:txBody>
                    <a:bodyPr/>
                    <a:lstStyle/>
                    <a:p>
                      <a:r>
                        <a:rPr lang="en-US" dirty="0"/>
                        <a:t>8’s com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7’s</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r=16</a:t>
                      </a:r>
                    </a:p>
                  </a:txBody>
                  <a:tcPr/>
                </a:tc>
                <a:tc>
                  <a:txBody>
                    <a:bodyPr/>
                    <a:lstStyle/>
                    <a:p>
                      <a:r>
                        <a:rPr lang="en-US" dirty="0"/>
                        <a:t>16’s com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15’s</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101162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27" y="446810"/>
            <a:ext cx="9144000" cy="644236"/>
          </a:xfrm>
        </p:spPr>
        <p:txBody>
          <a:bodyPr>
            <a:noAutofit/>
          </a:bodyPr>
          <a:lstStyle/>
          <a:p>
            <a:r>
              <a:rPr lang="en-US" altLang="zh-TW" sz="4000" dirty="0">
                <a:latin typeface="Times New Roman" panose="02020603050405020304" pitchFamily="18" charset="0"/>
                <a:cs typeface="Times New Roman" panose="02020603050405020304" pitchFamily="18" charset="0"/>
              </a:rPr>
              <a:t>Complements</a:t>
            </a:r>
            <a:endParaRPr lang="en-US"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43000" y="1205345"/>
            <a:ext cx="10048009" cy="5174673"/>
          </a:xfrm>
        </p:spPr>
        <p:txBody>
          <a:bodyPr>
            <a:normAutofit/>
          </a:bodyPr>
          <a:lstStyle/>
          <a:p>
            <a:pPr marL="571500" indent="-571500"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Complement number system: </a:t>
            </a:r>
          </a:p>
          <a:p>
            <a:pPr marL="1028700" lvl="1" indent="-5715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 alternative representation of numbers in a fixed-radix number system.</a:t>
            </a:r>
          </a:p>
          <a:p>
            <a:pPr marL="571500" indent="-571500"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Why complement of a number is used?</a:t>
            </a:r>
          </a:p>
          <a:p>
            <a:pPr marL="1028700" lvl="1" indent="-571500" algn="just">
              <a:lnSpc>
                <a:spcPct val="120000"/>
              </a:lnSpc>
              <a:spcBef>
                <a:spcPts val="12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Simplify the subtraction operation</a:t>
            </a:r>
          </a:p>
          <a:p>
            <a:pPr marL="1028700" lvl="1" indent="-571500" algn="just">
              <a:lnSpc>
                <a:spcPct val="120000"/>
              </a:lnSpc>
              <a:spcBef>
                <a:spcPts val="12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Logical manipulations. </a:t>
            </a:r>
          </a:p>
          <a:p>
            <a:pPr marL="571500" indent="-571500" algn="just">
              <a:lnSpc>
                <a:spcPct val="120000"/>
              </a:lnSpc>
              <a:spcBef>
                <a:spcPts val="1200"/>
              </a:spcBef>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For each radix-r system (radix r represents base of number system) there are two types of complements. </a:t>
            </a:r>
          </a:p>
        </p:txBody>
      </p:sp>
    </p:spTree>
    <p:extLst>
      <p:ext uri="{BB962C8B-B14F-4D97-AF65-F5344CB8AC3E}">
        <p14:creationId xmlns:p14="http://schemas.microsoft.com/office/powerpoint/2010/main" val="15131720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446810"/>
            <a:ext cx="10048009" cy="644236"/>
          </a:xfrm>
        </p:spPr>
        <p:txBody>
          <a:bodyPr>
            <a:noAutofit/>
          </a:bodyPr>
          <a:lstStyle/>
          <a:p>
            <a:r>
              <a:rPr lang="en-US" altLang="zh-TW" sz="4000" dirty="0">
                <a:latin typeface="Times New Roman" panose="02020603050405020304" pitchFamily="18" charset="0"/>
                <a:cs typeface="Times New Roman" panose="02020603050405020304" pitchFamily="18" charset="0"/>
              </a:rPr>
              <a:t>Binary Subtraction using 1’s complement</a:t>
            </a:r>
            <a:endParaRPr lang="en-US"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43000" y="1205345"/>
            <a:ext cx="10048009" cy="5174673"/>
          </a:xfrm>
        </p:spPr>
        <p:txBody>
          <a:bodyPr>
            <a:normAutofit lnSpcReduction="10000"/>
          </a:bodyPr>
          <a:lstStyle/>
          <a:p>
            <a:pPr marL="571500" indent="-5715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Step 1: Convert number to be subtracted to it’s 1’s complement.</a:t>
            </a:r>
          </a:p>
          <a:p>
            <a:pPr marL="571500" indent="-5715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Step 2: Perform addition</a:t>
            </a:r>
          </a:p>
          <a:p>
            <a:pPr marL="571500" indent="-5715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If the final carry is 1 then add it to the results obtained in step 2 is negative in step 2 </a:t>
            </a:r>
          </a:p>
          <a:p>
            <a:pPr marL="571500" indent="-5715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Example: Perform (1100)</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–(0101)</a:t>
            </a:r>
            <a:r>
              <a:rPr lang="en-US" baseline="-25000" dirty="0">
                <a:latin typeface="Times New Roman" panose="02020603050405020304" pitchFamily="18" charset="0"/>
                <a:cs typeface="Times New Roman" panose="02020603050405020304" pitchFamily="18" charset="0"/>
              </a:rPr>
              <a:t>2 </a:t>
            </a:r>
          </a:p>
          <a:p>
            <a:pPr algn="just"/>
            <a:r>
              <a:rPr lang="en-US" dirty="0">
                <a:latin typeface="Times New Roman" panose="02020603050405020304" pitchFamily="18" charset="0"/>
                <a:cs typeface="Times New Roman" panose="02020603050405020304" pitchFamily="18" charset="0"/>
              </a:rPr>
              <a:t>A=1100 and B=0101  </a:t>
            </a:r>
          </a:p>
          <a:p>
            <a:pPr algn="just"/>
            <a:r>
              <a:rPr lang="en-US" dirty="0">
                <a:latin typeface="Times New Roman" panose="02020603050405020304" pitchFamily="18" charset="0"/>
                <a:cs typeface="Times New Roman" panose="02020603050405020304" pitchFamily="18" charset="0"/>
              </a:rPr>
              <a:t>1’s complement of B =1010=-B</a:t>
            </a:r>
          </a:p>
          <a:p>
            <a:pPr algn="just"/>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1 1 0 0</a:t>
            </a:r>
          </a:p>
          <a:p>
            <a:pPr algn="just"/>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1 0 1 0</a:t>
            </a:r>
          </a:p>
          <a:p>
            <a:pPr algn="just"/>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101 1 0</a:t>
            </a:r>
          </a:p>
          <a:p>
            <a:pPr algn="just"/>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a:t>
            </a:r>
            <a:r>
              <a:rPr lang="en-US" baseline="-25000" dirty="0">
                <a:latin typeface="Times New Roman" panose="02020603050405020304" pitchFamily="18" charset="0"/>
                <a:cs typeface="Times New Roman" panose="02020603050405020304" pitchFamily="18" charset="0"/>
              </a:rPr>
              <a:t>       </a:t>
            </a:r>
          </a:p>
          <a:p>
            <a:pPr algn="just"/>
            <a:r>
              <a:rPr lang="en-US" baseline="-25000" dirty="0">
                <a:latin typeface="Times New Roman" panose="02020603050405020304" pitchFamily="18" charset="0"/>
                <a:cs typeface="Times New Roman" panose="02020603050405020304" pitchFamily="18" charset="0"/>
              </a:rPr>
              <a:t>   </a:t>
            </a:r>
            <a:r>
              <a:rPr lang="en-US" sz="2800" baseline="-25000" dirty="0">
                <a:latin typeface="Times New Roman" panose="02020603050405020304" pitchFamily="18" charset="0"/>
                <a:cs typeface="Times New Roman" panose="02020603050405020304" pitchFamily="18" charset="0"/>
              </a:rPr>
              <a:t>0 1  1  1 </a:t>
            </a:r>
          </a:p>
        </p:txBody>
      </p:sp>
      <p:cxnSp>
        <p:nvCxnSpPr>
          <p:cNvPr id="7" name="Straight Connector 6"/>
          <p:cNvCxnSpPr/>
          <p:nvPr/>
        </p:nvCxnSpPr>
        <p:spPr>
          <a:xfrm flipV="1">
            <a:off x="1143000" y="4752281"/>
            <a:ext cx="1856678" cy="8366"/>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1221059" y="4860538"/>
            <a:ext cx="328961" cy="35683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071339" y="5275915"/>
            <a:ext cx="328961" cy="35683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flipV="1">
            <a:off x="1221059" y="5724279"/>
            <a:ext cx="1856678" cy="83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085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27" y="446810"/>
            <a:ext cx="9144000" cy="644236"/>
          </a:xfrm>
        </p:spPr>
        <p:txBody>
          <a:bodyPr>
            <a:noAutofit/>
          </a:bodyPr>
          <a:lstStyle/>
          <a:p>
            <a:r>
              <a:rPr lang="en-US" altLang="zh-TW" sz="4000" dirty="0">
                <a:latin typeface="Times New Roman" panose="02020603050405020304" pitchFamily="18" charset="0"/>
                <a:cs typeface="Times New Roman" panose="02020603050405020304" pitchFamily="18" charset="0"/>
              </a:rPr>
              <a:t>Complements</a:t>
            </a:r>
            <a:endParaRPr lang="en-US"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43000" y="1205345"/>
            <a:ext cx="10048009" cy="5174673"/>
          </a:xfrm>
        </p:spPr>
        <p:txBody>
          <a:bodyPr>
            <a:normAutofit lnSpcReduction="10000"/>
          </a:bodyPr>
          <a:lstStyle/>
          <a:p>
            <a:pPr marL="285750" indent="-285750" algn="l">
              <a:buFont typeface="Wingdings" panose="05000000000000000000" pitchFamily="2" charset="2"/>
              <a:buChar char="v"/>
            </a:pPr>
            <a:r>
              <a:rPr lang="en-US" altLang="zh-TW" sz="2000" dirty="0">
                <a:latin typeface="Times New Roman" panose="02020603050405020304" pitchFamily="18" charset="0"/>
                <a:cs typeface="Times New Roman" panose="02020603050405020304" pitchFamily="18" charset="0"/>
              </a:rPr>
              <a:t>There are two types of complements for each base-</a:t>
            </a:r>
            <a:r>
              <a:rPr lang="en-US" altLang="zh-TW" sz="2000" i="1" dirty="0">
                <a:latin typeface="Times New Roman" panose="02020603050405020304" pitchFamily="18" charset="0"/>
                <a:cs typeface="Times New Roman" panose="02020603050405020304" pitchFamily="18" charset="0"/>
              </a:rPr>
              <a:t>r</a:t>
            </a:r>
            <a:r>
              <a:rPr lang="en-US" altLang="zh-TW" sz="2000" dirty="0">
                <a:latin typeface="Times New Roman" panose="02020603050405020304" pitchFamily="18" charset="0"/>
                <a:cs typeface="Times New Roman" panose="02020603050405020304" pitchFamily="18" charset="0"/>
              </a:rPr>
              <a:t> system: the radix complement and diminished radix complement. </a:t>
            </a:r>
            <a:endParaRPr lang="tr-TR" altLang="zh-TW" sz="20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r>
              <a:rPr lang="en-US" altLang="zh-TW" sz="2000" b="1" dirty="0">
                <a:latin typeface="Times New Roman" panose="02020603050405020304" pitchFamily="18" charset="0"/>
                <a:cs typeface="Times New Roman" panose="02020603050405020304" pitchFamily="18" charset="0"/>
              </a:rPr>
              <a:t>Diminished Radix Complement</a:t>
            </a:r>
            <a:r>
              <a:rPr lang="tr-TR" altLang="zh-TW" sz="2000" b="1" dirty="0">
                <a:latin typeface="Times New Roman" panose="02020603050405020304" pitchFamily="18" charset="0"/>
                <a:cs typeface="Times New Roman" panose="02020603050405020304" pitchFamily="18" charset="0"/>
              </a:rPr>
              <a:t> - (r-1)’s Complement</a:t>
            </a:r>
            <a:endParaRPr lang="en-US" altLang="zh-TW" sz="2000" b="1" dirty="0">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Given a number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in base </a:t>
            </a:r>
            <a:r>
              <a:rPr lang="en-US" i="1" dirty="0">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 having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digits, the (</a:t>
            </a:r>
            <a:r>
              <a:rPr lang="en-US" i="1" dirty="0">
                <a:latin typeface="Times New Roman" panose="02020603050405020304" pitchFamily="18" charset="0"/>
                <a:cs typeface="Times New Roman" panose="02020603050405020304" pitchFamily="18" charset="0"/>
              </a:rPr>
              <a:t>r–1</a:t>
            </a:r>
            <a:r>
              <a:rPr lang="en-US" dirty="0">
                <a:latin typeface="Times New Roman" panose="02020603050405020304" pitchFamily="18" charset="0"/>
                <a:cs typeface="Times New Roman" panose="02020603050405020304" pitchFamily="18" charset="0"/>
              </a:rPr>
              <a:t>)’s complement </a:t>
            </a:r>
            <a:r>
              <a:rPr lang="en-US" i="1" dirty="0">
                <a:latin typeface="Times New Roman" panose="02020603050405020304" pitchFamily="18" charset="0"/>
                <a:cs typeface="Times New Roman" panose="02020603050405020304" pitchFamily="18" charset="0"/>
              </a:rPr>
              <a:t>of N</a:t>
            </a:r>
            <a:r>
              <a:rPr lang="en-US" dirty="0">
                <a:latin typeface="Times New Roman" panose="02020603050405020304" pitchFamily="18" charset="0"/>
                <a:cs typeface="Times New Roman" panose="02020603050405020304" pitchFamily="18" charset="0"/>
              </a:rPr>
              <a:t> is defined as:</a:t>
            </a:r>
          </a:p>
          <a:p>
            <a:pPr lvl="1" algn="l"/>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r</a:t>
            </a:r>
            <a:r>
              <a:rPr lang="en-US" i="1" baseline="30000" dirty="0" err="1">
                <a:latin typeface="Times New Roman" panose="02020603050405020304" pitchFamily="18" charset="0"/>
                <a:cs typeface="Times New Roman" panose="02020603050405020304" pitchFamily="18" charset="0"/>
              </a:rPr>
              <a:t>n</a:t>
            </a:r>
            <a:r>
              <a:rPr lang="en-US" i="1" baseline="30000"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–1) – N</a:t>
            </a:r>
            <a:endParaRPr lang="tr-TR" i="1"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Example for 6-digit </a:t>
            </a:r>
            <a:r>
              <a:rPr lang="en-US" sz="2000" b="1" u="sng" dirty="0">
                <a:latin typeface="Times New Roman" panose="02020603050405020304" pitchFamily="18" charset="0"/>
                <a:cs typeface="Times New Roman" panose="02020603050405020304" pitchFamily="18" charset="0"/>
              </a:rPr>
              <a:t>decimal</a:t>
            </a:r>
            <a:r>
              <a:rPr lang="en-US" sz="2000" b="1" dirty="0">
                <a:latin typeface="Times New Roman" panose="02020603050405020304" pitchFamily="18" charset="0"/>
                <a:cs typeface="Times New Roman" panose="02020603050405020304" pitchFamily="18" charset="0"/>
              </a:rPr>
              <a:t> numbers</a:t>
            </a:r>
            <a:r>
              <a:rPr lang="en-US" sz="2000" dirty="0">
                <a:latin typeface="Times New Roman" panose="02020603050405020304" pitchFamily="18" charset="0"/>
                <a:cs typeface="Times New Roman" panose="02020603050405020304" pitchFamily="18" charset="0"/>
              </a:rPr>
              <a:t>:</a:t>
            </a:r>
          </a:p>
          <a:p>
            <a:pPr marL="800100" lvl="1"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9’s complement is </a:t>
            </a:r>
            <a:r>
              <a:rPr lang="en-US" i="1"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r</a:t>
            </a:r>
            <a:r>
              <a:rPr lang="en-US" i="1" baseline="30000" dirty="0" err="1">
                <a:latin typeface="Times New Roman" panose="02020603050405020304" pitchFamily="18" charset="0"/>
                <a:cs typeface="Times New Roman" panose="02020603050405020304" pitchFamily="18" charset="0"/>
              </a:rPr>
              <a:t>n</a:t>
            </a:r>
            <a:r>
              <a:rPr lang="tr-TR" i="1" baseline="30000"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t>
            </a:r>
            <a:r>
              <a:rPr lang="tr-TR" i="1"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1)–N</a:t>
            </a:r>
            <a:r>
              <a:rPr lang="en-US" dirty="0">
                <a:latin typeface="Times New Roman" panose="02020603050405020304" pitchFamily="18" charset="0"/>
                <a:cs typeface="Times New Roman" panose="02020603050405020304" pitchFamily="18" charset="0"/>
              </a:rPr>
              <a:t> = (10</a:t>
            </a:r>
            <a:r>
              <a:rPr lang="en-US" baseline="30000" dirty="0">
                <a:latin typeface="Times New Roman" panose="02020603050405020304" pitchFamily="18" charset="0"/>
                <a:cs typeface="Times New Roman" panose="02020603050405020304" pitchFamily="18" charset="0"/>
              </a:rPr>
              <a:t>6</a:t>
            </a:r>
            <a:r>
              <a:rPr lang="en-US" dirty="0">
                <a:latin typeface="Times New Roman" panose="02020603050405020304" pitchFamily="18" charset="0"/>
                <a:cs typeface="Times New Roman" panose="02020603050405020304" pitchFamily="18" charset="0"/>
              </a:rPr>
              <a:t>–1)–</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 999999–</a:t>
            </a:r>
            <a:r>
              <a:rPr lang="en-US" i="1" dirty="0">
                <a:latin typeface="Times New Roman" panose="02020603050405020304" pitchFamily="18" charset="0"/>
                <a:cs typeface="Times New Roman" panose="02020603050405020304" pitchFamily="18" charset="0"/>
              </a:rPr>
              <a:t>N</a:t>
            </a:r>
          </a:p>
          <a:p>
            <a:pPr marL="800100" lvl="1"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9’s complement of 546700 is 999999–546700 = 453299</a:t>
            </a:r>
          </a:p>
          <a:p>
            <a:pPr marL="285750" indent="-285750" algn="l">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Example for 7-digit </a:t>
            </a:r>
            <a:r>
              <a:rPr lang="en-US" sz="2000" b="1" u="sng" dirty="0">
                <a:latin typeface="Times New Roman" panose="02020603050405020304" pitchFamily="18" charset="0"/>
                <a:cs typeface="Times New Roman" panose="02020603050405020304" pitchFamily="18" charset="0"/>
              </a:rPr>
              <a:t>binary</a:t>
            </a:r>
            <a:r>
              <a:rPr lang="en-US" sz="2000" b="1" dirty="0">
                <a:latin typeface="Times New Roman" panose="02020603050405020304" pitchFamily="18" charset="0"/>
                <a:cs typeface="Times New Roman" panose="02020603050405020304" pitchFamily="18" charset="0"/>
              </a:rPr>
              <a:t> numbers:</a:t>
            </a:r>
          </a:p>
          <a:p>
            <a:pPr marL="800100" lvl="1"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1’s complement is </a:t>
            </a:r>
            <a:r>
              <a:rPr lang="en-US" i="1"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r</a:t>
            </a:r>
            <a:r>
              <a:rPr lang="en-US" i="1" baseline="30000" dirty="0" err="1">
                <a:latin typeface="Times New Roman" panose="02020603050405020304" pitchFamily="18" charset="0"/>
                <a:cs typeface="Times New Roman" panose="02020603050405020304" pitchFamily="18" charset="0"/>
              </a:rPr>
              <a:t>n</a:t>
            </a:r>
            <a:r>
              <a:rPr lang="tr-TR" i="1" baseline="30000" dirty="0">
                <a:latin typeface="Times New Roman" panose="02020603050405020304" pitchFamily="18" charset="0"/>
                <a:cs typeface="Times New Roman" panose="02020603050405020304" pitchFamily="18" charset="0"/>
              </a:rPr>
              <a:t> </a:t>
            </a:r>
            <a:r>
              <a:rPr lang="en-US" i="1" baseline="30000"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t>
            </a:r>
            <a:r>
              <a:rPr lang="tr-TR" i="1"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1) – N</a:t>
            </a:r>
            <a:r>
              <a:rPr lang="en-US" dirty="0">
                <a:latin typeface="Times New Roman" panose="02020603050405020304" pitchFamily="18" charset="0"/>
                <a:cs typeface="Times New Roman" panose="02020603050405020304" pitchFamily="18" charset="0"/>
              </a:rPr>
              <a:t> = (2</a:t>
            </a:r>
            <a:r>
              <a:rPr lang="en-US" baseline="30000" dirty="0">
                <a:latin typeface="Times New Roman" panose="02020603050405020304" pitchFamily="18" charset="0"/>
                <a:cs typeface="Times New Roman" panose="02020603050405020304" pitchFamily="18" charset="0"/>
              </a:rPr>
              <a:t>7</a:t>
            </a:r>
            <a:r>
              <a:rPr lang="en-US" dirty="0">
                <a:latin typeface="Times New Roman" panose="02020603050405020304" pitchFamily="18" charset="0"/>
                <a:cs typeface="Times New Roman" panose="02020603050405020304" pitchFamily="18" charset="0"/>
              </a:rPr>
              <a:t>–1)–</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 1111111–</a:t>
            </a:r>
            <a:r>
              <a:rPr lang="en-US" i="1" dirty="0">
                <a:latin typeface="Times New Roman" panose="02020603050405020304" pitchFamily="18" charset="0"/>
                <a:cs typeface="Times New Roman" panose="02020603050405020304" pitchFamily="18" charset="0"/>
              </a:rPr>
              <a:t>N</a:t>
            </a:r>
          </a:p>
          <a:p>
            <a:pPr marL="800100" lvl="1"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1’s complement of 1011000 is 1111111–1011000 = 0100111</a:t>
            </a:r>
          </a:p>
          <a:p>
            <a:pPr marL="285750" indent="-285750" algn="l">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Observation:</a:t>
            </a:r>
          </a:p>
          <a:p>
            <a:pPr marL="800100" lvl="1"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Subtraction from (</a:t>
            </a:r>
            <a:r>
              <a:rPr lang="en-US" i="1" dirty="0" err="1">
                <a:latin typeface="Times New Roman" panose="02020603050405020304" pitchFamily="18" charset="0"/>
                <a:cs typeface="Times New Roman" panose="02020603050405020304" pitchFamily="18" charset="0"/>
              </a:rPr>
              <a:t>r</a:t>
            </a:r>
            <a:r>
              <a:rPr lang="en-US" i="1" baseline="30000" dirty="0" err="1">
                <a:latin typeface="Times New Roman" panose="02020603050405020304" pitchFamily="18" charset="0"/>
                <a:cs typeface="Times New Roman" panose="02020603050405020304" pitchFamily="18" charset="0"/>
              </a:rPr>
              <a:t>n</a:t>
            </a:r>
            <a:r>
              <a:rPr lang="tr-TR" i="1" baseline="30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 will never require a borrow</a:t>
            </a:r>
          </a:p>
          <a:p>
            <a:pPr marL="800100" lvl="1"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Diminished radix complement can be computed digit-by-digit</a:t>
            </a:r>
          </a:p>
          <a:p>
            <a:pPr marL="800100" lvl="1"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binary: 1 – 0 = 1 and 1 – 1 = 0 </a:t>
            </a:r>
            <a:endParaRPr lang="en-US" altLang="zh-TW" dirty="0">
              <a:solidFill>
                <a:srgbClr val="FF0000"/>
              </a:solidFill>
              <a:latin typeface="Times New Roman" panose="02020603050405020304" pitchFamily="18" charset="0"/>
              <a:cs typeface="Times New Roman" panose="02020603050405020304" pitchFamily="18" charset="0"/>
            </a:endParaRPr>
          </a:p>
          <a:p>
            <a:pPr marL="571500" indent="-571500" algn="l">
              <a:buFont typeface="Wingdings" panose="05000000000000000000" pitchFamily="2" charset="2"/>
              <a:buChar char="v"/>
            </a:pPr>
            <a:endParaRPr lang="en-US" sz="3600" dirty="0"/>
          </a:p>
        </p:txBody>
      </p:sp>
    </p:spTree>
    <p:extLst>
      <p:ext uri="{BB962C8B-B14F-4D97-AF65-F5344CB8AC3E}">
        <p14:creationId xmlns:p14="http://schemas.microsoft.com/office/powerpoint/2010/main" val="7731357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27" y="446810"/>
            <a:ext cx="9144000" cy="644236"/>
          </a:xfrm>
        </p:spPr>
        <p:txBody>
          <a:bodyPr>
            <a:noAutofit/>
          </a:bodyPr>
          <a:lstStyle/>
          <a:p>
            <a:r>
              <a:rPr lang="en-US" sz="4000" dirty="0">
                <a:latin typeface="Times New Roman" panose="02020603050405020304" pitchFamily="18" charset="0"/>
                <a:cs typeface="Times New Roman" panose="02020603050405020304" pitchFamily="18" charset="0"/>
              </a:rPr>
              <a:t>Complements</a:t>
            </a:r>
          </a:p>
        </p:txBody>
      </p:sp>
      <p:pic>
        <p:nvPicPr>
          <p:cNvPr id="4" name="Picture 3"/>
          <p:cNvPicPr>
            <a:picLocks noChangeAspect="1"/>
          </p:cNvPicPr>
          <p:nvPr/>
        </p:nvPicPr>
        <p:blipFill>
          <a:blip r:embed="rId2"/>
          <a:stretch>
            <a:fillRect/>
          </a:stretch>
        </p:blipFill>
        <p:spPr>
          <a:xfrm>
            <a:off x="2419055" y="1281304"/>
            <a:ext cx="6727976" cy="5149064"/>
          </a:xfrm>
          <a:prstGeom prst="rect">
            <a:avLst/>
          </a:prstGeom>
        </p:spPr>
      </p:pic>
    </p:spTree>
    <p:extLst>
      <p:ext uri="{BB962C8B-B14F-4D97-AF65-F5344CB8AC3E}">
        <p14:creationId xmlns:p14="http://schemas.microsoft.com/office/powerpoint/2010/main" val="5890041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0250" y="598410"/>
            <a:ext cx="9144000" cy="644236"/>
          </a:xfrm>
        </p:spPr>
        <p:txBody>
          <a:bodyPr>
            <a:noAutofit/>
          </a:bodyPr>
          <a:lstStyle/>
          <a:p>
            <a:r>
              <a:rPr lang="en-US" altLang="zh-TW" sz="4000" dirty="0">
                <a:latin typeface="Times New Roman" panose="02020603050405020304" pitchFamily="18" charset="0"/>
                <a:cs typeface="Times New Roman" panose="02020603050405020304" pitchFamily="18" charset="0"/>
              </a:rPr>
              <a:t>Complements</a:t>
            </a:r>
            <a:endParaRPr lang="en-US" sz="4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srcRect t="42905"/>
          <a:stretch/>
        </p:blipFill>
        <p:spPr>
          <a:xfrm>
            <a:off x="2171784" y="3199241"/>
            <a:ext cx="8602679" cy="3001907"/>
          </a:xfrm>
          <a:prstGeom prst="rect">
            <a:avLst/>
          </a:prstGeom>
        </p:spPr>
      </p:pic>
      <p:sp>
        <p:nvSpPr>
          <p:cNvPr id="5" name="TextBox 4"/>
          <p:cNvSpPr txBox="1"/>
          <p:nvPr/>
        </p:nvSpPr>
        <p:spPr>
          <a:xfrm>
            <a:off x="1512277" y="1137138"/>
            <a:ext cx="9929446" cy="2062103"/>
          </a:xfrm>
          <a:prstGeom prst="rect">
            <a:avLst/>
          </a:prstGeom>
          <a:noFill/>
        </p:spPr>
        <p:txBody>
          <a:bodyPr wrap="square" rtlCol="0">
            <a:spAutoFit/>
          </a:bodyPr>
          <a:lstStyle/>
          <a:p>
            <a:pPr algn="just"/>
            <a:r>
              <a:rPr lang="en-US" sz="3200" dirty="0">
                <a:latin typeface="Times New Roman" pitchFamily="18" charset="0"/>
                <a:cs typeface="Times New Roman" pitchFamily="18" charset="0"/>
              </a:rPr>
              <a:t>Radix Complement: </a:t>
            </a:r>
          </a:p>
          <a:p>
            <a:pPr algn="just"/>
            <a:r>
              <a:rPr lang="en-US" sz="2400" dirty="0">
                <a:latin typeface="Times New Roman" pitchFamily="18" charset="0"/>
                <a:cs typeface="Times New Roman" pitchFamily="18" charset="0"/>
              </a:rPr>
              <a:t>The r’s complement of an n digit number in base r is defined as (</a:t>
            </a:r>
            <a:r>
              <a:rPr lang="en-US" sz="2400" dirty="0" err="1">
                <a:latin typeface="Times New Roman" pitchFamily="18" charset="0"/>
                <a:cs typeface="Times New Roman" pitchFamily="18" charset="0"/>
              </a:rPr>
              <a:t>r</a:t>
            </a:r>
            <a:r>
              <a:rPr lang="en-US" sz="2400" baseline="30000" dirty="0" err="1">
                <a:latin typeface="Times New Roman" pitchFamily="18" charset="0"/>
                <a:cs typeface="Times New Roman" pitchFamily="18" charset="0"/>
              </a:rPr>
              <a:t>n</a:t>
            </a:r>
            <a:r>
              <a:rPr lang="en-US" sz="2400" dirty="0">
                <a:latin typeface="Times New Roman" pitchFamily="18" charset="0"/>
                <a:cs typeface="Times New Roman" pitchFamily="18" charset="0"/>
              </a:rPr>
              <a:t>-N) for N≠0 and as 0 for N=0. Comparing the (r-1)’s complement, we note that the r’s complement is obtained by adding 1 to the (r-1)’s complement, since                (</a:t>
            </a:r>
            <a:r>
              <a:rPr lang="en-US" sz="2400" dirty="0" err="1">
                <a:latin typeface="Times New Roman" pitchFamily="18" charset="0"/>
                <a:cs typeface="Times New Roman" pitchFamily="18" charset="0"/>
              </a:rPr>
              <a:t>r</a:t>
            </a:r>
            <a:r>
              <a:rPr lang="en-US" sz="2400" baseline="30000" dirty="0" err="1">
                <a:latin typeface="Times New Roman" pitchFamily="18" charset="0"/>
                <a:cs typeface="Times New Roman" pitchFamily="18" charset="0"/>
              </a:rPr>
              <a:t>n</a:t>
            </a:r>
            <a:r>
              <a:rPr lang="en-US" sz="2400" dirty="0">
                <a:latin typeface="Times New Roman" pitchFamily="18" charset="0"/>
                <a:cs typeface="Times New Roman" pitchFamily="18" charset="0"/>
              </a:rPr>
              <a:t>-N)=[(r</a:t>
            </a:r>
            <a:r>
              <a:rPr lang="en-US" sz="2400" baseline="30000" dirty="0">
                <a:latin typeface="Times New Roman" pitchFamily="18" charset="0"/>
                <a:cs typeface="Times New Roman" pitchFamily="18" charset="0"/>
              </a:rPr>
              <a:t>n</a:t>
            </a:r>
            <a:r>
              <a:rPr lang="en-US" sz="2400" dirty="0">
                <a:latin typeface="Times New Roman" pitchFamily="18" charset="0"/>
                <a:cs typeface="Times New Roman" pitchFamily="18" charset="0"/>
              </a:rPr>
              <a:t>-1)-N]+1.</a:t>
            </a:r>
          </a:p>
        </p:txBody>
      </p:sp>
    </p:spTree>
    <p:extLst>
      <p:ext uri="{BB962C8B-B14F-4D97-AF65-F5344CB8AC3E}">
        <p14:creationId xmlns:p14="http://schemas.microsoft.com/office/powerpoint/2010/main" val="33394693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6431" y="340502"/>
            <a:ext cx="9144000" cy="644236"/>
          </a:xfrm>
        </p:spPr>
        <p:txBody>
          <a:bodyPr>
            <a:noAutofit/>
          </a:bodyPr>
          <a:lstStyle/>
          <a:p>
            <a:r>
              <a:rPr lang="en-US" altLang="zh-TW" sz="4000" dirty="0">
                <a:latin typeface="Times New Roman" panose="02020603050405020304" pitchFamily="18" charset="0"/>
                <a:cs typeface="Times New Roman" panose="02020603050405020304" pitchFamily="18" charset="0"/>
              </a:rPr>
              <a:t>Complements</a:t>
            </a:r>
            <a:endParaRPr lang="en-US" sz="4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srcRect t="40230"/>
          <a:stretch/>
        </p:blipFill>
        <p:spPr>
          <a:xfrm>
            <a:off x="2054555" y="2852773"/>
            <a:ext cx="8602679" cy="3142583"/>
          </a:xfrm>
          <a:prstGeom prst="rect">
            <a:avLst/>
          </a:prstGeom>
        </p:spPr>
      </p:pic>
      <p:sp>
        <p:nvSpPr>
          <p:cNvPr id="3" name="TextBox 2"/>
          <p:cNvSpPr txBox="1"/>
          <p:nvPr/>
        </p:nvSpPr>
        <p:spPr>
          <a:xfrm>
            <a:off x="8159262" y="3821723"/>
            <a:ext cx="2203938" cy="923330"/>
          </a:xfrm>
          <a:prstGeom prst="rect">
            <a:avLst/>
          </a:prstGeom>
          <a:noFill/>
        </p:spPr>
        <p:txBody>
          <a:bodyPr wrap="square" rtlCol="0">
            <a:spAutoFit/>
          </a:bodyPr>
          <a:lstStyle/>
          <a:p>
            <a:r>
              <a:rPr lang="en-US" dirty="0"/>
              <a:t>1000000-1=9999999</a:t>
            </a:r>
          </a:p>
          <a:p>
            <a:r>
              <a:rPr lang="en-US" dirty="0"/>
              <a:t>999999-012398=987601+1</a:t>
            </a:r>
          </a:p>
        </p:txBody>
      </p:sp>
      <p:sp>
        <p:nvSpPr>
          <p:cNvPr id="5" name="TextBox 4"/>
          <p:cNvSpPr txBox="1"/>
          <p:nvPr/>
        </p:nvSpPr>
        <p:spPr>
          <a:xfrm>
            <a:off x="7807569" y="4876799"/>
            <a:ext cx="2555631" cy="1785104"/>
          </a:xfrm>
          <a:prstGeom prst="rect">
            <a:avLst/>
          </a:prstGeom>
          <a:noFill/>
        </p:spPr>
        <p:txBody>
          <a:bodyPr wrap="square" rtlCol="0">
            <a:spAutoFit/>
          </a:bodyPr>
          <a:lstStyle/>
          <a:p>
            <a:r>
              <a:rPr lang="en-US" dirty="0"/>
              <a:t>  1  1  1  1  1  1   1</a:t>
            </a:r>
          </a:p>
          <a:p>
            <a:r>
              <a:rPr lang="en-US" dirty="0"/>
              <a:t>- 1  1  0  1  1   0  0</a:t>
            </a:r>
          </a:p>
          <a:p>
            <a:r>
              <a:rPr lang="en-US" dirty="0"/>
              <a:t>= ------------------------</a:t>
            </a:r>
          </a:p>
          <a:p>
            <a:r>
              <a:rPr lang="en-US" dirty="0"/>
              <a:t>    0  0  1  0  1  0  0 </a:t>
            </a:r>
          </a:p>
          <a:p>
            <a:r>
              <a:rPr lang="en-US" dirty="0"/>
              <a:t>   +                         1</a:t>
            </a:r>
          </a:p>
          <a:p>
            <a:r>
              <a:rPr lang="en-US" sz="2000" b="1" dirty="0"/>
              <a:t>   0  0  1  0  1  0  0</a:t>
            </a:r>
          </a:p>
        </p:txBody>
      </p:sp>
      <p:sp>
        <p:nvSpPr>
          <p:cNvPr id="6" name="TextBox 5"/>
          <p:cNvSpPr txBox="1"/>
          <p:nvPr/>
        </p:nvSpPr>
        <p:spPr>
          <a:xfrm>
            <a:off x="1512277" y="984738"/>
            <a:ext cx="9929446" cy="2062103"/>
          </a:xfrm>
          <a:prstGeom prst="rect">
            <a:avLst/>
          </a:prstGeom>
          <a:noFill/>
        </p:spPr>
        <p:txBody>
          <a:bodyPr wrap="square" rtlCol="0">
            <a:spAutoFit/>
          </a:bodyPr>
          <a:lstStyle/>
          <a:p>
            <a:pPr algn="just"/>
            <a:r>
              <a:rPr lang="en-US" sz="3200" dirty="0">
                <a:latin typeface="Times New Roman" pitchFamily="18" charset="0"/>
                <a:cs typeface="Times New Roman" pitchFamily="18" charset="0"/>
              </a:rPr>
              <a:t>Radix Complement: </a:t>
            </a:r>
          </a:p>
          <a:p>
            <a:pPr algn="just"/>
            <a:r>
              <a:rPr lang="en-US" sz="2400" dirty="0">
                <a:latin typeface="Times New Roman" pitchFamily="18" charset="0"/>
                <a:cs typeface="Times New Roman" pitchFamily="18" charset="0"/>
              </a:rPr>
              <a:t>The r’s complement of an n digit number in base r is defined as (</a:t>
            </a:r>
            <a:r>
              <a:rPr lang="en-US" sz="2400" dirty="0" err="1">
                <a:latin typeface="Times New Roman" pitchFamily="18" charset="0"/>
                <a:cs typeface="Times New Roman" pitchFamily="18" charset="0"/>
              </a:rPr>
              <a:t>r</a:t>
            </a:r>
            <a:r>
              <a:rPr lang="en-US" sz="2400" baseline="30000" dirty="0" err="1">
                <a:latin typeface="Times New Roman" pitchFamily="18" charset="0"/>
                <a:cs typeface="Times New Roman" pitchFamily="18" charset="0"/>
              </a:rPr>
              <a:t>n</a:t>
            </a:r>
            <a:r>
              <a:rPr lang="en-US" sz="2400" dirty="0">
                <a:latin typeface="Times New Roman" pitchFamily="18" charset="0"/>
                <a:cs typeface="Times New Roman" pitchFamily="18" charset="0"/>
              </a:rPr>
              <a:t>-N) for N≠0 and as 0 for N=0. Comparing the (r-1)’s complement, we note that the r’s complement is obtained by adding 1 to the (r-1)’s complement, since                (</a:t>
            </a:r>
            <a:r>
              <a:rPr lang="en-US" sz="2400" dirty="0" err="1">
                <a:latin typeface="Times New Roman" pitchFamily="18" charset="0"/>
                <a:cs typeface="Times New Roman" pitchFamily="18" charset="0"/>
              </a:rPr>
              <a:t>r</a:t>
            </a:r>
            <a:r>
              <a:rPr lang="en-US" sz="2400" baseline="30000" dirty="0" err="1">
                <a:latin typeface="Times New Roman" pitchFamily="18" charset="0"/>
                <a:cs typeface="Times New Roman" pitchFamily="18" charset="0"/>
              </a:rPr>
              <a:t>n</a:t>
            </a:r>
            <a:r>
              <a:rPr lang="en-US" sz="2400" dirty="0">
                <a:latin typeface="Times New Roman" pitchFamily="18" charset="0"/>
                <a:cs typeface="Times New Roman" pitchFamily="18" charset="0"/>
              </a:rPr>
              <a:t>-N)=[(r</a:t>
            </a:r>
            <a:r>
              <a:rPr lang="en-US" sz="2400" baseline="30000" dirty="0">
                <a:latin typeface="Times New Roman" pitchFamily="18" charset="0"/>
                <a:cs typeface="Times New Roman" pitchFamily="18" charset="0"/>
              </a:rPr>
              <a:t>n</a:t>
            </a:r>
            <a:r>
              <a:rPr lang="en-US" sz="2400" dirty="0">
                <a:latin typeface="Times New Roman" pitchFamily="18" charset="0"/>
                <a:cs typeface="Times New Roman" pitchFamily="18" charset="0"/>
              </a:rPr>
              <a:t>-1)-N]+1.</a:t>
            </a:r>
          </a:p>
        </p:txBody>
      </p:sp>
    </p:spTree>
    <p:extLst>
      <p:ext uri="{BB962C8B-B14F-4D97-AF65-F5344CB8AC3E}">
        <p14:creationId xmlns:p14="http://schemas.microsoft.com/office/powerpoint/2010/main" val="10573148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27" y="446810"/>
            <a:ext cx="9144000" cy="644236"/>
          </a:xfrm>
        </p:spPr>
        <p:txBody>
          <a:bodyPr>
            <a:noAutofit/>
          </a:bodyPr>
          <a:lstStyle/>
          <a:p>
            <a:r>
              <a:rPr lang="en-US" sz="4000" dirty="0">
                <a:latin typeface="Times New Roman" panose="02020603050405020304" pitchFamily="18" charset="0"/>
                <a:cs typeface="Times New Roman" panose="02020603050405020304" pitchFamily="18" charset="0"/>
              </a:rPr>
              <a:t>Complements</a:t>
            </a:r>
          </a:p>
        </p:txBody>
      </p:sp>
      <p:pic>
        <p:nvPicPr>
          <p:cNvPr id="4" name="Picture 3"/>
          <p:cNvPicPr>
            <a:picLocks noChangeAspect="1"/>
          </p:cNvPicPr>
          <p:nvPr/>
        </p:nvPicPr>
        <p:blipFill>
          <a:blip r:embed="rId2"/>
          <a:stretch>
            <a:fillRect/>
          </a:stretch>
        </p:blipFill>
        <p:spPr>
          <a:xfrm>
            <a:off x="1378527" y="1163782"/>
            <a:ext cx="8749976" cy="5268191"/>
          </a:xfrm>
          <a:prstGeom prst="rect">
            <a:avLst/>
          </a:prstGeom>
        </p:spPr>
      </p:pic>
    </p:spTree>
    <p:extLst>
      <p:ext uri="{BB962C8B-B14F-4D97-AF65-F5344CB8AC3E}">
        <p14:creationId xmlns:p14="http://schemas.microsoft.com/office/powerpoint/2010/main" val="12566218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27" y="446810"/>
            <a:ext cx="9144000" cy="644236"/>
          </a:xfrm>
        </p:spPr>
        <p:txBody>
          <a:bodyPr>
            <a:noAutofit/>
          </a:bodyPr>
          <a:lstStyle/>
          <a:p>
            <a:r>
              <a:rPr lang="en-US" altLang="zh-TW" sz="4000" dirty="0">
                <a:latin typeface="Times New Roman" panose="02020603050405020304" pitchFamily="18" charset="0"/>
                <a:cs typeface="Times New Roman" panose="02020603050405020304" pitchFamily="18" charset="0"/>
              </a:rPr>
              <a:t>Complements</a:t>
            </a:r>
            <a:endParaRPr lang="en-US"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78940" y="1236517"/>
            <a:ext cx="10048009" cy="5174673"/>
          </a:xfrm>
        </p:spPr>
        <p:txBody>
          <a:bodyPr>
            <a:normAutofit/>
          </a:bodyPr>
          <a:lstStyle/>
          <a:p>
            <a:pPr marL="342900" indent="-342900" algn="l">
              <a:buFont typeface="Wingdings" panose="05000000000000000000" pitchFamily="2" charset="2"/>
              <a:buChar char="v"/>
            </a:pPr>
            <a:r>
              <a:rPr lang="en-US" altLang="zh-TW" dirty="0">
                <a:latin typeface="Times New Roman" panose="02020603050405020304" pitchFamily="18" charset="0"/>
                <a:cs typeface="Times New Roman" panose="02020603050405020304" pitchFamily="18" charset="0"/>
              </a:rPr>
              <a:t>Subtraction with Complements</a:t>
            </a:r>
          </a:p>
          <a:p>
            <a:pPr marL="342900" indent="-342900" algn="l">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The subtraction of two </a:t>
            </a:r>
            <a:r>
              <a:rPr lang="en-US" altLang="zh-TW" i="1" dirty="0">
                <a:latin typeface="Times New Roman" panose="02020603050405020304" pitchFamily="18" charset="0"/>
                <a:cs typeface="Times New Roman" panose="02020603050405020304" pitchFamily="18" charset="0"/>
              </a:rPr>
              <a:t>n</a:t>
            </a:r>
            <a:r>
              <a:rPr lang="en-US" altLang="zh-TW" dirty="0">
                <a:latin typeface="Times New Roman" panose="02020603050405020304" pitchFamily="18" charset="0"/>
                <a:cs typeface="Times New Roman" panose="02020603050405020304" pitchFamily="18" charset="0"/>
              </a:rPr>
              <a:t>-digit unsigned numbers </a:t>
            </a:r>
            <a:r>
              <a:rPr lang="en-US" altLang="zh-TW" i="1" dirty="0">
                <a:latin typeface="Times New Roman" panose="02020603050405020304" pitchFamily="18" charset="0"/>
                <a:cs typeface="Times New Roman" panose="02020603050405020304" pitchFamily="18" charset="0"/>
              </a:rPr>
              <a:t>M</a:t>
            </a:r>
            <a:r>
              <a:rPr lang="en-US" altLang="zh-TW" dirty="0">
                <a:latin typeface="Times New Roman" panose="02020603050405020304" pitchFamily="18" charset="0"/>
                <a:cs typeface="Times New Roman" panose="02020603050405020304" pitchFamily="18" charset="0"/>
              </a:rPr>
              <a:t> – </a:t>
            </a:r>
            <a:r>
              <a:rPr lang="en-US" altLang="zh-TW" i="1" dirty="0">
                <a:latin typeface="Times New Roman" panose="02020603050405020304" pitchFamily="18" charset="0"/>
                <a:cs typeface="Times New Roman" panose="02020603050405020304" pitchFamily="18" charset="0"/>
              </a:rPr>
              <a:t>N</a:t>
            </a:r>
            <a:r>
              <a:rPr lang="en-US" altLang="zh-TW" dirty="0">
                <a:latin typeface="Times New Roman" panose="02020603050405020304" pitchFamily="18" charset="0"/>
                <a:cs typeface="Times New Roman" panose="02020603050405020304" pitchFamily="18" charset="0"/>
              </a:rPr>
              <a:t> in base</a:t>
            </a:r>
            <a:r>
              <a:rPr lang="en-US" altLang="zh-TW" i="1" dirty="0">
                <a:latin typeface="Times New Roman" panose="02020603050405020304" pitchFamily="18" charset="0"/>
                <a:cs typeface="Times New Roman" panose="02020603050405020304" pitchFamily="18" charset="0"/>
              </a:rPr>
              <a:t> r </a:t>
            </a:r>
            <a:r>
              <a:rPr lang="en-US" altLang="zh-TW" dirty="0">
                <a:latin typeface="Times New Roman" panose="02020603050405020304" pitchFamily="18" charset="0"/>
                <a:cs typeface="Times New Roman" panose="02020603050405020304" pitchFamily="18" charset="0"/>
              </a:rPr>
              <a:t>can be done as follows:</a:t>
            </a:r>
          </a:p>
          <a:p>
            <a:pPr marL="571500" indent="-57150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pic>
        <p:nvPicPr>
          <p:cNvPr id="4" name="Picture 6"/>
          <p:cNvPicPr>
            <a:picLocks noChangeAspect="1" noChangeArrowheads="1"/>
          </p:cNvPicPr>
          <p:nvPr/>
        </p:nvPicPr>
        <p:blipFill>
          <a:blip r:embed="rId2">
            <a:lum bright="-12000" contrast="24000"/>
          </a:blip>
          <a:srcRect/>
          <a:stretch>
            <a:fillRect/>
          </a:stretch>
        </p:blipFill>
        <p:spPr bwMode="auto">
          <a:xfrm>
            <a:off x="1641204" y="2545774"/>
            <a:ext cx="9585745" cy="3075708"/>
          </a:xfrm>
          <a:prstGeom prst="rect">
            <a:avLst/>
          </a:prstGeom>
          <a:noFill/>
          <a:ln w="28575">
            <a:solidFill>
              <a:schemeClr val="accent2">
                <a:lumMod val="60000"/>
                <a:lumOff val="40000"/>
              </a:schemeClr>
            </a:solidFill>
            <a:miter lim="800000"/>
            <a:headEnd/>
            <a:tailEnd/>
          </a:ln>
        </p:spPr>
      </p:pic>
    </p:spTree>
    <p:extLst>
      <p:ext uri="{BB962C8B-B14F-4D97-AF65-F5344CB8AC3E}">
        <p14:creationId xmlns:p14="http://schemas.microsoft.com/office/powerpoint/2010/main" val="20375863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27" y="446810"/>
            <a:ext cx="9144000" cy="644236"/>
          </a:xfrm>
        </p:spPr>
        <p:txBody>
          <a:bodyPr>
            <a:noAutofit/>
          </a:bodyPr>
          <a:lstStyle/>
          <a:p>
            <a:r>
              <a:rPr lang="en-US" altLang="zh-TW" sz="4000" dirty="0">
                <a:latin typeface="Times New Roman" panose="02020603050405020304" pitchFamily="18" charset="0"/>
                <a:cs typeface="Times New Roman" panose="02020603050405020304" pitchFamily="18" charset="0"/>
              </a:rPr>
              <a:t>Complements</a:t>
            </a:r>
            <a:endParaRPr lang="en-US" sz="4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523999" y="1091046"/>
            <a:ext cx="8586355" cy="5143517"/>
          </a:xfrm>
          <a:prstGeom prst="rect">
            <a:avLst/>
          </a:prstGeom>
        </p:spPr>
      </p:pic>
    </p:spTree>
    <p:extLst>
      <p:ext uri="{BB962C8B-B14F-4D97-AF65-F5344CB8AC3E}">
        <p14:creationId xmlns:p14="http://schemas.microsoft.com/office/powerpoint/2010/main" val="1017725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p:txBody>
          <a:bodyPr>
            <a:normAutofit/>
          </a:bodyPr>
          <a:lstStyle/>
          <a:p>
            <a:r>
              <a:rPr lang="en-US" sz="2200" dirty="0">
                <a:latin typeface="Times New Roman" panose="02020603050405020304" pitchFamily="18" charset="0"/>
                <a:cs typeface="Times New Roman" panose="02020603050405020304" pitchFamily="18" charset="0"/>
              </a:rPr>
              <a:t>Let me ask you few questions first…..(</a:t>
            </a:r>
            <a:r>
              <a:rPr lang="en-US" sz="2200" b="1" dirty="0">
                <a:solidFill>
                  <a:srgbClr val="1F497D"/>
                </a:solidFill>
                <a:latin typeface="Times New Roman" panose="02020603050405020304" pitchFamily="18" charset="0"/>
                <a:cs typeface="Times New Roman" panose="02020603050405020304" pitchFamily="18" charset="0"/>
              </a:rPr>
              <a:t>prerequisite knowledge</a:t>
            </a:r>
            <a:r>
              <a:rPr lang="en-US" sz="2200" b="1" dirty="0">
                <a:solidFill>
                  <a:schemeClr val="tx2"/>
                </a:solidFill>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a:t>
            </a:r>
          </a:p>
          <a:p>
            <a:pPr lvl="1">
              <a:lnSpc>
                <a:spcPct val="150000"/>
              </a:lnSpc>
            </a:pPr>
            <a:r>
              <a:rPr lang="en-US" sz="2200" dirty="0">
                <a:latin typeface="Times New Roman" panose="02020603050405020304" pitchFamily="18" charset="0"/>
                <a:cs typeface="Times New Roman" panose="02020603050405020304" pitchFamily="18" charset="0"/>
              </a:rPr>
              <a:t>Did you take course on electrical circuits ?? </a:t>
            </a:r>
          </a:p>
          <a:p>
            <a:pPr lvl="1">
              <a:lnSpc>
                <a:spcPct val="150000"/>
              </a:lnSpc>
            </a:pPr>
            <a:r>
              <a:rPr lang="en-US" sz="2200" dirty="0">
                <a:latin typeface="Times New Roman" panose="02020603050405020304" pitchFamily="18" charset="0"/>
                <a:cs typeface="Times New Roman" panose="02020603050405020304" pitchFamily="18" charset="0"/>
              </a:rPr>
              <a:t>Did you take course on electronics (Analog) ??</a:t>
            </a:r>
          </a:p>
          <a:p>
            <a:pPr lvl="1">
              <a:lnSpc>
                <a:spcPct val="150000"/>
              </a:lnSpc>
            </a:pPr>
            <a:r>
              <a:rPr lang="en-US" sz="2200" dirty="0">
                <a:latin typeface="Times New Roman" panose="02020603050405020304" pitchFamily="18" charset="0"/>
                <a:cs typeface="Times New Roman" panose="02020603050405020304" pitchFamily="18" charset="0"/>
              </a:rPr>
              <a:t>Do you know about signals (Analog/digital) ??</a:t>
            </a:r>
          </a:p>
        </p:txBody>
      </p:sp>
      <p:sp>
        <p:nvSpPr>
          <p:cNvPr id="6" name="Title 1"/>
          <p:cNvSpPr txBox="1">
            <a:spLocks/>
          </p:cNvSpPr>
          <p:nvPr/>
        </p:nvSpPr>
        <p:spPr>
          <a:xfrm>
            <a:off x="2438400" y="277504"/>
            <a:ext cx="7772400" cy="1143000"/>
          </a:xfrm>
          <a:prstGeom prst="rect">
            <a:avLst/>
          </a:prstGeom>
        </p:spPr>
        <p:txBody>
          <a:bodyPr bIns="91440" anchor="b" anchorCtr="0">
            <a:normAutofit/>
          </a:bodyPr>
          <a:lstStyle/>
          <a:p>
            <a:pPr>
              <a:spcBef>
                <a:spcPct val="0"/>
              </a:spcBef>
            </a:pPr>
            <a:r>
              <a:rPr lang="en-US" sz="4000" b="1" dirty="0">
                <a:latin typeface="Times New Roman" panose="02020603050405020304" pitchFamily="18" charset="0"/>
                <a:ea typeface="+mj-ea"/>
                <a:cs typeface="Times New Roman" panose="02020603050405020304" pitchFamily="18" charset="0"/>
              </a:rPr>
              <a:t>Digital Logic Design</a:t>
            </a:r>
            <a:endParaRPr lang="en-US" sz="4000" b="1" baseline="-25000"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1804384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27" y="446810"/>
            <a:ext cx="9144000" cy="644236"/>
          </a:xfrm>
        </p:spPr>
        <p:txBody>
          <a:bodyPr>
            <a:noAutofit/>
          </a:bodyPr>
          <a:lstStyle/>
          <a:p>
            <a:r>
              <a:rPr lang="en-US" altLang="zh-TW" sz="4000" dirty="0">
                <a:latin typeface="Times New Roman" panose="02020603050405020304" pitchFamily="18" charset="0"/>
                <a:cs typeface="Times New Roman" panose="02020603050405020304" pitchFamily="18" charset="0"/>
              </a:rPr>
              <a:t>Complements</a:t>
            </a:r>
            <a:endParaRPr lang="en-US" sz="4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143512" y="1091046"/>
            <a:ext cx="7866830" cy="4991099"/>
          </a:xfrm>
          <a:prstGeom prst="rect">
            <a:avLst/>
          </a:prstGeom>
        </p:spPr>
      </p:pic>
    </p:spTree>
    <p:extLst>
      <p:ext uri="{BB962C8B-B14F-4D97-AF65-F5344CB8AC3E}">
        <p14:creationId xmlns:p14="http://schemas.microsoft.com/office/powerpoint/2010/main" val="5287185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27" y="446810"/>
            <a:ext cx="9144000" cy="644236"/>
          </a:xfrm>
        </p:spPr>
        <p:txBody>
          <a:bodyPr>
            <a:noAutofit/>
          </a:bodyPr>
          <a:lstStyle/>
          <a:p>
            <a:r>
              <a:rPr lang="en-US" altLang="zh-TW" sz="4000" dirty="0">
                <a:latin typeface="Times New Roman" panose="02020603050405020304" pitchFamily="18" charset="0"/>
                <a:cs typeface="Times New Roman" panose="02020603050405020304" pitchFamily="18" charset="0"/>
              </a:rPr>
              <a:t>Signed Binary Numbers</a:t>
            </a:r>
            <a:endParaRPr lang="en-US" sz="4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535260" y="1163782"/>
            <a:ext cx="9290251" cy="5444836"/>
          </a:xfrm>
          <a:prstGeom prst="rect">
            <a:avLst/>
          </a:prstGeom>
        </p:spPr>
      </p:pic>
    </p:spTree>
    <p:extLst>
      <p:ext uri="{BB962C8B-B14F-4D97-AF65-F5344CB8AC3E}">
        <p14:creationId xmlns:p14="http://schemas.microsoft.com/office/powerpoint/2010/main" val="4479248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27" y="446810"/>
            <a:ext cx="9144000" cy="644236"/>
          </a:xfrm>
        </p:spPr>
        <p:txBody>
          <a:bodyPr>
            <a:noAutofit/>
          </a:bodyPr>
          <a:lstStyle/>
          <a:p>
            <a:r>
              <a:rPr lang="en-US" altLang="zh-TW" sz="4000" dirty="0">
                <a:latin typeface="Times New Roman" panose="02020603050405020304" pitchFamily="18" charset="0"/>
                <a:cs typeface="Times New Roman" panose="02020603050405020304" pitchFamily="18" charset="0"/>
              </a:rPr>
              <a:t>Signed Binary Numbers</a:t>
            </a:r>
            <a:endParaRPr lang="en-US" sz="4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685675" y="1091046"/>
            <a:ext cx="6375198" cy="5616769"/>
          </a:xfrm>
          <a:prstGeom prst="rect">
            <a:avLst/>
          </a:prstGeom>
        </p:spPr>
      </p:pic>
    </p:spTree>
    <p:extLst>
      <p:ext uri="{BB962C8B-B14F-4D97-AF65-F5344CB8AC3E}">
        <p14:creationId xmlns:p14="http://schemas.microsoft.com/office/powerpoint/2010/main" val="16370786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27" y="301337"/>
            <a:ext cx="9144000" cy="644236"/>
          </a:xfrm>
        </p:spPr>
        <p:txBody>
          <a:bodyPr>
            <a:noAutofit/>
          </a:bodyPr>
          <a:lstStyle/>
          <a:p>
            <a:r>
              <a:rPr lang="en-US" altLang="zh-TW" sz="4000" dirty="0">
                <a:latin typeface="Times New Roman" panose="02020603050405020304" pitchFamily="18" charset="0"/>
                <a:cs typeface="Times New Roman" panose="02020603050405020304" pitchFamily="18" charset="0"/>
              </a:rPr>
              <a:t>Signed Binary Numbers</a:t>
            </a:r>
            <a:endParaRPr lang="en-US" sz="4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892140" y="1091046"/>
            <a:ext cx="9292194" cy="5559136"/>
          </a:xfrm>
          <a:prstGeom prst="rect">
            <a:avLst/>
          </a:prstGeom>
        </p:spPr>
      </p:pic>
    </p:spTree>
    <p:extLst>
      <p:ext uri="{BB962C8B-B14F-4D97-AF65-F5344CB8AC3E}">
        <p14:creationId xmlns:p14="http://schemas.microsoft.com/office/powerpoint/2010/main" val="6072257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hape 293"/>
          <p:cNvSpPr>
            <a:spLocks noGrp="1"/>
          </p:cNvSpPr>
          <p:nvPr>
            <p:ph type="title"/>
          </p:nvPr>
        </p:nvSpPr>
        <p:spPr>
          <a:xfrm>
            <a:off x="1524000" y="76200"/>
            <a:ext cx="9144000" cy="1143000"/>
          </a:xfrm>
        </p:spPr>
        <p:txBody>
          <a:bodyPr/>
          <a:lstStyle/>
          <a:p>
            <a:pPr algn="ctr">
              <a:spcBef>
                <a:spcPct val="0"/>
              </a:spcBef>
            </a:pPr>
            <a:r>
              <a:rPr lang="en-US" altLang="en-US" sz="3200">
                <a:latin typeface="Times New Roman" panose="02020603050405020304" pitchFamily="18" charset="0"/>
                <a:cs typeface="Times New Roman" panose="02020603050405020304" pitchFamily="18" charset="0"/>
              </a:rPr>
              <a:t>Booth’s Algorithm for 2’s Complement Multiplication</a:t>
            </a:r>
          </a:p>
        </p:txBody>
      </p:sp>
      <p:sp>
        <p:nvSpPr>
          <p:cNvPr id="34819" name="TextBox 17"/>
          <p:cNvSpPr txBox="1">
            <a:spLocks noChangeArrowheads="1"/>
          </p:cNvSpPr>
          <p:nvPr/>
        </p:nvSpPr>
        <p:spPr bwMode="auto">
          <a:xfrm>
            <a:off x="6915150" y="1905000"/>
            <a:ext cx="552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8" name="Shape 293"/>
          <p:cNvSpPr txBox="1">
            <a:spLocks/>
          </p:cNvSpPr>
          <p:nvPr/>
        </p:nvSpPr>
        <p:spPr bwMode="auto">
          <a:xfrm>
            <a:off x="1676400" y="1965326"/>
            <a:ext cx="914400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5" tIns="91425" rIns="91425" bIns="91425"/>
          <a:lstStyle>
            <a:lvl1pPr lvl="0" algn="l" rtl="0" eaLnBrk="0" fontAlgn="base" hangingPunct="0">
              <a:spcBef>
                <a:spcPts val="0"/>
              </a:spcBef>
              <a:spcAft>
                <a:spcPct val="0"/>
              </a:spcAft>
              <a:defRPr sz="3900" b="1" kern="1200">
                <a:solidFill>
                  <a:schemeClr val="tx2"/>
                </a:solidFill>
                <a:latin typeface="+mj-lt"/>
                <a:ea typeface="+mj-ea"/>
                <a:cs typeface="+mj-cs"/>
              </a:defRPr>
            </a:lvl1pPr>
            <a:lvl2pPr lvl="1" algn="l" rtl="0" eaLnBrk="0" fontAlgn="base" hangingPunct="0">
              <a:spcBef>
                <a:spcPts val="0"/>
              </a:spcBef>
              <a:spcAft>
                <a:spcPct val="0"/>
              </a:spcAft>
              <a:defRPr sz="3900" b="1">
                <a:solidFill>
                  <a:schemeClr val="tx2"/>
                </a:solidFill>
                <a:latin typeface="Arial" panose="020B0604020202020204" pitchFamily="34" charset="0"/>
              </a:defRPr>
            </a:lvl2pPr>
            <a:lvl3pPr lvl="2" algn="l" rtl="0" eaLnBrk="0" fontAlgn="base" hangingPunct="0">
              <a:spcBef>
                <a:spcPts val="0"/>
              </a:spcBef>
              <a:spcAft>
                <a:spcPct val="0"/>
              </a:spcAft>
              <a:defRPr sz="3900" b="1">
                <a:solidFill>
                  <a:schemeClr val="tx2"/>
                </a:solidFill>
                <a:latin typeface="Arial" panose="020B0604020202020204" pitchFamily="34" charset="0"/>
              </a:defRPr>
            </a:lvl3pPr>
            <a:lvl4pPr lvl="3" algn="l" rtl="0" eaLnBrk="0" fontAlgn="base" hangingPunct="0">
              <a:spcBef>
                <a:spcPts val="0"/>
              </a:spcBef>
              <a:spcAft>
                <a:spcPct val="0"/>
              </a:spcAft>
              <a:defRPr sz="3900" b="1">
                <a:solidFill>
                  <a:schemeClr val="tx2"/>
                </a:solidFill>
                <a:latin typeface="Arial" panose="020B0604020202020204" pitchFamily="34" charset="0"/>
              </a:defRPr>
            </a:lvl4pPr>
            <a:lvl5pPr lvl="4" algn="l" rtl="0" eaLnBrk="0" fontAlgn="base" hangingPunct="0">
              <a:spcBef>
                <a:spcPts val="0"/>
              </a:spcBef>
              <a:spcAft>
                <a:spcPct val="0"/>
              </a:spcAft>
              <a:defRPr sz="3900" b="1">
                <a:solidFill>
                  <a:schemeClr val="tx2"/>
                </a:solidFill>
                <a:latin typeface="Arial" panose="020B0604020202020204" pitchFamily="34" charset="0"/>
              </a:defRPr>
            </a:lvl5pPr>
            <a:lvl6pPr marL="457200" lvl="5" algn="l" rtl="0" fontAlgn="base">
              <a:spcBef>
                <a:spcPts val="0"/>
              </a:spcBef>
              <a:spcAft>
                <a:spcPct val="0"/>
              </a:spcAft>
              <a:defRPr sz="3900" b="1">
                <a:solidFill>
                  <a:schemeClr val="tx2"/>
                </a:solidFill>
                <a:latin typeface="Arial" panose="020B0604020202020204" pitchFamily="34" charset="0"/>
              </a:defRPr>
            </a:lvl6pPr>
            <a:lvl7pPr marL="914400" lvl="6" algn="l" rtl="0" fontAlgn="base">
              <a:spcBef>
                <a:spcPts val="0"/>
              </a:spcBef>
              <a:spcAft>
                <a:spcPct val="0"/>
              </a:spcAft>
              <a:defRPr sz="3900" b="1">
                <a:solidFill>
                  <a:schemeClr val="tx2"/>
                </a:solidFill>
                <a:latin typeface="Arial" panose="020B0604020202020204" pitchFamily="34" charset="0"/>
              </a:defRPr>
            </a:lvl7pPr>
            <a:lvl8pPr marL="1371600" lvl="7" algn="l" rtl="0" fontAlgn="base">
              <a:spcBef>
                <a:spcPts val="0"/>
              </a:spcBef>
              <a:spcAft>
                <a:spcPct val="0"/>
              </a:spcAft>
              <a:defRPr sz="3900" b="1">
                <a:solidFill>
                  <a:schemeClr val="tx2"/>
                </a:solidFill>
                <a:latin typeface="Arial" panose="020B0604020202020204" pitchFamily="34" charset="0"/>
              </a:defRPr>
            </a:lvl8pPr>
            <a:lvl9pPr marL="1828800" lvl="8" algn="l" rtl="0" fontAlgn="base">
              <a:spcBef>
                <a:spcPts val="0"/>
              </a:spcBef>
              <a:spcAft>
                <a:spcPct val="0"/>
              </a:spcAft>
              <a:defRPr sz="3900" b="1">
                <a:solidFill>
                  <a:schemeClr val="tx2"/>
                </a:solidFill>
                <a:latin typeface="Arial" panose="020B0604020202020204" pitchFamily="34" charset="0"/>
              </a:defRPr>
            </a:lvl9pPr>
          </a:lstStyle>
          <a:p>
            <a:pPr marL="457200" indent="-457200">
              <a:buFont typeface="Wingdings" pitchFamily="2" charset="2"/>
              <a:buChar char="q"/>
              <a:defRPr/>
            </a:pPr>
            <a:r>
              <a:rPr lang="en" sz="2400" dirty="0">
                <a:solidFill>
                  <a:schemeClr val="tx1"/>
                </a:solidFill>
                <a:latin typeface="Times New Roman" panose="02020603050405020304" pitchFamily="18" charset="0"/>
                <a:cs typeface="Times New Roman" panose="02020603050405020304" pitchFamily="18" charset="0"/>
              </a:rPr>
              <a:t>Can Multiply</a:t>
            </a:r>
          </a:p>
          <a:p>
            <a:pPr marL="457200" indent="-457200" algn="just">
              <a:buFont typeface="Wingdings" pitchFamily="2" charset="2"/>
              <a:buChar char="v"/>
              <a:defRPr/>
            </a:pPr>
            <a:r>
              <a:rPr lang="en" sz="2400" b="0" dirty="0">
                <a:solidFill>
                  <a:schemeClr val="tx1"/>
                </a:solidFill>
                <a:latin typeface="Times New Roman" panose="02020603050405020304" pitchFamily="18" charset="0"/>
                <a:cs typeface="Times New Roman" panose="02020603050405020304" pitchFamily="18" charset="0"/>
              </a:rPr>
              <a:t>Two positive numbers</a:t>
            </a:r>
          </a:p>
          <a:p>
            <a:pPr marL="457200" indent="-457200" algn="just">
              <a:buFont typeface="Wingdings" pitchFamily="2" charset="2"/>
              <a:buChar char="v"/>
              <a:defRPr/>
            </a:pPr>
            <a:r>
              <a:rPr lang="en" sz="2400" b="0" dirty="0">
                <a:solidFill>
                  <a:schemeClr val="tx1"/>
                </a:solidFill>
                <a:latin typeface="Times New Roman" panose="02020603050405020304" pitchFamily="18" charset="0"/>
                <a:cs typeface="Times New Roman" panose="02020603050405020304" pitchFamily="18" charset="0"/>
              </a:rPr>
              <a:t>Two negative numbers</a:t>
            </a:r>
          </a:p>
          <a:p>
            <a:pPr marL="457200" indent="-457200" algn="just">
              <a:buFont typeface="Wingdings" pitchFamily="2" charset="2"/>
              <a:buChar char="v"/>
              <a:defRPr/>
            </a:pPr>
            <a:r>
              <a:rPr lang="en" sz="2400" b="0" dirty="0">
                <a:solidFill>
                  <a:schemeClr val="tx1"/>
                </a:solidFill>
                <a:latin typeface="Times New Roman" panose="02020603050405020304" pitchFamily="18" charset="0"/>
                <a:cs typeface="Times New Roman" panose="02020603050405020304" pitchFamily="18" charset="0"/>
              </a:rPr>
              <a:t>One positive and one negative number</a:t>
            </a:r>
          </a:p>
          <a:p>
            <a:pPr algn="just">
              <a:defRPr/>
            </a:pPr>
            <a:endParaRPr lang="en" sz="2400" b="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itchFamily="2" charset="2"/>
              <a:buChar char="ü"/>
              <a:defRPr/>
            </a:pPr>
            <a:r>
              <a:rPr lang="en" sz="2400" b="0" dirty="0">
                <a:solidFill>
                  <a:schemeClr val="tx1"/>
                </a:solidFill>
                <a:latin typeface="Times New Roman" panose="02020603050405020304" pitchFamily="18" charset="0"/>
                <a:cs typeface="Times New Roman" panose="02020603050405020304" pitchFamily="18" charset="0"/>
              </a:rPr>
              <a:t>Important part of ALU design </a:t>
            </a:r>
          </a:p>
          <a:p>
            <a:pPr marL="342900" indent="-342900" algn="just">
              <a:buFont typeface="Wingdings" pitchFamily="2" charset="2"/>
              <a:buChar char="ü"/>
              <a:defRPr/>
            </a:pPr>
            <a:r>
              <a:rPr lang="en" sz="2400" b="0" dirty="0">
                <a:solidFill>
                  <a:schemeClr val="tx1"/>
                </a:solidFill>
                <a:latin typeface="Times New Roman" panose="02020603050405020304" pitchFamily="18" charset="0"/>
                <a:cs typeface="Times New Roman" panose="02020603050405020304" pitchFamily="18" charset="0"/>
              </a:rPr>
              <a:t>Use adder circuit only</a:t>
            </a:r>
          </a:p>
          <a:p>
            <a:pPr marL="342900" indent="-342900" algn="just">
              <a:buFont typeface="Wingdings" pitchFamily="2" charset="2"/>
              <a:buChar char="ü"/>
              <a:defRPr/>
            </a:pPr>
            <a:r>
              <a:rPr lang="en" sz="2400" b="0" dirty="0">
                <a:solidFill>
                  <a:schemeClr val="tx1"/>
                </a:solidFill>
                <a:latin typeface="Times New Roman" panose="02020603050405020304" pitchFamily="18" charset="0"/>
                <a:cs typeface="Times New Roman" panose="02020603050405020304" pitchFamily="18" charset="0"/>
              </a:rPr>
              <a:t>No required multiplier circuit</a:t>
            </a:r>
          </a:p>
        </p:txBody>
      </p:sp>
    </p:spTree>
    <p:extLst>
      <p:ext uri="{BB962C8B-B14F-4D97-AF65-F5344CB8AC3E}">
        <p14:creationId xmlns:p14="http://schemas.microsoft.com/office/powerpoint/2010/main" val="578179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hape 293"/>
          <p:cNvSpPr>
            <a:spLocks noGrp="1"/>
          </p:cNvSpPr>
          <p:nvPr>
            <p:ph type="title"/>
          </p:nvPr>
        </p:nvSpPr>
        <p:spPr>
          <a:xfrm>
            <a:off x="1524000" y="76200"/>
            <a:ext cx="9144000" cy="711200"/>
          </a:xfrm>
        </p:spPr>
        <p:txBody>
          <a:bodyPr/>
          <a:lstStyle/>
          <a:p>
            <a:pPr algn="ctr">
              <a:spcBef>
                <a:spcPct val="0"/>
              </a:spcBef>
            </a:pPr>
            <a:r>
              <a:rPr lang="en-US" altLang="en-US" sz="3200">
                <a:latin typeface="Times New Roman" panose="02020603050405020304" pitchFamily="18" charset="0"/>
                <a:cs typeface="Times New Roman" panose="02020603050405020304" pitchFamily="18" charset="0"/>
              </a:rPr>
              <a:t>Booth’s Algorithm for 2’s Complement Multiplication</a:t>
            </a:r>
          </a:p>
        </p:txBody>
      </p:sp>
      <p:pic>
        <p:nvPicPr>
          <p:cNvPr id="35843" name="Shape 295"/>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l="9938" r="10561"/>
          <a:stretch>
            <a:fillRect/>
          </a:stretch>
        </p:blipFill>
        <p:spPr bwMode="auto">
          <a:xfrm>
            <a:off x="1911350" y="1143001"/>
            <a:ext cx="3575050" cy="554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844" name="Group 1"/>
          <p:cNvGrpSpPr>
            <a:grpSpLocks/>
          </p:cNvGrpSpPr>
          <p:nvPr/>
        </p:nvGrpSpPr>
        <p:grpSpPr bwMode="auto">
          <a:xfrm>
            <a:off x="5992813" y="1143000"/>
            <a:ext cx="3581400" cy="4775200"/>
            <a:chOff x="4469364" y="590550"/>
            <a:chExt cx="3581400" cy="3352799"/>
          </a:xfrm>
        </p:grpSpPr>
        <p:pic>
          <p:nvPicPr>
            <p:cNvPr id="35846" name="Shape 302"/>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9364" y="590550"/>
              <a:ext cx="3581400" cy="3352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5391701" y="971753"/>
              <a:ext cx="411163" cy="228499"/>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5845" name="TextBox 17"/>
          <p:cNvSpPr txBox="1">
            <a:spLocks noChangeArrowheads="1"/>
          </p:cNvSpPr>
          <p:nvPr/>
        </p:nvSpPr>
        <p:spPr bwMode="auto">
          <a:xfrm>
            <a:off x="6915150" y="1905000"/>
            <a:ext cx="552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17685626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hape 293"/>
          <p:cNvSpPr>
            <a:spLocks noGrp="1"/>
          </p:cNvSpPr>
          <p:nvPr>
            <p:ph type="title"/>
          </p:nvPr>
        </p:nvSpPr>
        <p:spPr>
          <a:xfrm>
            <a:off x="1524000" y="76200"/>
            <a:ext cx="9144000" cy="711200"/>
          </a:xfrm>
        </p:spPr>
        <p:txBody>
          <a:bodyPr/>
          <a:lstStyle/>
          <a:p>
            <a:pPr>
              <a:spcBef>
                <a:spcPct val="0"/>
              </a:spcBef>
            </a:pPr>
            <a:r>
              <a:rPr lang="en-US" altLang="en-US" sz="3200">
                <a:latin typeface="Times New Roman" panose="02020603050405020304" pitchFamily="18" charset="0"/>
                <a:cs typeface="Times New Roman" panose="02020603050405020304" pitchFamily="18" charset="0"/>
              </a:rPr>
              <a:t>Booth’s Multiplication</a:t>
            </a:r>
          </a:p>
        </p:txBody>
      </p:sp>
      <p:pic>
        <p:nvPicPr>
          <p:cNvPr id="36867" name="Shape 295"/>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l="9938" r="10561"/>
          <a:stretch>
            <a:fillRect/>
          </a:stretch>
        </p:blipFill>
        <p:spPr bwMode="auto">
          <a:xfrm>
            <a:off x="1524000" y="1143001"/>
            <a:ext cx="3575050" cy="554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TextBox 17"/>
          <p:cNvSpPr txBox="1">
            <a:spLocks noChangeArrowheads="1"/>
          </p:cNvSpPr>
          <p:nvPr/>
        </p:nvSpPr>
        <p:spPr bwMode="auto">
          <a:xfrm>
            <a:off x="6915150" y="1905000"/>
            <a:ext cx="552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pic>
        <p:nvPicPr>
          <p:cNvPr id="3686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9832" y="152401"/>
            <a:ext cx="5305425" cy="653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85603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27" y="446810"/>
            <a:ext cx="9144000" cy="644236"/>
          </a:xfrm>
        </p:spPr>
        <p:txBody>
          <a:bodyPr>
            <a:noAutofit/>
          </a:bodyPr>
          <a:lstStyle/>
          <a:p>
            <a:r>
              <a:rPr lang="en-US" altLang="zh-TW" sz="4000" dirty="0">
                <a:latin typeface="Times New Roman" panose="02020603050405020304" pitchFamily="18" charset="0"/>
                <a:cs typeface="Times New Roman" panose="02020603050405020304" pitchFamily="18" charset="0"/>
              </a:rPr>
              <a:t>Binary Codes</a:t>
            </a:r>
            <a:endParaRPr lang="en-US" sz="4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943100" y="1163782"/>
            <a:ext cx="8693727" cy="5216236"/>
          </a:xfrm>
          <a:prstGeom prst="rect">
            <a:avLst/>
          </a:prstGeom>
        </p:spPr>
      </p:pic>
    </p:spTree>
    <p:extLst>
      <p:ext uri="{BB962C8B-B14F-4D97-AF65-F5344CB8AC3E}">
        <p14:creationId xmlns:p14="http://schemas.microsoft.com/office/powerpoint/2010/main" val="26656240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27" y="446810"/>
            <a:ext cx="9144000" cy="644236"/>
          </a:xfrm>
        </p:spPr>
        <p:txBody>
          <a:bodyPr>
            <a:noAutofit/>
          </a:bodyPr>
          <a:lstStyle/>
          <a:p>
            <a:r>
              <a:rPr lang="en-US" altLang="zh-TW" sz="4000" dirty="0">
                <a:latin typeface="Times New Roman" panose="02020603050405020304" pitchFamily="18" charset="0"/>
                <a:cs typeface="Times New Roman" panose="02020603050405020304" pitchFamily="18" charset="0"/>
              </a:rPr>
              <a:t>Binary Code</a:t>
            </a:r>
            <a:endParaRPr lang="en-US" sz="4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891145" y="1197234"/>
            <a:ext cx="8397996" cy="5255520"/>
          </a:xfrm>
          <a:prstGeom prst="rect">
            <a:avLst/>
          </a:prstGeom>
        </p:spPr>
      </p:pic>
    </p:spTree>
    <p:extLst>
      <p:ext uri="{BB962C8B-B14F-4D97-AF65-F5344CB8AC3E}">
        <p14:creationId xmlns:p14="http://schemas.microsoft.com/office/powerpoint/2010/main" val="29018777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27" y="446810"/>
            <a:ext cx="9144000" cy="644236"/>
          </a:xfrm>
        </p:spPr>
        <p:txBody>
          <a:bodyPr>
            <a:noAutofit/>
          </a:bodyPr>
          <a:lstStyle/>
          <a:p>
            <a:r>
              <a:rPr lang="en-US" altLang="zh-TW" sz="4000" dirty="0">
                <a:latin typeface="Times New Roman" panose="02020603050405020304" pitchFamily="18" charset="0"/>
                <a:cs typeface="Times New Roman" panose="02020603050405020304" pitchFamily="18" charset="0"/>
              </a:rPr>
              <a:t>Binary Code</a:t>
            </a:r>
            <a:endParaRPr lang="en-US" sz="4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31167" y="1348921"/>
            <a:ext cx="9259053" cy="4534529"/>
          </a:xfrm>
          <a:prstGeom prst="rect">
            <a:avLst/>
          </a:prstGeom>
        </p:spPr>
      </p:pic>
    </p:spTree>
    <p:extLst>
      <p:ext uri="{BB962C8B-B14F-4D97-AF65-F5344CB8AC3E}">
        <p14:creationId xmlns:p14="http://schemas.microsoft.com/office/powerpoint/2010/main" val="53343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27" y="446810"/>
            <a:ext cx="9144000" cy="644236"/>
          </a:xfrm>
        </p:spPr>
        <p:txBody>
          <a:bodyPr>
            <a:noAutofit/>
          </a:bodyPr>
          <a:lstStyle/>
          <a:p>
            <a:br>
              <a:rPr lang="en-US" altLang="zh-TW" sz="4800" dirty="0">
                <a:latin typeface="Times New Roman" panose="02020603050405020304" pitchFamily="18" charset="0"/>
                <a:ea typeface="標楷體" pitchFamily="65" charset="-120"/>
                <a:cs typeface="Times New Roman" panose="02020603050405020304" pitchFamily="18" charset="0"/>
              </a:rPr>
            </a:br>
            <a:r>
              <a:rPr lang="en-US" altLang="zh-TW" sz="4000" dirty="0">
                <a:latin typeface="Times New Roman" panose="02020603050405020304" pitchFamily="18" charset="0"/>
                <a:ea typeface="標楷體" pitchFamily="65" charset="-120"/>
                <a:cs typeface="Times New Roman" panose="02020603050405020304" pitchFamily="18" charset="0"/>
              </a:rPr>
              <a:t>Digital Systems and Numbers</a:t>
            </a:r>
            <a:endParaRPr lang="en-US" sz="4000" dirty="0"/>
          </a:p>
        </p:txBody>
      </p:sp>
      <p:sp>
        <p:nvSpPr>
          <p:cNvPr id="3" name="Subtitle 2"/>
          <p:cNvSpPr>
            <a:spLocks noGrp="1"/>
          </p:cNvSpPr>
          <p:nvPr>
            <p:ph type="subTitle" idx="1"/>
          </p:nvPr>
        </p:nvSpPr>
        <p:spPr>
          <a:xfrm>
            <a:off x="1143000" y="1205346"/>
            <a:ext cx="10048009" cy="3155640"/>
          </a:xfrm>
        </p:spPr>
        <p:txBody>
          <a:bodyPr>
            <a:normAutofit/>
          </a:bodyPr>
          <a:lstStyle/>
          <a:p>
            <a:pPr algn="l">
              <a:buFont typeface="Wingdings" panose="05000000000000000000" pitchFamily="2" charset="2"/>
              <a:buChar char="Ø"/>
            </a:pPr>
            <a:r>
              <a:rPr lang="en-US" altLang="zh-TW" sz="2200" dirty="0">
                <a:latin typeface="Times New Roman" panose="02020603050405020304" pitchFamily="18" charset="0"/>
                <a:cs typeface="Times New Roman" panose="02020603050405020304" pitchFamily="18" charset="0"/>
              </a:rPr>
              <a:t> Digital Systems</a:t>
            </a:r>
          </a:p>
          <a:p>
            <a:pPr algn="l">
              <a:buFont typeface="Wingdings" panose="05000000000000000000" pitchFamily="2" charset="2"/>
              <a:buChar char="Ø"/>
            </a:pPr>
            <a:r>
              <a:rPr lang="en-US" altLang="zh-TW" sz="2200" dirty="0">
                <a:latin typeface="Times New Roman" panose="02020603050405020304" pitchFamily="18" charset="0"/>
                <a:cs typeface="Times New Roman" panose="02020603050405020304" pitchFamily="18" charset="0"/>
              </a:rPr>
              <a:t> Binary Numbers</a:t>
            </a:r>
          </a:p>
          <a:p>
            <a:pPr algn="l">
              <a:buFont typeface="Wingdings" panose="05000000000000000000" pitchFamily="2" charset="2"/>
              <a:buChar char="Ø"/>
            </a:pPr>
            <a:r>
              <a:rPr lang="en-US" altLang="zh-TW" sz="2200" dirty="0">
                <a:latin typeface="Times New Roman" panose="02020603050405020304" pitchFamily="18" charset="0"/>
                <a:cs typeface="Times New Roman" panose="02020603050405020304" pitchFamily="18" charset="0"/>
              </a:rPr>
              <a:t> Number-base Conversions</a:t>
            </a:r>
          </a:p>
          <a:p>
            <a:pPr algn="l">
              <a:buFont typeface="Wingdings" panose="05000000000000000000" pitchFamily="2" charset="2"/>
              <a:buChar char="Ø"/>
            </a:pPr>
            <a:r>
              <a:rPr lang="en-US" altLang="zh-TW" sz="2200" dirty="0">
                <a:latin typeface="Times New Roman" panose="02020603050405020304" pitchFamily="18" charset="0"/>
                <a:cs typeface="Times New Roman" panose="02020603050405020304" pitchFamily="18" charset="0"/>
              </a:rPr>
              <a:t> Octal and Hexadecimal Numbers</a:t>
            </a:r>
          </a:p>
          <a:p>
            <a:pPr algn="l">
              <a:buFont typeface="Wingdings" panose="05000000000000000000" pitchFamily="2" charset="2"/>
              <a:buChar char="Ø"/>
            </a:pPr>
            <a:r>
              <a:rPr lang="en-US" altLang="zh-TW" sz="2200" dirty="0">
                <a:latin typeface="Times New Roman" panose="02020603050405020304" pitchFamily="18" charset="0"/>
                <a:cs typeface="Times New Roman" panose="02020603050405020304" pitchFamily="18" charset="0"/>
              </a:rPr>
              <a:t> Complements</a:t>
            </a:r>
          </a:p>
          <a:p>
            <a:pPr algn="l">
              <a:buFont typeface="Wingdings" panose="05000000000000000000" pitchFamily="2" charset="2"/>
              <a:buChar char="Ø"/>
            </a:pPr>
            <a:r>
              <a:rPr lang="en-US" altLang="zh-TW" sz="2200" dirty="0">
                <a:latin typeface="Times New Roman" panose="02020603050405020304" pitchFamily="18" charset="0"/>
                <a:cs typeface="Times New Roman" panose="02020603050405020304" pitchFamily="18" charset="0"/>
              </a:rPr>
              <a:t> Signed Binary Numbers</a:t>
            </a:r>
          </a:p>
          <a:p>
            <a:pPr algn="l">
              <a:buFont typeface="Wingdings" panose="05000000000000000000" pitchFamily="2" charset="2"/>
              <a:buChar char="Ø"/>
            </a:pPr>
            <a:r>
              <a:rPr lang="en-US" altLang="zh-TW" sz="2200" dirty="0">
                <a:latin typeface="Times New Roman" panose="02020603050405020304" pitchFamily="18" charset="0"/>
                <a:cs typeface="Times New Roman" panose="02020603050405020304" pitchFamily="18" charset="0"/>
              </a:rPr>
              <a:t> Binary Codes</a:t>
            </a:r>
          </a:p>
        </p:txBody>
      </p:sp>
    </p:spTree>
    <p:extLst>
      <p:ext uri="{BB962C8B-B14F-4D97-AF65-F5344CB8AC3E}">
        <p14:creationId xmlns:p14="http://schemas.microsoft.com/office/powerpoint/2010/main" val="29195179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27" y="446810"/>
            <a:ext cx="9144000" cy="644236"/>
          </a:xfrm>
        </p:spPr>
        <p:txBody>
          <a:bodyPr>
            <a:noAutofit/>
          </a:bodyPr>
          <a:lstStyle/>
          <a:p>
            <a:r>
              <a:rPr lang="en-US" altLang="zh-TW" sz="4000" dirty="0">
                <a:latin typeface="Times New Roman" panose="02020603050405020304" pitchFamily="18" charset="0"/>
                <a:cs typeface="Times New Roman" panose="02020603050405020304" pitchFamily="18" charset="0"/>
              </a:rPr>
              <a:t>Binary Codes</a:t>
            </a:r>
            <a:endParaRPr lang="en-US"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72836" y="945573"/>
            <a:ext cx="10318173" cy="5434445"/>
          </a:xfrm>
        </p:spPr>
        <p:txBody>
          <a:bodyPr>
            <a:normAutofit/>
          </a:bodyPr>
          <a:lstStyle/>
          <a:p>
            <a:pPr marL="571500" indent="-571500" algn="just">
              <a:buFont typeface="Wingdings" panose="05000000000000000000" pitchFamily="2" charset="2"/>
              <a:buChar char="v"/>
            </a:pPr>
            <a:r>
              <a:rPr lang="en-US" altLang="zh-TW" dirty="0">
                <a:latin typeface="Times New Roman" panose="02020603050405020304" pitchFamily="18" charset="0"/>
                <a:cs typeface="Times New Roman" panose="02020603050405020304" pitchFamily="18" charset="0"/>
              </a:rPr>
              <a:t>Other Decimal Codes – weighted representation of decimal numbers in binary. </a:t>
            </a:r>
          </a:p>
          <a:p>
            <a:endParaRPr lang="en-US" dirty="0">
              <a:latin typeface="Times New Roman" panose="02020603050405020304" pitchFamily="18" charset="0"/>
              <a:cs typeface="Times New Roman" panose="02020603050405020304" pitchFamily="18" charset="0"/>
            </a:endParaRPr>
          </a:p>
        </p:txBody>
      </p:sp>
      <p:pic>
        <p:nvPicPr>
          <p:cNvPr id="4" name="Picture 8"/>
          <p:cNvPicPr>
            <a:picLocks noChangeAspect="1" noChangeArrowheads="1"/>
          </p:cNvPicPr>
          <p:nvPr/>
        </p:nvPicPr>
        <p:blipFill rotWithShape="1">
          <a:blip r:embed="rId2">
            <a:lum bright="-12000" contrast="30000"/>
            <a:extLst>
              <a:ext uri="{28A0092B-C50C-407E-A947-70E740481C1C}">
                <a14:useLocalDpi xmlns:a14="http://schemas.microsoft.com/office/drawing/2010/main" val="0"/>
              </a:ext>
            </a:extLst>
          </a:blip>
          <a:srcRect t="3880"/>
          <a:stretch/>
        </p:blipFill>
        <p:spPr bwMode="auto">
          <a:xfrm>
            <a:off x="2473037" y="1371308"/>
            <a:ext cx="5870864" cy="5216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0323230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27" y="446810"/>
            <a:ext cx="9144000" cy="644236"/>
          </a:xfrm>
        </p:spPr>
        <p:txBody>
          <a:bodyPr>
            <a:noAutofit/>
          </a:bodyPr>
          <a:lstStyle/>
          <a:p>
            <a:pPr algn="l"/>
            <a:r>
              <a:rPr lang="en-US" altLang="zh-TW" sz="4000" dirty="0">
                <a:latin typeface="Times New Roman" panose="02020603050405020304" pitchFamily="18" charset="0"/>
                <a:cs typeface="Times New Roman" panose="02020603050405020304" pitchFamily="18" charset="0"/>
              </a:rPr>
              <a:t>Gray Code</a:t>
            </a:r>
          </a:p>
        </p:txBody>
      </p:sp>
      <p:sp>
        <p:nvSpPr>
          <p:cNvPr id="3" name="Subtitle 2"/>
          <p:cNvSpPr>
            <a:spLocks noGrp="1"/>
          </p:cNvSpPr>
          <p:nvPr>
            <p:ph type="subTitle" idx="1"/>
          </p:nvPr>
        </p:nvSpPr>
        <p:spPr>
          <a:xfrm>
            <a:off x="1143000" y="1205345"/>
            <a:ext cx="10048009" cy="5174673"/>
          </a:xfrm>
        </p:spPr>
        <p:txBody>
          <a:bodyPr>
            <a:normAutofit/>
          </a:bodyPr>
          <a:lstStyle/>
          <a:p>
            <a:pPr marL="342900" indent="-342900" algn="just">
              <a:spcBef>
                <a:spcPts val="0"/>
              </a:spcBef>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Definition</a:t>
            </a:r>
            <a:r>
              <a:rPr lang="en-US" dirty="0">
                <a:latin typeface="Times New Roman" panose="02020603050405020304" pitchFamily="18" charset="0"/>
                <a:cs typeface="Times New Roman" panose="02020603050405020304" pitchFamily="18" charset="0"/>
              </a:rPr>
              <a:t>: Gray Code is the minimum-change code category of coding in which, the two consecutive values changes by only a single bit. More specifically we can say, it is a </a:t>
            </a:r>
            <a:r>
              <a:rPr lang="en-US" dirty="0">
                <a:latin typeface="Times New Roman" panose="02020603050405020304" pitchFamily="18" charset="0"/>
                <a:cs typeface="Times New Roman" panose="02020603050405020304" pitchFamily="18" charset="0"/>
                <a:hlinkClick r:id="rId2"/>
              </a:rPr>
              <a:t>binary number system</a:t>
            </a:r>
            <a:r>
              <a:rPr lang="en-US" dirty="0">
                <a:latin typeface="Times New Roman" panose="02020603050405020304" pitchFamily="18" charset="0"/>
                <a:cs typeface="Times New Roman" panose="02020603050405020304" pitchFamily="18" charset="0"/>
              </a:rPr>
              <a:t> where while moving from one step to the next, only a single bit shows variation.</a:t>
            </a:r>
          </a:p>
          <a:p>
            <a:pPr algn="l">
              <a:spcBef>
                <a:spcPts val="0"/>
              </a:spcBef>
            </a:pPr>
            <a:endParaRPr lang="en-US" altLang="zh-TW" dirty="0"/>
          </a:p>
          <a:p>
            <a:pPr marL="342900" indent="-342900" algn="l">
              <a:spcBef>
                <a:spcPts val="0"/>
              </a:spcBef>
              <a:buFont typeface="Wingdings" panose="05000000000000000000" pitchFamily="2" charset="2"/>
              <a:buChar char="v"/>
            </a:pPr>
            <a:r>
              <a:rPr lang="en-US" altLang="zh-TW" dirty="0">
                <a:latin typeface="Times New Roman" panose="02020603050405020304" pitchFamily="18" charset="0"/>
                <a:cs typeface="Times New Roman" panose="02020603050405020304" pitchFamily="18" charset="0"/>
              </a:rPr>
              <a:t>The advantage is that only bit in the code group changes in going from one number to the next.</a:t>
            </a:r>
          </a:p>
          <a:p>
            <a:pPr marL="1200150" lvl="2" indent="-285750" algn="l">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Error detection.</a:t>
            </a:r>
          </a:p>
          <a:p>
            <a:pPr marL="1200150" lvl="2" indent="-285750" algn="l">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Representation of analog data.</a:t>
            </a:r>
          </a:p>
          <a:p>
            <a:pPr marL="1200150" lvl="2" indent="-285750" algn="l">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Low power design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21081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27" y="446810"/>
            <a:ext cx="9144000" cy="644236"/>
          </a:xfrm>
        </p:spPr>
        <p:txBody>
          <a:bodyPr>
            <a:noAutofit/>
          </a:bodyPr>
          <a:lstStyle/>
          <a:p>
            <a:pPr algn="l"/>
            <a:r>
              <a:rPr lang="en-US" altLang="zh-TW" sz="4000" dirty="0">
                <a:latin typeface="Times New Roman" panose="02020603050405020304" pitchFamily="18" charset="0"/>
                <a:cs typeface="Times New Roman" panose="02020603050405020304" pitchFamily="18" charset="0"/>
              </a:rPr>
              <a:t>Gray Code</a:t>
            </a:r>
          </a:p>
        </p:txBody>
      </p:sp>
      <p:sp>
        <p:nvSpPr>
          <p:cNvPr id="3" name="Subtitle 2"/>
          <p:cNvSpPr>
            <a:spLocks noGrp="1"/>
          </p:cNvSpPr>
          <p:nvPr>
            <p:ph type="subTitle" idx="1"/>
          </p:nvPr>
        </p:nvSpPr>
        <p:spPr>
          <a:xfrm>
            <a:off x="1143000" y="1205345"/>
            <a:ext cx="10048009" cy="5174673"/>
          </a:xfrm>
        </p:spPr>
        <p:txBody>
          <a:bodyPr>
            <a:normAutofit/>
          </a:bodyPr>
          <a:lstStyle/>
          <a:p>
            <a:pPr lvl="0" algn="l">
              <a:spcBef>
                <a:spcPts val="0"/>
              </a:spcBef>
            </a:pPr>
            <a:r>
              <a:rPr kumimoji="0" lang="en-US" sz="3600" b="0" i="0" u="none" strike="noStrike" cap="none" normalizeH="0" baseline="0" dirty="0">
                <a:ln>
                  <a:noFill/>
                </a:ln>
                <a:solidFill>
                  <a:srgbClr val="222222"/>
                </a:solidFill>
                <a:effectLst/>
                <a:latin typeface="Rubik"/>
              </a:rPr>
              <a:t>Binary to Gray Code Conversion</a:t>
            </a:r>
          </a:p>
          <a:p>
            <a:pPr algn="l">
              <a:spcBef>
                <a:spcPts val="0"/>
              </a:spcBef>
            </a:pPr>
            <a:endParaRPr lang="en-US" sz="3600" dirty="0"/>
          </a:p>
        </p:txBody>
      </p:sp>
      <p:sp>
        <p:nvSpPr>
          <p:cNvPr id="7" name="Rectangle 2"/>
          <p:cNvSpPr>
            <a:spLocks noChangeArrowheads="1"/>
          </p:cNvSpPr>
          <p:nvPr/>
        </p:nvSpPr>
        <p:spPr bwMode="auto">
          <a:xfrm>
            <a:off x="629468" y="1056431"/>
            <a:ext cx="7620914" cy="5041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38050" tIns="0" rIns="0" bIns="2380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The conversion process from binary code to a gray involves the following steps:</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Firstly, record the most significant bit or MSB or the leftmost bit of the given binary data as it is, to have MSB of gray equivalent.</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Now, proceed towards adding the adjacent bits of the binary data starting from MSB with its adjacent bit to LSB. While adding, put the summation obtained in place of next bit and ignoring the carry.</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Repeat the same process for all the bits in the</a:t>
            </a:r>
            <a:r>
              <a:rPr kumimoji="0" lang="en-US" sz="2400" b="0" i="0" u="none" strike="noStrike" cap="none" normalizeH="0" dirty="0">
                <a:ln>
                  <a:noFill/>
                </a:ln>
                <a:solidFill>
                  <a:srgbClr val="222222"/>
                </a:solidFill>
                <a:effectLst/>
                <a:latin typeface="Times New Roman" panose="02020603050405020304" pitchFamily="18" charset="0"/>
                <a:cs typeface="Times New Roman" panose="02020603050405020304" pitchFamily="18" charset="0"/>
              </a:rPr>
              <a:t> </a:t>
            </a:r>
            <a:r>
              <a:rPr kumimoji="0" 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sequence till LSB.</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This is how the binary code is converted into gray equivalent.</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501543" y="1011381"/>
            <a:ext cx="3438525" cy="5562600"/>
          </a:xfrm>
          <a:prstGeom prst="rect">
            <a:avLst/>
          </a:prstGeom>
        </p:spPr>
      </p:pic>
    </p:spTree>
    <p:extLst>
      <p:ext uri="{BB962C8B-B14F-4D97-AF65-F5344CB8AC3E}">
        <p14:creationId xmlns:p14="http://schemas.microsoft.com/office/powerpoint/2010/main" val="30699917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07477" y="454242"/>
            <a:ext cx="10046677" cy="646331"/>
          </a:xfrm>
          <a:prstGeom prst="rect">
            <a:avLst/>
          </a:prstGeom>
        </p:spPr>
        <p:txBody>
          <a:bodyPr wrap="square">
            <a:spAutoFit/>
          </a:bodyPr>
          <a:lstStyle/>
          <a:p>
            <a:r>
              <a:rPr lang="en-US" sz="3600" dirty="0">
                <a:latin typeface="Times New Roman" pitchFamily="18" charset="0"/>
                <a:cs typeface="Times New Roman" pitchFamily="18" charset="0"/>
              </a:rPr>
              <a:t>BCD-to-Excess-3 Code converter</a:t>
            </a:r>
          </a:p>
        </p:txBody>
      </p:sp>
      <p:sp>
        <p:nvSpPr>
          <p:cNvPr id="5" name="Rectangle 4"/>
          <p:cNvSpPr/>
          <p:nvPr/>
        </p:nvSpPr>
        <p:spPr>
          <a:xfrm>
            <a:off x="1019907" y="1187551"/>
            <a:ext cx="9226061" cy="830997"/>
          </a:xfrm>
          <a:prstGeom prst="rect">
            <a:avLst/>
          </a:prstGeom>
        </p:spPr>
        <p:txBody>
          <a:bodyPr wrap="square">
            <a:spAutoFit/>
          </a:bodyPr>
          <a:lstStyle/>
          <a:p>
            <a:pPr marL="285750" indent="-285750" algn="just">
              <a:buFont typeface="Wingdings" pitchFamily="2" charset="2"/>
              <a:buChar char="v"/>
            </a:pPr>
            <a:r>
              <a:rPr lang="en-US" sz="2400" dirty="0">
                <a:latin typeface="Times New Roman" pitchFamily="18" charset="0"/>
                <a:cs typeface="Times New Roman" pitchFamily="18" charset="0"/>
              </a:rPr>
              <a:t>BCD is a code for the decimal digits 0-9 </a:t>
            </a:r>
          </a:p>
          <a:p>
            <a:pPr marL="285750" indent="-285750" algn="just">
              <a:buFont typeface="Wingdings" pitchFamily="2" charset="2"/>
              <a:buChar char="v"/>
            </a:pPr>
            <a:r>
              <a:rPr lang="en-US" sz="2400" dirty="0">
                <a:latin typeface="Times New Roman" pitchFamily="18" charset="0"/>
                <a:cs typeface="Times New Roman" pitchFamily="18" charset="0"/>
              </a:rPr>
              <a:t>Excess-3 is also a code for the decimal digits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8214" y="2134382"/>
            <a:ext cx="4497632" cy="3879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86820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07477" y="454242"/>
            <a:ext cx="10046677" cy="646331"/>
          </a:xfrm>
          <a:prstGeom prst="rect">
            <a:avLst/>
          </a:prstGeom>
        </p:spPr>
        <p:txBody>
          <a:bodyPr wrap="square">
            <a:spAutoFit/>
          </a:bodyPr>
          <a:lstStyle/>
          <a:p>
            <a:pPr marL="571500" indent="-571500">
              <a:buFont typeface="Wingdings" pitchFamily="2" charset="2"/>
              <a:buChar char="q"/>
            </a:pPr>
            <a:r>
              <a:rPr lang="en-US" sz="3600" dirty="0">
                <a:latin typeface="Times New Roman" pitchFamily="18" charset="0"/>
                <a:cs typeface="Times New Roman" pitchFamily="18" charset="0"/>
              </a:rPr>
              <a:t>Specification of BCD-to-Excess3</a:t>
            </a:r>
          </a:p>
        </p:txBody>
      </p:sp>
      <p:sp>
        <p:nvSpPr>
          <p:cNvPr id="5" name="Rectangle 4"/>
          <p:cNvSpPr/>
          <p:nvPr/>
        </p:nvSpPr>
        <p:spPr>
          <a:xfrm>
            <a:off x="1019907" y="1304782"/>
            <a:ext cx="10046678" cy="1569660"/>
          </a:xfrm>
          <a:prstGeom prst="rect">
            <a:avLst/>
          </a:prstGeom>
        </p:spPr>
        <p:txBody>
          <a:bodyPr wrap="square">
            <a:spAutoFit/>
          </a:bodyPr>
          <a:lstStyle/>
          <a:p>
            <a:pPr marL="285750" indent="-285750" algn="just">
              <a:buFont typeface="Wingdings" pitchFamily="2" charset="2"/>
              <a:buChar char="v"/>
            </a:pPr>
            <a:r>
              <a:rPr lang="en-US" sz="2400" b="1" dirty="0">
                <a:latin typeface="Times New Roman" pitchFamily="18" charset="0"/>
                <a:cs typeface="Times New Roman" pitchFamily="18" charset="0"/>
              </a:rPr>
              <a:t>Inputs: </a:t>
            </a:r>
            <a:r>
              <a:rPr lang="en-US" sz="2400" dirty="0">
                <a:latin typeface="Times New Roman" pitchFamily="18" charset="0"/>
                <a:cs typeface="Times New Roman" pitchFamily="18" charset="0"/>
              </a:rPr>
              <a:t>a BCD input, A,B,C,D with A as the most significant bit and D as the least significant bit. </a:t>
            </a:r>
          </a:p>
          <a:p>
            <a:pPr marL="285750" indent="-285750" algn="just">
              <a:buFont typeface="Wingdings" pitchFamily="2" charset="2"/>
              <a:buChar char="v"/>
            </a:pP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Outputs: </a:t>
            </a:r>
            <a:r>
              <a:rPr lang="en-US" sz="2400" dirty="0">
                <a:latin typeface="Times New Roman" pitchFamily="18" charset="0"/>
                <a:cs typeface="Times New Roman" pitchFamily="18" charset="0"/>
              </a:rPr>
              <a:t>an Excess-3 output W,X,Y,Z that corresponds to the BCD input. </a:t>
            </a:r>
          </a:p>
          <a:p>
            <a:pPr marL="285750" indent="-285750" algn="just">
              <a:buFont typeface="Wingdings" pitchFamily="2" charset="2"/>
              <a:buChar char="v"/>
            </a:pPr>
            <a:r>
              <a:rPr lang="en-US" sz="2400" b="1" dirty="0">
                <a:latin typeface="Times New Roman" pitchFamily="18" charset="0"/>
                <a:cs typeface="Times New Roman" pitchFamily="18" charset="0"/>
              </a:rPr>
              <a:t>Internal operation </a:t>
            </a:r>
            <a:r>
              <a:rPr lang="en-US" sz="2400" dirty="0">
                <a:latin typeface="Times New Roman" pitchFamily="18" charset="0"/>
                <a:cs typeface="Times New Roman" pitchFamily="18" charset="0"/>
              </a:rPr>
              <a:t>– circuit to do the conversion in combinational logic.</a:t>
            </a:r>
          </a:p>
        </p:txBody>
      </p:sp>
      <p:sp>
        <p:nvSpPr>
          <p:cNvPr id="2" name="Rectangle 1"/>
          <p:cNvSpPr/>
          <p:nvPr/>
        </p:nvSpPr>
        <p:spPr>
          <a:xfrm>
            <a:off x="1207477" y="3062516"/>
            <a:ext cx="7115542" cy="646331"/>
          </a:xfrm>
          <a:prstGeom prst="rect">
            <a:avLst/>
          </a:prstGeom>
        </p:spPr>
        <p:txBody>
          <a:bodyPr wrap="square">
            <a:spAutoFit/>
          </a:bodyPr>
          <a:lstStyle/>
          <a:p>
            <a:pPr marL="571500" indent="-571500">
              <a:buFont typeface="Wingdings" pitchFamily="2" charset="2"/>
              <a:buChar char="q"/>
            </a:pPr>
            <a:r>
              <a:rPr lang="en-US" sz="3600" dirty="0">
                <a:latin typeface="Times New Roman" pitchFamily="18" charset="0"/>
                <a:cs typeface="Times New Roman" pitchFamily="18" charset="0"/>
              </a:rPr>
              <a:t>Formulation of BCD-to-Excess-3</a:t>
            </a:r>
          </a:p>
        </p:txBody>
      </p:sp>
      <p:sp>
        <p:nvSpPr>
          <p:cNvPr id="3" name="Rectangle 2"/>
          <p:cNvSpPr/>
          <p:nvPr/>
        </p:nvSpPr>
        <p:spPr>
          <a:xfrm>
            <a:off x="1207478" y="3845389"/>
            <a:ext cx="9859108" cy="1938992"/>
          </a:xfrm>
          <a:prstGeom prst="rect">
            <a:avLst/>
          </a:prstGeom>
        </p:spPr>
        <p:txBody>
          <a:bodyPr wrap="square">
            <a:spAutoFit/>
          </a:bodyPr>
          <a:lstStyle/>
          <a:p>
            <a:pPr marL="285750" indent="-285750" algn="just">
              <a:buFont typeface="Wingdings" pitchFamily="2" charset="2"/>
              <a:buChar char="v"/>
            </a:pPr>
            <a:r>
              <a:rPr lang="en-US" sz="2400" dirty="0"/>
              <a:t> </a:t>
            </a:r>
            <a:r>
              <a:rPr lang="en-US" sz="2400" dirty="0">
                <a:latin typeface="Times New Roman" pitchFamily="18" charset="0"/>
                <a:cs typeface="Times New Roman" pitchFamily="18" charset="0"/>
              </a:rPr>
              <a:t>Excess-3 code is easily formed by adding a binary 3 to the binary or BCD for the digit. </a:t>
            </a:r>
          </a:p>
          <a:p>
            <a:pPr marL="285750" indent="-285750" algn="just">
              <a:buFont typeface="Wingdings" pitchFamily="2" charset="2"/>
              <a:buChar char="v"/>
            </a:pPr>
            <a:r>
              <a:rPr lang="en-US" sz="2400" dirty="0">
                <a:latin typeface="Times New Roman" pitchFamily="18" charset="0"/>
                <a:cs typeface="Times New Roman" pitchFamily="18" charset="0"/>
              </a:rPr>
              <a:t> There are 16 possible inputs for both BCD and Excess-3.</a:t>
            </a:r>
          </a:p>
          <a:p>
            <a:pPr marL="285750" indent="-285750" algn="just">
              <a:buFont typeface="Wingdings" pitchFamily="2" charset="2"/>
              <a:buChar char="v"/>
            </a:pPr>
            <a:r>
              <a:rPr lang="en-US" sz="2400" dirty="0">
                <a:latin typeface="Times New Roman" pitchFamily="18" charset="0"/>
                <a:cs typeface="Times New Roman" pitchFamily="18" charset="0"/>
              </a:rPr>
              <a:t> It can be assumed that only valid BCD inputs will appear so the six combinations not used can be treated as don’t cares. </a:t>
            </a:r>
          </a:p>
        </p:txBody>
      </p:sp>
    </p:spTree>
    <p:extLst>
      <p:ext uri="{BB962C8B-B14F-4D97-AF65-F5344CB8AC3E}">
        <p14:creationId xmlns:p14="http://schemas.microsoft.com/office/powerpoint/2010/main" val="24332056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27" y="446810"/>
            <a:ext cx="9144000" cy="644236"/>
          </a:xfrm>
        </p:spPr>
        <p:txBody>
          <a:bodyPr>
            <a:noAutofit/>
          </a:bodyPr>
          <a:lstStyle/>
          <a:p>
            <a:r>
              <a:rPr lang="en-US" altLang="zh-TW" sz="4000" dirty="0">
                <a:latin typeface="Times New Roman" panose="02020603050405020304" pitchFamily="18" charset="0"/>
                <a:cs typeface="Times New Roman" panose="02020603050405020304" pitchFamily="18" charset="0"/>
              </a:rPr>
              <a:t>ASCII Code</a:t>
            </a:r>
            <a:endParaRPr lang="en-US"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43000" y="1205345"/>
            <a:ext cx="10162309" cy="5174673"/>
          </a:xfrm>
        </p:spPr>
        <p:txBody>
          <a:bodyPr>
            <a:normAutofit/>
          </a:bodyPr>
          <a:lstStyle/>
          <a:p>
            <a:pPr marL="457200" indent="-457200" algn="just">
              <a:buFont typeface="Wingdings" panose="05000000000000000000" pitchFamily="2" charset="2"/>
              <a:buChar char="v"/>
            </a:pPr>
            <a:r>
              <a:rPr lang="en-US" sz="2800" dirty="0"/>
              <a:t> </a:t>
            </a:r>
            <a:r>
              <a:rPr lang="en-US" b="1" dirty="0">
                <a:latin typeface="Times New Roman" panose="02020603050405020304" pitchFamily="18" charset="0"/>
                <a:cs typeface="Times New Roman" panose="02020603050405020304" pitchFamily="18" charset="0"/>
              </a:rPr>
              <a:t>ASCII</a:t>
            </a:r>
            <a:r>
              <a:rPr lang="en-US" dirty="0">
                <a:latin typeface="Times New Roman" panose="02020603050405020304" pitchFamily="18" charset="0"/>
                <a:cs typeface="Times New Roman" panose="02020603050405020304" pitchFamily="18" charset="0"/>
              </a:rPr>
              <a:t> is the acronym for the American Standard </a:t>
            </a:r>
            <a:r>
              <a:rPr lang="en-US" b="1" dirty="0">
                <a:latin typeface="Times New Roman" panose="02020603050405020304" pitchFamily="18" charset="0"/>
                <a:cs typeface="Times New Roman" panose="02020603050405020304" pitchFamily="18" charset="0"/>
              </a:rPr>
              <a:t>Code</a:t>
            </a:r>
            <a:r>
              <a:rPr lang="en-US" dirty="0">
                <a:latin typeface="Times New Roman" panose="02020603050405020304" pitchFamily="18" charset="0"/>
                <a:cs typeface="Times New Roman" panose="02020603050405020304" pitchFamily="18" charset="0"/>
              </a:rPr>
              <a:t> for Information Interchange. It is a </a:t>
            </a:r>
            <a:r>
              <a:rPr lang="en-US" b="1" dirty="0">
                <a:latin typeface="Times New Roman" panose="02020603050405020304" pitchFamily="18" charset="0"/>
                <a:cs typeface="Times New Roman" panose="02020603050405020304" pitchFamily="18" charset="0"/>
              </a:rPr>
              <a:t>code</a:t>
            </a:r>
            <a:r>
              <a:rPr lang="en-US" dirty="0">
                <a:latin typeface="Times New Roman" panose="02020603050405020304" pitchFamily="18" charset="0"/>
                <a:cs typeface="Times New Roman" panose="02020603050405020304" pitchFamily="18" charset="0"/>
              </a:rPr>
              <a:t> for representing 128 English </a:t>
            </a:r>
            <a:r>
              <a:rPr lang="en-US" b="1" dirty="0">
                <a:latin typeface="Times New Roman" panose="02020603050405020304" pitchFamily="18" charset="0"/>
                <a:cs typeface="Times New Roman" panose="02020603050405020304" pitchFamily="18" charset="0"/>
              </a:rPr>
              <a:t>characters</a:t>
            </a:r>
            <a:r>
              <a:rPr lang="en-US" dirty="0">
                <a:latin typeface="Times New Roman" panose="02020603050405020304" pitchFamily="18" charset="0"/>
                <a:cs typeface="Times New Roman" panose="02020603050405020304" pitchFamily="18" charset="0"/>
              </a:rPr>
              <a:t> as numbers, with each letter assigned a number from 0 to 127. For </a:t>
            </a: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the </a:t>
            </a:r>
            <a:r>
              <a:rPr lang="en-US" b="1" dirty="0">
                <a:latin typeface="Times New Roman" panose="02020603050405020304" pitchFamily="18" charset="0"/>
                <a:cs typeface="Times New Roman" panose="02020603050405020304" pitchFamily="18" charset="0"/>
              </a:rPr>
              <a:t>ASCII code</a:t>
            </a:r>
            <a:r>
              <a:rPr lang="en-US" dirty="0">
                <a:latin typeface="Times New Roman" panose="02020603050405020304" pitchFamily="18" charset="0"/>
                <a:cs typeface="Times New Roman" panose="02020603050405020304" pitchFamily="18" charset="0"/>
              </a:rPr>
              <a:t> for uppercase M is 77.</a:t>
            </a:r>
            <a:endParaRPr lang="en-US" altLang="zh-TW"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ASCII</a:t>
            </a:r>
            <a:r>
              <a:rPr lang="en-US" dirty="0">
                <a:latin typeface="Times New Roman" panose="02020603050405020304" pitchFamily="18" charset="0"/>
                <a:cs typeface="Times New Roman" panose="02020603050405020304" pitchFamily="18" charset="0"/>
              </a:rPr>
              <a:t>, a standard data-transmission </a:t>
            </a:r>
            <a:r>
              <a:rPr lang="en-US" b="1" dirty="0">
                <a:latin typeface="Times New Roman" panose="02020603050405020304" pitchFamily="18" charset="0"/>
                <a:cs typeface="Times New Roman" panose="02020603050405020304" pitchFamily="18" charset="0"/>
              </a:rPr>
              <a:t>code</a:t>
            </a:r>
            <a:r>
              <a:rPr lang="en-US" dirty="0">
                <a:latin typeface="Times New Roman" panose="02020603050405020304" pitchFamily="18" charset="0"/>
                <a:cs typeface="Times New Roman" panose="02020603050405020304" pitchFamily="18" charset="0"/>
              </a:rPr>
              <a:t> that is </a:t>
            </a:r>
            <a:r>
              <a:rPr lang="en-US" b="1" dirty="0">
                <a:latin typeface="Times New Roman" panose="02020603050405020304" pitchFamily="18" charset="0"/>
                <a:cs typeface="Times New Roman" panose="02020603050405020304" pitchFamily="18" charset="0"/>
              </a:rPr>
              <a:t>used by</a:t>
            </a:r>
            <a:r>
              <a:rPr lang="en-US" dirty="0">
                <a:latin typeface="Times New Roman" panose="02020603050405020304" pitchFamily="18" charset="0"/>
                <a:cs typeface="Times New Roman" panose="02020603050405020304" pitchFamily="18" charset="0"/>
              </a:rPr>
              <a:t> smaller and less-powerful computers to represent both textual data (letters, numbers, and punctuation marks) and </a:t>
            </a:r>
            <a:r>
              <a:rPr lang="en-US" dirty="0" err="1">
                <a:latin typeface="Times New Roman" panose="02020603050405020304" pitchFamily="18" charset="0"/>
                <a:cs typeface="Times New Roman" panose="02020603050405020304" pitchFamily="18" charset="0"/>
              </a:rPr>
              <a:t>noninput</a:t>
            </a:r>
            <a:r>
              <a:rPr lang="en-US" dirty="0">
                <a:latin typeface="Times New Roman" panose="02020603050405020304" pitchFamily="18" charset="0"/>
                <a:cs typeface="Times New Roman" panose="02020603050405020304" pitchFamily="18" charset="0"/>
              </a:rPr>
              <a:t>-device commands (control </a:t>
            </a:r>
            <a:r>
              <a:rPr lang="en-US" b="1" dirty="0">
                <a:latin typeface="Times New Roman" panose="02020603050405020304" pitchFamily="18" charset="0"/>
                <a:cs typeface="Times New Roman" panose="02020603050405020304" pitchFamily="18" charset="0"/>
              </a:rPr>
              <a:t>characters</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7978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7745" y="264139"/>
            <a:ext cx="9144000" cy="644236"/>
          </a:xfrm>
        </p:spPr>
        <p:txBody>
          <a:bodyPr>
            <a:noAutofit/>
          </a:bodyPr>
          <a:lstStyle/>
          <a:p>
            <a:r>
              <a:rPr lang="en-US" altLang="zh-TW" sz="4000" dirty="0">
                <a:latin typeface="Times New Roman" panose="02020603050405020304" pitchFamily="18" charset="0"/>
                <a:cs typeface="Times New Roman" panose="02020603050405020304" pitchFamily="18" charset="0"/>
              </a:rPr>
              <a:t>ASCII Code</a:t>
            </a:r>
            <a:endParaRPr lang="en-US"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20882" y="1039091"/>
            <a:ext cx="10370127" cy="5340927"/>
          </a:xfrm>
        </p:spPr>
        <p:txBody>
          <a:bodyPr>
            <a:normAutofit/>
          </a:bodyPr>
          <a:lstStyle/>
          <a:p>
            <a:pPr marL="457200" indent="-457200">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American Standard Code for Information Interchange (ASCII) Character Code </a:t>
            </a:r>
          </a:p>
          <a:p>
            <a:endParaRPr lang="en-US" sz="3600" dirty="0"/>
          </a:p>
        </p:txBody>
      </p:sp>
      <p:pic>
        <p:nvPicPr>
          <p:cNvPr id="4" name="Picture 3"/>
          <p:cNvPicPr>
            <a:picLocks noChangeAspect="1"/>
          </p:cNvPicPr>
          <p:nvPr/>
        </p:nvPicPr>
        <p:blipFill>
          <a:blip r:embed="rId2"/>
          <a:stretch>
            <a:fillRect/>
          </a:stretch>
        </p:blipFill>
        <p:spPr>
          <a:xfrm>
            <a:off x="2658742" y="1631373"/>
            <a:ext cx="6796985" cy="5045615"/>
          </a:xfrm>
          <a:prstGeom prst="rect">
            <a:avLst/>
          </a:prstGeom>
        </p:spPr>
      </p:pic>
    </p:spTree>
    <p:extLst>
      <p:ext uri="{BB962C8B-B14F-4D97-AF65-F5344CB8AC3E}">
        <p14:creationId xmlns:p14="http://schemas.microsoft.com/office/powerpoint/2010/main" val="38390210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27" y="446810"/>
            <a:ext cx="9144000" cy="644236"/>
          </a:xfrm>
        </p:spPr>
        <p:txBody>
          <a:bodyPr>
            <a:noAutofit/>
          </a:bodyPr>
          <a:lstStyle/>
          <a:p>
            <a:r>
              <a:rPr lang="en-US" altLang="zh-TW" sz="4000" dirty="0">
                <a:latin typeface="Times New Roman" panose="02020603050405020304" pitchFamily="18" charset="0"/>
                <a:cs typeface="Times New Roman" panose="02020603050405020304" pitchFamily="18" charset="0"/>
              </a:rPr>
              <a:t>ASCII Code</a:t>
            </a:r>
            <a:endParaRPr lang="en-US" sz="4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447925" y="1104899"/>
            <a:ext cx="8035552" cy="5119255"/>
          </a:xfrm>
          <a:prstGeom prst="rect">
            <a:avLst/>
          </a:prstGeom>
        </p:spPr>
      </p:pic>
    </p:spTree>
    <p:extLst>
      <p:ext uri="{BB962C8B-B14F-4D97-AF65-F5344CB8AC3E}">
        <p14:creationId xmlns:p14="http://schemas.microsoft.com/office/powerpoint/2010/main" val="7896652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27" y="446810"/>
            <a:ext cx="9144000" cy="644236"/>
          </a:xfrm>
        </p:spPr>
        <p:txBody>
          <a:bodyPr>
            <a:noAutofit/>
          </a:bodyPr>
          <a:lstStyle/>
          <a:p>
            <a:r>
              <a:rPr lang="en-US" altLang="zh-TW" sz="4000" dirty="0">
                <a:latin typeface="Times New Roman" panose="02020603050405020304" pitchFamily="18" charset="0"/>
                <a:cs typeface="Times New Roman" panose="02020603050405020304" pitchFamily="18" charset="0"/>
              </a:rPr>
              <a:t>ASCII Character Codes</a:t>
            </a:r>
            <a:endParaRPr lang="en-US" sz="4000" dirty="0">
              <a:latin typeface="Times New Roman" panose="02020603050405020304" pitchFamily="18" charset="0"/>
              <a:cs typeface="Times New Roman" panose="02020603050405020304" pitchFamily="18" charset="0"/>
            </a:endParaRPr>
          </a:p>
        </p:txBody>
      </p:sp>
      <p:sp>
        <p:nvSpPr>
          <p:cNvPr id="4" name="內容版面配置區 2"/>
          <p:cNvSpPr txBox="1">
            <a:spLocks/>
          </p:cNvSpPr>
          <p:nvPr/>
        </p:nvSpPr>
        <p:spPr>
          <a:xfrm>
            <a:off x="1378527" y="1440873"/>
            <a:ext cx="9895609" cy="52022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v"/>
            </a:pPr>
            <a:r>
              <a:rPr lang="en-US" altLang="zh-TW" dirty="0">
                <a:latin typeface="Times New Roman" panose="02020603050405020304" pitchFamily="18" charset="0"/>
                <a:cs typeface="Times New Roman" panose="02020603050405020304" pitchFamily="18" charset="0"/>
              </a:rPr>
              <a:t>American Standard Code for Information Interchange</a:t>
            </a:r>
          </a:p>
          <a:p>
            <a:pPr marL="342900" indent="-342900" algn="l">
              <a:buFont typeface="Wingdings" panose="05000000000000000000" pitchFamily="2" charset="2"/>
              <a:buChar char="v"/>
            </a:pPr>
            <a:r>
              <a:rPr lang="en-US" altLang="zh-TW" dirty="0">
                <a:latin typeface="Times New Roman" panose="02020603050405020304" pitchFamily="18" charset="0"/>
                <a:cs typeface="Times New Roman" panose="02020603050405020304" pitchFamily="18" charset="0"/>
              </a:rPr>
              <a:t>A popular code used to represent information sent as character-based data.</a:t>
            </a:r>
          </a:p>
          <a:p>
            <a:pPr marL="342900" indent="-342900" algn="l">
              <a:buFont typeface="Wingdings" panose="05000000000000000000" pitchFamily="2" charset="2"/>
              <a:buChar char="v"/>
            </a:pPr>
            <a:r>
              <a:rPr lang="en-US" altLang="zh-TW" dirty="0">
                <a:latin typeface="Times New Roman" panose="02020603050405020304" pitchFamily="18" charset="0"/>
                <a:cs typeface="Times New Roman" panose="02020603050405020304" pitchFamily="18" charset="0"/>
              </a:rPr>
              <a:t>It uses 7-bits to represent:</a:t>
            </a:r>
          </a:p>
          <a:p>
            <a:pPr marL="800100" lvl="1" indent="-342900" algn="l">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94 Graphic printing characters.</a:t>
            </a:r>
          </a:p>
          <a:p>
            <a:pPr marL="800100" lvl="1" indent="-342900" algn="l">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34 Non-printing characters.</a:t>
            </a:r>
          </a:p>
          <a:p>
            <a:pPr marL="342900" indent="-342900" algn="l">
              <a:buFont typeface="Wingdings" panose="05000000000000000000" pitchFamily="2" charset="2"/>
              <a:buChar char="v"/>
            </a:pPr>
            <a:r>
              <a:rPr lang="en-US" altLang="zh-TW" dirty="0">
                <a:latin typeface="Times New Roman" panose="02020603050405020304" pitchFamily="18" charset="0"/>
                <a:cs typeface="Times New Roman" panose="02020603050405020304" pitchFamily="18" charset="0"/>
              </a:rPr>
              <a:t>Some non-printing characters are used for text format (e.g. BS = Backspace, CR = carriage return).</a:t>
            </a:r>
          </a:p>
          <a:p>
            <a:pPr marL="342900" indent="-342900" algn="l">
              <a:buFont typeface="Wingdings" panose="05000000000000000000" pitchFamily="2" charset="2"/>
              <a:buChar char="v"/>
            </a:pPr>
            <a:r>
              <a:rPr lang="en-US" altLang="zh-TW" dirty="0">
                <a:solidFill>
                  <a:schemeClr val="bg1"/>
                </a:solidFill>
                <a:latin typeface="Times New Roman" panose="02020603050405020304" pitchFamily="18" charset="0"/>
                <a:cs typeface="Times New Roman" panose="02020603050405020304" pitchFamily="18" charset="0"/>
              </a:rPr>
              <a:t>Other non-printing characters are used for record marking and flow control (e.g. STX and ETX start and end text areas).</a:t>
            </a:r>
          </a:p>
        </p:txBody>
      </p:sp>
    </p:spTree>
    <p:extLst>
      <p:ext uri="{BB962C8B-B14F-4D97-AF65-F5344CB8AC3E}">
        <p14:creationId xmlns:p14="http://schemas.microsoft.com/office/powerpoint/2010/main" val="36886548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27" y="446810"/>
            <a:ext cx="9144000" cy="644236"/>
          </a:xfrm>
        </p:spPr>
        <p:txBody>
          <a:bodyPr>
            <a:noAutofit/>
          </a:bodyPr>
          <a:lstStyle/>
          <a:p>
            <a:r>
              <a:rPr lang="en-US" altLang="zh-TW" sz="4000" dirty="0">
                <a:latin typeface="Times New Roman" panose="02020603050405020304" pitchFamily="18" charset="0"/>
                <a:cs typeface="Times New Roman" panose="02020603050405020304" pitchFamily="18" charset="0"/>
              </a:rPr>
              <a:t>ASCII Properties</a:t>
            </a:r>
            <a:endParaRPr lang="en-US"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24792" y="1205345"/>
            <a:ext cx="10266218" cy="5174673"/>
          </a:xfrm>
        </p:spPr>
        <p:txBody>
          <a:bodyPr>
            <a:normAutofit/>
          </a:bodyPr>
          <a:lstStyle/>
          <a:p>
            <a:pPr marL="342900" indent="-342900" algn="l">
              <a:buFont typeface="Wingdings" panose="05000000000000000000" pitchFamily="2" charset="2"/>
              <a:buChar char="v"/>
            </a:pPr>
            <a:r>
              <a:rPr kumimoji="0" lang="en-US" altLang="zh-TW" dirty="0">
                <a:solidFill>
                  <a:srgbClr val="000000"/>
                </a:solidFill>
                <a:latin typeface="Times New Roman" panose="02020603050405020304" pitchFamily="18" charset="0"/>
                <a:cs typeface="Times New Roman" panose="02020603050405020304" pitchFamily="18" charset="0"/>
              </a:rPr>
              <a:t>ASCII has some interesting properties:</a:t>
            </a:r>
            <a:endParaRPr kumimoji="0" lang="en-US" altLang="zh-TW" dirty="0">
              <a:solidFill>
                <a:schemeClr val="accent2"/>
              </a:solidFill>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kumimoji="0" lang="en-US" altLang="zh-TW" sz="2400" dirty="0">
                <a:solidFill>
                  <a:srgbClr val="000000"/>
                </a:solidFill>
                <a:latin typeface="Times New Roman" panose="02020603050405020304" pitchFamily="18" charset="0"/>
                <a:cs typeface="Times New Roman" panose="02020603050405020304" pitchFamily="18" charset="0"/>
              </a:rPr>
              <a:t>Digits 0 to 9 span Hexadecimal values 30</a:t>
            </a:r>
            <a:r>
              <a:rPr kumimoji="0" lang="en-US" altLang="zh-TW" sz="2400" baseline="-25000" dirty="0">
                <a:solidFill>
                  <a:srgbClr val="000000"/>
                </a:solidFill>
                <a:latin typeface="Times New Roman" panose="02020603050405020304" pitchFamily="18" charset="0"/>
                <a:cs typeface="Times New Roman" panose="02020603050405020304" pitchFamily="18" charset="0"/>
              </a:rPr>
              <a:t>16</a:t>
            </a:r>
            <a:r>
              <a:rPr kumimoji="0" lang="en-US" altLang="zh-TW" sz="2400" dirty="0">
                <a:solidFill>
                  <a:srgbClr val="000000"/>
                </a:solidFill>
                <a:latin typeface="Times New Roman" panose="02020603050405020304" pitchFamily="18" charset="0"/>
                <a:cs typeface="Times New Roman" panose="02020603050405020304" pitchFamily="18" charset="0"/>
              </a:rPr>
              <a:t> to 39</a:t>
            </a:r>
            <a:r>
              <a:rPr kumimoji="0" lang="en-US" altLang="zh-TW" sz="2400" baseline="-25000" dirty="0">
                <a:solidFill>
                  <a:srgbClr val="000000"/>
                </a:solidFill>
                <a:latin typeface="Times New Roman" panose="02020603050405020304" pitchFamily="18" charset="0"/>
                <a:cs typeface="Times New Roman" panose="02020603050405020304" pitchFamily="18" charset="0"/>
              </a:rPr>
              <a:t>16</a:t>
            </a:r>
          </a:p>
          <a:p>
            <a:pPr marL="800100" lvl="1" indent="-342900" algn="l">
              <a:buFont typeface="Arial" panose="020B0604020202020204" pitchFamily="34" charset="0"/>
              <a:buChar char="•"/>
            </a:pPr>
            <a:r>
              <a:rPr kumimoji="0" lang="en-US" altLang="zh-TW" sz="2400" dirty="0">
                <a:solidFill>
                  <a:srgbClr val="000000"/>
                </a:solidFill>
                <a:latin typeface="Times New Roman" panose="02020603050405020304" pitchFamily="18" charset="0"/>
                <a:cs typeface="Times New Roman" panose="02020603050405020304" pitchFamily="18" charset="0"/>
              </a:rPr>
              <a:t>Upper case A-Z span 41</a:t>
            </a:r>
            <a:r>
              <a:rPr kumimoji="0" lang="en-US" altLang="zh-TW" sz="2400" baseline="-25000" dirty="0">
                <a:solidFill>
                  <a:srgbClr val="000000"/>
                </a:solidFill>
                <a:latin typeface="Times New Roman" panose="02020603050405020304" pitchFamily="18" charset="0"/>
                <a:cs typeface="Times New Roman" panose="02020603050405020304" pitchFamily="18" charset="0"/>
              </a:rPr>
              <a:t>16</a:t>
            </a:r>
            <a:r>
              <a:rPr kumimoji="0" lang="en-US" altLang="zh-TW" sz="2400" dirty="0">
                <a:solidFill>
                  <a:srgbClr val="000000"/>
                </a:solidFill>
                <a:latin typeface="Times New Roman" panose="02020603050405020304" pitchFamily="18" charset="0"/>
                <a:cs typeface="Times New Roman" panose="02020603050405020304" pitchFamily="18" charset="0"/>
              </a:rPr>
              <a:t> to 5A</a:t>
            </a:r>
            <a:r>
              <a:rPr kumimoji="0" lang="en-US" altLang="zh-TW" sz="2400" baseline="-25000" dirty="0">
                <a:solidFill>
                  <a:srgbClr val="000000"/>
                </a:solidFill>
                <a:latin typeface="Times New Roman" panose="02020603050405020304" pitchFamily="18" charset="0"/>
                <a:cs typeface="Times New Roman" panose="02020603050405020304" pitchFamily="18" charset="0"/>
              </a:rPr>
              <a:t>16</a:t>
            </a:r>
          </a:p>
          <a:p>
            <a:pPr marL="800100" lvl="1" indent="-342900" algn="l">
              <a:buFont typeface="Arial" panose="020B0604020202020204" pitchFamily="34" charset="0"/>
              <a:buChar char="•"/>
            </a:pPr>
            <a:r>
              <a:rPr kumimoji="0" lang="en-US" altLang="zh-TW" sz="2400" dirty="0">
                <a:solidFill>
                  <a:srgbClr val="000000"/>
                </a:solidFill>
                <a:latin typeface="Times New Roman" panose="02020603050405020304" pitchFamily="18" charset="0"/>
                <a:cs typeface="Times New Roman" panose="02020603050405020304" pitchFamily="18" charset="0"/>
              </a:rPr>
              <a:t>Lower case a-z span 61</a:t>
            </a:r>
            <a:r>
              <a:rPr kumimoji="0" lang="en-US" altLang="zh-TW" sz="2400" baseline="-25000" dirty="0">
                <a:solidFill>
                  <a:srgbClr val="000000"/>
                </a:solidFill>
                <a:latin typeface="Times New Roman" panose="02020603050405020304" pitchFamily="18" charset="0"/>
                <a:cs typeface="Times New Roman" panose="02020603050405020304" pitchFamily="18" charset="0"/>
              </a:rPr>
              <a:t>16</a:t>
            </a:r>
            <a:r>
              <a:rPr kumimoji="0" lang="en-US" altLang="zh-TW" sz="2400" dirty="0">
                <a:solidFill>
                  <a:srgbClr val="000000"/>
                </a:solidFill>
                <a:latin typeface="Times New Roman" panose="02020603050405020304" pitchFamily="18" charset="0"/>
                <a:cs typeface="Times New Roman" panose="02020603050405020304" pitchFamily="18" charset="0"/>
              </a:rPr>
              <a:t> to 7A</a:t>
            </a:r>
            <a:r>
              <a:rPr kumimoji="0" lang="en-US" altLang="zh-TW" sz="2400" baseline="-25000" dirty="0">
                <a:solidFill>
                  <a:srgbClr val="000000"/>
                </a:solidFill>
                <a:latin typeface="Times New Roman" panose="02020603050405020304" pitchFamily="18" charset="0"/>
                <a:cs typeface="Times New Roman" panose="02020603050405020304" pitchFamily="18" charset="0"/>
              </a:rPr>
              <a:t>16</a:t>
            </a:r>
          </a:p>
          <a:p>
            <a:pPr marL="1257300" lvl="2" indent="-342900" algn="l">
              <a:buFont typeface="Wingdings" panose="05000000000000000000" pitchFamily="2" charset="2"/>
              <a:buChar char="Ø"/>
            </a:pPr>
            <a:r>
              <a:rPr lang="en-US" altLang="zh-TW" sz="2400" dirty="0">
                <a:solidFill>
                  <a:srgbClr val="000000"/>
                </a:solidFill>
                <a:latin typeface="Times New Roman" panose="02020603050405020304" pitchFamily="18" charset="0"/>
                <a:cs typeface="Times New Roman" panose="02020603050405020304" pitchFamily="18" charset="0"/>
              </a:rPr>
              <a:t>Lower to upper case translation (and vice versa) occurs by flipping </a:t>
            </a:r>
            <a:r>
              <a:rPr lang="en-US" altLang="zh-TW" sz="2400" dirty="0">
                <a:solidFill>
                  <a:srgbClr val="FF33CC"/>
                </a:solidFill>
                <a:latin typeface="Times New Roman" panose="02020603050405020304" pitchFamily="18" charset="0"/>
                <a:cs typeface="Times New Roman" panose="02020603050405020304" pitchFamily="18" charset="0"/>
              </a:rPr>
              <a:t>bit 6</a:t>
            </a:r>
            <a:r>
              <a:rPr lang="en-US" altLang="zh-TW" sz="2400" dirty="0">
                <a:solidFill>
                  <a:srgbClr val="000000"/>
                </a:solidFill>
                <a:latin typeface="Times New Roman" panose="02020603050405020304" pitchFamily="18" charset="0"/>
                <a:cs typeface="Times New Roman" panose="02020603050405020304" pitchFamily="18" charset="0"/>
              </a:rPr>
              <a:t>.</a:t>
            </a:r>
            <a:endParaRPr lang="en-US" altLang="zh-TW" sz="2400" baseline="-25000" dirty="0">
              <a:solidFill>
                <a:srgbClr val="00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zh-TW" altLang="en-US" dirty="0">
              <a:latin typeface="Times New Roman" panose="02020603050405020304" pitchFamily="18" charset="0"/>
              <a:cs typeface="Times New Roman" panose="02020603050405020304" pitchFamily="18" charset="0"/>
            </a:endParaRPr>
          </a:p>
          <a:p>
            <a:endParaRPr lang="en-US" sz="3600" dirty="0"/>
          </a:p>
        </p:txBody>
      </p:sp>
    </p:spTree>
    <p:extLst>
      <p:ext uri="{BB962C8B-B14F-4D97-AF65-F5344CB8AC3E}">
        <p14:creationId xmlns:p14="http://schemas.microsoft.com/office/powerpoint/2010/main" val="872277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a:xfrm>
            <a:off x="8604827" y="7606146"/>
            <a:ext cx="1917700" cy="342900"/>
          </a:xfrm>
        </p:spPr>
        <p:txBody>
          <a:bodyPr/>
          <a:lstStyle/>
          <a:p>
            <a:r>
              <a:rPr lang="en-US">
                <a:latin typeface="Times New Roman" panose="02020603050405020304" pitchFamily="18" charset="0"/>
                <a:cs typeface="Times New Roman" panose="02020603050405020304" pitchFamily="18" charset="0"/>
              </a:rPr>
              <a:t>Chapter 1            </a:t>
            </a:r>
            <a:fld id="{D7852209-5944-4A3B-9D68-10C5A10F701C}" type="slidenum">
              <a:rPr lang="en-US">
                <a:latin typeface="Times New Roman" panose="02020603050405020304" pitchFamily="18" charset="0"/>
                <a:cs typeface="Times New Roman" panose="02020603050405020304" pitchFamily="18" charset="0"/>
              </a:rPr>
              <a:pPr/>
              <a:t>7</a:t>
            </a:fld>
            <a:endParaRPr lang="en-US">
              <a:latin typeface="Times New Roman" panose="02020603050405020304" pitchFamily="18" charset="0"/>
              <a:cs typeface="Times New Roman" panose="02020603050405020304" pitchFamily="18" charset="0"/>
            </a:endParaRPr>
          </a:p>
        </p:txBody>
      </p:sp>
      <p:sp>
        <p:nvSpPr>
          <p:cNvPr id="7" name="Rectangle 4"/>
          <p:cNvSpPr txBox="1">
            <a:spLocks noChangeArrowheads="1"/>
          </p:cNvSpPr>
          <p:nvPr/>
        </p:nvSpPr>
        <p:spPr>
          <a:xfrm>
            <a:off x="2245303" y="324853"/>
            <a:ext cx="7772400" cy="556093"/>
          </a:xfrm>
          <a:prstGeom prst="rect">
            <a:avLst/>
          </a:prstGeom>
          <a:no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4000" dirty="0">
                <a:latin typeface="Times New Roman" panose="02020603050405020304" pitchFamily="18" charset="0"/>
                <a:cs typeface="Times New Roman" panose="02020603050405020304" pitchFamily="18" charset="0"/>
              </a:rPr>
              <a:t>Digital Systems</a:t>
            </a:r>
            <a:endParaRPr lang="en-US" sz="4000" dirty="0">
              <a:latin typeface="Times New Roman" panose="02020603050405020304" pitchFamily="18" charset="0"/>
              <a:cs typeface="Times New Roman" panose="02020603050405020304" pitchFamily="18" charset="0"/>
            </a:endParaRPr>
          </a:p>
        </p:txBody>
      </p:sp>
      <p:sp>
        <p:nvSpPr>
          <p:cNvPr id="8" name="Rectangle 6"/>
          <p:cNvSpPr txBox="1">
            <a:spLocks noChangeArrowheads="1"/>
          </p:cNvSpPr>
          <p:nvPr/>
        </p:nvSpPr>
        <p:spPr>
          <a:xfrm>
            <a:off x="1101436" y="1027006"/>
            <a:ext cx="10048009" cy="5228321"/>
          </a:xfrm>
          <a:prstGeom prst="rect">
            <a:avLst/>
          </a:prstGeom>
          <a:no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ct val="50000"/>
              </a:spcBef>
            </a:pPr>
            <a:r>
              <a:rPr lang="en-US" dirty="0">
                <a:latin typeface="Times New Roman" panose="02020603050405020304" pitchFamily="18" charset="0"/>
                <a:cs typeface="Times New Roman" panose="02020603050405020304" pitchFamily="18" charset="0"/>
              </a:rPr>
              <a:t>Takes a set of discrete information </a:t>
            </a:r>
            <a:r>
              <a:rPr lang="en-US" u="sng" dirty="0">
                <a:latin typeface="Times New Roman" panose="02020603050405020304" pitchFamily="18" charset="0"/>
                <a:cs typeface="Times New Roman" panose="02020603050405020304" pitchFamily="18" charset="0"/>
              </a:rPr>
              <a:t>inputs</a:t>
            </a:r>
            <a:r>
              <a:rPr lang="en-US" dirty="0">
                <a:latin typeface="Times New Roman" panose="02020603050405020304" pitchFamily="18" charset="0"/>
                <a:cs typeface="Times New Roman" panose="02020603050405020304" pitchFamily="18" charset="0"/>
              </a:rPr>
              <a:t> and discrete internal information </a:t>
            </a:r>
            <a:r>
              <a:rPr lang="en-US" u="sng" dirty="0">
                <a:latin typeface="Times New Roman" panose="02020603050405020304" pitchFamily="18" charset="0"/>
                <a:cs typeface="Times New Roman" panose="02020603050405020304" pitchFamily="18" charset="0"/>
              </a:rPr>
              <a:t>(system state)</a:t>
            </a:r>
            <a:r>
              <a:rPr lang="en-US" dirty="0">
                <a:latin typeface="Times New Roman" panose="02020603050405020304" pitchFamily="18" charset="0"/>
                <a:cs typeface="Times New Roman" panose="02020603050405020304" pitchFamily="18" charset="0"/>
              </a:rPr>
              <a:t> and generates a set of discrete information </a:t>
            </a:r>
            <a:r>
              <a:rPr lang="en-US" u="sng" dirty="0">
                <a:latin typeface="Times New Roman" panose="02020603050405020304" pitchFamily="18" charset="0"/>
                <a:cs typeface="Times New Roman" panose="02020603050405020304" pitchFamily="18" charset="0"/>
              </a:rPr>
              <a:t>outputs</a:t>
            </a:r>
            <a:r>
              <a:rPr lang="en-US" dirty="0">
                <a:latin typeface="Times New Roman" panose="02020603050405020304" pitchFamily="18" charset="0"/>
                <a:cs typeface="Times New Roman" panose="02020603050405020304" pitchFamily="18" charset="0"/>
              </a:rPr>
              <a:t>.</a:t>
            </a:r>
          </a:p>
        </p:txBody>
      </p:sp>
      <p:grpSp>
        <p:nvGrpSpPr>
          <p:cNvPr id="9" name="Group 26"/>
          <p:cNvGrpSpPr>
            <a:grpSpLocks/>
          </p:cNvGrpSpPr>
          <p:nvPr/>
        </p:nvGrpSpPr>
        <p:grpSpPr bwMode="auto">
          <a:xfrm>
            <a:off x="3521652" y="2487236"/>
            <a:ext cx="5083175" cy="3495675"/>
            <a:chOff x="1419" y="1840"/>
            <a:chExt cx="3202" cy="2202"/>
          </a:xfrm>
        </p:grpSpPr>
        <p:sp>
          <p:nvSpPr>
            <p:cNvPr id="10" name="Rectangle 8"/>
            <p:cNvSpPr>
              <a:spLocks noChangeArrowheads="1"/>
            </p:cNvSpPr>
            <p:nvPr/>
          </p:nvSpPr>
          <p:spPr bwMode="auto">
            <a:xfrm>
              <a:off x="2462" y="3688"/>
              <a:ext cx="100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buFont typeface="Wingdings" panose="05000000000000000000" pitchFamily="2" charset="2"/>
                <a:buNone/>
              </a:pPr>
              <a:r>
                <a:rPr lang="en-US" sz="2400" b="0">
                  <a:solidFill>
                    <a:srgbClr val="000000"/>
                  </a:solidFill>
                  <a:latin typeface="Times New Roman" panose="02020603050405020304" pitchFamily="18" charset="0"/>
                  <a:cs typeface="Times New Roman" panose="02020603050405020304" pitchFamily="18" charset="0"/>
                </a:rPr>
                <a:t>System State</a:t>
              </a:r>
              <a:endParaRPr lang="en-US" sz="2400">
                <a:latin typeface="Times New Roman" panose="02020603050405020304" pitchFamily="18" charset="0"/>
                <a:cs typeface="Times New Roman" panose="02020603050405020304" pitchFamily="18" charset="0"/>
              </a:endParaRPr>
            </a:p>
          </p:txBody>
        </p:sp>
        <p:sp>
          <p:nvSpPr>
            <p:cNvPr id="11" name="Rectangle 9"/>
            <p:cNvSpPr>
              <a:spLocks noChangeArrowheads="1"/>
            </p:cNvSpPr>
            <p:nvPr/>
          </p:nvSpPr>
          <p:spPr bwMode="auto">
            <a:xfrm>
              <a:off x="2371" y="1840"/>
              <a:ext cx="1168" cy="1377"/>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12" name="Line 10"/>
            <p:cNvSpPr>
              <a:spLocks noChangeShapeType="1"/>
            </p:cNvSpPr>
            <p:nvPr/>
          </p:nvSpPr>
          <p:spPr bwMode="auto">
            <a:xfrm>
              <a:off x="2591" y="3217"/>
              <a:ext cx="1" cy="353"/>
            </a:xfrm>
            <a:prstGeom prst="line">
              <a:avLst/>
            </a:prstGeom>
            <a:noFill/>
            <a:ln w="571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13" name="Line 11"/>
            <p:cNvSpPr>
              <a:spLocks noChangeShapeType="1"/>
            </p:cNvSpPr>
            <p:nvPr/>
          </p:nvSpPr>
          <p:spPr bwMode="auto">
            <a:xfrm flipH="1" flipV="1">
              <a:off x="3301" y="3207"/>
              <a:ext cx="6" cy="358"/>
            </a:xfrm>
            <a:prstGeom prst="line">
              <a:avLst/>
            </a:prstGeom>
            <a:noFill/>
            <a:ln w="571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14" name="Line 12"/>
            <p:cNvSpPr>
              <a:spLocks noChangeShapeType="1"/>
            </p:cNvSpPr>
            <p:nvPr/>
          </p:nvSpPr>
          <p:spPr bwMode="auto">
            <a:xfrm>
              <a:off x="2003" y="2544"/>
              <a:ext cx="377" cy="3"/>
            </a:xfrm>
            <a:prstGeom prst="line">
              <a:avLst/>
            </a:prstGeom>
            <a:noFill/>
            <a:ln w="571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15" name="Rectangle 13"/>
            <p:cNvSpPr>
              <a:spLocks noChangeArrowheads="1"/>
            </p:cNvSpPr>
            <p:nvPr/>
          </p:nvSpPr>
          <p:spPr bwMode="auto">
            <a:xfrm>
              <a:off x="2536" y="2084"/>
              <a:ext cx="64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buFont typeface="Wingdings" panose="05000000000000000000" pitchFamily="2" charset="2"/>
                <a:buNone/>
              </a:pPr>
              <a:r>
                <a:rPr lang="en-US" sz="2400" b="0" dirty="0">
                  <a:solidFill>
                    <a:srgbClr val="000000"/>
                  </a:solidFill>
                  <a:latin typeface="Times New Roman" panose="02020603050405020304" pitchFamily="18" charset="0"/>
                  <a:cs typeface="Times New Roman" panose="02020603050405020304" pitchFamily="18" charset="0"/>
                </a:rPr>
                <a:t>Discrete</a:t>
              </a:r>
              <a:endParaRPr lang="en-US" sz="2400" dirty="0">
                <a:latin typeface="Times New Roman" panose="02020603050405020304" pitchFamily="18" charset="0"/>
                <a:cs typeface="Times New Roman" panose="02020603050405020304" pitchFamily="18" charset="0"/>
              </a:endParaRPr>
            </a:p>
          </p:txBody>
        </p:sp>
        <p:sp>
          <p:nvSpPr>
            <p:cNvPr id="16" name="Rectangle 14"/>
            <p:cNvSpPr>
              <a:spLocks noChangeArrowheads="1"/>
            </p:cNvSpPr>
            <p:nvPr/>
          </p:nvSpPr>
          <p:spPr bwMode="auto">
            <a:xfrm>
              <a:off x="2536" y="2319"/>
              <a:ext cx="92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buFont typeface="Wingdings" panose="05000000000000000000" pitchFamily="2" charset="2"/>
                <a:buNone/>
              </a:pPr>
              <a:r>
                <a:rPr lang="en-US" sz="2400" b="0" dirty="0">
                  <a:solidFill>
                    <a:srgbClr val="000000"/>
                  </a:solidFill>
                  <a:latin typeface="Times New Roman" panose="02020603050405020304" pitchFamily="18" charset="0"/>
                  <a:cs typeface="Times New Roman" panose="02020603050405020304" pitchFamily="18" charset="0"/>
                </a:rPr>
                <a:t>Information</a:t>
              </a:r>
              <a:endParaRPr lang="en-US" sz="2400" dirty="0">
                <a:latin typeface="Times New Roman" panose="02020603050405020304" pitchFamily="18" charset="0"/>
                <a:cs typeface="Times New Roman" panose="02020603050405020304" pitchFamily="18" charset="0"/>
              </a:endParaRPr>
            </a:p>
          </p:txBody>
        </p:sp>
        <p:sp>
          <p:nvSpPr>
            <p:cNvPr id="17" name="Rectangle 15"/>
            <p:cNvSpPr>
              <a:spLocks noChangeArrowheads="1"/>
            </p:cNvSpPr>
            <p:nvPr/>
          </p:nvSpPr>
          <p:spPr bwMode="auto">
            <a:xfrm>
              <a:off x="2536" y="2552"/>
              <a:ext cx="8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buFont typeface="Wingdings" panose="05000000000000000000" pitchFamily="2" charset="2"/>
                <a:buNone/>
              </a:pPr>
              <a:r>
                <a:rPr lang="en-US" sz="2400" b="0" dirty="0">
                  <a:solidFill>
                    <a:srgbClr val="000000"/>
                  </a:solidFill>
                  <a:latin typeface="Times New Roman" panose="02020603050405020304" pitchFamily="18" charset="0"/>
                  <a:cs typeface="Times New Roman" panose="02020603050405020304" pitchFamily="18" charset="0"/>
                </a:rPr>
                <a:t>Processing</a:t>
              </a:r>
              <a:endParaRPr lang="en-US" sz="2400" dirty="0">
                <a:latin typeface="Times New Roman" panose="02020603050405020304" pitchFamily="18" charset="0"/>
                <a:cs typeface="Times New Roman" panose="02020603050405020304" pitchFamily="18" charset="0"/>
              </a:endParaRPr>
            </a:p>
          </p:txBody>
        </p:sp>
        <p:sp>
          <p:nvSpPr>
            <p:cNvPr id="18" name="Rectangle 16"/>
            <p:cNvSpPr>
              <a:spLocks noChangeArrowheads="1"/>
            </p:cNvSpPr>
            <p:nvPr/>
          </p:nvSpPr>
          <p:spPr bwMode="auto">
            <a:xfrm>
              <a:off x="2536" y="2787"/>
              <a:ext cx="5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buFont typeface="Wingdings" panose="05000000000000000000" pitchFamily="2" charset="2"/>
                <a:buNone/>
              </a:pPr>
              <a:r>
                <a:rPr lang="en-US" sz="2400" b="0" dirty="0">
                  <a:solidFill>
                    <a:srgbClr val="000000"/>
                  </a:solidFill>
                  <a:latin typeface="Times New Roman" panose="02020603050405020304" pitchFamily="18" charset="0"/>
                  <a:cs typeface="Times New Roman" panose="02020603050405020304" pitchFamily="18" charset="0"/>
                </a:rPr>
                <a:t>System</a:t>
              </a:r>
              <a:endParaRPr lang="en-US" sz="2400" dirty="0">
                <a:latin typeface="Times New Roman" panose="02020603050405020304" pitchFamily="18" charset="0"/>
                <a:cs typeface="Times New Roman" panose="02020603050405020304" pitchFamily="18" charset="0"/>
              </a:endParaRPr>
            </a:p>
          </p:txBody>
        </p:sp>
        <p:sp>
          <p:nvSpPr>
            <p:cNvPr id="19" name="Rectangle 17"/>
            <p:cNvSpPr>
              <a:spLocks noChangeArrowheads="1"/>
            </p:cNvSpPr>
            <p:nvPr/>
          </p:nvSpPr>
          <p:spPr bwMode="auto">
            <a:xfrm>
              <a:off x="1419" y="2164"/>
              <a:ext cx="63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buFont typeface="Wingdings" panose="05000000000000000000" pitchFamily="2" charset="2"/>
                <a:buNone/>
              </a:pPr>
              <a:r>
                <a:rPr lang="en-US" sz="2400" b="0" dirty="0">
                  <a:solidFill>
                    <a:srgbClr val="000000"/>
                  </a:solidFill>
                  <a:latin typeface="Times New Roman" panose="02020603050405020304" pitchFamily="18" charset="0"/>
                  <a:cs typeface="Times New Roman" panose="02020603050405020304" pitchFamily="18" charset="0"/>
                </a:rPr>
                <a:t>Discrete</a:t>
              </a:r>
              <a:endParaRPr lang="en-US" sz="2400" dirty="0">
                <a:latin typeface="Times New Roman" panose="02020603050405020304" pitchFamily="18" charset="0"/>
                <a:cs typeface="Times New Roman" panose="02020603050405020304" pitchFamily="18" charset="0"/>
              </a:endParaRPr>
            </a:p>
          </p:txBody>
        </p:sp>
        <p:sp>
          <p:nvSpPr>
            <p:cNvPr id="20" name="Rectangle 18"/>
            <p:cNvSpPr>
              <a:spLocks noChangeArrowheads="1"/>
            </p:cNvSpPr>
            <p:nvPr/>
          </p:nvSpPr>
          <p:spPr bwMode="auto">
            <a:xfrm>
              <a:off x="1419" y="2399"/>
              <a:ext cx="48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buFont typeface="Wingdings" panose="05000000000000000000" pitchFamily="2" charset="2"/>
                <a:buNone/>
              </a:pPr>
              <a:r>
                <a:rPr lang="en-US" sz="2400" b="0" dirty="0">
                  <a:solidFill>
                    <a:srgbClr val="000000"/>
                  </a:solidFill>
                  <a:latin typeface="Times New Roman" panose="02020603050405020304" pitchFamily="18" charset="0"/>
                  <a:cs typeface="Times New Roman" panose="02020603050405020304" pitchFamily="18" charset="0"/>
                </a:rPr>
                <a:t>Inputs</a:t>
              </a:r>
              <a:endParaRPr lang="en-US" sz="2400" dirty="0">
                <a:latin typeface="Times New Roman" panose="02020603050405020304" pitchFamily="18" charset="0"/>
                <a:cs typeface="Times New Roman" panose="02020603050405020304" pitchFamily="18" charset="0"/>
              </a:endParaRPr>
            </a:p>
          </p:txBody>
        </p:sp>
        <p:sp>
          <p:nvSpPr>
            <p:cNvPr id="21" name="Rectangle 19"/>
            <p:cNvSpPr>
              <a:spLocks noChangeArrowheads="1"/>
            </p:cNvSpPr>
            <p:nvPr/>
          </p:nvSpPr>
          <p:spPr bwMode="auto">
            <a:xfrm>
              <a:off x="3982" y="2461"/>
              <a:ext cx="63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buFont typeface="Wingdings" panose="05000000000000000000" pitchFamily="2" charset="2"/>
                <a:buNone/>
              </a:pPr>
              <a:r>
                <a:rPr lang="en-US" sz="2400" b="0">
                  <a:solidFill>
                    <a:srgbClr val="000000"/>
                  </a:solidFill>
                  <a:latin typeface="Times New Roman" panose="02020603050405020304" pitchFamily="18" charset="0"/>
                  <a:cs typeface="Times New Roman" panose="02020603050405020304" pitchFamily="18" charset="0"/>
                </a:rPr>
                <a:t>Discrete</a:t>
              </a:r>
              <a:endParaRPr lang="en-US" sz="2400">
                <a:latin typeface="Times New Roman" panose="02020603050405020304" pitchFamily="18" charset="0"/>
                <a:cs typeface="Times New Roman" panose="02020603050405020304" pitchFamily="18" charset="0"/>
              </a:endParaRPr>
            </a:p>
          </p:txBody>
        </p:sp>
        <p:sp>
          <p:nvSpPr>
            <p:cNvPr id="22" name="Rectangle 20"/>
            <p:cNvSpPr>
              <a:spLocks noChangeArrowheads="1"/>
            </p:cNvSpPr>
            <p:nvPr/>
          </p:nvSpPr>
          <p:spPr bwMode="auto">
            <a:xfrm>
              <a:off x="3982" y="2695"/>
              <a:ext cx="61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buFont typeface="Wingdings" panose="05000000000000000000" pitchFamily="2" charset="2"/>
                <a:buNone/>
              </a:pPr>
              <a:r>
                <a:rPr lang="en-US" sz="2400" b="0">
                  <a:solidFill>
                    <a:srgbClr val="000000"/>
                  </a:solidFill>
                  <a:latin typeface="Times New Roman" panose="02020603050405020304" pitchFamily="18" charset="0"/>
                  <a:cs typeface="Times New Roman" panose="02020603050405020304" pitchFamily="18" charset="0"/>
                </a:rPr>
                <a:t>Outputs</a:t>
              </a:r>
              <a:endParaRPr lang="en-US" sz="2400">
                <a:latin typeface="Times New Roman" panose="02020603050405020304" pitchFamily="18" charset="0"/>
                <a:cs typeface="Times New Roman" panose="02020603050405020304" pitchFamily="18" charset="0"/>
              </a:endParaRPr>
            </a:p>
          </p:txBody>
        </p:sp>
        <p:sp>
          <p:nvSpPr>
            <p:cNvPr id="23" name="Rectangle 21"/>
            <p:cNvSpPr>
              <a:spLocks noChangeArrowheads="1"/>
            </p:cNvSpPr>
            <p:nvPr/>
          </p:nvSpPr>
          <p:spPr bwMode="auto">
            <a:xfrm>
              <a:off x="2382" y="3573"/>
              <a:ext cx="1115" cy="469"/>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24" name="Line 22"/>
            <p:cNvSpPr>
              <a:spLocks noChangeShapeType="1"/>
            </p:cNvSpPr>
            <p:nvPr/>
          </p:nvSpPr>
          <p:spPr bwMode="auto">
            <a:xfrm flipV="1">
              <a:off x="3539" y="2551"/>
              <a:ext cx="385" cy="5"/>
            </a:xfrm>
            <a:prstGeom prst="line">
              <a:avLst/>
            </a:prstGeom>
            <a:noFill/>
            <a:ln w="571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0864967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984" y="233899"/>
            <a:ext cx="10515600" cy="654907"/>
          </a:xfrm>
        </p:spPr>
        <p:txBody>
          <a:bodyPr>
            <a:normAutofit/>
          </a:bodyPr>
          <a:lstStyle/>
          <a:p>
            <a:r>
              <a:rPr lang="en-US" sz="3600" dirty="0">
                <a:solidFill>
                  <a:srgbClr val="000000"/>
                </a:solidFill>
                <a:latin typeface="Times New Roman" panose="02020603050405020304" pitchFamily="18" charset="0"/>
                <a:cs typeface="Times New Roman" panose="02020603050405020304" pitchFamily="18" charset="0"/>
              </a:rPr>
              <a:t>Extended ASCII Code/ Error Detection Code</a:t>
            </a:r>
            <a:endParaRPr lang="en-US" dirty="0"/>
          </a:p>
        </p:txBody>
      </p:sp>
      <p:sp>
        <p:nvSpPr>
          <p:cNvPr id="5" name="Rectangle 4"/>
          <p:cNvSpPr/>
          <p:nvPr/>
        </p:nvSpPr>
        <p:spPr>
          <a:xfrm>
            <a:off x="741405" y="740525"/>
            <a:ext cx="10985158" cy="5663089"/>
          </a:xfrm>
          <a:prstGeom prst="rect">
            <a:avLst/>
          </a:prstGeom>
        </p:spPr>
        <p:txBody>
          <a:bodyPr wrap="square">
            <a:spAutoFit/>
          </a:bodyPr>
          <a:lstStyle/>
          <a:p>
            <a:pPr marL="342900" indent="-342900" algn="just">
              <a:buFont typeface="Wingdings" pitchFamily="2" charset="2"/>
              <a:buChar char="v"/>
            </a:pPr>
            <a:r>
              <a:rPr lang="en-US" sz="2400" dirty="0">
                <a:latin typeface="Times New Roman" pitchFamily="18" charset="0"/>
                <a:cs typeface="Times New Roman" pitchFamily="18" charset="0"/>
              </a:rPr>
              <a:t>To detect errors in data communication and processing, an eighth bit is sometimes added to the ASCII character to indicate its parity. </a:t>
            </a:r>
          </a:p>
          <a:p>
            <a:pPr marL="342900" indent="-342900" algn="just">
              <a:buFont typeface="Wingdings" pitchFamily="2" charset="2"/>
              <a:buChar char="v"/>
            </a:pPr>
            <a:r>
              <a:rPr lang="en-US" sz="2400" dirty="0">
                <a:latin typeface="Times New Roman" pitchFamily="18" charset="0"/>
                <a:cs typeface="Times New Roman" pitchFamily="18" charset="0"/>
              </a:rPr>
              <a:t>A parity bit is an extra bit included with a message to make the total number of 1’s either even or odd. </a:t>
            </a:r>
          </a:p>
          <a:p>
            <a:pPr marL="342900" indent="-342900">
              <a:buFont typeface="Wingdings" pitchFamily="2" charset="2"/>
              <a:buChar char="v"/>
            </a:pPr>
            <a:r>
              <a:rPr lang="en-US" sz="2400" dirty="0">
                <a:latin typeface="Times New Roman" pitchFamily="18" charset="0"/>
                <a:cs typeface="Times New Roman" pitchFamily="18" charset="0"/>
              </a:rPr>
              <a:t>Consider the following two characters and their even and odd parity: </a:t>
            </a:r>
          </a:p>
          <a:p>
            <a:endParaRPr lang="en-US" sz="2400" dirty="0">
              <a:latin typeface="Times New Roman" pitchFamily="18" charset="0"/>
              <a:cs typeface="Times New Roman" pitchFamily="18" charset="0"/>
            </a:endParaRPr>
          </a:p>
          <a:p>
            <a:endParaRPr lang="en-US" dirty="0"/>
          </a:p>
          <a:p>
            <a:endParaRPr lang="en-US" dirty="0"/>
          </a:p>
          <a:p>
            <a:endParaRPr lang="en-US" dirty="0"/>
          </a:p>
          <a:p>
            <a:pPr marL="342900" indent="-342900" algn="just">
              <a:spcAft>
                <a:spcPts val="600"/>
              </a:spcAft>
              <a:buFont typeface="Wingdings" pitchFamily="2" charset="2"/>
              <a:buChar char="v"/>
            </a:pPr>
            <a:r>
              <a:rPr lang="en-US" sz="2400" dirty="0">
                <a:latin typeface="Times New Roman" pitchFamily="18" charset="0"/>
                <a:cs typeface="Times New Roman" pitchFamily="18" charset="0"/>
              </a:rPr>
              <a:t>The parity bit is helpful in detecting errors during the transmission of information. </a:t>
            </a:r>
          </a:p>
          <a:p>
            <a:pPr marL="342900" indent="-342900" algn="just">
              <a:spcAft>
                <a:spcPts val="600"/>
              </a:spcAft>
              <a:buFont typeface="Wingdings" pitchFamily="2" charset="2"/>
              <a:buChar char="v"/>
            </a:pPr>
            <a:r>
              <a:rPr lang="en-US" sz="2400" dirty="0">
                <a:latin typeface="Times New Roman" pitchFamily="18" charset="0"/>
                <a:cs typeface="Times New Roman" pitchFamily="18" charset="0"/>
              </a:rPr>
              <a:t>Handled by generating an even parity bit at the sending end for each character.</a:t>
            </a:r>
          </a:p>
          <a:p>
            <a:pPr marL="342900" indent="-342900" algn="just">
              <a:spcAft>
                <a:spcPts val="600"/>
              </a:spcAft>
              <a:buFont typeface="Wingdings" pitchFamily="2" charset="2"/>
              <a:buChar char="v"/>
            </a:pPr>
            <a:r>
              <a:rPr lang="en-US" sz="2400" dirty="0">
                <a:latin typeface="Times New Roman" pitchFamily="18" charset="0"/>
                <a:cs typeface="Times New Roman" pitchFamily="18" charset="0"/>
              </a:rPr>
              <a:t>The eight‐bit characters that include parity bits are transmitted to their destination. </a:t>
            </a:r>
          </a:p>
          <a:p>
            <a:pPr marL="342900" indent="-342900" algn="just">
              <a:spcAft>
                <a:spcPts val="600"/>
              </a:spcAft>
              <a:buFont typeface="Wingdings" pitchFamily="2" charset="2"/>
              <a:buChar char="v"/>
            </a:pPr>
            <a:r>
              <a:rPr lang="en-US" sz="2400" dirty="0">
                <a:latin typeface="Times New Roman" pitchFamily="18" charset="0"/>
                <a:cs typeface="Times New Roman" pitchFamily="18" charset="0"/>
              </a:rPr>
              <a:t>The parity of each character is then checked at the receiving end. </a:t>
            </a:r>
          </a:p>
          <a:p>
            <a:pPr marL="342900" indent="-342900" algn="just">
              <a:spcAft>
                <a:spcPts val="600"/>
              </a:spcAft>
              <a:buFont typeface="Wingdings" pitchFamily="2" charset="2"/>
              <a:buChar char="v"/>
            </a:pPr>
            <a:r>
              <a:rPr lang="en-US" sz="2400" dirty="0">
                <a:latin typeface="Times New Roman" pitchFamily="18" charset="0"/>
                <a:cs typeface="Times New Roman" pitchFamily="18" charset="0"/>
              </a:rPr>
              <a:t>If the parity of the received character is not even, then at least one bit has changed value during the transmission. </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3288" y="2552312"/>
            <a:ext cx="6972300"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29644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4091" y="1560126"/>
            <a:ext cx="10984523" cy="2308324"/>
          </a:xfrm>
          <a:prstGeom prst="rect">
            <a:avLst/>
          </a:prstGeom>
        </p:spPr>
        <p:txBody>
          <a:bodyPr wrap="square">
            <a:spAutoFit/>
          </a:bodyPr>
          <a:lstStyle/>
          <a:p>
            <a:pPr marL="342900" indent="-342900">
              <a:buFont typeface="Wingdings" pitchFamily="2" charset="2"/>
              <a:buChar char="v"/>
            </a:pPr>
            <a:r>
              <a:rPr lang="en-US" sz="2400" dirty="0">
                <a:solidFill>
                  <a:srgbClr val="000000"/>
                </a:solidFill>
                <a:latin typeface="Times New Roman" panose="02020603050405020304" pitchFamily="18" charset="0"/>
                <a:cs typeface="Times New Roman" panose="02020603050405020304" pitchFamily="18" charset="0"/>
              </a:rPr>
              <a:t>In the coding, when numbers, letters or words are represented by a specific group of symbols, it is said that the number, letter or word is being encoded.</a:t>
            </a:r>
          </a:p>
          <a:p>
            <a:pPr marL="342900" indent="-342900">
              <a:buFont typeface="Wingdings" pitchFamily="2" charset="2"/>
              <a:buChar char="v"/>
            </a:pPr>
            <a:r>
              <a:rPr lang="en-US" sz="2400" dirty="0">
                <a:solidFill>
                  <a:srgbClr val="000000"/>
                </a:solidFill>
                <a:latin typeface="Times New Roman" panose="02020603050405020304" pitchFamily="18" charset="0"/>
                <a:cs typeface="Times New Roman" panose="02020603050405020304" pitchFamily="18" charset="0"/>
              </a:rPr>
              <a:t>The group of symbols is called as a code. </a:t>
            </a:r>
          </a:p>
          <a:p>
            <a:pPr marL="342900" indent="-342900">
              <a:buFont typeface="Wingdings" pitchFamily="2" charset="2"/>
              <a:buChar char="v"/>
            </a:pPr>
            <a:r>
              <a:rPr lang="en-US" sz="2400" dirty="0">
                <a:solidFill>
                  <a:srgbClr val="000000"/>
                </a:solidFill>
                <a:latin typeface="Times New Roman" panose="02020603050405020304" pitchFamily="18" charset="0"/>
                <a:cs typeface="Times New Roman" panose="02020603050405020304" pitchFamily="18" charset="0"/>
              </a:rPr>
              <a:t>The digital data is represented, stored and transmitted as group of binary bits. </a:t>
            </a:r>
          </a:p>
          <a:p>
            <a:pPr marL="342900" indent="-342900">
              <a:buFont typeface="Wingdings" pitchFamily="2" charset="2"/>
              <a:buChar char="v"/>
            </a:pPr>
            <a:r>
              <a:rPr lang="en-US" sz="2400" dirty="0">
                <a:solidFill>
                  <a:srgbClr val="000000"/>
                </a:solidFill>
                <a:latin typeface="Times New Roman" panose="02020603050405020304" pitchFamily="18" charset="0"/>
                <a:cs typeface="Times New Roman" panose="02020603050405020304" pitchFamily="18" charset="0"/>
              </a:rPr>
              <a:t>This group is also called as binary code. The binary code is represented by the number as well as alphanumeric letter.</a:t>
            </a:r>
          </a:p>
        </p:txBody>
      </p:sp>
      <p:sp>
        <p:nvSpPr>
          <p:cNvPr id="5" name="Rectangle 4"/>
          <p:cNvSpPr/>
          <p:nvPr/>
        </p:nvSpPr>
        <p:spPr>
          <a:xfrm>
            <a:off x="644770" y="852826"/>
            <a:ext cx="9999784" cy="646331"/>
          </a:xfrm>
          <a:prstGeom prst="rect">
            <a:avLst/>
          </a:prstGeom>
        </p:spPr>
        <p:txBody>
          <a:bodyPr wrap="square">
            <a:spAutoFit/>
          </a:bodyPr>
          <a:lstStyle/>
          <a:p>
            <a:r>
              <a:rPr lang="en-US" sz="3600" dirty="0">
                <a:latin typeface="Times New Roman" pitchFamily="18" charset="0"/>
                <a:cs typeface="Times New Roman" pitchFamily="18" charset="0"/>
              </a:rPr>
              <a:t>Binary Codes</a:t>
            </a:r>
          </a:p>
        </p:txBody>
      </p:sp>
    </p:spTree>
    <p:extLst>
      <p:ext uri="{BB962C8B-B14F-4D97-AF65-F5344CB8AC3E}">
        <p14:creationId xmlns:p14="http://schemas.microsoft.com/office/powerpoint/2010/main" val="18092073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44769" y="2003030"/>
            <a:ext cx="11277603" cy="1938992"/>
          </a:xfrm>
          <a:prstGeom prst="rect">
            <a:avLst/>
          </a:prstGeom>
        </p:spPr>
        <p:txBody>
          <a:bodyPr wrap="square">
            <a:spAutoFit/>
          </a:bodyPr>
          <a:lstStyle/>
          <a:p>
            <a:pPr marL="342900" indent="-342900">
              <a:buFont typeface="Wingdings" pitchFamily="2" charset="2"/>
              <a:buChar char="v"/>
            </a:pPr>
            <a:r>
              <a:rPr lang="en-US" sz="2400" dirty="0">
                <a:solidFill>
                  <a:srgbClr val="000000"/>
                </a:solidFill>
                <a:latin typeface="Times New Roman" panose="02020603050405020304" pitchFamily="18" charset="0"/>
                <a:cs typeface="Times New Roman" panose="02020603050405020304" pitchFamily="18" charset="0"/>
              </a:rPr>
              <a:t>Binary codes are suitable for the computer applications.</a:t>
            </a:r>
          </a:p>
          <a:p>
            <a:pPr marL="342900" indent="-342900">
              <a:buFont typeface="Wingdings" pitchFamily="2" charset="2"/>
              <a:buChar char="v"/>
            </a:pPr>
            <a:r>
              <a:rPr lang="en-US" sz="2400" dirty="0">
                <a:solidFill>
                  <a:srgbClr val="000000"/>
                </a:solidFill>
                <a:latin typeface="Times New Roman" panose="02020603050405020304" pitchFamily="18" charset="0"/>
                <a:cs typeface="Times New Roman" panose="02020603050405020304" pitchFamily="18" charset="0"/>
              </a:rPr>
              <a:t>Binary codes are suitable for the digital communications.</a:t>
            </a:r>
          </a:p>
          <a:p>
            <a:pPr marL="342900" indent="-342900">
              <a:buFont typeface="Wingdings" pitchFamily="2" charset="2"/>
              <a:buChar char="v"/>
            </a:pPr>
            <a:r>
              <a:rPr lang="en-US" sz="2400" dirty="0">
                <a:solidFill>
                  <a:srgbClr val="000000"/>
                </a:solidFill>
                <a:latin typeface="Times New Roman" panose="02020603050405020304" pitchFamily="18" charset="0"/>
                <a:cs typeface="Times New Roman" panose="02020603050405020304" pitchFamily="18" charset="0"/>
              </a:rPr>
              <a:t>Binary codes make the analysis and designing of digital circuits if we use the binary codes.</a:t>
            </a:r>
          </a:p>
          <a:p>
            <a:pPr marL="342900" indent="-342900">
              <a:buFont typeface="Wingdings" pitchFamily="2" charset="2"/>
              <a:buChar char="v"/>
            </a:pPr>
            <a:r>
              <a:rPr lang="en-US" sz="2400" dirty="0">
                <a:solidFill>
                  <a:srgbClr val="000000"/>
                </a:solidFill>
                <a:latin typeface="Times New Roman" panose="02020603050405020304" pitchFamily="18" charset="0"/>
                <a:cs typeface="Times New Roman" panose="02020603050405020304" pitchFamily="18" charset="0"/>
              </a:rPr>
              <a:t>Since only 0 &amp; 1 are being used, implementation becomes easy.</a:t>
            </a:r>
          </a:p>
        </p:txBody>
      </p:sp>
      <p:sp>
        <p:nvSpPr>
          <p:cNvPr id="7" name="Rectangle 6"/>
          <p:cNvSpPr/>
          <p:nvPr/>
        </p:nvSpPr>
        <p:spPr>
          <a:xfrm>
            <a:off x="644769" y="1122238"/>
            <a:ext cx="9999784" cy="646331"/>
          </a:xfrm>
          <a:prstGeom prst="rect">
            <a:avLst/>
          </a:prstGeom>
        </p:spPr>
        <p:txBody>
          <a:bodyPr wrap="square">
            <a:spAutoFit/>
          </a:bodyPr>
          <a:lstStyle/>
          <a:p>
            <a:r>
              <a:rPr lang="en-US" sz="3600" dirty="0">
                <a:latin typeface="Times New Roman" pitchFamily="18" charset="0"/>
                <a:cs typeface="Times New Roman" pitchFamily="18" charset="0"/>
              </a:rPr>
              <a:t>Advantages of Binary Code</a:t>
            </a:r>
          </a:p>
        </p:txBody>
      </p:sp>
    </p:spTree>
    <p:extLst>
      <p:ext uri="{BB962C8B-B14F-4D97-AF65-F5344CB8AC3E}">
        <p14:creationId xmlns:p14="http://schemas.microsoft.com/office/powerpoint/2010/main" val="20325381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44769" y="2003030"/>
            <a:ext cx="11277603" cy="2739211"/>
          </a:xfrm>
          <a:prstGeom prst="rect">
            <a:avLst/>
          </a:prstGeom>
        </p:spPr>
        <p:txBody>
          <a:bodyPr wrap="square">
            <a:spAutoFit/>
          </a:bodyPr>
          <a:lstStyle/>
          <a:p>
            <a:r>
              <a:rPr lang="en-US" sz="2800" b="1" dirty="0">
                <a:latin typeface="Times New Roman" pitchFamily="18" charset="0"/>
                <a:cs typeface="Times New Roman" pitchFamily="18" charset="0"/>
              </a:rPr>
              <a:t>The codes are broadly categorized into following four categories.</a:t>
            </a:r>
          </a:p>
          <a:p>
            <a:pPr marL="342900" indent="-342900">
              <a:buFont typeface="Wingdings" pitchFamily="2" charset="2"/>
              <a:buChar char="Ø"/>
            </a:pPr>
            <a:r>
              <a:rPr lang="en-US" sz="2400" dirty="0">
                <a:latin typeface="Times New Roman" pitchFamily="18" charset="0"/>
                <a:cs typeface="Times New Roman" pitchFamily="18" charset="0"/>
              </a:rPr>
              <a:t>Weighted Codes</a:t>
            </a:r>
          </a:p>
          <a:p>
            <a:pPr marL="342900" indent="-342900">
              <a:buFont typeface="Wingdings" pitchFamily="2" charset="2"/>
              <a:buChar char="Ø"/>
            </a:pPr>
            <a:r>
              <a:rPr lang="en-US" sz="2400" dirty="0">
                <a:latin typeface="Times New Roman" pitchFamily="18" charset="0"/>
                <a:cs typeface="Times New Roman" pitchFamily="18" charset="0"/>
              </a:rPr>
              <a:t>Non-Weighted Codes</a:t>
            </a:r>
          </a:p>
          <a:p>
            <a:pPr marL="342900" indent="-342900">
              <a:buFont typeface="Wingdings" pitchFamily="2" charset="2"/>
              <a:buChar char="Ø"/>
            </a:pPr>
            <a:r>
              <a:rPr lang="en-US" sz="2400" dirty="0">
                <a:latin typeface="Times New Roman" pitchFamily="18" charset="0"/>
                <a:cs typeface="Times New Roman" pitchFamily="18" charset="0"/>
              </a:rPr>
              <a:t>Binary Coded Decimal Code</a:t>
            </a:r>
          </a:p>
          <a:p>
            <a:pPr marL="342900" indent="-342900">
              <a:buFont typeface="Wingdings" pitchFamily="2" charset="2"/>
              <a:buChar char="Ø"/>
            </a:pPr>
            <a:r>
              <a:rPr lang="en-US" sz="2400" dirty="0">
                <a:latin typeface="Times New Roman" pitchFamily="18" charset="0"/>
                <a:cs typeface="Times New Roman" pitchFamily="18" charset="0"/>
              </a:rPr>
              <a:t>Alphanumeric Codes</a:t>
            </a:r>
          </a:p>
          <a:p>
            <a:pPr marL="342900" indent="-342900">
              <a:buFont typeface="Wingdings" pitchFamily="2" charset="2"/>
              <a:buChar char="Ø"/>
            </a:pPr>
            <a:r>
              <a:rPr lang="en-US" sz="2400" dirty="0">
                <a:latin typeface="Times New Roman" pitchFamily="18" charset="0"/>
                <a:cs typeface="Times New Roman" pitchFamily="18" charset="0"/>
              </a:rPr>
              <a:t>Error Detecting Codes</a:t>
            </a:r>
          </a:p>
          <a:p>
            <a:pPr marL="342900" indent="-342900">
              <a:buFont typeface="Wingdings" pitchFamily="2" charset="2"/>
              <a:buChar char="Ø"/>
            </a:pPr>
            <a:r>
              <a:rPr lang="en-US" sz="2400" dirty="0">
                <a:latin typeface="Times New Roman" pitchFamily="18" charset="0"/>
                <a:cs typeface="Times New Roman" pitchFamily="18" charset="0"/>
              </a:rPr>
              <a:t>Error Correcting Codes</a:t>
            </a: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644769" y="1122238"/>
            <a:ext cx="9999784" cy="646331"/>
          </a:xfrm>
          <a:prstGeom prst="rect">
            <a:avLst/>
          </a:prstGeom>
        </p:spPr>
        <p:txBody>
          <a:bodyPr wrap="square">
            <a:spAutoFit/>
          </a:bodyPr>
          <a:lstStyle/>
          <a:p>
            <a:r>
              <a:rPr lang="en-US" sz="3600" dirty="0">
                <a:latin typeface="Times New Roman" pitchFamily="18" charset="0"/>
                <a:cs typeface="Times New Roman" pitchFamily="18" charset="0"/>
              </a:rPr>
              <a:t>Classification of binary codes</a:t>
            </a:r>
          </a:p>
        </p:txBody>
      </p:sp>
    </p:spTree>
    <p:extLst>
      <p:ext uri="{BB962C8B-B14F-4D97-AF65-F5344CB8AC3E}">
        <p14:creationId xmlns:p14="http://schemas.microsoft.com/office/powerpoint/2010/main" val="2161002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44769" y="1569277"/>
            <a:ext cx="11277603" cy="1569660"/>
          </a:xfrm>
          <a:prstGeom prst="rect">
            <a:avLst/>
          </a:prstGeom>
        </p:spPr>
        <p:txBody>
          <a:bodyPr wrap="square">
            <a:spAutoFit/>
          </a:bodyPr>
          <a:lstStyle/>
          <a:p>
            <a:pPr marL="342900" indent="-342900" algn="just">
              <a:buFont typeface="Wingdings" pitchFamily="2" charset="2"/>
              <a:buChar char="v"/>
            </a:pPr>
            <a:r>
              <a:rPr lang="en-US" sz="2400" dirty="0">
                <a:latin typeface="Times New Roman" pitchFamily="18" charset="0"/>
                <a:cs typeface="Times New Roman" pitchFamily="18" charset="0"/>
              </a:rPr>
              <a:t>Weighted binary codes are those binary codes which obey the positional weight principle. Each position of the number represents a specific weight. Several systems of the codes are used to express the decimal digits 0 through 9. In these codes each decimal digit is represented by a group of four bits.</a:t>
            </a: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644769" y="860628"/>
            <a:ext cx="9999784" cy="523220"/>
          </a:xfrm>
          <a:prstGeom prst="rect">
            <a:avLst/>
          </a:prstGeom>
        </p:spPr>
        <p:txBody>
          <a:bodyPr wrap="square">
            <a:spAutoFit/>
          </a:bodyPr>
          <a:lstStyle/>
          <a:p>
            <a:r>
              <a:rPr lang="en-US" sz="2800" dirty="0">
                <a:latin typeface="Times New Roman" pitchFamily="18" charset="0"/>
                <a:cs typeface="Times New Roman" pitchFamily="18" charset="0"/>
              </a:rPr>
              <a:t>Weighted Codes</a:t>
            </a:r>
          </a:p>
        </p:txBody>
      </p:sp>
      <p:sp>
        <p:nvSpPr>
          <p:cNvPr id="2" name="Rectangle 1"/>
          <p:cNvSpPr/>
          <p:nvPr/>
        </p:nvSpPr>
        <p:spPr>
          <a:xfrm>
            <a:off x="797168" y="3138937"/>
            <a:ext cx="10793817" cy="3108543"/>
          </a:xfrm>
          <a:prstGeom prst="rect">
            <a:avLst/>
          </a:prstGeom>
        </p:spPr>
        <p:txBody>
          <a:bodyPr wrap="square">
            <a:spAutoFit/>
          </a:bodyPr>
          <a:lstStyle/>
          <a:p>
            <a:r>
              <a:rPr lang="en-US" sz="2800" dirty="0">
                <a:latin typeface="Times New Roman" pitchFamily="18" charset="0"/>
                <a:cs typeface="Times New Roman" pitchFamily="18" charset="0"/>
              </a:rPr>
              <a:t>Non-Weighted Codes</a:t>
            </a:r>
          </a:p>
          <a:p>
            <a:pPr marL="457200" indent="-457200">
              <a:buFont typeface="Wingdings" pitchFamily="2" charset="2"/>
              <a:buChar char="v"/>
            </a:pPr>
            <a:r>
              <a:rPr lang="en-US" sz="2400" dirty="0">
                <a:latin typeface="Times New Roman" pitchFamily="18" charset="0"/>
                <a:cs typeface="Times New Roman" pitchFamily="18" charset="0"/>
              </a:rPr>
              <a:t>In this type of binary codes, the positional weights are not assigned. The examples of non-weighted codes are </a:t>
            </a:r>
            <a:r>
              <a:rPr lang="en-US" sz="2400" b="1" dirty="0">
                <a:latin typeface="Times New Roman" pitchFamily="18" charset="0"/>
                <a:cs typeface="Times New Roman" pitchFamily="18" charset="0"/>
              </a:rPr>
              <a:t>Excess-3</a:t>
            </a:r>
            <a:r>
              <a:rPr lang="en-US" sz="2400" dirty="0">
                <a:latin typeface="Times New Roman" pitchFamily="18" charset="0"/>
                <a:cs typeface="Times New Roman" pitchFamily="18" charset="0"/>
              </a:rPr>
              <a:t> code and </a:t>
            </a:r>
            <a:r>
              <a:rPr lang="en-US" sz="2400" b="1" dirty="0">
                <a:latin typeface="Times New Roman" pitchFamily="18" charset="0"/>
                <a:cs typeface="Times New Roman" pitchFamily="18" charset="0"/>
              </a:rPr>
              <a:t>Gray code.</a:t>
            </a:r>
            <a:br>
              <a:rPr lang="en-US" sz="2400" dirty="0">
                <a:latin typeface="Times New Roman" pitchFamily="18" charset="0"/>
                <a:cs typeface="Times New Roman" pitchFamily="18" charset="0"/>
              </a:rPr>
            </a:br>
            <a:r>
              <a:rPr lang="en-US" sz="2400" b="1" dirty="0">
                <a:latin typeface="Times New Roman" pitchFamily="18" charset="0"/>
                <a:cs typeface="Times New Roman" pitchFamily="18" charset="0"/>
              </a:rPr>
              <a:t>EXCESS-3 CODE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The Excess-3 code is also called as XS-3 code. It is non-weighted code used to express decimal numbers. The Excess-3 code words are derived from the 8421 BCD code words adding (0011)2 or (3)10 to each code word in 8421. The excess-3 codes are obtained as follows</a:t>
            </a:r>
          </a:p>
        </p:txBody>
      </p:sp>
    </p:spTree>
    <p:extLst>
      <p:ext uri="{BB962C8B-B14F-4D97-AF65-F5344CB8AC3E}">
        <p14:creationId xmlns:p14="http://schemas.microsoft.com/office/powerpoint/2010/main" val="33877501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2148100" y="1511633"/>
            <a:ext cx="7876400" cy="3011200"/>
          </a:xfrm>
          <a:prstGeom prst="rect">
            <a:avLst/>
          </a:prstGeom>
        </p:spPr>
        <p:txBody>
          <a:bodyPr wrap="square" lIns="121897" tIns="121897" rIns="121897" bIns="121897" anchor="ctr" anchorCtr="0">
            <a:noAutofit/>
          </a:bodyPr>
          <a:lstStyle/>
          <a:p>
            <a:r>
              <a:rPr lang="en" dirty="0">
                <a:solidFill>
                  <a:srgbClr val="0000FF"/>
                </a:solidFill>
                <a:latin typeface="Times New Roman" pitchFamily="18" charset="0"/>
                <a:cs typeface="Times New Roman" pitchFamily="18" charset="0"/>
              </a:rPr>
              <a:t>THANKS</a:t>
            </a:r>
          </a:p>
        </p:txBody>
      </p:sp>
    </p:spTree>
    <p:extLst>
      <p:ext uri="{BB962C8B-B14F-4D97-AF65-F5344CB8AC3E}">
        <p14:creationId xmlns:p14="http://schemas.microsoft.com/office/powerpoint/2010/main" val="3674735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27" y="446810"/>
            <a:ext cx="9144000" cy="644236"/>
          </a:xfrm>
        </p:spPr>
        <p:txBody>
          <a:bodyPr>
            <a:noAutofit/>
          </a:bodyPr>
          <a:lstStyle/>
          <a:p>
            <a:r>
              <a:rPr lang="en-US" altLang="zh-TW" sz="4000" dirty="0">
                <a:latin typeface="Times New Roman" panose="02020603050405020304" pitchFamily="18" charset="0"/>
                <a:cs typeface="Times New Roman" panose="02020603050405020304" pitchFamily="18" charset="0"/>
              </a:rPr>
              <a:t>Digital Systems</a:t>
            </a:r>
            <a:endParaRPr lang="en-US"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43000" y="1205345"/>
            <a:ext cx="10342756" cy="5174673"/>
          </a:xfrm>
        </p:spPr>
        <p:txBody>
          <a:bodyPr>
            <a:noAutofit/>
          </a:bodyPr>
          <a:lstStyle/>
          <a:p>
            <a:pPr marL="342900" indent="-342900" algn="l">
              <a:spcBef>
                <a:spcPts val="600"/>
              </a:spcBef>
              <a:spcAft>
                <a:spcPts val="600"/>
              </a:spcAft>
              <a:buFont typeface="Wingdings" panose="05000000000000000000" pitchFamily="2" charset="2"/>
              <a:buChar char="v"/>
            </a:pPr>
            <a:r>
              <a:rPr lang="en-US" altLang="zh-TW" dirty="0">
                <a:latin typeface="Times New Roman" panose="02020603050405020304" pitchFamily="18" charset="0"/>
                <a:cs typeface="Times New Roman" panose="02020603050405020304" pitchFamily="18" charset="0"/>
              </a:rPr>
              <a:t>Application of Digital System</a:t>
            </a:r>
          </a:p>
          <a:p>
            <a:pPr marL="800100" lvl="1" indent="-342900" algn="l">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Communication</a:t>
            </a:r>
          </a:p>
          <a:p>
            <a:pPr marL="800100" lvl="1" indent="-342900" algn="l">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Business transactions</a:t>
            </a:r>
          </a:p>
          <a:p>
            <a:pPr marL="800100" lvl="1" indent="-342900" algn="l">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Traffic control</a:t>
            </a:r>
          </a:p>
          <a:p>
            <a:pPr marL="800100" lvl="1" indent="-342900" algn="l">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Spacecraft guidance</a:t>
            </a:r>
          </a:p>
          <a:p>
            <a:pPr marL="800100" lvl="1" indent="-342900" algn="l">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Medical treatment</a:t>
            </a:r>
          </a:p>
          <a:p>
            <a:pPr marL="800100" lvl="1" indent="-342900" algn="l">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Weather monitoring</a:t>
            </a:r>
          </a:p>
          <a:p>
            <a:pPr marL="800100" lvl="1" indent="-342900" algn="l">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Internet</a:t>
            </a:r>
          </a:p>
          <a:p>
            <a:pPr marL="800100" lvl="1" indent="-342900" algn="l">
              <a:buFont typeface="Wingdings" panose="05000000000000000000" pitchFamily="2" charset="2"/>
              <a:buChar char="v"/>
            </a:pPr>
            <a:r>
              <a:rPr lang="en-US" altLang="zh-TW" sz="2400" dirty="0">
                <a:latin typeface="Times New Roman" panose="02020603050405020304" pitchFamily="18" charset="0"/>
                <a:cs typeface="Times New Roman" panose="02020603050405020304" pitchFamily="18" charset="0"/>
              </a:rPr>
              <a:t>Telephone switching exchanges</a:t>
            </a:r>
          </a:p>
          <a:p>
            <a:pPr marL="800100" lvl="1" indent="-342900" algn="l">
              <a:buFont typeface="Wingdings" panose="05000000000000000000" pitchFamily="2" charset="2"/>
              <a:buChar char="v"/>
            </a:pPr>
            <a:r>
              <a:rPr lang="en-US" altLang="zh-TW" sz="2400" dirty="0">
                <a:latin typeface="Times New Roman" panose="02020603050405020304" pitchFamily="18" charset="0"/>
                <a:cs typeface="Times New Roman" panose="02020603050405020304" pitchFamily="18" charset="0"/>
              </a:rPr>
              <a:t>Digital camera</a:t>
            </a:r>
          </a:p>
          <a:p>
            <a:pPr marL="800100" lvl="1" indent="-342900" algn="l">
              <a:buFont typeface="Wingdings" panose="05000000000000000000" pitchFamily="2" charset="2"/>
              <a:buChar char="v"/>
            </a:pPr>
            <a:r>
              <a:rPr lang="en-US" altLang="zh-TW" sz="2400" dirty="0">
                <a:latin typeface="Times New Roman" panose="02020603050405020304" pitchFamily="18" charset="0"/>
                <a:cs typeface="Times New Roman" panose="02020603050405020304" pitchFamily="18" charset="0"/>
              </a:rPr>
              <a:t>Electronic calculators, PDA's</a:t>
            </a:r>
          </a:p>
          <a:p>
            <a:pPr marL="800100" lvl="1" indent="-342900" algn="l">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v"/>
            </a:pPr>
            <a:endParaRPr lang="en-US" altLang="zh-TW" sz="2400" dirty="0">
              <a:latin typeface="Times New Roman" panose="02020603050405020304" pitchFamily="18" charset="0"/>
              <a:cs typeface="Times New Roman" panose="02020603050405020304" pitchFamily="18" charset="0"/>
            </a:endParaRPr>
          </a:p>
          <a:p>
            <a:pPr marL="800100" lvl="1" indent="-342900" algn="l">
              <a:buFont typeface="Wingdings" panose="05000000000000000000" pitchFamily="2" charset="2"/>
              <a:buChar char="v"/>
            </a:pPr>
            <a:endParaRPr lang="en-US" altLang="zh-TW" sz="22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999356" y="1683833"/>
            <a:ext cx="5486400" cy="3416320"/>
          </a:xfrm>
          <a:prstGeom prst="rect">
            <a:avLst/>
          </a:prstGeom>
          <a:noFill/>
        </p:spPr>
        <p:txBody>
          <a:bodyPr wrap="square" rtlCol="0">
            <a:spAutoFit/>
          </a:bodyPr>
          <a:lstStyle/>
          <a:p>
            <a:pPr marL="800100" lvl="1" indent="-342900">
              <a:buFont typeface="Wingdings" panose="05000000000000000000" pitchFamily="2" charset="2"/>
              <a:buChar char="v"/>
            </a:pPr>
            <a:r>
              <a:rPr lang="en-US" altLang="zh-TW" sz="2200" dirty="0">
                <a:latin typeface="Times New Roman" panose="02020603050405020304" pitchFamily="18" charset="0"/>
                <a:cs typeface="Times New Roman" panose="02020603050405020304" pitchFamily="18" charset="0"/>
              </a:rPr>
              <a:t>Digital TV</a:t>
            </a:r>
          </a:p>
          <a:p>
            <a:pPr marL="800100" lvl="1" indent="-34290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Digital telephones</a:t>
            </a:r>
          </a:p>
          <a:p>
            <a:pPr marL="800100" lvl="1" indent="-34290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Digital televisions</a:t>
            </a:r>
          </a:p>
          <a:p>
            <a:pPr marL="800100" lvl="1" indent="-34290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Digital versatile discs</a:t>
            </a:r>
          </a:p>
          <a:p>
            <a:pPr marL="800100" lvl="1" indent="-34290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 Digital cameras</a:t>
            </a:r>
          </a:p>
          <a:p>
            <a:pPr marL="800100" lvl="1" indent="-34290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Handheld devices, and</a:t>
            </a:r>
          </a:p>
          <a:p>
            <a:pPr marL="800100" lvl="1" indent="-34290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Digital computers</a:t>
            </a:r>
          </a:p>
          <a:p>
            <a:pPr marL="800100" lvl="1" indent="-34290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Many other commercial, industrial, and scientific enterprises. </a:t>
            </a:r>
          </a:p>
          <a:p>
            <a:endParaRPr lang="en-US" dirty="0"/>
          </a:p>
        </p:txBody>
      </p:sp>
    </p:spTree>
    <p:extLst>
      <p:ext uri="{BB962C8B-B14F-4D97-AF65-F5344CB8AC3E}">
        <p14:creationId xmlns:p14="http://schemas.microsoft.com/office/powerpoint/2010/main" val="3137468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27" y="446810"/>
            <a:ext cx="9144000" cy="644236"/>
          </a:xfrm>
        </p:spPr>
        <p:txBody>
          <a:bodyPr>
            <a:noAutofit/>
          </a:bodyPr>
          <a:lstStyle/>
          <a:p>
            <a:r>
              <a:rPr lang="en-US" altLang="zh-TW" sz="4000" dirty="0">
                <a:latin typeface="Times New Roman" panose="02020603050405020304" pitchFamily="18" charset="0"/>
                <a:cs typeface="Times New Roman" panose="02020603050405020304" pitchFamily="18" charset="0"/>
              </a:rPr>
              <a:t>Analog and Digital Signal</a:t>
            </a:r>
            <a:endParaRPr lang="en-US"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43000" y="1205345"/>
            <a:ext cx="10048009" cy="5174673"/>
          </a:xfrm>
        </p:spPr>
        <p:txBody>
          <a:bodyPr>
            <a:normAutofit/>
          </a:bodyPr>
          <a:lstStyle/>
          <a:p>
            <a:pPr algn="l">
              <a:buFont typeface="Wingdings" panose="05000000000000000000" pitchFamily="2" charset="2"/>
              <a:buChar char="v"/>
            </a:pPr>
            <a:r>
              <a:rPr lang="en-US" altLang="zh-TW" dirty="0">
                <a:latin typeface="Times New Roman" panose="02020603050405020304" pitchFamily="18" charset="0"/>
                <a:cs typeface="Times New Roman" panose="02020603050405020304" pitchFamily="18" charset="0"/>
              </a:rPr>
              <a:t>Analog system</a:t>
            </a:r>
          </a:p>
          <a:p>
            <a:pPr marL="800100" lvl="1" indent="-342900" algn="l">
              <a:buFont typeface="Arial" panose="020B0604020202020204" pitchFamily="34" charset="0"/>
              <a:buChar char="•"/>
            </a:pPr>
            <a:r>
              <a:rPr lang="en-US" altLang="zh-TW" sz="2200" dirty="0">
                <a:latin typeface="Times New Roman" panose="02020603050405020304" pitchFamily="18" charset="0"/>
                <a:cs typeface="Times New Roman" panose="02020603050405020304" pitchFamily="18" charset="0"/>
              </a:rPr>
              <a:t>The physical quantities or signals may vary continuously over a specified range.</a:t>
            </a:r>
          </a:p>
          <a:p>
            <a:pPr algn="l">
              <a:buFont typeface="Wingdings" panose="05000000000000000000" pitchFamily="2" charset="2"/>
              <a:buChar char="v"/>
            </a:pPr>
            <a:r>
              <a:rPr lang="en-US" altLang="zh-TW" dirty="0">
                <a:latin typeface="Times New Roman" panose="02020603050405020304" pitchFamily="18" charset="0"/>
                <a:cs typeface="Times New Roman" panose="02020603050405020304" pitchFamily="18" charset="0"/>
              </a:rPr>
              <a:t>Digital system</a:t>
            </a:r>
          </a:p>
          <a:p>
            <a:pPr marL="800100" lvl="1" indent="-342900" algn="l">
              <a:buFont typeface="Arial" panose="020B0604020202020204" pitchFamily="34" charset="0"/>
              <a:buChar char="•"/>
            </a:pPr>
            <a:r>
              <a:rPr lang="en-US" altLang="zh-TW" sz="2200" dirty="0">
                <a:latin typeface="Times New Roman" panose="02020603050405020304" pitchFamily="18" charset="0"/>
                <a:cs typeface="Times New Roman" panose="02020603050405020304" pitchFamily="18" charset="0"/>
              </a:rPr>
              <a:t>The physical quantities or signals can assume only discrete values.</a:t>
            </a:r>
          </a:p>
          <a:p>
            <a:pPr marL="800100" lvl="1" indent="-342900" algn="l">
              <a:buFont typeface="Arial" panose="020B0604020202020204" pitchFamily="34" charset="0"/>
              <a:buChar char="•"/>
            </a:pPr>
            <a:r>
              <a:rPr lang="en-US" altLang="zh-TW" sz="2200" dirty="0">
                <a:latin typeface="Times New Roman" panose="02020603050405020304" pitchFamily="18" charset="0"/>
                <a:cs typeface="Times New Roman" panose="02020603050405020304" pitchFamily="18" charset="0"/>
              </a:rPr>
              <a:t>Greater accuracy</a:t>
            </a:r>
          </a:p>
          <a:p>
            <a:pPr algn="l"/>
            <a:endParaRPr lang="en-US" sz="2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797403" y="3301489"/>
            <a:ext cx="6105525" cy="2600325"/>
          </a:xfrm>
          <a:prstGeom prst="rect">
            <a:avLst/>
          </a:prstGeom>
        </p:spPr>
      </p:pic>
      <p:cxnSp>
        <p:nvCxnSpPr>
          <p:cNvPr id="6" name="Straight Connector 5"/>
          <p:cNvCxnSpPr/>
          <p:nvPr/>
        </p:nvCxnSpPr>
        <p:spPr>
          <a:xfrm>
            <a:off x="6142892" y="5451231"/>
            <a:ext cx="23446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142892" y="5029200"/>
            <a:ext cx="23446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978769" y="4636820"/>
            <a:ext cx="23446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861538" y="4261681"/>
            <a:ext cx="23446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861538" y="3886543"/>
            <a:ext cx="23446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6400800" y="3727938"/>
            <a:ext cx="23446" cy="1969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6740769" y="3845855"/>
            <a:ext cx="23446" cy="1969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7151077" y="3845854"/>
            <a:ext cx="23446" cy="1969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620000" y="3886543"/>
            <a:ext cx="23446" cy="196947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477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16677</TotalTime>
  <Words>3189</Words>
  <Application>Microsoft Office PowerPoint</Application>
  <PresentationFormat>Widescreen</PresentationFormat>
  <Paragraphs>388</Paragraphs>
  <Slides>75</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75</vt:i4>
      </vt:variant>
    </vt:vector>
  </HeadingPairs>
  <TitlesOfParts>
    <vt:vector size="85" baseType="lpstr">
      <vt:lpstr>Arial</vt:lpstr>
      <vt:lpstr>Book Antiqua</vt:lpstr>
      <vt:lpstr>Calibri</vt:lpstr>
      <vt:lpstr>Calibri Light</vt:lpstr>
      <vt:lpstr>Cambria Math</vt:lpstr>
      <vt:lpstr>Rubik</vt:lpstr>
      <vt:lpstr>Symbol</vt:lpstr>
      <vt:lpstr>Times New Roman</vt:lpstr>
      <vt:lpstr>Wingdings</vt:lpstr>
      <vt:lpstr>Office Theme</vt:lpstr>
      <vt:lpstr>  ICT 2103 Digital Logic  Design</vt:lpstr>
      <vt:lpstr>Textbook:</vt:lpstr>
      <vt:lpstr>Lecture Outlines:</vt:lpstr>
      <vt:lpstr>Lecture Outlines:</vt:lpstr>
      <vt:lpstr>PowerPoint Presentation</vt:lpstr>
      <vt:lpstr> Digital Systems and Numbers</vt:lpstr>
      <vt:lpstr>PowerPoint Presentation</vt:lpstr>
      <vt:lpstr>Digital Systems</vt:lpstr>
      <vt:lpstr>Analog and Digital Signal</vt:lpstr>
      <vt:lpstr>Binary Digital Signal</vt:lpstr>
      <vt:lpstr>Number System</vt:lpstr>
      <vt:lpstr>Decimal Number System</vt:lpstr>
      <vt:lpstr>Octal Number System</vt:lpstr>
      <vt:lpstr>Binary Number System</vt:lpstr>
      <vt:lpstr>Binary Number</vt:lpstr>
      <vt:lpstr>Hexadecimal Number System</vt:lpstr>
      <vt:lpstr>The Power of 2</vt:lpstr>
      <vt:lpstr>Number Base Conversions</vt:lpstr>
      <vt:lpstr>Decimal (Integer) to Binary Conversion</vt:lpstr>
      <vt:lpstr>Decimal (Fraction) to Binary Conversion</vt:lpstr>
      <vt:lpstr>Decimal (Fraction) to Binary Conversion</vt:lpstr>
      <vt:lpstr>Decimal to Octal Conversion</vt:lpstr>
      <vt:lpstr>Binary− Octal Conversion</vt:lpstr>
      <vt:lpstr>Binary−Hexadecimal Conversion</vt:lpstr>
      <vt:lpstr>Octal−Hexadecimal Conversion</vt:lpstr>
      <vt:lpstr>Decimal, Binary, Octal and Hexadecimal</vt:lpstr>
      <vt:lpstr>Addition </vt:lpstr>
      <vt:lpstr>Binary Addition</vt:lpstr>
      <vt:lpstr>Binary Subtraction</vt:lpstr>
      <vt:lpstr>Binary Multiplication</vt:lpstr>
      <vt:lpstr>Base Conversion</vt:lpstr>
      <vt:lpstr>Base Conversion</vt:lpstr>
      <vt:lpstr>Examples of Base Conversion (3)</vt:lpstr>
      <vt:lpstr>Base Conversion (5)</vt:lpstr>
      <vt:lpstr>PowerPoint Presentation</vt:lpstr>
      <vt:lpstr>PowerPoint Presentation</vt:lpstr>
      <vt:lpstr>PowerPoint Presentation</vt:lpstr>
      <vt:lpstr>PowerPoint Presentation</vt:lpstr>
      <vt:lpstr>PowerPoint Presentation</vt:lpstr>
      <vt:lpstr>Complements</vt:lpstr>
      <vt:lpstr>Complements</vt:lpstr>
      <vt:lpstr>Binary Subtraction using 1’s complement</vt:lpstr>
      <vt:lpstr>Complements</vt:lpstr>
      <vt:lpstr>Complements</vt:lpstr>
      <vt:lpstr>Complements</vt:lpstr>
      <vt:lpstr>Complements</vt:lpstr>
      <vt:lpstr>Complements</vt:lpstr>
      <vt:lpstr>Complements</vt:lpstr>
      <vt:lpstr>Complements</vt:lpstr>
      <vt:lpstr>Complements</vt:lpstr>
      <vt:lpstr>Signed Binary Numbers</vt:lpstr>
      <vt:lpstr>Signed Binary Numbers</vt:lpstr>
      <vt:lpstr>Signed Binary Numbers</vt:lpstr>
      <vt:lpstr>Booth’s Algorithm for 2’s Complement Multiplication</vt:lpstr>
      <vt:lpstr>Booth’s Algorithm for 2’s Complement Multiplication</vt:lpstr>
      <vt:lpstr>Booth’s Multiplication</vt:lpstr>
      <vt:lpstr>Binary Codes</vt:lpstr>
      <vt:lpstr>Binary Code</vt:lpstr>
      <vt:lpstr>Binary Code</vt:lpstr>
      <vt:lpstr>Binary Codes</vt:lpstr>
      <vt:lpstr>Gray Code</vt:lpstr>
      <vt:lpstr>Gray Code</vt:lpstr>
      <vt:lpstr>PowerPoint Presentation</vt:lpstr>
      <vt:lpstr>PowerPoint Presentation</vt:lpstr>
      <vt:lpstr>ASCII Code</vt:lpstr>
      <vt:lpstr>ASCII Code</vt:lpstr>
      <vt:lpstr>ASCII Code</vt:lpstr>
      <vt:lpstr>ASCII Character Codes</vt:lpstr>
      <vt:lpstr>ASCII Properties</vt:lpstr>
      <vt:lpstr>Extended ASCII Code/ Error Detection Code</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Logic Design</dc:title>
  <dc:creator>Hp</dc:creator>
  <cp:lastModifiedBy>LAB Dept of ICT</cp:lastModifiedBy>
  <cp:revision>255</cp:revision>
  <dcterms:created xsi:type="dcterms:W3CDTF">2021-06-16T02:53:36Z</dcterms:created>
  <dcterms:modified xsi:type="dcterms:W3CDTF">2024-02-20T06:04:20Z</dcterms:modified>
</cp:coreProperties>
</file>