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478" r:id="rId3"/>
    <p:sldId id="479" r:id="rId4"/>
    <p:sldId id="480" r:id="rId5"/>
    <p:sldId id="481" r:id="rId6"/>
    <p:sldId id="482" r:id="rId7"/>
    <p:sldId id="483" r:id="rId8"/>
    <p:sldId id="484" r:id="rId9"/>
    <p:sldId id="485" r:id="rId10"/>
    <p:sldId id="525" r:id="rId11"/>
    <p:sldId id="526" r:id="rId12"/>
    <p:sldId id="527" r:id="rId13"/>
    <p:sldId id="528" r:id="rId14"/>
    <p:sldId id="529" r:id="rId15"/>
    <p:sldId id="530" r:id="rId16"/>
    <p:sldId id="531" r:id="rId17"/>
    <p:sldId id="532" r:id="rId18"/>
    <p:sldId id="533" r:id="rId19"/>
    <p:sldId id="486" r:id="rId20"/>
    <p:sldId id="487"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22" r:id="rId40"/>
    <p:sldId id="506" r:id="rId41"/>
    <p:sldId id="507" r:id="rId42"/>
    <p:sldId id="508" r:id="rId43"/>
    <p:sldId id="509" r:id="rId44"/>
    <p:sldId id="510" r:id="rId45"/>
    <p:sldId id="511" r:id="rId46"/>
    <p:sldId id="523" r:id="rId47"/>
    <p:sldId id="513" r:id="rId48"/>
    <p:sldId id="514" r:id="rId49"/>
    <p:sldId id="515" r:id="rId50"/>
    <p:sldId id="516" r:id="rId51"/>
    <p:sldId id="517" r:id="rId52"/>
    <p:sldId id="518" r:id="rId53"/>
    <p:sldId id="519" r:id="rId54"/>
    <p:sldId id="520" r:id="rId55"/>
    <p:sldId id="534" r:id="rId56"/>
    <p:sldId id="535" r:id="rId57"/>
    <p:sldId id="536" r:id="rId58"/>
    <p:sldId id="537" r:id="rId59"/>
    <p:sldId id="538" r:id="rId60"/>
    <p:sldId id="539" r:id="rId61"/>
    <p:sldId id="540" r:id="rId62"/>
    <p:sldId id="541" r:id="rId63"/>
    <p:sldId id="542" r:id="rId64"/>
    <p:sldId id="543" r:id="rId65"/>
    <p:sldId id="545" r:id="rId66"/>
    <p:sldId id="546" r:id="rId67"/>
    <p:sldId id="547" r:id="rId68"/>
    <p:sldId id="548" r:id="rId69"/>
    <p:sldId id="549" r:id="rId70"/>
    <p:sldId id="553" r:id="rId71"/>
    <p:sldId id="554" r:id="rId72"/>
    <p:sldId id="555" r:id="rId73"/>
    <p:sldId id="556" r:id="rId74"/>
    <p:sldId id="557" r:id="rId75"/>
    <p:sldId id="558" r:id="rId76"/>
    <p:sldId id="559" r:id="rId77"/>
    <p:sldId id="560" r:id="rId78"/>
    <p:sldId id="561" r:id="rId79"/>
    <p:sldId id="562" r:id="rId80"/>
    <p:sldId id="563" r:id="rId81"/>
    <p:sldId id="83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7" d="100"/>
          <a:sy n="67" d="100"/>
        </p:scale>
        <p:origin x="55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6CB1-E68F-4D73-823E-A8BC1F688334}" type="datetimeFigureOut">
              <a:rPr lang="en-US" smtClean="0"/>
              <a:t>03-Mar-24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96D5-8203-4106-B728-4283ED3E3C16}" type="slidenum">
              <a:rPr lang="en-US" smtClean="0"/>
              <a:t>‹#›</a:t>
            </a:fld>
            <a:endParaRPr lang="en-US"/>
          </a:p>
        </p:txBody>
      </p:sp>
    </p:spTree>
    <p:extLst>
      <p:ext uri="{BB962C8B-B14F-4D97-AF65-F5344CB8AC3E}">
        <p14:creationId xmlns:p14="http://schemas.microsoft.com/office/powerpoint/2010/main" val="328636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1B0083-C4EF-472F-8005-37042E889C08}" type="datetimeFigureOut">
              <a:rPr lang="en-US" smtClean="0"/>
              <a:t>03-Mar-24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602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03-Mar-24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8914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03-Mar-24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9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074400" cy="1143000"/>
          </a:xfrm>
        </p:spPr>
        <p:txBody>
          <a:bodyPr/>
          <a:lstStyle/>
          <a:p>
            <a:r>
              <a:rPr lang="en-US"/>
              <a:t>Click to edit Master title style</a:t>
            </a:r>
          </a:p>
        </p:txBody>
      </p:sp>
      <p:sp>
        <p:nvSpPr>
          <p:cNvPr id="3" name="Content Placeholder 2"/>
          <p:cNvSpPr>
            <a:spLocks noGrp="1"/>
          </p:cNvSpPr>
          <p:nvPr>
            <p:ph sz="quarter" idx="1"/>
          </p:nvPr>
        </p:nvSpPr>
        <p:spPr>
          <a:xfrm>
            <a:off x="6096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3924300"/>
            <a:ext cx="110744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347200" y="6477000"/>
            <a:ext cx="2844800" cy="381000"/>
          </a:xfrm>
        </p:spPr>
        <p:txBody>
          <a:bodyPr/>
          <a:lstStyle>
            <a:lvl1pPr>
              <a:defRPr/>
            </a:lvl1pPr>
          </a:lstStyle>
          <a:p>
            <a:fld id="{A8431F8C-DA3E-4DE7-92C3-0C44C31A9BD1}" type="slidenum">
              <a:rPr lang="en-US"/>
              <a:pPr/>
              <a:t>‹#›</a:t>
            </a:fld>
            <a:endParaRPr lang="en-US"/>
          </a:p>
        </p:txBody>
      </p:sp>
    </p:spTree>
    <p:extLst>
      <p:ext uri="{BB962C8B-B14F-4D97-AF65-F5344CB8AC3E}">
        <p14:creationId xmlns:p14="http://schemas.microsoft.com/office/powerpoint/2010/main" val="202231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28600"/>
            <a:ext cx="11074400" cy="1143000"/>
          </a:xfrm>
        </p:spPr>
        <p:txBody>
          <a:bodyPr/>
          <a:lstStyle/>
          <a:p>
            <a:r>
              <a:rPr lang="en-US"/>
              <a:t>Click to edit Master title style</a:t>
            </a:r>
          </a:p>
        </p:txBody>
      </p:sp>
      <p:sp>
        <p:nvSpPr>
          <p:cNvPr id="3" name="Content Placeholder 2"/>
          <p:cNvSpPr>
            <a:spLocks noGrp="1"/>
          </p:cNvSpPr>
          <p:nvPr>
            <p:ph sz="quarter" idx="1"/>
          </p:nvPr>
        </p:nvSpPr>
        <p:spPr>
          <a:xfrm>
            <a:off x="6096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243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48400" y="39243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a:xfrm>
            <a:off x="9347200" y="6477000"/>
            <a:ext cx="2844800" cy="381000"/>
          </a:xfrm>
        </p:spPr>
        <p:txBody>
          <a:bodyPr/>
          <a:lstStyle>
            <a:lvl1pPr>
              <a:defRPr/>
            </a:lvl1pPr>
          </a:lstStyle>
          <a:p>
            <a:fld id="{8E796B6C-6CEF-461D-BE75-009E84A74E01}" type="slidenum">
              <a:rPr lang="en-US"/>
              <a:pPr/>
              <a:t>‹#›</a:t>
            </a:fld>
            <a:endParaRPr lang="en-US"/>
          </a:p>
        </p:txBody>
      </p:sp>
    </p:spTree>
    <p:extLst>
      <p:ext uri="{BB962C8B-B14F-4D97-AF65-F5344CB8AC3E}">
        <p14:creationId xmlns:p14="http://schemas.microsoft.com/office/powerpoint/2010/main" val="2198306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074400" cy="1143000"/>
          </a:xfrm>
        </p:spPr>
        <p:txBody>
          <a:bodyPr/>
          <a:lstStyle/>
          <a:p>
            <a:r>
              <a:rPr lang="en-US"/>
              <a:t>Click to edit Master title style</a:t>
            </a:r>
          </a:p>
        </p:txBody>
      </p:sp>
      <p:sp>
        <p:nvSpPr>
          <p:cNvPr id="3" name="Content Placeholder 2"/>
          <p:cNvSpPr>
            <a:spLocks noGrp="1"/>
          </p:cNvSpPr>
          <p:nvPr>
            <p:ph sz="half" idx="1"/>
          </p:nvPr>
        </p:nvSpPr>
        <p:spPr>
          <a:xfrm>
            <a:off x="609600" y="1371600"/>
            <a:ext cx="5435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39243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347200" y="6477000"/>
            <a:ext cx="2844800" cy="381000"/>
          </a:xfrm>
        </p:spPr>
        <p:txBody>
          <a:bodyPr/>
          <a:lstStyle>
            <a:lvl1pPr>
              <a:defRPr/>
            </a:lvl1pPr>
          </a:lstStyle>
          <a:p>
            <a:fld id="{C2A87CF9-08DE-44E3-B4AB-D6A657FCE81D}" type="slidenum">
              <a:rPr lang="en-US"/>
              <a:pPr/>
              <a:t>‹#›</a:t>
            </a:fld>
            <a:endParaRPr lang="en-US"/>
          </a:p>
        </p:txBody>
      </p:sp>
    </p:spTree>
    <p:extLst>
      <p:ext uri="{BB962C8B-B14F-4D97-AF65-F5344CB8AC3E}">
        <p14:creationId xmlns:p14="http://schemas.microsoft.com/office/powerpoint/2010/main" val="2891129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074400" cy="1143000"/>
          </a:xfrm>
        </p:spPr>
        <p:txBody>
          <a:bodyPr/>
          <a:lstStyle/>
          <a:p>
            <a:r>
              <a:rPr lang="en-US"/>
              <a:t>Click to edit Master title style</a:t>
            </a:r>
          </a:p>
        </p:txBody>
      </p:sp>
      <p:sp>
        <p:nvSpPr>
          <p:cNvPr id="3" name="Content Placeholder 2"/>
          <p:cNvSpPr>
            <a:spLocks noGrp="1"/>
          </p:cNvSpPr>
          <p:nvPr>
            <p:ph sz="quarter" idx="1"/>
          </p:nvPr>
        </p:nvSpPr>
        <p:spPr>
          <a:xfrm>
            <a:off x="6096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39243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half" idx="3"/>
          </p:nvPr>
        </p:nvSpPr>
        <p:spPr>
          <a:xfrm>
            <a:off x="6248400" y="1371600"/>
            <a:ext cx="5435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347200" y="6477000"/>
            <a:ext cx="2844800" cy="381000"/>
          </a:xfrm>
        </p:spPr>
        <p:txBody>
          <a:bodyPr/>
          <a:lstStyle>
            <a:lvl1pPr>
              <a:defRPr/>
            </a:lvl1pPr>
          </a:lstStyle>
          <a:p>
            <a:fld id="{D136BD3E-A4FD-431B-90C5-9C4A26412E21}" type="slidenum">
              <a:rPr lang="en-US"/>
              <a:pPr/>
              <a:t>‹#›</a:t>
            </a:fld>
            <a:endParaRPr lang="en-US"/>
          </a:p>
        </p:txBody>
      </p:sp>
    </p:spTree>
    <p:extLst>
      <p:ext uri="{BB962C8B-B14F-4D97-AF65-F5344CB8AC3E}">
        <p14:creationId xmlns:p14="http://schemas.microsoft.com/office/powerpoint/2010/main" val="446939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074400" cy="1143000"/>
          </a:xfrm>
        </p:spPr>
        <p:txBody>
          <a:bodyPr/>
          <a:lstStyle/>
          <a:p>
            <a:r>
              <a:rPr lang="en-US"/>
              <a:t>Click to edit Master title style</a:t>
            </a:r>
          </a:p>
        </p:txBody>
      </p:sp>
      <p:sp>
        <p:nvSpPr>
          <p:cNvPr id="3" name="Content Placeholder 2"/>
          <p:cNvSpPr>
            <a:spLocks noGrp="1"/>
          </p:cNvSpPr>
          <p:nvPr>
            <p:ph sz="quarter" idx="1"/>
          </p:nvPr>
        </p:nvSpPr>
        <p:spPr>
          <a:xfrm>
            <a:off x="609600" y="13716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 y="3924300"/>
            <a:ext cx="5435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248400" y="1371600"/>
            <a:ext cx="5435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9347200" y="6477000"/>
            <a:ext cx="2844800" cy="381000"/>
          </a:xfrm>
        </p:spPr>
        <p:txBody>
          <a:bodyPr/>
          <a:lstStyle>
            <a:lvl1pPr>
              <a:defRPr/>
            </a:lvl1pPr>
          </a:lstStyle>
          <a:p>
            <a:fld id="{B39CE31B-6A9A-4637-9D95-43D60E2B388E}" type="slidenum">
              <a:rPr lang="en-US"/>
              <a:pPr/>
              <a:t>‹#›</a:t>
            </a:fld>
            <a:endParaRPr lang="en-US"/>
          </a:p>
        </p:txBody>
      </p:sp>
    </p:spTree>
    <p:extLst>
      <p:ext uri="{BB962C8B-B14F-4D97-AF65-F5344CB8AC3E}">
        <p14:creationId xmlns:p14="http://schemas.microsoft.com/office/powerpoint/2010/main" val="2681674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074400" cy="1143000"/>
          </a:xfrm>
        </p:spPr>
        <p:txBody>
          <a:bodyPr/>
          <a:lstStyle/>
          <a:p>
            <a:r>
              <a:rPr lang="en-US"/>
              <a:t>Click to edit Master title style</a:t>
            </a:r>
          </a:p>
        </p:txBody>
      </p:sp>
      <p:sp>
        <p:nvSpPr>
          <p:cNvPr id="3" name="Online Image Placeholder 2"/>
          <p:cNvSpPr>
            <a:spLocks noGrp="1"/>
          </p:cNvSpPr>
          <p:nvPr>
            <p:ph type="clipArt" sz="half" idx="1"/>
          </p:nvPr>
        </p:nvSpPr>
        <p:spPr>
          <a:xfrm>
            <a:off x="609600" y="1371600"/>
            <a:ext cx="5435600" cy="4953000"/>
          </a:xfrm>
        </p:spPr>
        <p:txBody>
          <a:bodyPr/>
          <a:lstStyle/>
          <a:p>
            <a:endParaRPr lang="en-US"/>
          </a:p>
        </p:txBody>
      </p:sp>
      <p:sp>
        <p:nvSpPr>
          <p:cNvPr id="4" name="Text Placeholder 3"/>
          <p:cNvSpPr>
            <a:spLocks noGrp="1"/>
          </p:cNvSpPr>
          <p:nvPr>
            <p:ph type="body" sz="half" idx="2"/>
          </p:nvPr>
        </p:nvSpPr>
        <p:spPr>
          <a:xfrm>
            <a:off x="6248400" y="1371600"/>
            <a:ext cx="5435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9347200" y="6477000"/>
            <a:ext cx="2844800" cy="381000"/>
          </a:xfrm>
        </p:spPr>
        <p:txBody>
          <a:bodyPr/>
          <a:lstStyle>
            <a:lvl1pPr>
              <a:defRPr/>
            </a:lvl1pPr>
          </a:lstStyle>
          <a:p>
            <a:fld id="{5CBAF662-E62A-4BC4-BEBE-C2D521F07116}" type="slidenum">
              <a:rPr lang="en-US"/>
              <a:pPr/>
              <a:t>‹#›</a:t>
            </a:fld>
            <a:endParaRPr lang="en-US"/>
          </a:p>
        </p:txBody>
      </p:sp>
    </p:spTree>
    <p:extLst>
      <p:ext uri="{BB962C8B-B14F-4D97-AF65-F5344CB8AC3E}">
        <p14:creationId xmlns:p14="http://schemas.microsoft.com/office/powerpoint/2010/main" val="3758944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121897" tIns="121897" rIns="121897" bIns="121897"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121897" tIns="121897" rIns="121897" bIns="121897"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4681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03-Mar-24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8450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0083-C4EF-472F-8005-37042E889C08}" type="datetimeFigureOut">
              <a:rPr lang="en-US" smtClean="0"/>
              <a:t>03-Mar-24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48600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1B0083-C4EF-472F-8005-37042E889C08}" type="datetimeFigureOut">
              <a:rPr lang="en-US" smtClean="0"/>
              <a:t>03-Mar-24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30235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1B0083-C4EF-472F-8005-37042E889C08}" type="datetimeFigureOut">
              <a:rPr lang="en-US" smtClean="0"/>
              <a:t>03-Mar-24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7704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1B0083-C4EF-472F-8005-37042E889C08}" type="datetimeFigureOut">
              <a:rPr lang="en-US" smtClean="0"/>
              <a:t>03-Mar-24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5489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0083-C4EF-472F-8005-37042E889C08}" type="datetimeFigureOut">
              <a:rPr lang="en-US" smtClean="0"/>
              <a:t>03-Mar-24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3501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03-Mar-24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68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03-Mar-24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92606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0083-C4EF-472F-8005-37042E889C08}" type="datetimeFigureOut">
              <a:rPr lang="en-US" smtClean="0"/>
              <a:t>03-Mar-24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AF0B-5B29-4F23-9709-C2E147FD5580}" type="slidenum">
              <a:rPr lang="en-US" smtClean="0"/>
              <a:t>‹#›</a:t>
            </a:fld>
            <a:endParaRPr lang="en-US"/>
          </a:p>
        </p:txBody>
      </p:sp>
    </p:spTree>
    <p:extLst>
      <p:ext uri="{BB962C8B-B14F-4D97-AF65-F5344CB8AC3E}">
        <p14:creationId xmlns:p14="http://schemas.microsoft.com/office/powerpoint/2010/main" val="32103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hahin.udd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oleObject" Target="../embeddings/oleObject1.bin"/><Relationship Id="rId1" Type="http://schemas.openxmlformats.org/officeDocument/2006/relationships/slideLayout" Target="../slideLayouts/slideLayout13.xml"/><Relationship Id="rId5" Type="http://schemas.openxmlformats.org/officeDocument/2006/relationships/image" Target="../media/image43.png"/><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6.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6.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5.xml"/><Relationship Id="rId4" Type="http://schemas.openxmlformats.org/officeDocument/2006/relationships/image" Target="../media/image59.png"/></Relationships>
</file>

<file path=ppt/slides/_rels/slide5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0.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9" y="1122218"/>
            <a:ext cx="9888680" cy="1350818"/>
          </a:xfrm>
        </p:spPr>
        <p:txBody>
          <a:bodyPr>
            <a:noAutofit/>
          </a:bodyPr>
          <a:lstStyle/>
          <a:p>
            <a:br>
              <a:rPr lang="en-US" sz="4800" dirty="0">
                <a:latin typeface="Times New Roman" panose="02020603050405020304" pitchFamily="18" charset="0"/>
                <a:ea typeface="標楷體" pitchFamily="65" charset="-120"/>
                <a:cs typeface="Times New Roman" panose="02020603050405020304" pitchFamily="18" charset="0"/>
              </a:rPr>
            </a:b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ea typeface="標楷體" pitchFamily="65" charset="-120"/>
                <a:cs typeface="Times New Roman" panose="02020603050405020304" pitchFamily="18" charset="0"/>
              </a:rPr>
              <a:t>ICT 2103 </a:t>
            </a:r>
            <a:r>
              <a:rPr kumimoji="1" lang="en-US" altLang="zh-TW" sz="4800" i="0" u="none" dirty="0">
                <a:solidFill>
                  <a:schemeClr val="tx1"/>
                </a:solidFill>
                <a:latin typeface="Book Antiqua" panose="02040602050305030304" pitchFamily="18" charset="0"/>
              </a:rPr>
              <a:t>Digital </a:t>
            </a:r>
            <a:r>
              <a:rPr kumimoji="1" lang="tr-TR" altLang="zh-TW" sz="4800" i="0" u="none" dirty="0">
                <a:solidFill>
                  <a:schemeClr val="tx1"/>
                </a:solidFill>
                <a:latin typeface="Book Antiqua" panose="02040602050305030304" pitchFamily="18" charset="0"/>
              </a:rPr>
              <a:t>Logic</a:t>
            </a:r>
            <a:r>
              <a:rPr kumimoji="1" lang="en-US" altLang="zh-TW" sz="4800" i="0" u="none" dirty="0">
                <a:solidFill>
                  <a:schemeClr val="tx1"/>
                </a:solidFill>
                <a:latin typeface="Book Antiqua" panose="02040602050305030304" pitchFamily="18" charset="0"/>
              </a:rPr>
              <a:t> Design </a:t>
            </a:r>
            <a:endParaRPr lang="en-US" sz="4800" dirty="0"/>
          </a:p>
        </p:txBody>
      </p:sp>
      <p:sp>
        <p:nvSpPr>
          <p:cNvPr id="3" name="Subtitle 2"/>
          <p:cNvSpPr>
            <a:spLocks noGrp="1"/>
          </p:cNvSpPr>
          <p:nvPr>
            <p:ph type="subTitle" idx="1"/>
          </p:nvPr>
        </p:nvSpPr>
        <p:spPr>
          <a:xfrm>
            <a:off x="1007919" y="2473036"/>
            <a:ext cx="10048009" cy="4634346"/>
          </a:xfrm>
        </p:spPr>
        <p:txBody>
          <a:bodyPr>
            <a:normAutofit/>
          </a:bodyPr>
          <a:lstStyle/>
          <a:p>
            <a:r>
              <a:rPr lang="en-US" sz="3600" dirty="0">
                <a:latin typeface="Times New Roman" panose="02020603050405020304" pitchFamily="18" charset="0"/>
                <a:ea typeface="標楷體" pitchFamily="65" charset="-120"/>
                <a:cs typeface="Times New Roman" panose="02020603050405020304" pitchFamily="18" charset="0"/>
              </a:rPr>
              <a:t>Prof. Dr. Muhammad </a:t>
            </a:r>
            <a:r>
              <a:rPr lang="en-US" sz="3600" dirty="0" err="1">
                <a:latin typeface="Times New Roman" panose="02020603050405020304" pitchFamily="18" charset="0"/>
                <a:ea typeface="標楷體" pitchFamily="65" charset="-120"/>
                <a:cs typeface="Times New Roman" panose="02020603050405020304" pitchFamily="18" charset="0"/>
              </a:rPr>
              <a:t>Shahin</a:t>
            </a:r>
            <a:r>
              <a:rPr lang="en-US" sz="3600" dirty="0">
                <a:latin typeface="Times New Roman" panose="02020603050405020304" pitchFamily="18" charset="0"/>
                <a:ea typeface="標楷體" pitchFamily="65" charset="-120"/>
                <a:cs typeface="Times New Roman" panose="02020603050405020304" pitchFamily="18" charset="0"/>
              </a:rPr>
              <a:t> Uddin</a:t>
            </a:r>
          </a:p>
          <a:p>
            <a:r>
              <a:rPr lang="en-US" sz="3600" dirty="0">
                <a:latin typeface="Times New Roman" panose="02020603050405020304" pitchFamily="18" charset="0"/>
                <a:ea typeface="標楷體" pitchFamily="65" charset="-120"/>
                <a:cs typeface="Times New Roman" panose="02020603050405020304" pitchFamily="18" charset="0"/>
              </a:rPr>
              <a:t>Email: </a:t>
            </a:r>
            <a:r>
              <a:rPr lang="en-US" sz="3600" dirty="0">
                <a:latin typeface="Times New Roman" panose="02020603050405020304" pitchFamily="18" charset="0"/>
                <a:ea typeface="標楷體" pitchFamily="65" charset="-120"/>
                <a:cs typeface="Times New Roman" panose="02020603050405020304" pitchFamily="18" charset="0"/>
                <a:hlinkClick r:id="rId2"/>
              </a:rPr>
              <a:t>shahin.uddin@</a:t>
            </a:r>
            <a:r>
              <a:rPr lang="en-US" sz="3600" dirty="0">
                <a:latin typeface="Times New Roman" panose="02020603050405020304" pitchFamily="18" charset="0"/>
                <a:ea typeface="標楷體" pitchFamily="65" charset="-120"/>
                <a:cs typeface="Times New Roman" panose="02020603050405020304" pitchFamily="18" charset="0"/>
              </a:rPr>
              <a:t>mbstu.ac.bd</a:t>
            </a:r>
          </a:p>
        </p:txBody>
      </p:sp>
    </p:spTree>
    <p:extLst>
      <p:ext uri="{BB962C8B-B14F-4D97-AF65-F5344CB8AC3E}">
        <p14:creationId xmlns:p14="http://schemas.microsoft.com/office/powerpoint/2010/main" val="154264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15"/>
          <a:stretch/>
        </p:blipFill>
        <p:spPr bwMode="auto">
          <a:xfrm>
            <a:off x="1266825" y="1940010"/>
            <a:ext cx="10221552" cy="413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66825" y="476420"/>
            <a:ext cx="6374630" cy="646331"/>
          </a:xfrm>
          <a:prstGeom prst="rect">
            <a:avLst/>
          </a:prstGeom>
        </p:spPr>
        <p:txBody>
          <a:bodyPr wrap="none">
            <a:spAutoFit/>
          </a:bodyPr>
          <a:lstStyle/>
          <a:p>
            <a:r>
              <a:rPr lang="en-US" sz="3600" b="1" dirty="0">
                <a:latin typeface="Times New Roman" pitchFamily="18" charset="0"/>
                <a:cs typeface="Times New Roman" pitchFamily="18" charset="0"/>
              </a:rPr>
              <a:t>Boolean Algebra: </a:t>
            </a:r>
            <a:r>
              <a:rPr lang="en-US" sz="3200" dirty="0">
                <a:latin typeface="Times New Roman" pitchFamily="18" charset="0"/>
                <a:cs typeface="Times New Roman" pitchFamily="18" charset="0"/>
              </a:rPr>
              <a:t>Basic Theorems</a:t>
            </a:r>
          </a:p>
        </p:txBody>
      </p:sp>
      <p:sp>
        <p:nvSpPr>
          <p:cNvPr id="5" name="Rectangle 4"/>
          <p:cNvSpPr/>
          <p:nvPr/>
        </p:nvSpPr>
        <p:spPr>
          <a:xfrm>
            <a:off x="1231558" y="1061194"/>
            <a:ext cx="10960442" cy="769441"/>
          </a:xfrm>
          <a:prstGeom prst="rect">
            <a:avLst/>
          </a:prstGeom>
        </p:spPr>
        <p:txBody>
          <a:bodyPr wrap="square">
            <a:spAutoFit/>
          </a:bodyPr>
          <a:lstStyle/>
          <a:p>
            <a:pPr marL="342900" indent="-342900">
              <a:buFont typeface="Wingdings" pitchFamily="2" charset="2"/>
              <a:buChar char="v"/>
            </a:pPr>
            <a:r>
              <a:rPr lang="en-US" sz="2200" dirty="0">
                <a:latin typeface="Times New Roman" pitchFamily="18" charset="0"/>
                <a:cs typeface="Times New Roman" pitchFamily="18" charset="0"/>
              </a:rPr>
              <a:t>The theorems and postulates listed are the most basic relationships in Boolean  algebra. </a:t>
            </a:r>
          </a:p>
          <a:p>
            <a:pPr marL="342900" indent="-342900">
              <a:buFont typeface="Wingdings" pitchFamily="2" charset="2"/>
              <a:buChar char="v"/>
            </a:pPr>
            <a:r>
              <a:rPr lang="en-US" sz="2200" dirty="0">
                <a:latin typeface="Times New Roman" pitchFamily="18" charset="0"/>
                <a:cs typeface="Times New Roman" pitchFamily="18" charset="0"/>
              </a:rPr>
              <a:t>Postulates and Theorems of Boolean Algebra are:</a:t>
            </a:r>
          </a:p>
        </p:txBody>
      </p:sp>
    </p:spTree>
    <p:extLst>
      <p:ext uri="{BB962C8B-B14F-4D97-AF65-F5344CB8AC3E}">
        <p14:creationId xmlns:p14="http://schemas.microsoft.com/office/powerpoint/2010/main" val="319774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557" y="340412"/>
            <a:ext cx="10880124" cy="598702"/>
          </a:xfrm>
        </p:spPr>
        <p:txBody>
          <a:bodyPr>
            <a:normAutofit/>
          </a:bodyPr>
          <a:lstStyle/>
          <a:p>
            <a:r>
              <a:rPr lang="en-US" sz="3600" dirty="0">
                <a:latin typeface="Times New Roman" pitchFamily="18" charset="0"/>
                <a:cs typeface="Times New Roman" pitchFamily="18" charset="0"/>
              </a:rPr>
              <a:t>Proof</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1306" y="1181100"/>
            <a:ext cx="8692352" cy="342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7432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871" y="1048006"/>
            <a:ext cx="8947443" cy="3523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469557" y="340412"/>
            <a:ext cx="10880124" cy="598702"/>
          </a:xfrm>
        </p:spPr>
        <p:txBody>
          <a:bodyPr>
            <a:normAutofit/>
          </a:bodyPr>
          <a:lstStyle/>
          <a:p>
            <a:r>
              <a:rPr lang="en-US" sz="3600" dirty="0">
                <a:latin typeface="Times New Roman" pitchFamily="18" charset="0"/>
                <a:cs typeface="Times New Roman" pitchFamily="18" charset="0"/>
              </a:rPr>
              <a:t>Proof</a:t>
            </a:r>
          </a:p>
        </p:txBody>
      </p:sp>
    </p:spTree>
    <p:extLst>
      <p:ext uri="{BB962C8B-B14F-4D97-AF65-F5344CB8AC3E}">
        <p14:creationId xmlns:p14="http://schemas.microsoft.com/office/powerpoint/2010/main" val="270505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4370" y="1228725"/>
            <a:ext cx="7750776" cy="389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469557" y="340412"/>
            <a:ext cx="10880124" cy="598702"/>
          </a:xfrm>
        </p:spPr>
        <p:txBody>
          <a:bodyPr>
            <a:normAutofit/>
          </a:bodyPr>
          <a:lstStyle/>
          <a:p>
            <a:r>
              <a:rPr lang="en-US" sz="3600" dirty="0">
                <a:latin typeface="Times New Roman" pitchFamily="18" charset="0"/>
                <a:cs typeface="Times New Roman" pitchFamily="18" charset="0"/>
              </a:rPr>
              <a:t>Proof</a:t>
            </a:r>
          </a:p>
        </p:txBody>
      </p:sp>
    </p:spTree>
    <p:extLst>
      <p:ext uri="{BB962C8B-B14F-4D97-AF65-F5344CB8AC3E}">
        <p14:creationId xmlns:p14="http://schemas.microsoft.com/office/powerpoint/2010/main" val="318234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282" y="1680004"/>
            <a:ext cx="87915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380" y="2632504"/>
            <a:ext cx="6791325"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282" y="937054"/>
            <a:ext cx="824865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a:xfrm>
            <a:off x="469557" y="340412"/>
            <a:ext cx="10880124" cy="598702"/>
          </a:xfrm>
        </p:spPr>
        <p:txBody>
          <a:bodyPr>
            <a:normAutofit/>
          </a:bodyPr>
          <a:lstStyle/>
          <a:p>
            <a:r>
              <a:rPr lang="en-US" sz="3600" dirty="0">
                <a:latin typeface="Times New Roman" pitchFamily="18" charset="0"/>
                <a:cs typeface="Times New Roman" pitchFamily="18" charset="0"/>
              </a:rPr>
              <a:t>Proof</a:t>
            </a:r>
          </a:p>
        </p:txBody>
      </p:sp>
    </p:spTree>
    <p:extLst>
      <p:ext uri="{BB962C8B-B14F-4D97-AF65-F5344CB8AC3E}">
        <p14:creationId xmlns:p14="http://schemas.microsoft.com/office/powerpoint/2010/main" val="260091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954107"/>
          </a:xfrm>
          <a:prstGeom prst="rect">
            <a:avLst/>
          </a:prstGeom>
        </p:spPr>
        <p:txBody>
          <a:bodyPr wrap="square">
            <a:spAutoFit/>
          </a:bodyPr>
          <a:lstStyle/>
          <a:p>
            <a:r>
              <a:rPr lang="en-US" sz="2800" b="1" dirty="0">
                <a:latin typeface="Times New Roman" pitchFamily="18" charset="0"/>
                <a:cs typeface="Times New Roman" pitchFamily="18" charset="0"/>
              </a:rPr>
              <a:t>Example: </a:t>
            </a:r>
          </a:p>
          <a:p>
            <a:pPr algn="just"/>
            <a:r>
              <a:rPr lang="en-US" sz="2800" dirty="0">
                <a:latin typeface="Times New Roman" pitchFamily="18" charset="0"/>
                <a:cs typeface="Times New Roman" pitchFamily="18" charset="0"/>
              </a:rPr>
              <a:t>Simplify the following Boolean functions to a minimum number of literals. </a:t>
            </a:r>
          </a:p>
        </p:txBody>
      </p:sp>
      <p:sp>
        <p:nvSpPr>
          <p:cNvPr id="6" name="Rectangle 5"/>
          <p:cNvSpPr/>
          <p:nvPr/>
        </p:nvSpPr>
        <p:spPr>
          <a:xfrm>
            <a:off x="605481" y="1788293"/>
            <a:ext cx="11207578" cy="2308324"/>
          </a:xfrm>
          <a:prstGeom prst="rect">
            <a:avLst/>
          </a:prstGeom>
        </p:spPr>
        <p:txBody>
          <a:bodyPr wrap="square">
            <a:spAutoFit/>
          </a:bodyPr>
          <a:lstStyle/>
          <a:p>
            <a:r>
              <a:rPr lang="es-ES" sz="2400" dirty="0">
                <a:latin typeface="Times New Roman" pitchFamily="18" charset="0"/>
                <a:cs typeface="Times New Roman" pitchFamily="18" charset="0"/>
              </a:rPr>
              <a:t>1. x(x + y) = xx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0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s-ES" sz="2400" dirty="0">
                <a:latin typeface="Times New Roman" pitchFamily="18" charset="0"/>
                <a:cs typeface="Times New Roman" pitchFamily="18" charset="0"/>
              </a:rPr>
              <a:t>2.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(x + x)(x + y) = 1(x + y) = x + y. </a:t>
            </a:r>
          </a:p>
          <a:p>
            <a:r>
              <a:rPr lang="es-ES" sz="2400" dirty="0">
                <a:latin typeface="Times New Roman" pitchFamily="18" charset="0"/>
                <a:cs typeface="Times New Roman" pitchFamily="18" charset="0"/>
              </a:rPr>
              <a:t>3. (x + y)(x + y) =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yy</a:t>
            </a:r>
            <a:r>
              <a:rPr lang="es-ES" sz="2400" dirty="0">
                <a:latin typeface="Times New Roman" pitchFamily="18" charset="0"/>
                <a:cs typeface="Times New Roman" pitchFamily="18" charset="0"/>
              </a:rPr>
              <a:t> = x(1 + y + y) = x. </a:t>
            </a:r>
          </a:p>
          <a:p>
            <a:pPr algn="just"/>
            <a:r>
              <a:rPr lang="es-ES" sz="2400" dirty="0">
                <a:latin typeface="Times New Roman" pitchFamily="18" charset="0"/>
                <a:cs typeface="Times New Roman" pitchFamily="18" charset="0"/>
              </a:rPr>
              <a:t>4.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yz</a:t>
            </a:r>
            <a:r>
              <a:rPr lang="es-ES" sz="2400" dirty="0">
                <a:latin typeface="Times New Roman" pitchFamily="18" charset="0"/>
                <a:cs typeface="Times New Roman" pitchFamily="18" charset="0"/>
              </a:rPr>
              <a:t>(x +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(1 + z)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(1 + y)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a:t>
            </a:r>
          </a:p>
          <a:p>
            <a:r>
              <a:rPr lang="es-ES" sz="2400" dirty="0">
                <a:latin typeface="Times New Roman" pitchFamily="18" charset="0"/>
                <a:cs typeface="Times New Roman" pitchFamily="18" charset="0"/>
              </a:rPr>
              <a:t>5. (x + y)(x + z)(y + z) = (x + y)(x + z), </a:t>
            </a:r>
            <a:r>
              <a:rPr lang="es-ES" sz="2400" dirty="0" err="1">
                <a:latin typeface="Times New Roman" pitchFamily="18" charset="0"/>
                <a:cs typeface="Times New Roman" pitchFamily="18" charset="0"/>
              </a:rPr>
              <a:t>by</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duality</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from</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function</a:t>
            </a:r>
            <a:r>
              <a:rPr lang="es-ES" sz="2400" dirty="0">
                <a:latin typeface="Times New Roman" pitchFamily="18" charset="0"/>
                <a:cs typeface="Times New Roman" pitchFamily="18" charset="0"/>
              </a:rPr>
              <a:t> 4.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2198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954107"/>
          </a:xfrm>
          <a:prstGeom prst="rect">
            <a:avLst/>
          </a:prstGeom>
        </p:spPr>
        <p:txBody>
          <a:bodyPr wrap="square">
            <a:spAutoFit/>
          </a:bodyPr>
          <a:lstStyle/>
          <a:p>
            <a:r>
              <a:rPr lang="en-US" sz="2800" b="1" dirty="0">
                <a:latin typeface="Times New Roman" pitchFamily="18" charset="0"/>
                <a:cs typeface="Times New Roman" pitchFamily="18" charset="0"/>
              </a:rPr>
              <a:t>Example: </a:t>
            </a:r>
          </a:p>
          <a:p>
            <a:pPr algn="just"/>
            <a:r>
              <a:rPr lang="en-US" sz="2800" dirty="0">
                <a:latin typeface="Times New Roman" pitchFamily="18" charset="0"/>
                <a:cs typeface="Times New Roman" pitchFamily="18" charset="0"/>
              </a:rPr>
              <a:t>Simplify the following Boolean functions to a minimum number of literals. </a:t>
            </a:r>
          </a:p>
        </p:txBody>
      </p:sp>
      <p:sp>
        <p:nvSpPr>
          <p:cNvPr id="6" name="Rectangle 5"/>
          <p:cNvSpPr/>
          <p:nvPr/>
        </p:nvSpPr>
        <p:spPr>
          <a:xfrm>
            <a:off x="605481" y="1788293"/>
            <a:ext cx="11207578" cy="2308324"/>
          </a:xfrm>
          <a:prstGeom prst="rect">
            <a:avLst/>
          </a:prstGeom>
        </p:spPr>
        <p:txBody>
          <a:bodyPr wrap="square">
            <a:spAutoFit/>
          </a:bodyPr>
          <a:lstStyle/>
          <a:p>
            <a:r>
              <a:rPr lang="es-ES" sz="2400" dirty="0">
                <a:latin typeface="Times New Roman" pitchFamily="18" charset="0"/>
                <a:cs typeface="Times New Roman" pitchFamily="18" charset="0"/>
              </a:rPr>
              <a:t>1. x(x + y) = xx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0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s-ES" sz="2400" dirty="0">
                <a:latin typeface="Times New Roman" pitchFamily="18" charset="0"/>
                <a:cs typeface="Times New Roman" pitchFamily="18" charset="0"/>
              </a:rPr>
              <a:t>2.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(x + x)(x + y) = 1(x + y) = x + y. </a:t>
            </a:r>
          </a:p>
          <a:p>
            <a:r>
              <a:rPr lang="es-ES" sz="2400" dirty="0">
                <a:latin typeface="Times New Roman" pitchFamily="18" charset="0"/>
                <a:cs typeface="Times New Roman" pitchFamily="18" charset="0"/>
              </a:rPr>
              <a:t>3. (x + y)(x + y) =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yy</a:t>
            </a:r>
            <a:r>
              <a:rPr lang="es-ES" sz="2400" dirty="0">
                <a:latin typeface="Times New Roman" pitchFamily="18" charset="0"/>
                <a:cs typeface="Times New Roman" pitchFamily="18" charset="0"/>
              </a:rPr>
              <a:t> = x(1 + y + y) = x. </a:t>
            </a:r>
          </a:p>
          <a:p>
            <a:pPr algn="just"/>
            <a:r>
              <a:rPr lang="es-ES" sz="2400" dirty="0">
                <a:latin typeface="Times New Roman" pitchFamily="18" charset="0"/>
                <a:cs typeface="Times New Roman" pitchFamily="18" charset="0"/>
              </a:rPr>
              <a:t>4.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yz</a:t>
            </a:r>
            <a:r>
              <a:rPr lang="es-ES" sz="2400" dirty="0">
                <a:latin typeface="Times New Roman" pitchFamily="18" charset="0"/>
                <a:cs typeface="Times New Roman" pitchFamily="18" charset="0"/>
              </a:rPr>
              <a:t>(x + x)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xyz</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(1 + z)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(1 + y) = </a:t>
            </a:r>
            <a:r>
              <a:rPr lang="es-ES" sz="2400" dirty="0" err="1">
                <a:latin typeface="Times New Roman" pitchFamily="18" charset="0"/>
                <a:cs typeface="Times New Roman" pitchFamily="18" charset="0"/>
              </a:rPr>
              <a:t>xy</a:t>
            </a:r>
            <a:r>
              <a:rPr lang="es-ES" sz="2400" dirty="0">
                <a:latin typeface="Times New Roman" pitchFamily="18" charset="0"/>
                <a:cs typeface="Times New Roman" pitchFamily="18" charset="0"/>
              </a:rPr>
              <a:t> + </a:t>
            </a:r>
            <a:r>
              <a:rPr lang="es-ES" sz="2400" dirty="0" err="1">
                <a:latin typeface="Times New Roman" pitchFamily="18" charset="0"/>
                <a:cs typeface="Times New Roman" pitchFamily="18" charset="0"/>
              </a:rPr>
              <a:t>xz</a:t>
            </a:r>
            <a:r>
              <a:rPr lang="es-ES" sz="2400" dirty="0">
                <a:latin typeface="Times New Roman" pitchFamily="18" charset="0"/>
                <a:cs typeface="Times New Roman" pitchFamily="18" charset="0"/>
              </a:rPr>
              <a:t>. </a:t>
            </a:r>
          </a:p>
          <a:p>
            <a:r>
              <a:rPr lang="es-ES" sz="2400" dirty="0">
                <a:latin typeface="Times New Roman" pitchFamily="18" charset="0"/>
                <a:cs typeface="Times New Roman" pitchFamily="18" charset="0"/>
              </a:rPr>
              <a:t>5. (x + y)(x + z)(y + z) = (x + y)(x + z), </a:t>
            </a:r>
            <a:r>
              <a:rPr lang="es-ES" sz="2400" dirty="0" err="1">
                <a:latin typeface="Times New Roman" pitchFamily="18" charset="0"/>
                <a:cs typeface="Times New Roman" pitchFamily="18" charset="0"/>
              </a:rPr>
              <a:t>by</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duality</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from</a:t>
            </a:r>
            <a:r>
              <a:rPr lang="es-ES" sz="2400" dirty="0">
                <a:latin typeface="Times New Roman" pitchFamily="18" charset="0"/>
                <a:cs typeface="Times New Roman" pitchFamily="18" charset="0"/>
              </a:rPr>
              <a:t> </a:t>
            </a:r>
            <a:r>
              <a:rPr lang="es-ES" sz="2400" dirty="0" err="1">
                <a:latin typeface="Times New Roman" pitchFamily="18" charset="0"/>
                <a:cs typeface="Times New Roman" pitchFamily="18" charset="0"/>
              </a:rPr>
              <a:t>function</a:t>
            </a:r>
            <a:r>
              <a:rPr lang="es-ES" sz="2400" dirty="0">
                <a:latin typeface="Times New Roman" pitchFamily="18" charset="0"/>
                <a:cs typeface="Times New Roman" pitchFamily="18" charset="0"/>
              </a:rPr>
              <a:t> 4.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8309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dirty="0">
                <a:latin typeface="Times New Roman" pitchFamily="18" charset="0"/>
                <a:cs typeface="Times New Roman" pitchFamily="18" charset="0"/>
              </a:rPr>
              <a:t>Complement of a Function</a:t>
            </a:r>
          </a:p>
        </p:txBody>
      </p:sp>
      <p:sp>
        <p:nvSpPr>
          <p:cNvPr id="2" name="Rectangle 1"/>
          <p:cNvSpPr/>
          <p:nvPr/>
        </p:nvSpPr>
        <p:spPr>
          <a:xfrm>
            <a:off x="749643" y="1199801"/>
            <a:ext cx="10495006" cy="1569660"/>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The complement of a function F is F’ and is obtained from an interchange of 0’s for 1’s and 1’s for 0’s in the value of F. </a:t>
            </a:r>
          </a:p>
          <a:p>
            <a:pPr marL="342900" indent="-342900" algn="just">
              <a:buFont typeface="Wingdings" pitchFamily="2" charset="2"/>
              <a:buChar char="v"/>
            </a:pPr>
            <a:r>
              <a:rPr lang="en-US" sz="2400" dirty="0" err="1">
                <a:latin typeface="Times New Roman" pitchFamily="18" charset="0"/>
                <a:cs typeface="Times New Roman" pitchFamily="18" charset="0"/>
              </a:rPr>
              <a:t>DeMorgan’s</a:t>
            </a:r>
            <a:r>
              <a:rPr lang="en-US" sz="2400" dirty="0">
                <a:latin typeface="Times New Roman" pitchFamily="18" charset="0"/>
                <a:cs typeface="Times New Roman" pitchFamily="18" charset="0"/>
              </a:rPr>
              <a:t> theorems can be extended to three or more variables. The three‐variable form of the first </a:t>
            </a:r>
            <a:r>
              <a:rPr lang="en-US" sz="2400" dirty="0" err="1">
                <a:latin typeface="Times New Roman" pitchFamily="18" charset="0"/>
                <a:cs typeface="Times New Roman" pitchFamily="18" charset="0"/>
              </a:rPr>
              <a:t>DeMorgan’s</a:t>
            </a:r>
            <a:r>
              <a:rPr lang="en-US" sz="2400" dirty="0">
                <a:latin typeface="Times New Roman" pitchFamily="18" charset="0"/>
                <a:cs typeface="Times New Roman" pitchFamily="18" charset="0"/>
              </a:rPr>
              <a:t> theorem is derived as follows:</a:t>
            </a:r>
          </a:p>
        </p:txBody>
      </p:sp>
      <p:sp>
        <p:nvSpPr>
          <p:cNvPr id="5" name="Rectangle 4"/>
          <p:cNvSpPr/>
          <p:nvPr/>
        </p:nvSpPr>
        <p:spPr>
          <a:xfrm>
            <a:off x="749641" y="3592104"/>
            <a:ext cx="11124941" cy="2169825"/>
          </a:xfrm>
          <a:prstGeom prst="rect">
            <a:avLst/>
          </a:prstGeom>
        </p:spPr>
        <p:txBody>
          <a:bodyPr wrap="square">
            <a:spAutoFit/>
          </a:bodyPr>
          <a:lstStyle/>
          <a:p>
            <a:pPr>
              <a:spcAft>
                <a:spcPts val="600"/>
              </a:spcAft>
            </a:pPr>
            <a:r>
              <a:rPr lang="en-US" sz="2400" dirty="0" err="1">
                <a:latin typeface="Times New Roman" pitchFamily="18" charset="0"/>
                <a:cs typeface="Times New Roman" pitchFamily="18" charset="0"/>
              </a:rPr>
              <a:t>DeMorgan’s</a:t>
            </a:r>
            <a:r>
              <a:rPr lang="en-US" sz="2400" dirty="0">
                <a:latin typeface="Times New Roman" pitchFamily="18" charset="0"/>
                <a:cs typeface="Times New Roman" pitchFamily="18" charset="0"/>
              </a:rPr>
              <a:t> theorems can be generalized as follows: </a:t>
            </a:r>
          </a:p>
          <a:p>
            <a:pPr>
              <a:spcAft>
                <a:spcPts val="600"/>
              </a:spcAft>
            </a:pPr>
            <a:r>
              <a:rPr lang="en-US" sz="2400" dirty="0">
                <a:latin typeface="Times New Roman" pitchFamily="18" charset="0"/>
                <a:cs typeface="Times New Roman" pitchFamily="18" charset="0"/>
              </a:rPr>
              <a:t>(A + B + C + D + G + F)’ = A’B’C’D’…..F’</a:t>
            </a:r>
          </a:p>
          <a:p>
            <a:pPr>
              <a:spcAft>
                <a:spcPts val="600"/>
              </a:spcAft>
            </a:pPr>
            <a:r>
              <a:rPr lang="en-US" sz="2400" dirty="0">
                <a:latin typeface="Times New Roman" pitchFamily="18" charset="0"/>
                <a:cs typeface="Times New Roman" pitchFamily="18" charset="0"/>
              </a:rPr>
              <a:t>(ABCDF)’ = A’+ B’+ C’+D’+G’+F’</a:t>
            </a:r>
          </a:p>
          <a:p>
            <a:pPr>
              <a:spcAft>
                <a:spcPts val="600"/>
              </a:spcAft>
            </a:pPr>
            <a:r>
              <a:rPr lang="en-US" sz="2400" dirty="0">
                <a:latin typeface="Times New Roman" pitchFamily="18" charset="0"/>
                <a:cs typeface="Times New Roman" pitchFamily="18" charset="0"/>
              </a:rPr>
              <a:t> The generalized form of </a:t>
            </a:r>
            <a:r>
              <a:rPr lang="en-US" sz="2400" dirty="0" err="1">
                <a:latin typeface="Times New Roman" pitchFamily="18" charset="0"/>
                <a:cs typeface="Times New Roman" pitchFamily="18" charset="0"/>
              </a:rPr>
              <a:t>DeMorgan’s</a:t>
            </a:r>
            <a:r>
              <a:rPr lang="en-US" sz="2400" dirty="0">
                <a:latin typeface="Times New Roman" pitchFamily="18" charset="0"/>
                <a:cs typeface="Times New Roman" pitchFamily="18" charset="0"/>
              </a:rPr>
              <a:t> theorems states that the complement of a function is obtained by interchanging AND </a:t>
            </a:r>
            <a:r>
              <a:rPr lang="en-US" sz="2400" dirty="0" err="1">
                <a:latin typeface="Times New Roman" pitchFamily="18" charset="0"/>
                <a:cs typeface="Times New Roman" pitchFamily="18" charset="0"/>
              </a:rPr>
              <a:t>and</a:t>
            </a:r>
            <a:r>
              <a:rPr lang="en-US" sz="2400" dirty="0">
                <a:latin typeface="Times New Roman" pitchFamily="18" charset="0"/>
                <a:cs typeface="Times New Roman" pitchFamily="18" charset="0"/>
              </a:rPr>
              <a:t> OR operators and complementing each literal.</a:t>
            </a:r>
          </a:p>
        </p:txBody>
      </p:sp>
      <p:sp>
        <p:nvSpPr>
          <p:cNvPr id="10" name="TextBox 9"/>
          <p:cNvSpPr txBox="1"/>
          <p:nvPr/>
        </p:nvSpPr>
        <p:spPr>
          <a:xfrm>
            <a:off x="1433383" y="2916194"/>
            <a:ext cx="5955957" cy="461665"/>
          </a:xfrm>
          <a:prstGeom prst="rect">
            <a:avLst/>
          </a:prstGeom>
          <a:noFill/>
        </p:spPr>
        <p:txBody>
          <a:bodyPr wrap="square" rtlCol="0">
            <a:spAutoFit/>
          </a:bodyPr>
          <a:lstStyle/>
          <a:p>
            <a:r>
              <a:rPr lang="en-US" sz="2400" dirty="0">
                <a:latin typeface="Times New Roman" pitchFamily="18" charset="0"/>
                <a:cs typeface="Times New Roman" pitchFamily="18" charset="0"/>
              </a:rPr>
              <a:t>(A+B+C)’=(</a:t>
            </a:r>
            <a:r>
              <a:rPr lang="en-US" sz="2400" dirty="0" err="1">
                <a:latin typeface="Times New Roman" pitchFamily="18" charset="0"/>
                <a:cs typeface="Times New Roman" pitchFamily="18" charset="0"/>
              </a:rPr>
              <a:t>A+x</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A’x</a:t>
            </a:r>
            <a:r>
              <a:rPr lang="en-US" sz="2400" dirty="0">
                <a:latin typeface="Times New Roman" pitchFamily="18" charset="0"/>
                <a:cs typeface="Times New Roman" pitchFamily="18" charset="0"/>
              </a:rPr>
              <a:t>’=A’(B+C)’= A’B’C’</a:t>
            </a:r>
          </a:p>
        </p:txBody>
      </p:sp>
    </p:spTree>
    <p:extLst>
      <p:ext uri="{BB962C8B-B14F-4D97-AF65-F5344CB8AC3E}">
        <p14:creationId xmlns:p14="http://schemas.microsoft.com/office/powerpoint/2010/main" val="3108082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85" y="758652"/>
            <a:ext cx="10948538" cy="45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1783"/>
          <a:stretch/>
        </p:blipFill>
        <p:spPr bwMode="auto">
          <a:xfrm>
            <a:off x="1632766" y="1826997"/>
            <a:ext cx="5249948" cy="47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8217"/>
          <a:stretch/>
        </p:blipFill>
        <p:spPr bwMode="auto">
          <a:xfrm>
            <a:off x="4497860" y="2286899"/>
            <a:ext cx="3767894" cy="471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765" y="3355630"/>
            <a:ext cx="7662693" cy="1327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0797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74" y="1342795"/>
            <a:ext cx="109728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00751" y="341194"/>
            <a:ext cx="10836323"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The operators and postulates have the following meanings: </a:t>
            </a:r>
          </a:p>
        </p:txBody>
      </p:sp>
    </p:spTree>
    <p:extLst>
      <p:ext uri="{BB962C8B-B14F-4D97-AF65-F5344CB8AC3E}">
        <p14:creationId xmlns:p14="http://schemas.microsoft.com/office/powerpoint/2010/main" val="399848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6974" y="2140527"/>
            <a:ext cx="9888680" cy="1350818"/>
          </a:xfrm>
        </p:spPr>
        <p:txBody>
          <a:bodyPr>
            <a:noAutofit/>
          </a:bodyPr>
          <a:lstStyle/>
          <a:p>
            <a:br>
              <a:rPr lang="en-US" sz="4800" dirty="0">
                <a:latin typeface="Times New Roman" panose="02020603050405020304" pitchFamily="18" charset="0"/>
                <a:ea typeface="標楷體" pitchFamily="65" charset="-120"/>
                <a:cs typeface="Times New Roman" panose="02020603050405020304" pitchFamily="18" charset="0"/>
              </a:rPr>
            </a:b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Boolean Algebra</a:t>
            </a:r>
            <a:br>
              <a:rPr lang="en-US" sz="4800" dirty="0">
                <a:latin typeface="Times New Roman" panose="02020603050405020304" pitchFamily="18" charset="0"/>
                <a:ea typeface="標楷體" pitchFamily="65" charset="-120"/>
                <a:cs typeface="Times New Roman" panose="02020603050405020304" pitchFamily="18" charset="0"/>
              </a:rPr>
            </a:br>
            <a:endParaRPr lang="en-US" sz="4800" dirty="0"/>
          </a:p>
        </p:txBody>
      </p:sp>
    </p:spTree>
    <p:extLst>
      <p:ext uri="{BB962C8B-B14F-4D97-AF65-F5344CB8AC3E}">
        <p14:creationId xmlns:p14="http://schemas.microsoft.com/office/powerpoint/2010/main" val="2832669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7388" y="1336675"/>
            <a:ext cx="7772400" cy="2208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r>
              <a:rPr lang="en-US" b="1"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Examples:</a:t>
            </a:r>
          </a:p>
          <a:p>
            <a:pPr marL="454025" lvl="1" indent="0"/>
            <a:r>
              <a:rPr lang="en-US" dirty="0">
                <a:latin typeface="Times New Roman" panose="02020603050405020304" pitchFamily="18" charset="0"/>
                <a:cs typeface="Times New Roman" panose="02020603050405020304" pitchFamily="18" charset="0"/>
              </a:rPr>
              <a:t>        A.B    is read “Y is equal to A </a:t>
            </a:r>
            <a:r>
              <a:rPr lang="en-US" dirty="0">
                <a:solidFill>
                  <a:srgbClr val="FF0000"/>
                </a:solidFill>
                <a:latin typeface="Times New Roman" panose="02020603050405020304" pitchFamily="18" charset="0"/>
                <a:cs typeface="Times New Roman" panose="02020603050405020304" pitchFamily="18" charset="0"/>
              </a:rPr>
              <a:t>AND</a:t>
            </a:r>
            <a:r>
              <a:rPr lang="en-US" dirty="0">
                <a:latin typeface="Times New Roman" panose="02020603050405020304" pitchFamily="18" charset="0"/>
                <a:cs typeface="Times New Roman" panose="02020603050405020304" pitchFamily="18" charset="0"/>
              </a:rPr>
              <a:t> B.”</a:t>
            </a:r>
          </a:p>
          <a:p>
            <a:pPr marL="454025" lvl="1" indent="0"/>
            <a:r>
              <a:rPr lang="en-US" dirty="0">
                <a:latin typeface="Times New Roman" panose="02020603050405020304" pitchFamily="18" charset="0"/>
                <a:cs typeface="Times New Roman" panose="02020603050405020304" pitchFamily="18" charset="0"/>
              </a:rPr>
              <a:t>   Z=X+Y   is read “Z is equal to X </a:t>
            </a:r>
            <a:r>
              <a:rPr lang="en-US" dirty="0">
                <a:solidFill>
                  <a:srgbClr val="FF0000"/>
                </a:solidFill>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Y.”</a:t>
            </a:r>
          </a:p>
          <a:p>
            <a:pPr marL="454025" lvl="1" indent="0"/>
            <a:r>
              <a:rPr lang="en-US" dirty="0">
                <a:latin typeface="Times New Roman" panose="02020603050405020304" pitchFamily="18" charset="0"/>
                <a:cs typeface="Times New Roman" panose="02020603050405020304" pitchFamily="18" charset="0"/>
              </a:rPr>
              <a:t>   X=A’       is read “X is equal to </a:t>
            </a:r>
            <a:r>
              <a:rPr lang="en-US" dirty="0">
                <a:solidFill>
                  <a:srgbClr val="FF0000"/>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A.” </a:t>
            </a:r>
          </a:p>
        </p:txBody>
      </p:sp>
      <p:sp>
        <p:nvSpPr>
          <p:cNvPr id="6" name="Rectangle 2"/>
          <p:cNvSpPr>
            <a:spLocks noGrp="1" noChangeArrowheads="1"/>
          </p:cNvSpPr>
          <p:nvPr>
            <p:ph type="title"/>
          </p:nvPr>
        </p:nvSpPr>
        <p:spPr>
          <a:xfrm>
            <a:off x="844061" y="0"/>
            <a:ext cx="7644301" cy="1020763"/>
          </a:xfrm>
        </p:spPr>
        <p:txBody>
          <a:bodyPr>
            <a:normAutofit/>
          </a:bodyPr>
          <a:lstStyle/>
          <a:p>
            <a:r>
              <a:rPr lang="en-US" sz="3600" b="1" dirty="0">
                <a:latin typeface="Times New Roman" panose="02020603050405020304" pitchFamily="18" charset="0"/>
                <a:cs typeface="Times New Roman" panose="02020603050405020304" pitchFamily="18" charset="0"/>
              </a:rPr>
              <a:t>Notation Examples</a:t>
            </a:r>
          </a:p>
        </p:txBody>
      </p:sp>
      <p:sp>
        <p:nvSpPr>
          <p:cNvPr id="7" name="Rectangle 8"/>
          <p:cNvSpPr>
            <a:spLocks noChangeArrowheads="1"/>
          </p:cNvSpPr>
          <p:nvPr/>
        </p:nvSpPr>
        <p:spPr bwMode="auto">
          <a:xfrm>
            <a:off x="753037" y="3733819"/>
            <a:ext cx="8120062" cy="217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454025" algn="l">
              <a:defRPr sz="2400">
                <a:solidFill>
                  <a:schemeClr val="tx1"/>
                </a:solidFill>
                <a:latin typeface="Times New Roman" panose="02020603050405020304" pitchFamily="18" charset="0"/>
              </a:defRPr>
            </a:lvl2pPr>
            <a:lvl3pPr marL="908050" algn="l">
              <a:defRPr sz="2400">
                <a:solidFill>
                  <a:schemeClr val="tx1"/>
                </a:solidFill>
                <a:latin typeface="Times New Roman" panose="02020603050405020304" pitchFamily="18" charset="0"/>
              </a:defRPr>
            </a:lvl3pPr>
            <a:lvl4pPr marL="1603375"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009999"/>
              </a:buClr>
              <a:buFont typeface="Wingdings" panose="05000000000000000000" pitchFamily="2" charset="2"/>
              <a:buChar char="§"/>
            </a:pPr>
            <a:r>
              <a:rPr lang="en-US" sz="3200" b="1" dirty="0">
                <a:cs typeface="Times New Roman" panose="02020603050405020304" pitchFamily="18" charset="0"/>
              </a:rPr>
              <a:t> </a:t>
            </a:r>
            <a:r>
              <a:rPr lang="en-US" dirty="0">
                <a:cs typeface="Times New Roman" panose="02020603050405020304" pitchFamily="18" charset="0"/>
              </a:rPr>
              <a:t>Note: The statement: </a:t>
            </a:r>
          </a:p>
          <a:p>
            <a:pPr lvl="1">
              <a:spcBef>
                <a:spcPct val="20000"/>
              </a:spcBef>
              <a:buSzPct val="125000"/>
            </a:pPr>
            <a:r>
              <a:rPr lang="en-US" dirty="0">
                <a:cs typeface="Times New Roman" panose="02020603050405020304" pitchFamily="18" charset="0"/>
              </a:rPr>
              <a:t>1 + 1 = 2 (read “one </a:t>
            </a:r>
            <a:r>
              <a:rPr lang="en-US" u="sng" dirty="0">
                <a:cs typeface="Times New Roman" panose="02020603050405020304" pitchFamily="18" charset="0"/>
              </a:rPr>
              <a:t>plus</a:t>
            </a:r>
            <a:r>
              <a:rPr lang="en-US" dirty="0">
                <a:cs typeface="Times New Roman" panose="02020603050405020304" pitchFamily="18" charset="0"/>
              </a:rPr>
              <a:t> one equals two”)</a:t>
            </a:r>
          </a:p>
          <a:p>
            <a:pPr>
              <a:spcBef>
                <a:spcPct val="20000"/>
              </a:spcBef>
              <a:buFont typeface="Wingdings" panose="05000000000000000000" pitchFamily="2" charset="2"/>
              <a:buNone/>
            </a:pPr>
            <a:r>
              <a:rPr lang="en-US" dirty="0">
                <a:cs typeface="Times New Roman" panose="02020603050405020304" pitchFamily="18" charset="0"/>
              </a:rPr>
              <a:t>   is not the same as</a:t>
            </a:r>
          </a:p>
          <a:p>
            <a:pPr lvl="1">
              <a:spcBef>
                <a:spcPct val="20000"/>
              </a:spcBef>
              <a:buSzPct val="125000"/>
            </a:pPr>
            <a:r>
              <a:rPr lang="en-US" dirty="0">
                <a:cs typeface="Times New Roman" panose="02020603050405020304" pitchFamily="18" charset="0"/>
              </a:rPr>
              <a:t>1 + 1 = 1 (read “1 </a:t>
            </a:r>
            <a:r>
              <a:rPr lang="en-US" u="sng" dirty="0">
                <a:cs typeface="Times New Roman" panose="02020603050405020304" pitchFamily="18" charset="0"/>
              </a:rPr>
              <a:t>or</a:t>
            </a:r>
            <a:r>
              <a:rPr lang="en-US" dirty="0">
                <a:cs typeface="Times New Roman" panose="02020603050405020304" pitchFamily="18" charset="0"/>
              </a:rPr>
              <a:t> 1 equals 1”).</a:t>
            </a:r>
          </a:p>
        </p:txBody>
      </p:sp>
      <p:sp>
        <p:nvSpPr>
          <p:cNvPr id="8" name="Rectangle 15"/>
          <p:cNvSpPr>
            <a:spLocks noChangeArrowheads="1"/>
          </p:cNvSpPr>
          <p:nvPr/>
        </p:nvSpPr>
        <p:spPr bwMode="auto">
          <a:xfrm>
            <a:off x="1704065" y="1732757"/>
            <a:ext cx="1952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2800" dirty="0">
                <a:solidFill>
                  <a:srgbClr val="000000"/>
                </a:solidFill>
                <a:latin typeface="Symbol" panose="05050102010706020507" pitchFamily="18" charset="2"/>
              </a:rPr>
              <a:t>=</a:t>
            </a:r>
            <a:endParaRPr lang="en-US" sz="2400" dirty="0"/>
          </a:p>
        </p:txBody>
      </p:sp>
      <p:sp>
        <p:nvSpPr>
          <p:cNvPr id="11" name="Rectangle 13"/>
          <p:cNvSpPr>
            <a:spLocks noChangeArrowheads="1"/>
          </p:cNvSpPr>
          <p:nvPr/>
        </p:nvSpPr>
        <p:spPr bwMode="auto">
          <a:xfrm>
            <a:off x="1459920" y="1828204"/>
            <a:ext cx="1859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sz="2000" b="1" dirty="0">
                <a:solidFill>
                  <a:srgbClr val="000000"/>
                </a:solidFill>
                <a:latin typeface="Times New Roman" panose="02020603050405020304" pitchFamily="18" charset="0"/>
                <a:cs typeface="Times New Roman" panose="02020603050405020304" pitchFamily="18" charset="0"/>
              </a:rPr>
              <a: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0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anose="02020603050405020304" pitchFamily="18" charset="0"/>
                <a:cs typeface="Times New Roman" panose="02020603050405020304" pitchFamily="18" charset="0"/>
              </a:rPr>
              <a:t>Logic Gates </a:t>
            </a:r>
            <a:endParaRPr lang="en-US"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1091046"/>
            <a:ext cx="10048009" cy="5621987"/>
          </a:xfrm>
        </p:spPr>
        <p:txBody>
          <a:bodyPr>
            <a:normAutofit/>
          </a:bodyPr>
          <a:lstStyle/>
          <a:p>
            <a:pPr marL="342900" indent="-342900" algn="l">
              <a:lnSpc>
                <a:spcPct val="80000"/>
              </a:lnSpc>
              <a:buFont typeface="Wingdings" panose="05000000000000000000" pitchFamily="2" charset="2"/>
              <a:buChar char="v"/>
            </a:pPr>
            <a:r>
              <a:rPr lang="en-US" sz="3200" b="1" dirty="0">
                <a:solidFill>
                  <a:srgbClr val="3333FF"/>
                </a:solidFill>
                <a:latin typeface="Times New Roman" panose="02020603050405020304" pitchFamily="18" charset="0"/>
                <a:cs typeface="Times New Roman" panose="02020603050405020304" pitchFamily="18" charset="0"/>
              </a:rPr>
              <a:t>Gate</a:t>
            </a:r>
            <a:r>
              <a:rPr lang="en-US" sz="3200" dirty="0">
                <a:latin typeface="Times New Roman" panose="02020603050405020304" pitchFamily="18" charset="0"/>
                <a:cs typeface="Times New Roman" panose="02020603050405020304" pitchFamily="18" charset="0"/>
              </a:rPr>
              <a:t> </a:t>
            </a:r>
          </a:p>
          <a:p>
            <a:pPr algn="l">
              <a:lnSpc>
                <a:spcPct val="70000"/>
              </a:lnSpc>
            </a:pPr>
            <a:r>
              <a:rPr lang="en-US" dirty="0">
                <a:latin typeface="Times New Roman" panose="02020603050405020304" pitchFamily="18" charset="0"/>
                <a:cs typeface="Times New Roman" panose="02020603050405020304" pitchFamily="18" charset="0"/>
              </a:rPr>
              <a:t>A device that performs a basic operation on electrical signals</a:t>
            </a:r>
          </a:p>
          <a:p>
            <a:pPr marL="342900" indent="-342900" algn="l">
              <a:lnSpc>
                <a:spcPct val="80000"/>
              </a:lnSpc>
              <a:buFont typeface="Wingdings" panose="05000000000000000000" pitchFamily="2" charset="2"/>
              <a:buChar char="v"/>
            </a:pPr>
            <a:r>
              <a:rPr lang="en-US" sz="3200" b="1" dirty="0">
                <a:solidFill>
                  <a:srgbClr val="3333FF"/>
                </a:solidFill>
                <a:latin typeface="Times New Roman" panose="02020603050405020304" pitchFamily="18" charset="0"/>
                <a:cs typeface="Times New Roman" panose="02020603050405020304" pitchFamily="18" charset="0"/>
              </a:rPr>
              <a:t>Boolean Expressions</a:t>
            </a:r>
          </a:p>
          <a:p>
            <a:pPr algn="l"/>
            <a:r>
              <a:rPr lang="en-US" dirty="0">
                <a:latin typeface="Times New Roman" panose="02020603050405020304" pitchFamily="18" charset="0"/>
                <a:cs typeface="Times New Roman" panose="02020603050405020304" pitchFamily="18" charset="0"/>
              </a:rPr>
              <a:t>Uses Boolean algebra, a mathematical notation for expressing two-valued logic </a:t>
            </a:r>
          </a:p>
          <a:p>
            <a:pPr marL="342900" indent="-342900" algn="l">
              <a:lnSpc>
                <a:spcPct val="80000"/>
              </a:lnSpc>
              <a:buFont typeface="Wingdings" panose="05000000000000000000" pitchFamily="2" charset="2"/>
              <a:buChar char="v"/>
            </a:pPr>
            <a:r>
              <a:rPr lang="en-US" sz="3200" b="1" dirty="0">
                <a:solidFill>
                  <a:srgbClr val="3333FF"/>
                </a:solidFill>
                <a:latin typeface="Times New Roman" panose="02020603050405020304" pitchFamily="18" charset="0"/>
                <a:cs typeface="Times New Roman" panose="02020603050405020304" pitchFamily="18" charset="0"/>
              </a:rPr>
              <a:t>Logic Diagrams</a:t>
            </a:r>
          </a:p>
          <a:p>
            <a:pPr algn="l">
              <a:lnSpc>
                <a:spcPct val="70000"/>
              </a:lnSpc>
            </a:pPr>
            <a:r>
              <a:rPr lang="en-US" dirty="0">
                <a:latin typeface="Times New Roman" panose="02020603050405020304" pitchFamily="18" charset="0"/>
                <a:cs typeface="Times New Roman" panose="02020603050405020304" pitchFamily="18" charset="0"/>
              </a:rPr>
              <a:t>A graphical representation of a circuit; each gate has its own symbol</a:t>
            </a:r>
          </a:p>
          <a:p>
            <a:pPr marL="342900" indent="-342900" algn="l">
              <a:lnSpc>
                <a:spcPct val="80000"/>
              </a:lnSpc>
              <a:buFont typeface="Wingdings" panose="05000000000000000000" pitchFamily="2" charset="2"/>
              <a:buChar char="v"/>
            </a:pPr>
            <a:r>
              <a:rPr lang="en-US" sz="3200" b="1" dirty="0">
                <a:solidFill>
                  <a:srgbClr val="3333FF"/>
                </a:solidFill>
                <a:latin typeface="Times New Roman" panose="02020603050405020304" pitchFamily="18" charset="0"/>
                <a:cs typeface="Times New Roman" panose="02020603050405020304" pitchFamily="18" charset="0"/>
              </a:rPr>
              <a:t>Truth Tables</a:t>
            </a:r>
          </a:p>
          <a:p>
            <a:pPr algn="l">
              <a:lnSpc>
                <a:spcPct val="50000"/>
              </a:lnSpc>
            </a:pPr>
            <a:r>
              <a:rPr lang="en-US" dirty="0">
                <a:latin typeface="Times New Roman" panose="02020603050405020304" pitchFamily="18" charset="0"/>
                <a:cs typeface="Times New Roman" panose="02020603050405020304" pitchFamily="18" charset="0"/>
              </a:rPr>
              <a:t>A table showing all possible input value and the associated output values</a:t>
            </a:r>
          </a:p>
          <a:p>
            <a:pPr marL="342900" indent="-342900" algn="l">
              <a:lnSpc>
                <a:spcPct val="80000"/>
              </a:lnSpc>
              <a:buFont typeface="Wingdings" panose="05000000000000000000" pitchFamily="2" charset="2"/>
              <a:buChar char="v"/>
            </a:pPr>
            <a:r>
              <a:rPr lang="en-US" sz="3200" b="1" dirty="0">
                <a:solidFill>
                  <a:srgbClr val="3333FF"/>
                </a:solidFill>
                <a:latin typeface="Times New Roman" panose="02020603050405020304" pitchFamily="18" charset="0"/>
                <a:cs typeface="Times New Roman" panose="02020603050405020304" pitchFamily="18" charset="0"/>
              </a:rPr>
              <a:t>Timing Diagram</a:t>
            </a:r>
          </a:p>
          <a:p>
            <a:pPr marL="571500" indent="-571500" algn="l">
              <a:lnSpc>
                <a:spcPct val="70000"/>
              </a:lnSpc>
              <a:buFont typeface="Arial" panose="020B0604020202020204" pitchFamily="34" charset="0"/>
              <a:buChar char="•"/>
            </a:pPr>
            <a:endParaRPr lang="en-US" sz="3600" dirty="0"/>
          </a:p>
        </p:txBody>
      </p:sp>
    </p:spTree>
    <p:extLst>
      <p:ext uri="{BB962C8B-B14F-4D97-AF65-F5344CB8AC3E}">
        <p14:creationId xmlns:p14="http://schemas.microsoft.com/office/powerpoint/2010/main" val="2305984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527" y="446810"/>
            <a:ext cx="9144000" cy="644236"/>
          </a:xfrm>
        </p:spPr>
        <p:txBody>
          <a:bodyPr>
            <a:noAutofit/>
          </a:bodyPr>
          <a:lstStyle/>
          <a:p>
            <a:r>
              <a:rPr lang="en-US" altLang="zh-TW" sz="4000" dirty="0">
                <a:latin typeface="Times New Roman" pitchFamily="18" charset="0"/>
                <a:cs typeface="Times New Roman" pitchFamily="18" charset="0"/>
              </a:rPr>
              <a:t>Logic Gates </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1143000" y="1091046"/>
            <a:ext cx="9611591" cy="5621987"/>
          </a:xfrm>
        </p:spPr>
        <p:txBody>
          <a:bodyPr>
            <a:normAutofit/>
          </a:bodyPr>
          <a:lstStyle/>
          <a:p>
            <a:pPr marL="457200" indent="-457200" algn="l">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Logic gates:</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NOT</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AND</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OR</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EX-OR</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EX-NOR</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NAND</a:t>
            </a:r>
          </a:p>
          <a:p>
            <a:pPr marL="800100" lvl="1" indent="-342900" algn="l">
              <a:buFont typeface="Arial" panose="020B0604020202020204" pitchFamily="34" charset="0"/>
              <a:buChar char="•"/>
            </a:pPr>
            <a:r>
              <a:rPr lang="en-US" sz="2400" dirty="0">
                <a:solidFill>
                  <a:srgbClr val="3333FF"/>
                </a:solidFill>
                <a:latin typeface="Times New Roman" panose="02020603050405020304" pitchFamily="18" charset="0"/>
                <a:cs typeface="Times New Roman" panose="02020603050405020304" pitchFamily="18" charset="0"/>
              </a:rPr>
              <a:t>NOR</a:t>
            </a:r>
          </a:p>
          <a:p>
            <a:pPr algn="l"/>
            <a:r>
              <a:rPr lang="en-US" dirty="0">
                <a:latin typeface="Times New Roman" panose="02020603050405020304" pitchFamily="18" charset="0"/>
                <a:cs typeface="Times New Roman" panose="02020603050405020304" pitchFamily="18" charset="0"/>
              </a:rPr>
              <a:t>Typically, logic diagrams are black and white with gates distinguished only by their shape</a:t>
            </a:r>
          </a:p>
          <a:p>
            <a:pPr marL="571500" indent="-571500" algn="l">
              <a:lnSpc>
                <a:spcPct val="7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227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0793" y="281886"/>
            <a:ext cx="9671537" cy="707886"/>
          </a:xfrm>
          <a:prstGeom prst="rect">
            <a:avLst/>
          </a:prstGeom>
          <a:noFill/>
        </p:spPr>
        <p:txBody>
          <a:bodyPr wrap="square" rtlCol="0">
            <a:spAutoFit/>
          </a:bodyPr>
          <a:lstStyle/>
          <a:p>
            <a:pPr algn="ctr"/>
            <a:r>
              <a:rPr lang="en-US" sz="4000" dirty="0">
                <a:latin typeface="Times New Roman" pitchFamily="18" charset="0"/>
                <a:cs typeface="Times New Roman" pitchFamily="18" charset="0"/>
              </a:rPr>
              <a:t>Types of Logic Gates  </a:t>
            </a:r>
          </a:p>
        </p:txBody>
      </p:sp>
      <p:pic>
        <p:nvPicPr>
          <p:cNvPr id="2" name="Picture 1"/>
          <p:cNvPicPr>
            <a:picLocks noChangeAspect="1"/>
          </p:cNvPicPr>
          <p:nvPr/>
        </p:nvPicPr>
        <p:blipFill rotWithShape="1">
          <a:blip r:embed="rId2"/>
          <a:srcRect t="12934" b="17212"/>
          <a:stretch/>
        </p:blipFill>
        <p:spPr>
          <a:xfrm>
            <a:off x="1390878" y="1829744"/>
            <a:ext cx="8922752" cy="3043809"/>
          </a:xfrm>
          <a:prstGeom prst="rect">
            <a:avLst/>
          </a:prstGeom>
        </p:spPr>
      </p:pic>
      <p:sp>
        <p:nvSpPr>
          <p:cNvPr id="3" name="TextBox 2"/>
          <p:cNvSpPr txBox="1"/>
          <p:nvPr/>
        </p:nvSpPr>
        <p:spPr>
          <a:xfrm>
            <a:off x="4784650" y="1297172"/>
            <a:ext cx="3093257" cy="646331"/>
          </a:xfrm>
          <a:prstGeom prst="rect">
            <a:avLst/>
          </a:prstGeom>
          <a:noFill/>
        </p:spPr>
        <p:txBody>
          <a:bodyPr wrap="square" rtlCol="0">
            <a:spAutoFit/>
          </a:bodyPr>
          <a:lstStyle/>
          <a:p>
            <a:r>
              <a:rPr lang="en-US" sz="3600" b="1" dirty="0">
                <a:solidFill>
                  <a:srgbClr val="0070C0"/>
                </a:solidFill>
                <a:latin typeface="Times New Roman" pitchFamily="18" charset="0"/>
                <a:cs typeface="Times New Roman" pitchFamily="18" charset="0"/>
              </a:rPr>
              <a:t>Logic Gates</a:t>
            </a:r>
            <a:endParaRPr lang="en-US"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420889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ChangeArrowheads="1"/>
          </p:cNvSpPr>
          <p:nvPr/>
        </p:nvSpPr>
        <p:spPr>
          <a:xfrm>
            <a:off x="1824212" y="163772"/>
            <a:ext cx="7467600" cy="8186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itchFamily="18" charset="0"/>
                <a:cs typeface="Times New Roman" pitchFamily="18" charset="0"/>
              </a:rPr>
              <a:t>NOT Gate</a:t>
            </a:r>
          </a:p>
        </p:txBody>
      </p:sp>
      <p:sp>
        <p:nvSpPr>
          <p:cNvPr id="5" name="Rectangle 7"/>
          <p:cNvSpPr txBox="1">
            <a:spLocks noChangeArrowheads="1"/>
          </p:cNvSpPr>
          <p:nvPr/>
        </p:nvSpPr>
        <p:spPr>
          <a:xfrm>
            <a:off x="651020" y="1228064"/>
            <a:ext cx="11121880" cy="272048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Wingdings" panose="05000000000000000000" pitchFamily="2" charset="2"/>
              <a:buChar char="v"/>
            </a:pPr>
            <a:r>
              <a:rPr lang="en-US" dirty="0">
                <a:latin typeface="Times New Roman" pitchFamily="18" charset="0"/>
                <a:cs typeface="Times New Roman" pitchFamily="18" charset="0"/>
              </a:rPr>
              <a:t>A NOT gate accepts one input signal (0 or 1) and returns the opposite signal as output</a:t>
            </a:r>
          </a:p>
          <a:p>
            <a:pPr marL="342900" indent="-342900" algn="l"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output of NOT gate is high (‘1’) if its input is low (‘0’).</a:t>
            </a:r>
          </a:p>
          <a:p>
            <a:pPr marL="342900" indent="-342900" algn="l"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output of NOT gate is low (‘0’) if its input is high (‘1’).</a:t>
            </a:r>
          </a:p>
          <a:p>
            <a:pPr marL="342900" indent="-342900" algn="l"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clear that NOT gate simply inverts the given input.</a:t>
            </a:r>
          </a:p>
          <a:p>
            <a:pPr marL="342900" indent="-342900" algn="l" fontAlgn="base">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Since NOT gate simply inverts the given input, therefore it is also known as </a:t>
            </a:r>
            <a:r>
              <a:rPr lang="en-US" b="1" dirty="0">
                <a:latin typeface="Times New Roman" panose="02020603050405020304" pitchFamily="18" charset="0"/>
                <a:cs typeface="Times New Roman" panose="02020603050405020304" pitchFamily="18" charset="0"/>
              </a:rPr>
              <a:t>Inverter Gate</a:t>
            </a:r>
            <a:r>
              <a:rPr lang="en-US" dirty="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 </a:t>
            </a:r>
          </a:p>
        </p:txBody>
      </p:sp>
      <p:pic>
        <p:nvPicPr>
          <p:cNvPr id="6" name="Picture 8" descr="c04f01"/>
          <p:cNvPicPr preferRelativeResize="0">
            <a:picLocks noChangeAspect="1" noChangeArrowheads="1"/>
          </p:cNvPicPr>
          <p:nvPr/>
        </p:nvPicPr>
        <p:blipFill rotWithShape="1">
          <a:blip r:embed="rId2">
            <a:extLst>
              <a:ext uri="{28A0092B-C50C-407E-A947-70E740481C1C}">
                <a14:useLocalDpi xmlns:a14="http://schemas.microsoft.com/office/drawing/2010/main" val="0"/>
              </a:ext>
            </a:extLst>
          </a:blip>
          <a:srcRect l="3625" t="12552" r="34520" b="15731"/>
          <a:stretch/>
        </p:blipFill>
        <p:spPr bwMode="auto">
          <a:xfrm>
            <a:off x="1974338" y="3595254"/>
            <a:ext cx="6858000" cy="204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2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30636" y="244916"/>
            <a:ext cx="5590309" cy="1218795"/>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Timing Diagram-</a:t>
            </a:r>
          </a:p>
          <a:p>
            <a:pPr fontAlgn="base"/>
            <a:r>
              <a:rPr lang="en-US" dirty="0">
                <a:solidFill>
                  <a:srgbClr val="303030"/>
                </a:solidFill>
                <a:latin typeface="Arimo"/>
              </a:rPr>
              <a:t> </a:t>
            </a:r>
            <a:r>
              <a:rPr lang="en-US" sz="2400" dirty="0">
                <a:solidFill>
                  <a:srgbClr val="303030"/>
                </a:solidFill>
                <a:latin typeface="Times New Roman" pitchFamily="18" charset="0"/>
                <a:cs typeface="Times New Roman" pitchFamily="18" charset="0"/>
              </a:rPr>
              <a:t>The timing diagram for NOT Gate is as shown below-</a:t>
            </a:r>
          </a:p>
        </p:txBody>
      </p:sp>
      <p:pic>
        <p:nvPicPr>
          <p:cNvPr id="3" name="Picture 2"/>
          <p:cNvPicPr>
            <a:picLocks noChangeAspect="1"/>
          </p:cNvPicPr>
          <p:nvPr/>
        </p:nvPicPr>
        <p:blipFill rotWithShape="1">
          <a:blip r:embed="rId2"/>
          <a:srcRect b="18832"/>
          <a:stretch/>
        </p:blipFill>
        <p:spPr>
          <a:xfrm>
            <a:off x="7412614" y="1441739"/>
            <a:ext cx="3248025" cy="2736856"/>
          </a:xfrm>
          <a:prstGeom prst="rect">
            <a:avLst/>
          </a:prstGeom>
        </p:spPr>
      </p:pic>
      <p:pic>
        <p:nvPicPr>
          <p:cNvPr id="4" name="Picture 8" descr="c04f01"/>
          <p:cNvPicPr preferRelativeResize="0">
            <a:picLocks noChangeAspect="1" noChangeArrowheads="1"/>
          </p:cNvPicPr>
          <p:nvPr/>
        </p:nvPicPr>
        <p:blipFill rotWithShape="1">
          <a:blip r:embed="rId3">
            <a:extLst>
              <a:ext uri="{28A0092B-C50C-407E-A947-70E740481C1C}">
                <a14:useLocalDpi xmlns:a14="http://schemas.microsoft.com/office/drawing/2010/main" val="0"/>
              </a:ext>
            </a:extLst>
          </a:blip>
          <a:srcRect l="69478" t="11461" r="3423" b="14639"/>
          <a:stretch/>
        </p:blipFill>
        <p:spPr bwMode="auto">
          <a:xfrm>
            <a:off x="1053376" y="1766454"/>
            <a:ext cx="3670127" cy="2614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0327" y="244916"/>
            <a:ext cx="4861013" cy="1144929"/>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Truth Table </a:t>
            </a:r>
          </a:p>
          <a:p>
            <a:pPr fontAlgn="base">
              <a:lnSpc>
                <a:spcPct val="90000"/>
              </a:lnSpc>
              <a:spcBef>
                <a:spcPct val="0"/>
              </a:spcBef>
            </a:pPr>
            <a:r>
              <a:rPr lang="en-US" sz="2400" dirty="0">
                <a:solidFill>
                  <a:srgbClr val="303030"/>
                </a:solidFill>
                <a:latin typeface="Times New Roman" pitchFamily="18" charset="0"/>
                <a:cs typeface="Times New Roman" pitchFamily="18" charset="0"/>
              </a:rPr>
              <a:t>Truth Table for NOT Gate is as shown below-</a:t>
            </a:r>
            <a:endParaRPr lang="en-US" sz="2400" b="0" i="0" dirty="0">
              <a:solidFill>
                <a:srgbClr val="303030"/>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28272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txBox="1">
            <a:spLocks noChangeArrowheads="1"/>
          </p:cNvSpPr>
          <p:nvPr/>
        </p:nvSpPr>
        <p:spPr>
          <a:xfrm>
            <a:off x="1371600" y="-159328"/>
            <a:ext cx="7467600"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itchFamily="18" charset="0"/>
                <a:cs typeface="Times New Roman" pitchFamily="18" charset="0"/>
              </a:rPr>
              <a:t>AND Gate</a:t>
            </a:r>
          </a:p>
        </p:txBody>
      </p:sp>
      <p:sp>
        <p:nvSpPr>
          <p:cNvPr id="12" name="Rectangle 7"/>
          <p:cNvSpPr txBox="1">
            <a:spLocks noChangeArrowheads="1"/>
          </p:cNvSpPr>
          <p:nvPr/>
        </p:nvSpPr>
        <p:spPr>
          <a:xfrm>
            <a:off x="768927" y="1057496"/>
            <a:ext cx="10235045" cy="2133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v"/>
            </a:pPr>
            <a:r>
              <a:rPr lang="en-US" sz="2200" dirty="0">
                <a:latin typeface="Times New Roman" panose="02020603050405020304" pitchFamily="18" charset="0"/>
                <a:cs typeface="Times New Roman" pitchFamily="18" charset="0"/>
              </a:rPr>
              <a:t>An AND gate accepts two/ more  than two input signals</a:t>
            </a:r>
          </a:p>
          <a:p>
            <a:pPr marL="342900" indent="-342900" algn="just">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The output of AND gate is high (‘1’) if all of its inputs are high (‘1’).</a:t>
            </a:r>
          </a:p>
          <a:p>
            <a:pPr marL="342900" indent="-342900" algn="just">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The output of AND gate is low (‘0’) if any one of its inputs is low (‘0’).</a:t>
            </a:r>
            <a:endParaRPr lang="en-US" sz="2200" dirty="0">
              <a:latin typeface="Times New Roman" pitchFamily="18" charset="0"/>
              <a:cs typeface="Times New Roman" pitchFamily="18" charset="0"/>
            </a:endParaRPr>
          </a:p>
        </p:txBody>
      </p:sp>
      <p:pic>
        <p:nvPicPr>
          <p:cNvPr id="14" name="Picture 10" descr="17606_02_0038A"/>
          <p:cNvPicPr>
            <a:picLocks noChangeAspect="1" noChangeArrowheads="1"/>
          </p:cNvPicPr>
          <p:nvPr/>
        </p:nvPicPr>
        <p:blipFill rotWithShape="1">
          <a:blip r:embed="rId2">
            <a:extLst>
              <a:ext uri="{28A0092B-C50C-407E-A947-70E740481C1C}">
                <a14:useLocalDpi xmlns:a14="http://schemas.microsoft.com/office/drawing/2010/main" val="0"/>
              </a:ext>
            </a:extLst>
          </a:blip>
          <a:srcRect l="1936" t="7510" r="70313" b="36862"/>
          <a:stretch/>
        </p:blipFill>
        <p:spPr bwMode="auto">
          <a:xfrm>
            <a:off x="768927" y="2591203"/>
            <a:ext cx="3439392" cy="172489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4568617" y="3113407"/>
            <a:ext cx="5403274" cy="1809750"/>
          </a:xfrm>
          <a:prstGeom prst="rect">
            <a:avLst/>
          </a:prstGeom>
        </p:spPr>
      </p:pic>
      <p:pic>
        <p:nvPicPr>
          <p:cNvPr id="6" name="Picture 10" descr="17606_02_0038A"/>
          <p:cNvPicPr>
            <a:picLocks noChangeAspect="1" noChangeArrowheads="1"/>
          </p:cNvPicPr>
          <p:nvPr/>
        </p:nvPicPr>
        <p:blipFill rotWithShape="1">
          <a:blip r:embed="rId2">
            <a:extLst>
              <a:ext uri="{28A0092B-C50C-407E-A947-70E740481C1C}">
                <a14:useLocalDpi xmlns:a14="http://schemas.microsoft.com/office/drawing/2010/main" val="0"/>
              </a:ext>
            </a:extLst>
          </a:blip>
          <a:srcRect l="31395" t="8196" r="37093" b="73747"/>
          <a:stretch/>
        </p:blipFill>
        <p:spPr bwMode="auto">
          <a:xfrm>
            <a:off x="4933666" y="2631195"/>
            <a:ext cx="3905534" cy="55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402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4736" y="480491"/>
            <a:ext cx="4911437" cy="1218795"/>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Truth Table-</a:t>
            </a:r>
          </a:p>
          <a:p>
            <a:pPr fontAlgn="base"/>
            <a:r>
              <a:rPr lang="en-US" dirty="0"/>
              <a:t> </a:t>
            </a:r>
            <a:r>
              <a:rPr lang="en-US" sz="2400" dirty="0">
                <a:solidFill>
                  <a:srgbClr val="303030"/>
                </a:solidFill>
                <a:latin typeface="Times New Roman" pitchFamily="18" charset="0"/>
                <a:cs typeface="Times New Roman" pitchFamily="18" charset="0"/>
              </a:rPr>
              <a:t>The truth table for AND Gate is as shown below-</a:t>
            </a:r>
          </a:p>
        </p:txBody>
      </p:sp>
      <p:pic>
        <p:nvPicPr>
          <p:cNvPr id="2" name="Picture 1"/>
          <p:cNvPicPr>
            <a:picLocks noChangeAspect="1"/>
          </p:cNvPicPr>
          <p:nvPr/>
        </p:nvPicPr>
        <p:blipFill rotWithShape="1">
          <a:blip r:embed="rId2"/>
          <a:srcRect b="11633"/>
          <a:stretch/>
        </p:blipFill>
        <p:spPr>
          <a:xfrm>
            <a:off x="834735" y="2024295"/>
            <a:ext cx="5510802" cy="3017136"/>
          </a:xfrm>
          <a:prstGeom prst="rect">
            <a:avLst/>
          </a:prstGeom>
        </p:spPr>
      </p:pic>
      <p:sp>
        <p:nvSpPr>
          <p:cNvPr id="6" name="Rectangle 5"/>
          <p:cNvSpPr/>
          <p:nvPr/>
        </p:nvSpPr>
        <p:spPr>
          <a:xfrm>
            <a:off x="6096000" y="480491"/>
            <a:ext cx="5198918" cy="1261884"/>
          </a:xfrm>
          <a:prstGeom prst="rect">
            <a:avLst/>
          </a:prstGeom>
        </p:spPr>
        <p:txBody>
          <a:bodyPr wrap="square">
            <a:spAutoFit/>
          </a:bodyPr>
          <a:lstStyle/>
          <a:p>
            <a:pPr fontAlgn="base"/>
            <a:r>
              <a:rPr lang="en-US" sz="2800" b="1" dirty="0">
                <a:latin typeface="Times New Roman" pitchFamily="18" charset="0"/>
                <a:ea typeface="+mj-ea"/>
                <a:cs typeface="Times New Roman" pitchFamily="18" charset="0"/>
              </a:rPr>
              <a:t>Timing Diagram-</a:t>
            </a:r>
          </a:p>
          <a:p>
            <a:pPr fontAlgn="base"/>
            <a:r>
              <a:rPr lang="en-US" dirty="0"/>
              <a:t> </a:t>
            </a:r>
            <a:r>
              <a:rPr lang="en-US" sz="2400" dirty="0">
                <a:solidFill>
                  <a:srgbClr val="303030"/>
                </a:solidFill>
                <a:latin typeface="Times New Roman" pitchFamily="18" charset="0"/>
                <a:cs typeface="Times New Roman" pitchFamily="18" charset="0"/>
              </a:rPr>
              <a:t>The timing diagram for AND Gate is as shown below-</a:t>
            </a:r>
          </a:p>
        </p:txBody>
      </p:sp>
      <p:pic>
        <p:nvPicPr>
          <p:cNvPr id="7" name="Picture 6"/>
          <p:cNvPicPr>
            <a:picLocks noChangeAspect="1"/>
          </p:cNvPicPr>
          <p:nvPr/>
        </p:nvPicPr>
        <p:blipFill rotWithShape="1">
          <a:blip r:embed="rId3"/>
          <a:srcRect l="2051" b="19248"/>
          <a:stretch/>
        </p:blipFill>
        <p:spPr>
          <a:xfrm>
            <a:off x="6643374" y="1852574"/>
            <a:ext cx="4104169" cy="3188857"/>
          </a:xfrm>
          <a:prstGeom prst="rect">
            <a:avLst/>
          </a:prstGeom>
        </p:spPr>
      </p:pic>
    </p:spTree>
    <p:extLst>
      <p:ext uri="{BB962C8B-B14F-4D97-AF65-F5344CB8AC3E}">
        <p14:creationId xmlns:p14="http://schemas.microsoft.com/office/powerpoint/2010/main" val="848755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3435" y="314236"/>
            <a:ext cx="8849591" cy="2609945"/>
          </a:xfrm>
          <a:prstGeom prst="rect">
            <a:avLst/>
          </a:prstGeom>
        </p:spPr>
        <p:txBody>
          <a:bodyPr wrap="square">
            <a:spAutoFit/>
          </a:bodyPr>
          <a:lstStyle/>
          <a:p>
            <a:pPr algn="ctr" fontAlgn="base">
              <a:lnSpc>
                <a:spcPct val="90000"/>
              </a:lnSpc>
              <a:spcBef>
                <a:spcPct val="0"/>
              </a:spcBef>
            </a:pPr>
            <a:r>
              <a:rPr lang="en-US" sz="3200" dirty="0">
                <a:latin typeface="Times New Roman" pitchFamily="18" charset="0"/>
                <a:ea typeface="+mj-ea"/>
                <a:cs typeface="Times New Roman" pitchFamily="18" charset="0"/>
              </a:rPr>
              <a:t>OR Gate</a:t>
            </a:r>
          </a:p>
          <a:p>
            <a:pPr fontAlgn="base"/>
            <a:r>
              <a:rPr lang="en-US" dirty="0"/>
              <a:t> </a:t>
            </a:r>
          </a:p>
          <a:p>
            <a:pPr fontAlgn="base"/>
            <a:r>
              <a:rPr lang="en-US" sz="2200" dirty="0">
                <a:latin typeface="Times New Roman" panose="02020603050405020304" pitchFamily="18" charset="0"/>
                <a:cs typeface="Times New Roman" panose="02020603050405020304" pitchFamily="18" charset="0"/>
              </a:rPr>
              <a:t>The output of OR gate is high (‘1’) if any one of its inputs is high (‘1’).</a:t>
            </a:r>
          </a:p>
          <a:p>
            <a:pPr fontAlgn="base"/>
            <a:r>
              <a:rPr lang="en-US" sz="2200" dirty="0">
                <a:latin typeface="Times New Roman" panose="02020603050405020304" pitchFamily="18" charset="0"/>
                <a:cs typeface="Times New Roman" panose="02020603050405020304" pitchFamily="18" charset="0"/>
              </a:rPr>
              <a:t>The output of OR gate is low (‘0’) if all of its inputs are low (‘0’).</a:t>
            </a:r>
          </a:p>
          <a:p>
            <a:pPr fontAlgn="base"/>
            <a:r>
              <a:rPr lang="en-US" sz="2200" dirty="0">
                <a:latin typeface="Times New Roman" panose="02020603050405020304" pitchFamily="18" charset="0"/>
                <a:cs typeface="Times New Roman" panose="02020603050405020304" pitchFamily="18" charset="0"/>
              </a:rPr>
              <a:t> </a:t>
            </a:r>
          </a:p>
          <a:p>
            <a:pPr fontAlgn="base">
              <a:lnSpc>
                <a:spcPct val="90000"/>
              </a:lnSpc>
              <a:spcBef>
                <a:spcPct val="0"/>
              </a:spcBef>
            </a:pPr>
            <a:r>
              <a:rPr lang="en-US" sz="2800" b="1" dirty="0">
                <a:latin typeface="Times New Roman" pitchFamily="18" charset="0"/>
                <a:ea typeface="+mj-ea"/>
                <a:cs typeface="Times New Roman" pitchFamily="18" charset="0"/>
              </a:rPr>
              <a:t>Logic Symbol-</a:t>
            </a:r>
          </a:p>
          <a:p>
            <a:pPr fontAlgn="base"/>
            <a:r>
              <a:rPr lang="en-US" sz="2200" dirty="0">
                <a:latin typeface="Times New Roman" panose="02020603050405020304" pitchFamily="18" charset="0"/>
                <a:cs typeface="Times New Roman" panose="02020603050405020304" pitchFamily="18" charset="0"/>
              </a:rPr>
              <a:t> The logic symbol for OR Gate is as shown below-</a:t>
            </a:r>
          </a:p>
        </p:txBody>
      </p:sp>
      <p:pic>
        <p:nvPicPr>
          <p:cNvPr id="2" name="Picture 1"/>
          <p:cNvPicPr>
            <a:picLocks noChangeAspect="1"/>
          </p:cNvPicPr>
          <p:nvPr/>
        </p:nvPicPr>
        <p:blipFill>
          <a:blip r:embed="rId2"/>
          <a:stretch>
            <a:fillRect/>
          </a:stretch>
        </p:blipFill>
        <p:spPr>
          <a:xfrm>
            <a:off x="3181873" y="2924180"/>
            <a:ext cx="6631978" cy="1857375"/>
          </a:xfrm>
          <a:prstGeom prst="rect">
            <a:avLst/>
          </a:prstGeom>
        </p:spPr>
      </p:pic>
    </p:spTree>
    <p:extLst>
      <p:ext uri="{BB962C8B-B14F-4D97-AF65-F5344CB8AC3E}">
        <p14:creationId xmlns:p14="http://schemas.microsoft.com/office/powerpoint/2010/main" val="209609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0327" y="2015836"/>
            <a:ext cx="5334000" cy="2705100"/>
          </a:xfrm>
          <a:prstGeom prst="rect">
            <a:avLst/>
          </a:prstGeom>
        </p:spPr>
      </p:pic>
      <p:sp>
        <p:nvSpPr>
          <p:cNvPr id="5" name="Rectangle 4"/>
          <p:cNvSpPr/>
          <p:nvPr/>
        </p:nvSpPr>
        <p:spPr>
          <a:xfrm>
            <a:off x="710045" y="475433"/>
            <a:ext cx="5254338" cy="1157240"/>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Truth Table-</a:t>
            </a:r>
          </a:p>
          <a:p>
            <a:pPr fontAlgn="base"/>
            <a:r>
              <a:rPr lang="en-US" dirty="0">
                <a:solidFill>
                  <a:srgbClr val="303030"/>
                </a:solidFill>
                <a:latin typeface="Arimo"/>
              </a:rPr>
              <a:t> </a:t>
            </a:r>
            <a:r>
              <a:rPr lang="en-US" sz="2200" dirty="0">
                <a:latin typeface="Times New Roman" panose="02020603050405020304" pitchFamily="18" charset="0"/>
                <a:cs typeface="Times New Roman" panose="02020603050405020304" pitchFamily="18" charset="0"/>
              </a:rPr>
              <a:t>The truth table for OR Gate is as shown below-</a:t>
            </a:r>
          </a:p>
        </p:txBody>
      </p:sp>
      <p:sp>
        <p:nvSpPr>
          <p:cNvPr id="6" name="Rectangle 5"/>
          <p:cNvSpPr/>
          <p:nvPr/>
        </p:nvSpPr>
        <p:spPr>
          <a:xfrm>
            <a:off x="6358270" y="379999"/>
            <a:ext cx="5833730" cy="1495794"/>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Timing Diagram-</a:t>
            </a:r>
          </a:p>
          <a:p>
            <a:pPr fontAlgn="base"/>
            <a:r>
              <a:rPr lang="en-US" dirty="0">
                <a:solidFill>
                  <a:srgbClr val="303030"/>
                </a:solidFill>
                <a:latin typeface="Arimo"/>
              </a:rPr>
              <a:t> </a:t>
            </a:r>
            <a:r>
              <a:rPr lang="en-US" sz="2200" dirty="0">
                <a:latin typeface="Times New Roman" panose="02020603050405020304" pitchFamily="18" charset="0"/>
                <a:cs typeface="Times New Roman" panose="02020603050405020304" pitchFamily="18" charset="0"/>
              </a:rPr>
              <a:t>The timing diagram for OR Gate is as shown below-</a:t>
            </a:r>
          </a:p>
          <a:p>
            <a:pPr fontAlgn="base"/>
            <a:r>
              <a:rPr lang="en-US" sz="2200" dirty="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rotWithShape="1">
          <a:blip r:embed="rId3"/>
          <a:srcRect l="2508" t="4159" r="4400" b="12728"/>
          <a:stretch/>
        </p:blipFill>
        <p:spPr>
          <a:xfrm>
            <a:off x="6528390" y="1703180"/>
            <a:ext cx="4752753" cy="3538672"/>
          </a:xfrm>
          <a:prstGeom prst="rect">
            <a:avLst/>
          </a:prstGeom>
        </p:spPr>
      </p:pic>
    </p:spTree>
    <p:extLst>
      <p:ext uri="{BB962C8B-B14F-4D97-AF65-F5344CB8AC3E}">
        <p14:creationId xmlns:p14="http://schemas.microsoft.com/office/powerpoint/2010/main" val="7960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custDataLst>
              <p:tags r:id="rId1"/>
            </p:custDataLst>
          </p:nvPr>
        </p:nvSpPr>
        <p:spPr>
          <a:xfrm>
            <a:off x="914400" y="152400"/>
            <a:ext cx="7772400" cy="712788"/>
          </a:xfrm>
        </p:spPr>
        <p:txBody>
          <a:bodyPr>
            <a:normAutofit/>
          </a:bodyPr>
          <a:lstStyle/>
          <a:p>
            <a:pPr eaLnBrk="1" hangingPunct="1"/>
            <a:r>
              <a:rPr lang="en-US" sz="4000" dirty="0">
                <a:latin typeface="Times New Roman" panose="02020603050405020304" pitchFamily="18" charset="0"/>
                <a:cs typeface="Times New Roman" panose="02020603050405020304" pitchFamily="18" charset="0"/>
              </a:rPr>
              <a:t>Algebras</a:t>
            </a:r>
          </a:p>
        </p:txBody>
      </p:sp>
      <p:sp>
        <p:nvSpPr>
          <p:cNvPr id="7" name="Rectangle 3"/>
          <p:cNvSpPr txBox="1">
            <a:spLocks noChangeArrowheads="1"/>
          </p:cNvSpPr>
          <p:nvPr>
            <p:custDataLst>
              <p:tags r:id="rId2"/>
            </p:custDataLst>
          </p:nvPr>
        </p:nvSpPr>
        <p:spPr>
          <a:xfrm>
            <a:off x="685800" y="1066800"/>
            <a:ext cx="8077200" cy="51816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dirty="0">
                <a:latin typeface="Times New Roman" panose="02020603050405020304" pitchFamily="18" charset="0"/>
                <a:cs typeface="Times New Roman" panose="02020603050405020304" pitchFamily="18" charset="0"/>
              </a:rPr>
              <a:t>What is an algebra?</a:t>
            </a:r>
          </a:p>
          <a:p>
            <a:pPr lvl="1"/>
            <a:r>
              <a:rPr lang="en-US" sz="2600" dirty="0">
                <a:latin typeface="Times New Roman" panose="02020603050405020304" pitchFamily="18" charset="0"/>
                <a:cs typeface="Times New Roman" panose="02020603050405020304" pitchFamily="18" charset="0"/>
              </a:rPr>
              <a:t>Mathematical system consisting of</a:t>
            </a:r>
          </a:p>
          <a:p>
            <a:pPr lvl="2"/>
            <a:r>
              <a:rPr lang="en-US" sz="2600" dirty="0">
                <a:latin typeface="Times New Roman" panose="02020603050405020304" pitchFamily="18" charset="0"/>
                <a:cs typeface="Times New Roman" panose="02020603050405020304" pitchFamily="18" charset="0"/>
              </a:rPr>
              <a:t>Set of elements</a:t>
            </a:r>
          </a:p>
          <a:p>
            <a:pPr lvl="2"/>
            <a:r>
              <a:rPr lang="en-US" sz="2600" dirty="0">
                <a:latin typeface="Times New Roman" panose="02020603050405020304" pitchFamily="18" charset="0"/>
                <a:cs typeface="Times New Roman" panose="02020603050405020304" pitchFamily="18" charset="0"/>
              </a:rPr>
              <a:t>Set of operators</a:t>
            </a:r>
          </a:p>
          <a:p>
            <a:pPr lvl="2"/>
            <a:r>
              <a:rPr lang="en-US" sz="2600" dirty="0">
                <a:latin typeface="Times New Roman" panose="02020603050405020304" pitchFamily="18" charset="0"/>
                <a:cs typeface="Times New Roman" panose="02020603050405020304" pitchFamily="18" charset="0"/>
              </a:rPr>
              <a:t>Axioms or postulates</a:t>
            </a:r>
          </a:p>
          <a:p>
            <a:r>
              <a:rPr lang="en-US" sz="3000" dirty="0">
                <a:latin typeface="Times New Roman" panose="02020603050405020304" pitchFamily="18" charset="0"/>
                <a:cs typeface="Times New Roman" panose="02020603050405020304" pitchFamily="18" charset="0"/>
              </a:rPr>
              <a:t>Why is it important?</a:t>
            </a:r>
          </a:p>
          <a:p>
            <a:pPr lvl="1"/>
            <a:r>
              <a:rPr lang="en-US" dirty="0">
                <a:latin typeface="Times New Roman" panose="02020603050405020304" pitchFamily="18" charset="0"/>
                <a:cs typeface="Times New Roman" panose="02020603050405020304" pitchFamily="18" charset="0"/>
              </a:rPr>
              <a:t>Defines rules of “calculations”</a:t>
            </a:r>
          </a:p>
          <a:p>
            <a:r>
              <a:rPr lang="en-US" sz="3000" dirty="0">
                <a:latin typeface="Times New Roman" panose="02020603050405020304" pitchFamily="18" charset="0"/>
                <a:cs typeface="Times New Roman" panose="02020603050405020304" pitchFamily="18" charset="0"/>
              </a:rPr>
              <a:t>Example: arithmetic on natural numbers</a:t>
            </a:r>
          </a:p>
          <a:p>
            <a:pPr lvl="1"/>
            <a:r>
              <a:rPr lang="en-US" sz="2600" dirty="0">
                <a:latin typeface="Times New Roman" panose="02020603050405020304" pitchFamily="18" charset="0"/>
                <a:cs typeface="Times New Roman" panose="02020603050405020304" pitchFamily="18" charset="0"/>
              </a:rPr>
              <a:t>Set of elements: </a:t>
            </a:r>
            <a:r>
              <a:rPr lang="en-US" sz="2600" i="1" dirty="0">
                <a:latin typeface="Times New Roman" panose="02020603050405020304" pitchFamily="18" charset="0"/>
                <a:cs typeface="Times New Roman" panose="02020603050405020304" pitchFamily="18" charset="0"/>
              </a:rPr>
              <a:t>N</a:t>
            </a:r>
            <a:r>
              <a:rPr lang="en-US" sz="2600" dirty="0">
                <a:latin typeface="Times New Roman" panose="02020603050405020304" pitchFamily="18" charset="0"/>
                <a:cs typeface="Times New Roman" panose="02020603050405020304" pitchFamily="18" charset="0"/>
              </a:rPr>
              <a:t> = {1,2,3,4,…}</a:t>
            </a:r>
          </a:p>
          <a:p>
            <a:pPr lvl="1"/>
            <a:r>
              <a:rPr lang="en-US" sz="2600" dirty="0">
                <a:latin typeface="Times New Roman" panose="02020603050405020304" pitchFamily="18" charset="0"/>
                <a:cs typeface="Times New Roman" panose="02020603050405020304" pitchFamily="18" charset="0"/>
              </a:rPr>
              <a:t>Operator: +, –, * /</a:t>
            </a:r>
          </a:p>
          <a:p>
            <a:pPr lvl="1"/>
            <a:r>
              <a:rPr lang="en-US" sz="2600" dirty="0">
                <a:latin typeface="Times New Roman" panose="02020603050405020304" pitchFamily="18" charset="0"/>
                <a:cs typeface="Times New Roman" panose="02020603050405020304" pitchFamily="18" charset="0"/>
              </a:rPr>
              <a:t>Axioms: associativity, distributivity, closure, identity elements, etc.</a:t>
            </a:r>
          </a:p>
          <a:p>
            <a:r>
              <a:rPr lang="en-US" sz="3000" dirty="0">
                <a:latin typeface="Times New Roman" panose="02020603050405020304" pitchFamily="18" charset="0"/>
                <a:cs typeface="Times New Roman" panose="02020603050405020304" pitchFamily="18" charset="0"/>
              </a:rPr>
              <a:t>Note: operators with two inputs are called </a:t>
            </a:r>
            <a:r>
              <a:rPr lang="en-US" sz="3000" i="1" u="sng" dirty="0">
                <a:latin typeface="Times New Roman" panose="02020603050405020304" pitchFamily="18" charset="0"/>
                <a:cs typeface="Times New Roman" panose="02020603050405020304" pitchFamily="18" charset="0"/>
              </a:rPr>
              <a:t>binary</a:t>
            </a:r>
          </a:p>
          <a:p>
            <a:pPr lvl="1"/>
            <a:r>
              <a:rPr lang="en-US" sz="2600" dirty="0">
                <a:latin typeface="Times New Roman" panose="02020603050405020304" pitchFamily="18" charset="0"/>
                <a:cs typeface="Times New Roman" panose="02020603050405020304" pitchFamily="18" charset="0"/>
              </a:rPr>
              <a:t>Does not mean they are restricted to binary numbers!</a:t>
            </a:r>
          </a:p>
          <a:p>
            <a:pPr lvl="1"/>
            <a:r>
              <a:rPr lang="en-US" sz="2600" dirty="0">
                <a:latin typeface="Times New Roman" panose="02020603050405020304" pitchFamily="18" charset="0"/>
                <a:cs typeface="Times New Roman" panose="02020603050405020304" pitchFamily="18" charset="0"/>
              </a:rPr>
              <a:t>Operator(s) with one input are called </a:t>
            </a:r>
            <a:r>
              <a:rPr lang="en-US" sz="2600" i="1" u="sng" dirty="0">
                <a:solidFill>
                  <a:srgbClr val="0033CC"/>
                </a:solidFill>
                <a:latin typeface="Times New Roman" panose="02020603050405020304" pitchFamily="18" charset="0"/>
                <a:cs typeface="Times New Roman" panose="02020603050405020304" pitchFamily="18" charset="0"/>
              </a:rPr>
              <a:t>unary</a:t>
            </a:r>
          </a:p>
        </p:txBody>
      </p:sp>
    </p:spTree>
    <p:extLst>
      <p:ext uri="{BB962C8B-B14F-4D97-AF65-F5344CB8AC3E}">
        <p14:creationId xmlns:p14="http://schemas.microsoft.com/office/powerpoint/2010/main" val="33945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7755" y="438789"/>
            <a:ext cx="6741250" cy="535531"/>
          </a:xfrm>
          <a:prstGeom prst="rect">
            <a:avLst/>
          </a:prstGeom>
        </p:spPr>
        <p:txBody>
          <a:bodyPr wrap="square">
            <a:spAutoFit/>
          </a:bodyPr>
          <a:lstStyle/>
          <a:p>
            <a:pPr algn="ctr" fontAlgn="base">
              <a:lnSpc>
                <a:spcPct val="90000"/>
              </a:lnSpc>
              <a:spcBef>
                <a:spcPct val="0"/>
              </a:spcBef>
            </a:pPr>
            <a:r>
              <a:rPr lang="en-US" sz="3200" dirty="0">
                <a:latin typeface="Times New Roman" pitchFamily="18" charset="0"/>
                <a:ea typeface="+mj-ea"/>
                <a:cs typeface="Times New Roman" pitchFamily="18" charset="0"/>
              </a:rPr>
              <a:t>Universal Logic Gates-</a:t>
            </a:r>
          </a:p>
        </p:txBody>
      </p:sp>
      <p:sp>
        <p:nvSpPr>
          <p:cNvPr id="8" name="Rectangle 7"/>
          <p:cNvSpPr/>
          <p:nvPr/>
        </p:nvSpPr>
        <p:spPr>
          <a:xfrm>
            <a:off x="820882" y="1221662"/>
            <a:ext cx="10910454" cy="4364272"/>
          </a:xfrm>
          <a:prstGeom prst="rect">
            <a:avLst/>
          </a:prstGeom>
        </p:spPr>
        <p:txBody>
          <a:bodyPr wrap="square">
            <a:spAutoFit/>
          </a:bodyPr>
          <a:lstStyle/>
          <a:p>
            <a:pPr marL="342900" indent="-342900" algn="just" fontAlgn="base">
              <a:buFont typeface="Wingdings" pitchFamily="2" charset="2"/>
              <a:buChar char="q"/>
            </a:pPr>
            <a:r>
              <a:rPr lang="en-US" sz="2200" dirty="0">
                <a:solidFill>
                  <a:srgbClr val="303030"/>
                </a:solidFill>
                <a:latin typeface="Times New Roman" panose="02020603050405020304" pitchFamily="18" charset="0"/>
                <a:cs typeface="Times New Roman" panose="02020603050405020304" pitchFamily="18" charset="0"/>
              </a:rPr>
              <a:t>Universal logic gates are the logic gates that are capable of implementing any Boolean function without requiring any other type of gate.</a:t>
            </a:r>
          </a:p>
          <a:p>
            <a:pPr fontAlgn="base"/>
            <a:endParaRPr lang="en-US" sz="2200" dirty="0">
              <a:solidFill>
                <a:srgbClr val="303030"/>
              </a:solidFill>
              <a:latin typeface="Times New Roman" panose="02020603050405020304" pitchFamily="18" charset="0"/>
              <a:cs typeface="Times New Roman" panose="02020603050405020304" pitchFamily="18" charset="0"/>
            </a:endParaRP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They are called as “</a:t>
            </a:r>
            <a:r>
              <a:rPr lang="en-US" sz="2200" b="1" dirty="0">
                <a:latin typeface="Times New Roman" panose="02020603050405020304" pitchFamily="18" charset="0"/>
                <a:cs typeface="Times New Roman" panose="02020603050405020304" pitchFamily="18" charset="0"/>
              </a:rPr>
              <a:t>Universal Gates</a:t>
            </a:r>
            <a:r>
              <a:rPr lang="en-US" sz="2200" dirty="0">
                <a:latin typeface="Times New Roman" panose="02020603050405020304" pitchFamily="18" charset="0"/>
                <a:cs typeface="Times New Roman" panose="02020603050405020304" pitchFamily="18" charset="0"/>
              </a:rPr>
              <a:t>” because- They can realize all the binary operations.</a:t>
            </a: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All the basic logic gates can be derived from them.</a:t>
            </a: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They have the following properties-</a:t>
            </a: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Universal gates are not associative in nature.</a:t>
            </a: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Universal gates are commutative in nature.</a:t>
            </a:r>
          </a:p>
          <a:p>
            <a:pPr marL="285750" indent="-285750" fontAlgn="base">
              <a:lnSpc>
                <a:spcPct val="130000"/>
              </a:lnSpc>
              <a:buFont typeface="Wingdings" pitchFamily="2" charset="2"/>
              <a:buChar char="v"/>
            </a:pPr>
            <a:r>
              <a:rPr lang="en-US" sz="2200" dirty="0">
                <a:latin typeface="Times New Roman" panose="02020603050405020304" pitchFamily="18" charset="0"/>
                <a:cs typeface="Times New Roman" panose="02020603050405020304" pitchFamily="18" charset="0"/>
              </a:rPr>
              <a:t>There are following two universal logic gates-</a:t>
            </a:r>
          </a:p>
          <a:p>
            <a:pPr fontAlgn="base"/>
            <a:r>
              <a:rPr lang="en-US" sz="2200" dirty="0">
                <a:latin typeface="Times New Roman" panose="02020603050405020304" pitchFamily="18" charset="0"/>
                <a:cs typeface="Times New Roman" panose="02020603050405020304" pitchFamily="18" charset="0"/>
              </a:rPr>
              <a:t> </a:t>
            </a:r>
          </a:p>
          <a:p>
            <a:pPr algn="ctr" fontAlgn="base"/>
            <a:endParaRPr lang="en-US" b="0" i="0" dirty="0">
              <a:solidFill>
                <a:srgbClr val="303030"/>
              </a:solidFill>
              <a:effectLst/>
              <a:latin typeface="Arimo"/>
            </a:endParaRPr>
          </a:p>
        </p:txBody>
      </p:sp>
      <p:pic>
        <p:nvPicPr>
          <p:cNvPr id="9" name="Picture 8"/>
          <p:cNvPicPr>
            <a:picLocks noChangeAspect="1"/>
          </p:cNvPicPr>
          <p:nvPr/>
        </p:nvPicPr>
        <p:blipFill>
          <a:blip r:embed="rId2"/>
          <a:stretch>
            <a:fillRect/>
          </a:stretch>
        </p:blipFill>
        <p:spPr>
          <a:xfrm>
            <a:off x="6435467" y="2871767"/>
            <a:ext cx="5260014" cy="2231861"/>
          </a:xfrm>
          <a:prstGeom prst="rect">
            <a:avLst/>
          </a:prstGeom>
        </p:spPr>
      </p:pic>
    </p:spTree>
    <p:extLst>
      <p:ext uri="{BB962C8B-B14F-4D97-AF65-F5344CB8AC3E}">
        <p14:creationId xmlns:p14="http://schemas.microsoft.com/office/powerpoint/2010/main" val="1660755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96104" y="375405"/>
            <a:ext cx="9671537" cy="480131"/>
          </a:xfrm>
          <a:prstGeom prst="rect">
            <a:avLst/>
          </a:prstGeom>
          <a:noFill/>
        </p:spPr>
        <p:txBody>
          <a:bodyPr wrap="square" rtlCol="0">
            <a:spAutoFit/>
          </a:bodyPr>
          <a:lstStyle/>
          <a:p>
            <a:pPr fontAlgn="base">
              <a:lnSpc>
                <a:spcPct val="90000"/>
              </a:lnSpc>
              <a:spcBef>
                <a:spcPct val="0"/>
              </a:spcBef>
            </a:pPr>
            <a:r>
              <a:rPr lang="en-US" sz="2800" b="1" dirty="0">
                <a:latin typeface="Times New Roman" pitchFamily="18" charset="0"/>
                <a:ea typeface="+mj-ea"/>
                <a:cs typeface="Times New Roman" pitchFamily="18" charset="0"/>
              </a:rPr>
              <a:t>Universal Logic Gates: NAND Gate-</a:t>
            </a:r>
          </a:p>
        </p:txBody>
      </p:sp>
      <p:sp>
        <p:nvSpPr>
          <p:cNvPr id="3" name="Rectangle 2"/>
          <p:cNvSpPr/>
          <p:nvPr/>
        </p:nvSpPr>
        <p:spPr>
          <a:xfrm>
            <a:off x="1063335" y="1284422"/>
            <a:ext cx="9973260" cy="2838726"/>
          </a:xfrm>
          <a:prstGeom prst="rect">
            <a:avLst/>
          </a:prstGeom>
        </p:spPr>
        <p:txBody>
          <a:bodyPr wrap="square">
            <a:spAutoFit/>
          </a:bodyPr>
          <a:lstStyle/>
          <a:p>
            <a:pPr fontAlgn="base"/>
            <a:r>
              <a:rPr lang="en-US" dirty="0">
                <a:solidFill>
                  <a:srgbClr val="303030"/>
                </a:solidFill>
                <a:latin typeface="Arimo"/>
              </a:rPr>
              <a:t> </a:t>
            </a:r>
          </a:p>
          <a:p>
            <a:pPr marL="342900" indent="-342900" algn="just" fontAlgn="base">
              <a:lnSpc>
                <a:spcPct val="90000"/>
              </a:lnSpc>
              <a:spcBef>
                <a:spcPts val="1000"/>
              </a:spcBef>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A NAND Gate is constructed by connecting a NOT Gate at the output terminal of the AND Gate.</a:t>
            </a:r>
          </a:p>
          <a:p>
            <a:pPr marL="342900" indent="-342900" algn="just" fontAlgn="base">
              <a:lnSpc>
                <a:spcPct val="90000"/>
              </a:lnSpc>
              <a:spcBef>
                <a:spcPts val="1000"/>
              </a:spcBef>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The output of NAND gate is high (‘1’) if at least one of its inputs is low (‘0’).</a:t>
            </a:r>
          </a:p>
          <a:p>
            <a:pPr marL="342900" indent="-342900" algn="just" fontAlgn="base">
              <a:lnSpc>
                <a:spcPct val="90000"/>
              </a:lnSpc>
              <a:spcBef>
                <a:spcPts val="1000"/>
              </a:spcBef>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The output of NAND gate is low (‘0’) if all of its inputs are high (‘1’).</a:t>
            </a:r>
          </a:p>
          <a:p>
            <a:pPr marL="342900" indent="-342900" algn="just" fontAlgn="base">
              <a:lnSpc>
                <a:spcPct val="90000"/>
              </a:lnSpc>
              <a:spcBef>
                <a:spcPts val="1000"/>
              </a:spcBef>
              <a:buFont typeface="Wingdings" panose="05000000000000000000" pitchFamily="2" charset="2"/>
              <a:buChar char="v"/>
            </a:pPr>
            <a:r>
              <a:rPr lang="en-US" sz="2200" dirty="0">
                <a:solidFill>
                  <a:srgbClr val="303030"/>
                </a:solidFill>
                <a:latin typeface="Times New Roman" panose="02020603050405020304" pitchFamily="18" charset="0"/>
                <a:cs typeface="Times New Roman" panose="02020603050405020304" pitchFamily="18" charset="0"/>
              </a:rPr>
              <a:t> Logic Symbol-</a:t>
            </a:r>
          </a:p>
          <a:p>
            <a:pPr marL="342900" indent="-342900" algn="just" fontAlgn="base">
              <a:lnSpc>
                <a:spcPct val="90000"/>
              </a:lnSpc>
              <a:spcBef>
                <a:spcPts val="1000"/>
              </a:spcBef>
              <a:buFont typeface="Wingdings" pitchFamily="2" charset="2"/>
              <a:buChar char="ü"/>
            </a:pPr>
            <a:r>
              <a:rPr lang="en-US" sz="2200" dirty="0">
                <a:solidFill>
                  <a:srgbClr val="303030"/>
                </a:solidFill>
                <a:latin typeface="Times New Roman" panose="02020603050405020304" pitchFamily="18" charset="0"/>
                <a:cs typeface="Times New Roman" panose="02020603050405020304" pitchFamily="18" charset="0"/>
              </a:rPr>
              <a:t> The logic symbol for NAND Gate is as shown below-</a:t>
            </a:r>
          </a:p>
        </p:txBody>
      </p:sp>
      <p:pic>
        <p:nvPicPr>
          <p:cNvPr id="5" name="Picture 4"/>
          <p:cNvPicPr>
            <a:picLocks noChangeAspect="1"/>
          </p:cNvPicPr>
          <p:nvPr/>
        </p:nvPicPr>
        <p:blipFill>
          <a:blip r:embed="rId2"/>
          <a:stretch>
            <a:fillRect/>
          </a:stretch>
        </p:blipFill>
        <p:spPr>
          <a:xfrm>
            <a:off x="3860641" y="4259250"/>
            <a:ext cx="5480005" cy="1685925"/>
          </a:xfrm>
          <a:prstGeom prst="rect">
            <a:avLst/>
          </a:prstGeom>
        </p:spPr>
      </p:pic>
    </p:spTree>
    <p:extLst>
      <p:ext uri="{BB962C8B-B14F-4D97-AF65-F5344CB8AC3E}">
        <p14:creationId xmlns:p14="http://schemas.microsoft.com/office/powerpoint/2010/main" val="3865936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2893" y="510486"/>
            <a:ext cx="5577743" cy="1465016"/>
          </a:xfrm>
          <a:prstGeom prst="rect">
            <a:avLst/>
          </a:prstGeom>
          <a:noFill/>
        </p:spPr>
        <p:txBody>
          <a:bodyPr wrap="square" rtlCol="0">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Truth Table-</a:t>
            </a:r>
          </a:p>
          <a:p>
            <a:pPr fontAlgn="base"/>
            <a:r>
              <a:rPr lang="en-US" sz="4000" dirty="0"/>
              <a:t> </a:t>
            </a:r>
            <a:r>
              <a:rPr lang="en-US" sz="2400" dirty="0">
                <a:latin typeface="Times New Roman" panose="02020603050405020304" pitchFamily="18" charset="0"/>
                <a:cs typeface="Times New Roman" panose="02020603050405020304" pitchFamily="18" charset="0"/>
              </a:rPr>
              <a:t>The truth table for NAND Gate is as shown below-</a:t>
            </a:r>
          </a:p>
        </p:txBody>
      </p:sp>
      <p:pic>
        <p:nvPicPr>
          <p:cNvPr id="3" name="Picture 2"/>
          <p:cNvPicPr>
            <a:picLocks noChangeAspect="1"/>
          </p:cNvPicPr>
          <p:nvPr/>
        </p:nvPicPr>
        <p:blipFill>
          <a:blip r:embed="rId2"/>
          <a:stretch>
            <a:fillRect/>
          </a:stretch>
        </p:blipFill>
        <p:spPr>
          <a:xfrm>
            <a:off x="837667" y="2456152"/>
            <a:ext cx="4943475" cy="2714625"/>
          </a:xfrm>
          <a:prstGeom prst="rect">
            <a:avLst/>
          </a:prstGeom>
        </p:spPr>
      </p:pic>
      <p:sp>
        <p:nvSpPr>
          <p:cNvPr id="5" name="Rectangle 4"/>
          <p:cNvSpPr/>
          <p:nvPr/>
        </p:nvSpPr>
        <p:spPr>
          <a:xfrm>
            <a:off x="5518298" y="510486"/>
            <a:ext cx="6358844" cy="1772793"/>
          </a:xfrm>
          <a:prstGeom prst="rect">
            <a:avLst/>
          </a:prstGeom>
        </p:spPr>
        <p:txBody>
          <a:bodyPr wrap="square">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Timing Diagram-</a:t>
            </a:r>
          </a:p>
          <a:p>
            <a:pPr fontAlgn="base"/>
            <a:r>
              <a:rPr lang="en-US" dirty="0">
                <a:solidFill>
                  <a:srgbClr val="303030"/>
                </a:solidFill>
                <a:latin typeface="Arimo"/>
              </a:rPr>
              <a:t> </a:t>
            </a:r>
            <a:endParaRPr lang="en-US" sz="2400" dirty="0">
              <a:latin typeface="Times New Roman" panose="02020603050405020304" pitchFamily="18" charset="0"/>
              <a:cs typeface="Times New Roman" panose="02020603050405020304" pitchFamily="18" charset="0"/>
            </a:endParaRPr>
          </a:p>
          <a:p>
            <a:pPr fontAlgn="base"/>
            <a:r>
              <a:rPr lang="en-US" sz="2400" dirty="0">
                <a:latin typeface="Times New Roman" panose="02020603050405020304" pitchFamily="18" charset="0"/>
                <a:cs typeface="Times New Roman" panose="02020603050405020304" pitchFamily="18" charset="0"/>
              </a:rPr>
              <a:t>The timing diagram for NAND Gate is as shown below</a:t>
            </a:r>
            <a:r>
              <a:rPr lang="en-US" dirty="0">
                <a:solidFill>
                  <a:srgbClr val="303030"/>
                </a:solidFill>
                <a:latin typeface="Arimo"/>
              </a:rPr>
              <a:t>-</a:t>
            </a:r>
          </a:p>
          <a:p>
            <a:pPr fontAlgn="base"/>
            <a:r>
              <a:rPr lang="en-US" dirty="0">
                <a:solidFill>
                  <a:srgbClr val="303030"/>
                </a:solidFill>
                <a:latin typeface="Arimo"/>
              </a:rPr>
              <a:t> </a:t>
            </a:r>
            <a:endParaRPr lang="en-US" b="0" i="0" dirty="0">
              <a:solidFill>
                <a:srgbClr val="303030"/>
              </a:solidFill>
              <a:effectLst/>
              <a:latin typeface="Arimo"/>
            </a:endParaRPr>
          </a:p>
        </p:txBody>
      </p:sp>
      <p:pic>
        <p:nvPicPr>
          <p:cNvPr id="6" name="Picture 5"/>
          <p:cNvPicPr>
            <a:picLocks noChangeAspect="1"/>
          </p:cNvPicPr>
          <p:nvPr/>
        </p:nvPicPr>
        <p:blipFill rotWithShape="1">
          <a:blip r:embed="rId3"/>
          <a:srcRect l="8931" t="6347" r="5587" b="13632"/>
          <a:stretch/>
        </p:blipFill>
        <p:spPr>
          <a:xfrm>
            <a:off x="6868632" y="2117570"/>
            <a:ext cx="4518837" cy="3391787"/>
          </a:xfrm>
          <a:prstGeom prst="rect">
            <a:avLst/>
          </a:prstGeom>
        </p:spPr>
      </p:pic>
    </p:spTree>
    <p:extLst>
      <p:ext uri="{BB962C8B-B14F-4D97-AF65-F5344CB8AC3E}">
        <p14:creationId xmlns:p14="http://schemas.microsoft.com/office/powerpoint/2010/main" val="2091454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937" y="791822"/>
            <a:ext cx="9639301" cy="2677656"/>
          </a:xfrm>
          <a:prstGeom prst="rect">
            <a:avLst/>
          </a:prstGeom>
        </p:spPr>
        <p:txBody>
          <a:bodyPr wrap="square">
            <a:spAutoFit/>
          </a:bodyPr>
          <a:lstStyle/>
          <a:p>
            <a:pPr marL="285750" indent="-285750" fontAlgn="base">
              <a:buFont typeface="Wingdings" pitchFamily="2" charset="2"/>
              <a:buChar char="q"/>
            </a:pPr>
            <a:r>
              <a:rPr lang="en-US" dirty="0">
                <a:solidFill>
                  <a:srgbClr val="303030"/>
                </a:solidFill>
                <a:latin typeface="Arimo"/>
              </a:rPr>
              <a:t> </a:t>
            </a:r>
            <a:r>
              <a:rPr lang="en-US" sz="2400" dirty="0">
                <a:latin typeface="Times New Roman" panose="02020603050405020304" pitchFamily="18" charset="0"/>
                <a:cs typeface="Times New Roman" panose="02020603050405020304" pitchFamily="18" charset="0"/>
              </a:rPr>
              <a:t>A NOR Gate is constructed by connecting a NOT Gate at the output terminal of the OR Gate.</a:t>
            </a:r>
          </a:p>
          <a:p>
            <a:pPr marL="342900" indent="-342900" fontAlgn="base">
              <a:buFont typeface="Wingdings" pitchFamily="2" charset="2"/>
              <a:buChar char="v"/>
            </a:pPr>
            <a:r>
              <a:rPr lang="en-US" sz="2400" dirty="0">
                <a:latin typeface="Times New Roman" panose="02020603050405020304" pitchFamily="18" charset="0"/>
                <a:cs typeface="Times New Roman" panose="02020603050405020304" pitchFamily="18" charset="0"/>
              </a:rPr>
              <a:t>The output of OR gate is high (‘1’) if all of its inputs are low (‘0’).</a:t>
            </a:r>
          </a:p>
          <a:p>
            <a:pPr marL="342900" indent="-342900" fontAlgn="base">
              <a:buFont typeface="Wingdings" pitchFamily="2" charset="2"/>
              <a:buChar char="v"/>
            </a:pPr>
            <a:r>
              <a:rPr lang="en-US" sz="2400" dirty="0">
                <a:latin typeface="Times New Roman" panose="02020603050405020304" pitchFamily="18" charset="0"/>
                <a:cs typeface="Times New Roman" panose="02020603050405020304" pitchFamily="18" charset="0"/>
              </a:rPr>
              <a:t>The output of OR gate is low (‘0’) if any of its inputs is high (‘1’).</a:t>
            </a:r>
          </a:p>
          <a:p>
            <a:pPr fontAlgn="base"/>
            <a:r>
              <a:rPr lang="en-US" sz="2400" dirty="0">
                <a:latin typeface="Times New Roman" panose="02020603050405020304" pitchFamily="18" charset="0"/>
                <a:cs typeface="Times New Roman" panose="02020603050405020304" pitchFamily="18" charset="0"/>
              </a:rPr>
              <a:t> </a:t>
            </a:r>
          </a:p>
          <a:p>
            <a:pPr fontAlgn="base"/>
            <a:r>
              <a:rPr lang="en-US" sz="2400" b="1" dirty="0">
                <a:latin typeface="Times New Roman" panose="02020603050405020304" pitchFamily="18" charset="0"/>
                <a:cs typeface="Times New Roman" panose="02020603050405020304" pitchFamily="18" charset="0"/>
              </a:rPr>
              <a:t>Logic Symbol-</a:t>
            </a:r>
          </a:p>
          <a:p>
            <a:pPr fontAlgn="base"/>
            <a:r>
              <a:rPr lang="en-US" sz="2400" dirty="0">
                <a:latin typeface="Times New Roman" panose="02020603050405020304" pitchFamily="18" charset="0"/>
                <a:cs typeface="Times New Roman" panose="02020603050405020304" pitchFamily="18" charset="0"/>
              </a:rPr>
              <a:t> The logic symbol for NOR Gate is as shown below-</a:t>
            </a:r>
          </a:p>
        </p:txBody>
      </p:sp>
      <p:pic>
        <p:nvPicPr>
          <p:cNvPr id="3" name="Picture 2"/>
          <p:cNvPicPr>
            <a:picLocks noChangeAspect="1"/>
          </p:cNvPicPr>
          <p:nvPr/>
        </p:nvPicPr>
        <p:blipFill>
          <a:blip r:embed="rId2"/>
          <a:stretch>
            <a:fillRect/>
          </a:stretch>
        </p:blipFill>
        <p:spPr>
          <a:xfrm>
            <a:off x="3989665" y="3540528"/>
            <a:ext cx="4985905" cy="1857375"/>
          </a:xfrm>
          <a:prstGeom prst="rect">
            <a:avLst/>
          </a:prstGeom>
        </p:spPr>
      </p:pic>
      <p:sp>
        <p:nvSpPr>
          <p:cNvPr id="4" name="TextBox 3"/>
          <p:cNvSpPr txBox="1"/>
          <p:nvPr/>
        </p:nvSpPr>
        <p:spPr>
          <a:xfrm>
            <a:off x="625982" y="311691"/>
            <a:ext cx="9671537" cy="480131"/>
          </a:xfrm>
          <a:prstGeom prst="rect">
            <a:avLst/>
          </a:prstGeom>
          <a:noFill/>
        </p:spPr>
        <p:txBody>
          <a:bodyPr wrap="square" rtlCol="0">
            <a:spAutoFit/>
          </a:bodyPr>
          <a:lstStyle/>
          <a:p>
            <a:pPr algn="ctr" fontAlgn="base">
              <a:lnSpc>
                <a:spcPct val="90000"/>
              </a:lnSpc>
              <a:spcBef>
                <a:spcPct val="0"/>
              </a:spcBef>
            </a:pPr>
            <a:r>
              <a:rPr lang="en-US" sz="2800" b="1" dirty="0">
                <a:latin typeface="Times New Roman" pitchFamily="18" charset="0"/>
                <a:ea typeface="+mj-ea"/>
                <a:cs typeface="Times New Roman" pitchFamily="18" charset="0"/>
              </a:rPr>
              <a:t>Universal Logic Gates: NOR Gate</a:t>
            </a:r>
          </a:p>
        </p:txBody>
      </p:sp>
    </p:spTree>
    <p:extLst>
      <p:ext uri="{BB962C8B-B14F-4D97-AF65-F5344CB8AC3E}">
        <p14:creationId xmlns:p14="http://schemas.microsoft.com/office/powerpoint/2010/main" val="514704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918" y="470100"/>
            <a:ext cx="6096000" cy="1144929"/>
          </a:xfrm>
          <a:prstGeom prst="rect">
            <a:avLst/>
          </a:prstGeom>
        </p:spPr>
        <p:txBody>
          <a:bodyPr>
            <a:spAutoFit/>
          </a:bodyPr>
          <a:lstStyle/>
          <a:p>
            <a:pPr fontAlgn="base">
              <a:lnSpc>
                <a:spcPct val="90000"/>
              </a:lnSpc>
              <a:spcBef>
                <a:spcPct val="0"/>
              </a:spcBef>
            </a:pPr>
            <a:r>
              <a:rPr lang="en-US" sz="2800" b="1" dirty="0">
                <a:latin typeface="Times New Roman" pitchFamily="18" charset="0"/>
                <a:ea typeface="+mj-ea"/>
                <a:cs typeface="Times New Roman" pitchFamily="18" charset="0"/>
              </a:rPr>
              <a:t>Truth Table-</a:t>
            </a:r>
          </a:p>
          <a:p>
            <a:pPr fontAlgn="base">
              <a:lnSpc>
                <a:spcPct val="90000"/>
              </a:lnSpc>
              <a:spcBef>
                <a:spcPct val="0"/>
              </a:spcBef>
            </a:pPr>
            <a:r>
              <a:rPr lang="en-US" sz="2800" b="1" dirty="0">
                <a:latin typeface="Times New Roman" pitchFamily="18" charset="0"/>
                <a:ea typeface="+mj-ea"/>
                <a:cs typeface="Times New Roman" pitchFamily="18" charset="0"/>
              </a:rPr>
              <a:t> </a:t>
            </a:r>
            <a:r>
              <a:rPr lang="en-US" dirty="0">
                <a:solidFill>
                  <a:srgbClr val="303030"/>
                </a:solidFill>
                <a:latin typeface="Arimo"/>
              </a:rPr>
              <a:t>The truth table for NOR Gate is as shown below-</a:t>
            </a:r>
          </a:p>
          <a:p>
            <a:pPr fontAlgn="base"/>
            <a:r>
              <a:rPr lang="en-US" dirty="0">
                <a:solidFill>
                  <a:srgbClr val="303030"/>
                </a:solidFill>
                <a:latin typeface="Arimo"/>
              </a:rPr>
              <a:t> </a:t>
            </a:r>
            <a:endParaRPr lang="en-US" b="0" i="0" dirty="0">
              <a:solidFill>
                <a:srgbClr val="303030"/>
              </a:solidFill>
              <a:effectLst/>
              <a:latin typeface="Arimo"/>
            </a:endParaRPr>
          </a:p>
        </p:txBody>
      </p:sp>
      <p:pic>
        <p:nvPicPr>
          <p:cNvPr id="3" name="Picture 2"/>
          <p:cNvPicPr>
            <a:picLocks noChangeAspect="1"/>
          </p:cNvPicPr>
          <p:nvPr/>
        </p:nvPicPr>
        <p:blipFill>
          <a:blip r:embed="rId2"/>
          <a:stretch>
            <a:fillRect/>
          </a:stretch>
        </p:blipFill>
        <p:spPr>
          <a:xfrm>
            <a:off x="626918" y="1841789"/>
            <a:ext cx="5591175" cy="2800350"/>
          </a:xfrm>
          <a:prstGeom prst="rect">
            <a:avLst/>
          </a:prstGeom>
        </p:spPr>
      </p:pic>
      <p:sp>
        <p:nvSpPr>
          <p:cNvPr id="5" name="Rectangle 4"/>
          <p:cNvSpPr/>
          <p:nvPr/>
        </p:nvSpPr>
        <p:spPr>
          <a:xfrm>
            <a:off x="6218093" y="470100"/>
            <a:ext cx="6096000" cy="800219"/>
          </a:xfrm>
          <a:prstGeom prst="rect">
            <a:avLst/>
          </a:prstGeom>
        </p:spPr>
        <p:txBody>
          <a:bodyPr>
            <a:spAutoFit/>
          </a:bodyPr>
          <a:lstStyle/>
          <a:p>
            <a:pPr fontAlgn="base"/>
            <a:r>
              <a:rPr lang="en-US" sz="2800" b="1" dirty="0">
                <a:latin typeface="Times New Roman" pitchFamily="18" charset="0"/>
                <a:ea typeface="+mj-ea"/>
                <a:cs typeface="Times New Roman" pitchFamily="18" charset="0"/>
              </a:rPr>
              <a:t>Timing Diagram-</a:t>
            </a:r>
          </a:p>
          <a:p>
            <a:pPr fontAlgn="base"/>
            <a:r>
              <a:rPr lang="en-US" dirty="0">
                <a:solidFill>
                  <a:srgbClr val="303030"/>
                </a:solidFill>
                <a:latin typeface="Arimo"/>
              </a:rPr>
              <a:t> The timing diagram for NOR Gate is as shown below-</a:t>
            </a:r>
            <a:endParaRPr lang="en-US" b="0" i="0" dirty="0">
              <a:solidFill>
                <a:srgbClr val="303030"/>
              </a:solidFill>
              <a:effectLst/>
              <a:latin typeface="Arimo"/>
            </a:endParaRPr>
          </a:p>
        </p:txBody>
      </p:sp>
      <p:pic>
        <p:nvPicPr>
          <p:cNvPr id="6" name="Picture 5"/>
          <p:cNvPicPr>
            <a:picLocks noChangeAspect="1"/>
          </p:cNvPicPr>
          <p:nvPr/>
        </p:nvPicPr>
        <p:blipFill rotWithShape="1">
          <a:blip r:embed="rId3"/>
          <a:srcRect l="6745" t="3205" r="4328" b="14869"/>
          <a:stretch/>
        </p:blipFill>
        <p:spPr>
          <a:xfrm>
            <a:off x="6443330" y="1531088"/>
            <a:ext cx="4625163" cy="3519377"/>
          </a:xfrm>
          <a:prstGeom prst="rect">
            <a:avLst/>
          </a:prstGeom>
        </p:spPr>
      </p:pic>
    </p:spTree>
    <p:extLst>
      <p:ext uri="{BB962C8B-B14F-4D97-AF65-F5344CB8AC3E}">
        <p14:creationId xmlns:p14="http://schemas.microsoft.com/office/powerpoint/2010/main" val="3701355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371600" y="152400"/>
            <a:ext cx="7467600" cy="5715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itchFamily="18" charset="0"/>
                <a:cs typeface="Times New Roman" pitchFamily="18" charset="0"/>
              </a:rPr>
              <a:t>XOR Gate</a:t>
            </a:r>
          </a:p>
        </p:txBody>
      </p:sp>
      <p:sp>
        <p:nvSpPr>
          <p:cNvPr id="5" name="Rectangle 6"/>
          <p:cNvSpPr>
            <a:spLocks noChangeArrowheads="1"/>
          </p:cNvSpPr>
          <p:nvPr/>
        </p:nvSpPr>
        <p:spPr bwMode="auto">
          <a:xfrm>
            <a:off x="785036" y="723900"/>
            <a:ext cx="1034561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0000"/>
              </a:lnSpc>
              <a:spcBef>
                <a:spcPts val="1000"/>
              </a:spcBef>
            </a:pPr>
            <a:r>
              <a:rPr lang="en-US" sz="2400" dirty="0">
                <a:latin typeface="Times New Roman" pitchFamily="18" charset="0"/>
                <a:cs typeface="Times New Roman" pitchFamily="18" charset="0"/>
              </a:rPr>
              <a:t>An XOR gate accepts two input signals</a:t>
            </a:r>
          </a:p>
          <a:p>
            <a:pPr>
              <a:lnSpc>
                <a:spcPct val="90000"/>
              </a:lnSpc>
              <a:spcBef>
                <a:spcPts val="1000"/>
              </a:spcBef>
            </a:pPr>
            <a:r>
              <a:rPr lang="en-US" sz="2400" dirty="0">
                <a:latin typeface="Times New Roman" pitchFamily="18" charset="0"/>
                <a:cs typeface="Times New Roman" pitchFamily="18" charset="0"/>
              </a:rPr>
              <a:t>If both are the same, the output is 0; otherwise, the output is 1</a:t>
            </a:r>
          </a:p>
          <a:p>
            <a:endParaRPr lang="en-US" b="0" dirty="0">
              <a:latin typeface="Arial" panose="020B0604020202020204" pitchFamily="34" charset="0"/>
            </a:endParaRPr>
          </a:p>
        </p:txBody>
      </p:sp>
      <p:pic>
        <p:nvPicPr>
          <p:cNvPr id="6" name="Picture 7" descr="17606_02_004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778" y="1878691"/>
            <a:ext cx="8768344" cy="3089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04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1371600" y="152400"/>
            <a:ext cx="7467600" cy="6556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itchFamily="18" charset="0"/>
                <a:cs typeface="Times New Roman" pitchFamily="18" charset="0"/>
              </a:rPr>
              <a:t>EX-OR Gate</a:t>
            </a:r>
          </a:p>
        </p:txBody>
      </p:sp>
      <p:sp>
        <p:nvSpPr>
          <p:cNvPr id="4" name="Rectangle 7"/>
          <p:cNvSpPr txBox="1">
            <a:spLocks noChangeArrowheads="1"/>
          </p:cNvSpPr>
          <p:nvPr/>
        </p:nvSpPr>
        <p:spPr>
          <a:xfrm>
            <a:off x="829339" y="932121"/>
            <a:ext cx="10239153" cy="4572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dirty="0">
                <a:latin typeface="Times New Roman" pitchFamily="18" charset="0"/>
                <a:cs typeface="Times New Roman" pitchFamily="18" charset="0"/>
              </a:rPr>
              <a:t>Note the difference between the XOR gate </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and the OR gate; they differ only in one input situation</a:t>
            </a:r>
          </a:p>
          <a:p>
            <a:pPr algn="l"/>
            <a:r>
              <a:rPr lang="en-US" sz="2200" dirty="0">
                <a:latin typeface="Times New Roman" pitchFamily="18" charset="0"/>
                <a:cs typeface="Times New Roman" pitchFamily="18" charset="0"/>
              </a:rPr>
              <a:t>When both input signals are 1, the OR gate produces a 1 and the XOR produces a 0</a:t>
            </a:r>
          </a:p>
          <a:p>
            <a:pPr algn="l"/>
            <a:r>
              <a:rPr lang="en-US" sz="2200" dirty="0">
                <a:latin typeface="Times New Roman" pitchFamily="18" charset="0"/>
                <a:cs typeface="Times New Roman" pitchFamily="18" charset="0"/>
              </a:rPr>
              <a:t>XOR is called the exclusive OR</a:t>
            </a:r>
          </a:p>
        </p:txBody>
      </p:sp>
    </p:spTree>
    <p:extLst>
      <p:ext uri="{BB962C8B-B14F-4D97-AF65-F5344CB8AC3E}">
        <p14:creationId xmlns:p14="http://schemas.microsoft.com/office/powerpoint/2010/main" val="1772567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1371600" y="152400"/>
            <a:ext cx="7467600" cy="5715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itchFamily="18" charset="0"/>
                <a:cs typeface="Times New Roman" pitchFamily="18" charset="0"/>
              </a:rPr>
              <a:t>EX-NOR Gate</a:t>
            </a:r>
          </a:p>
        </p:txBody>
      </p:sp>
      <p:sp>
        <p:nvSpPr>
          <p:cNvPr id="4" name="Rectangle 7"/>
          <p:cNvSpPr txBox="1">
            <a:spLocks noChangeArrowheads="1"/>
          </p:cNvSpPr>
          <p:nvPr/>
        </p:nvSpPr>
        <p:spPr>
          <a:xfrm>
            <a:off x="839972" y="723900"/>
            <a:ext cx="5698940" cy="4572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fontAlgn="base">
              <a:lnSpc>
                <a:spcPct val="150000"/>
              </a:lnSpc>
              <a:spcAft>
                <a:spcPts val="1200"/>
              </a:spcAft>
            </a:pPr>
            <a:r>
              <a:rPr lang="en-US" sz="2200" b="1" dirty="0">
                <a:latin typeface="Times New Roman" pitchFamily="18" charset="0"/>
                <a:cs typeface="Times New Roman" pitchFamily="18" charset="0"/>
              </a:rPr>
              <a:t>EXNOR gate</a:t>
            </a:r>
            <a:r>
              <a:rPr lang="en-US" sz="2200" dirty="0">
                <a:latin typeface="Times New Roman" pitchFamily="18" charset="0"/>
                <a:cs typeface="Times New Roman" pitchFamily="18" charset="0"/>
              </a:rPr>
              <a:t> means exclusive NOR gate and is a combination of </a:t>
            </a:r>
            <a:r>
              <a:rPr lang="en-US" sz="2200" b="1" dirty="0">
                <a:latin typeface="Times New Roman" pitchFamily="18" charset="0"/>
                <a:cs typeface="Times New Roman" pitchFamily="18" charset="0"/>
              </a:rPr>
              <a:t>X-OR</a:t>
            </a:r>
            <a:r>
              <a:rPr lang="en-US" sz="2200" dirty="0">
                <a:latin typeface="Times New Roman" pitchFamily="18" charset="0"/>
                <a:cs typeface="Times New Roman" pitchFamily="18" charset="0"/>
              </a:rPr>
              <a:t> and</a:t>
            </a:r>
            <a:r>
              <a:rPr lang="en-US" sz="2200" b="1" dirty="0">
                <a:latin typeface="Times New Roman" pitchFamily="18" charset="0"/>
                <a:cs typeface="Times New Roman" pitchFamily="18" charset="0"/>
              </a:rPr>
              <a:t> NOT</a:t>
            </a:r>
            <a:r>
              <a:rPr lang="en-US" sz="2200" dirty="0">
                <a:latin typeface="Times New Roman" pitchFamily="18" charset="0"/>
                <a:cs typeface="Times New Roman" pitchFamily="18" charset="0"/>
              </a:rPr>
              <a:t> gate. It also has two inputs and one output. When both the inputs are at 0, the output of the  EXNOR gate will be high i.e.1. If one of the input is 0 and the other is 1 the output will be 0, and the gate is known as </a:t>
            </a:r>
            <a:r>
              <a:rPr lang="en-US" sz="2200" b="1" dirty="0">
                <a:latin typeface="Times New Roman" pitchFamily="18" charset="0"/>
                <a:cs typeface="Times New Roman" pitchFamily="18" charset="0"/>
              </a:rPr>
              <a:t>Coincidence gate</a:t>
            </a:r>
            <a:r>
              <a:rPr lang="en-US" sz="2200" dirty="0">
                <a:latin typeface="Times New Roman" pitchFamily="18" charset="0"/>
                <a:cs typeface="Times New Roman" pitchFamily="18" charset="0"/>
              </a:rPr>
              <a:t>.</a:t>
            </a:r>
          </a:p>
          <a:p>
            <a:br>
              <a:rPr lang="en-US" sz="2000" dirty="0"/>
            </a:br>
            <a:endParaRPr lang="en-US" sz="2200" dirty="0">
              <a:solidFill>
                <a:srgbClr val="FF0000"/>
              </a:solidFill>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399" y="948845"/>
            <a:ext cx="4743928" cy="332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952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fld id="{B80326F5-97DA-42D4-8FCA-456046783971}" type="slidenum">
              <a:rPr lang="en-US"/>
              <a:pPr/>
              <a:t>38</a:t>
            </a:fld>
            <a:endParaRPr lang="en-US"/>
          </a:p>
        </p:txBody>
      </p:sp>
      <p:sp>
        <p:nvSpPr>
          <p:cNvPr id="775181" name="Text Box 13"/>
          <p:cNvSpPr txBox="1">
            <a:spLocks noChangeArrowheads="1"/>
          </p:cNvSpPr>
          <p:nvPr/>
        </p:nvSpPr>
        <p:spPr bwMode="auto">
          <a:xfrm>
            <a:off x="1254642" y="669256"/>
            <a:ext cx="735294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457200" indent="-457200">
              <a:buFont typeface="Wingdings" pitchFamily="2" charset="2"/>
              <a:buChar char="q"/>
            </a:pPr>
            <a:r>
              <a:rPr lang="en-US" sz="2800" dirty="0">
                <a:latin typeface="Times New Roman" pitchFamily="18" charset="0"/>
                <a:cs typeface="Times New Roman" pitchFamily="18" charset="0"/>
              </a:rPr>
              <a:t>Draw a circuit diagram for f</a:t>
            </a:r>
            <a:r>
              <a:rPr lang="en-US" sz="2800" dirty="0">
                <a:latin typeface="Times New Roman" pitchFamily="18" charset="0"/>
                <a:cs typeface="Times New Roman" pitchFamily="18" charset="0"/>
                <a:sym typeface="Symbol" panose="05050102010706020507" pitchFamily="18" charset="2"/>
              </a:rPr>
              <a:t>= (</a:t>
            </a:r>
            <a:r>
              <a:rPr lang="en-US" sz="2800" dirty="0" err="1">
                <a:latin typeface="Times New Roman" pitchFamily="18" charset="0"/>
                <a:cs typeface="Times New Roman" pitchFamily="18" charset="0"/>
                <a:sym typeface="Symbol" panose="05050102010706020507" pitchFamily="18" charset="2"/>
              </a:rPr>
              <a:t>xy</a:t>
            </a:r>
            <a:r>
              <a:rPr lang="en-US" sz="2800" dirty="0">
                <a:latin typeface="Times New Roman" pitchFamily="18" charset="0"/>
                <a:cs typeface="Times New Roman" pitchFamily="18" charset="0"/>
                <a:sym typeface="Symbol" panose="05050102010706020507" pitchFamily="18" charset="2"/>
              </a:rPr>
              <a:t>' + </a:t>
            </a:r>
            <a:r>
              <a:rPr lang="en-US" sz="2800" dirty="0" err="1">
                <a:latin typeface="Times New Roman" pitchFamily="18" charset="0"/>
                <a:cs typeface="Times New Roman" pitchFamily="18" charset="0"/>
                <a:sym typeface="Symbol" panose="05050102010706020507" pitchFamily="18" charset="2"/>
              </a:rPr>
              <a:t>x'y</a:t>
            </a:r>
            <a:r>
              <a:rPr lang="en-US" sz="2800" dirty="0">
                <a:latin typeface="Times New Roman" pitchFamily="18" charset="0"/>
                <a:cs typeface="Times New Roman" pitchFamily="18" charset="0"/>
                <a:sym typeface="Symbol" panose="05050102010706020507" pitchFamily="18" charset="2"/>
              </a:rPr>
              <a:t>)z.</a:t>
            </a:r>
          </a:p>
        </p:txBody>
      </p:sp>
    </p:spTree>
    <p:extLst>
      <p:ext uri="{BB962C8B-B14F-4D97-AF65-F5344CB8AC3E}">
        <p14:creationId xmlns:p14="http://schemas.microsoft.com/office/powerpoint/2010/main" val="448542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fld id="{B80326F5-97DA-42D4-8FCA-456046783971}" type="slidenum">
              <a:rPr lang="en-US"/>
              <a:pPr/>
              <a:t>39</a:t>
            </a:fld>
            <a:endParaRPr lang="en-US"/>
          </a:p>
        </p:txBody>
      </p:sp>
      <p:sp>
        <p:nvSpPr>
          <p:cNvPr id="775181" name="Text Box 13"/>
          <p:cNvSpPr txBox="1">
            <a:spLocks noChangeArrowheads="1"/>
          </p:cNvSpPr>
          <p:nvPr/>
        </p:nvSpPr>
        <p:spPr bwMode="auto">
          <a:xfrm>
            <a:off x="1254642" y="669256"/>
            <a:ext cx="735294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marL="457200" indent="-457200">
              <a:buFont typeface="Wingdings" pitchFamily="2" charset="2"/>
              <a:buChar char="q"/>
            </a:pPr>
            <a:r>
              <a:rPr lang="en-US" sz="2400" dirty="0">
                <a:latin typeface="Times New Roman" pitchFamily="18" charset="0"/>
                <a:cs typeface="Times New Roman" pitchFamily="18" charset="0"/>
              </a:rPr>
              <a:t>Draw a circuit diagram for f</a:t>
            </a:r>
            <a:r>
              <a:rPr lang="en-US" sz="2400" dirty="0">
                <a:latin typeface="Times New Roman" pitchFamily="18" charset="0"/>
                <a:cs typeface="Times New Roman" pitchFamily="18" charset="0"/>
                <a:sym typeface="Symbol" panose="05050102010706020507" pitchFamily="18" charset="2"/>
              </a:rPr>
              <a:t>= (</a:t>
            </a:r>
            <a:r>
              <a:rPr lang="en-US" sz="2400" dirty="0" err="1">
                <a:latin typeface="Times New Roman" pitchFamily="18" charset="0"/>
                <a:cs typeface="Times New Roman" pitchFamily="18" charset="0"/>
                <a:sym typeface="Symbol" panose="05050102010706020507" pitchFamily="18" charset="2"/>
              </a:rPr>
              <a:t>xy</a:t>
            </a:r>
            <a:r>
              <a:rPr lang="en-US" sz="2400" dirty="0">
                <a:latin typeface="Times New Roman" pitchFamily="18" charset="0"/>
                <a:cs typeface="Times New Roman" pitchFamily="18" charset="0"/>
                <a:sym typeface="Symbol" panose="05050102010706020507" pitchFamily="18" charset="2"/>
              </a:rPr>
              <a:t>' + </a:t>
            </a:r>
            <a:r>
              <a:rPr lang="en-US" sz="2400" dirty="0" err="1">
                <a:latin typeface="Times New Roman" pitchFamily="18" charset="0"/>
                <a:cs typeface="Times New Roman" pitchFamily="18" charset="0"/>
                <a:sym typeface="Symbol" panose="05050102010706020507" pitchFamily="18" charset="2"/>
              </a:rPr>
              <a:t>x'y</a:t>
            </a:r>
            <a:r>
              <a:rPr lang="en-US" sz="2400" dirty="0">
                <a:latin typeface="Times New Roman" pitchFamily="18" charset="0"/>
                <a:cs typeface="Times New Roman" pitchFamily="18" charset="0"/>
                <a:sym typeface="Symbol" panose="05050102010706020507" pitchFamily="18" charset="2"/>
              </a:rPr>
              <a:t>)z.</a:t>
            </a:r>
          </a:p>
        </p:txBody>
      </p:sp>
      <p:pic>
        <p:nvPicPr>
          <p:cNvPr id="10268"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7403" y="1495645"/>
            <a:ext cx="5937035" cy="2023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3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14400" y="152400"/>
            <a:ext cx="7772400" cy="712788"/>
          </a:xfrm>
        </p:spPr>
        <p:txBody>
          <a:bodyPr>
            <a:normAutofit/>
          </a:bodyPr>
          <a:lstStyle/>
          <a:p>
            <a:pPr eaLnBrk="1" hangingPunct="1"/>
            <a:r>
              <a:rPr lang="en-US" sz="4000" dirty="0">
                <a:latin typeface="Times New Roman" panose="02020603050405020304" pitchFamily="18" charset="0"/>
                <a:cs typeface="Times New Roman" panose="02020603050405020304" pitchFamily="18" charset="0"/>
              </a:rPr>
              <a:t>George Boole</a:t>
            </a:r>
          </a:p>
        </p:txBody>
      </p:sp>
      <p:sp>
        <p:nvSpPr>
          <p:cNvPr id="7" name="Rectangle 3"/>
          <p:cNvSpPr txBox="1">
            <a:spLocks noChangeArrowheads="1"/>
          </p:cNvSpPr>
          <p:nvPr/>
        </p:nvSpPr>
        <p:spPr>
          <a:xfrm>
            <a:off x="685800" y="1066800"/>
            <a:ext cx="66294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33CC"/>
                </a:solidFill>
                <a:latin typeface="Times New Roman" pitchFamily="18" charset="0"/>
                <a:cs typeface="Times New Roman" pitchFamily="18" charset="0"/>
              </a:rPr>
              <a:t>Father of Boolean Algebra</a:t>
            </a:r>
          </a:p>
          <a:p>
            <a:pPr algn="just"/>
            <a:r>
              <a:rPr lang="en-US" sz="2000" dirty="0">
                <a:latin typeface="Times New Roman" panose="02020603050405020304" pitchFamily="18" charset="0"/>
                <a:cs typeface="Times New Roman" panose="02020603050405020304" pitchFamily="18" charset="0"/>
              </a:rPr>
              <a:t>He came up with a type of linguistic algebra, the three most basic operations of which were (and still are) AND, OR and NOT. It was these three functions that formed the basis of his premise, and were the only operations necessary to perform comparisons or basic mathematical functions. </a:t>
            </a:r>
          </a:p>
          <a:p>
            <a:pPr algn="just"/>
            <a:r>
              <a:rPr lang="en-US" sz="2000" dirty="0">
                <a:latin typeface="Times New Roman" panose="02020603050405020304" pitchFamily="18" charset="0"/>
                <a:cs typeface="Times New Roman" panose="02020603050405020304" pitchFamily="18" charset="0"/>
              </a:rPr>
              <a:t>Boole’s system (detailed in his 'An Investigation of the Laws of Thought, on Which Are Founded the Mathematical Theories of Logic and Probabilities', 1854) was based on a binary approach, processing only two objects - the yes-no, true-false, on-off, zero-one approach. </a:t>
            </a:r>
          </a:p>
          <a:p>
            <a:pPr algn="just"/>
            <a:r>
              <a:rPr lang="en-US" sz="2000" dirty="0">
                <a:latin typeface="Times New Roman" panose="02020603050405020304" pitchFamily="18" charset="0"/>
                <a:cs typeface="Times New Roman" panose="02020603050405020304" pitchFamily="18" charset="0"/>
              </a:rPr>
              <a:t>Surprisingly, given his standing in the academic community, Boole's idea was either criticized or completely ignored by the majority of his peers. </a:t>
            </a:r>
          </a:p>
          <a:p>
            <a:pPr algn="just"/>
            <a:r>
              <a:rPr lang="en-US" sz="2000" dirty="0">
                <a:latin typeface="Times New Roman" panose="02020603050405020304" pitchFamily="18" charset="0"/>
                <a:cs typeface="Times New Roman" panose="02020603050405020304" pitchFamily="18" charset="0"/>
              </a:rPr>
              <a:t>Eventually, one bright student, Claude Shannon (1916-2001),  picked up the idea and ran with it</a:t>
            </a:r>
          </a:p>
        </p:txBody>
      </p:sp>
      <p:sp>
        <p:nvSpPr>
          <p:cNvPr id="8" name="Rectangle 4"/>
          <p:cNvSpPr>
            <a:spLocks noChangeArrowheads="1"/>
          </p:cNvSpPr>
          <p:nvPr/>
        </p:nvSpPr>
        <p:spPr bwMode="auto">
          <a:xfrm>
            <a:off x="7406268" y="4309946"/>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sz="1600" dirty="0">
                <a:solidFill>
                  <a:schemeClr val="tx2"/>
                </a:solidFill>
              </a:rPr>
              <a:t>George Boole (1815 - 1864)</a:t>
            </a:r>
            <a:endParaRPr lang="en-US" sz="1400" dirty="0">
              <a:latin typeface="Verdana" panose="020B0604030504040204" pitchFamily="34" charset="0"/>
            </a:endParaRPr>
          </a:p>
        </p:txBody>
      </p:sp>
      <p:pic>
        <p:nvPicPr>
          <p:cNvPr id="9" name="Picture 5" descr="boole_sm"/>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11000" contrast="31000"/>
                    </a14:imgEffect>
                  </a14:imgLayer>
                </a14:imgProps>
              </a:ext>
              <a:ext uri="{28A0092B-C50C-407E-A947-70E740481C1C}">
                <a14:useLocalDpi xmlns:a14="http://schemas.microsoft.com/office/drawing/2010/main" val="0"/>
              </a:ext>
            </a:extLst>
          </a:blip>
          <a:srcRect/>
          <a:stretch>
            <a:fillRect/>
          </a:stretch>
        </p:blipFill>
        <p:spPr bwMode="auto">
          <a:xfrm>
            <a:off x="7583274" y="1312460"/>
            <a:ext cx="2389188"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02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fld id="{2B84A188-9106-4101-85D0-F8A8B8E6D1D1}" type="slidenum">
              <a:rPr lang="en-US"/>
              <a:pPr/>
              <a:t>40</a:t>
            </a:fld>
            <a:endParaRPr lang="en-US"/>
          </a:p>
        </p:txBody>
      </p:sp>
      <p:pic>
        <p:nvPicPr>
          <p:cNvPr id="11294"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490" y="1580034"/>
            <a:ext cx="7974548" cy="3050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078523" y="550985"/>
            <a:ext cx="9472246" cy="523220"/>
          </a:xfrm>
          <a:prstGeom prst="rect">
            <a:avLst/>
          </a:prstGeom>
          <a:noFill/>
        </p:spPr>
        <p:txBody>
          <a:bodyPr wrap="square" rtlCol="0">
            <a:spAutoFit/>
          </a:bodyPr>
          <a:lstStyle/>
          <a:p>
            <a:pPr marL="457200" indent="-457200">
              <a:buFont typeface="Wingdings" pitchFamily="2" charset="2"/>
              <a:buChar char="q"/>
            </a:pPr>
            <a:r>
              <a:rPr lang="en-US" sz="2800" dirty="0">
                <a:latin typeface="Times New Roman" pitchFamily="18" charset="0"/>
                <a:cs typeface="Times New Roman" pitchFamily="18" charset="0"/>
              </a:rPr>
              <a:t>Find the Boolean expression for the following circuit</a:t>
            </a:r>
          </a:p>
        </p:txBody>
      </p:sp>
    </p:spTree>
    <p:extLst>
      <p:ext uri="{BB962C8B-B14F-4D97-AF65-F5344CB8AC3E}">
        <p14:creationId xmlns:p14="http://schemas.microsoft.com/office/powerpoint/2010/main" val="4182889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C68187A2-D886-4211-9661-8413CC144155}" type="slidenum">
              <a:rPr lang="en-US"/>
              <a:pPr/>
              <a:t>41</a:t>
            </a:fld>
            <a:endParaRPr lang="en-US"/>
          </a:p>
        </p:txBody>
      </p:sp>
      <p:pic>
        <p:nvPicPr>
          <p:cNvPr id="12317"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652" y="1866569"/>
            <a:ext cx="8384278" cy="263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127051" y="727227"/>
            <a:ext cx="9356651" cy="830997"/>
          </a:xfrm>
          <a:prstGeom prst="rect">
            <a:avLst/>
          </a:prstGeom>
          <a:noFill/>
        </p:spPr>
        <p:txBody>
          <a:bodyPr wrap="square" rtlCol="0">
            <a:spAutoFit/>
          </a:bodyPr>
          <a:lstStyle/>
          <a:p>
            <a:pPr marL="342900" indent="-342900">
              <a:buFont typeface="Wingdings" pitchFamily="2" charset="2"/>
              <a:buChar char="q"/>
            </a:pPr>
            <a:r>
              <a:rPr lang="en-US" sz="2400" dirty="0">
                <a:latin typeface="Times New Roman" pitchFamily="18" charset="0"/>
                <a:cs typeface="Times New Roman" pitchFamily="18" charset="0"/>
              </a:rPr>
              <a:t>The Boolean expression that represent the circuit in the following Figure is </a:t>
            </a:r>
            <a:r>
              <a:rPr lang="en-US" sz="2400" dirty="0" err="1">
                <a:latin typeface="Times New Roman" pitchFamily="18" charset="0"/>
                <a:cs typeface="Times New Roman" pitchFamily="18" charset="0"/>
              </a:rPr>
              <a:t>yz+x</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1601124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0"/>
          </p:nvPr>
        </p:nvSpPr>
        <p:spPr/>
        <p:txBody>
          <a:bodyPr/>
          <a:lstStyle/>
          <a:p>
            <a:fld id="{1CFABEDA-E26A-4CF7-9814-8C50CE1DA785}" type="slidenum">
              <a:rPr lang="en-US"/>
              <a:pPr/>
              <a:t>42</a:t>
            </a:fld>
            <a:endParaRPr lang="en-US"/>
          </a:p>
        </p:txBody>
      </p:sp>
      <p:pic>
        <p:nvPicPr>
          <p:cNvPr id="778251" name="Picture 11"/>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42931"/>
          <a:stretch/>
        </p:blipFill>
        <p:spPr>
          <a:xfrm>
            <a:off x="1752600" y="685801"/>
            <a:ext cx="8686800" cy="3343939"/>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5" name="TextBox 4"/>
          <p:cNvSpPr txBox="1"/>
          <p:nvPr/>
        </p:nvSpPr>
        <p:spPr>
          <a:xfrm>
            <a:off x="1860698" y="287079"/>
            <a:ext cx="2902688" cy="523220"/>
          </a:xfrm>
          <a:prstGeom prst="rect">
            <a:avLst/>
          </a:prstGeom>
          <a:noFill/>
        </p:spPr>
        <p:txBody>
          <a:bodyPr wrap="square" rtlCol="0">
            <a:spAutoFit/>
          </a:bodyPr>
          <a:lstStyle/>
          <a:p>
            <a:r>
              <a:rPr lang="en-US" sz="2800" b="1" dirty="0">
                <a:latin typeface="Times New Roman" pitchFamily="18" charset="0"/>
                <a:cs typeface="Times New Roman" pitchFamily="18" charset="0"/>
              </a:rPr>
              <a:t>Example:</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879" y="4157443"/>
            <a:ext cx="50482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018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ABF7676-B5EC-459E-9E74-C266760786FD}" type="slidenum">
              <a:rPr lang="en-US"/>
              <a:pPr/>
              <a:t>43</a:t>
            </a:fld>
            <a:endParaRPr lang="en-US"/>
          </a:p>
        </p:txBody>
      </p:sp>
      <p:sp>
        <p:nvSpPr>
          <p:cNvPr id="947202" name="Rectangle 2"/>
          <p:cNvSpPr>
            <a:spLocks noGrp="1" noChangeArrowheads="1"/>
          </p:cNvSpPr>
          <p:nvPr>
            <p:ph type="title"/>
          </p:nvPr>
        </p:nvSpPr>
        <p:spPr>
          <a:xfrm>
            <a:off x="785038" y="0"/>
            <a:ext cx="10515600" cy="1325563"/>
          </a:xfrm>
        </p:spPr>
        <p:txBody>
          <a:bodyPr>
            <a:normAutofit/>
          </a:bodyPr>
          <a:lstStyle/>
          <a:p>
            <a:r>
              <a:rPr lang="en-US" sz="3200" b="1" dirty="0">
                <a:latin typeface="Times New Roman" pitchFamily="18" charset="0"/>
                <a:cs typeface="Times New Roman" pitchFamily="18" charset="0"/>
              </a:rPr>
              <a:t>A circuit for two light switches</a:t>
            </a:r>
          </a:p>
        </p:txBody>
      </p:sp>
      <p:sp>
        <p:nvSpPr>
          <p:cNvPr id="947203" name="Rectangle 3"/>
          <p:cNvSpPr>
            <a:spLocks noGrp="1" noChangeArrowheads="1"/>
          </p:cNvSpPr>
          <p:nvPr>
            <p:ph type="body" idx="1"/>
          </p:nvPr>
        </p:nvSpPr>
        <p:spPr>
          <a:xfrm>
            <a:off x="1020725" y="1371600"/>
            <a:ext cx="10398641" cy="4953000"/>
          </a:xfrm>
        </p:spPr>
        <p:txBody>
          <a:bodyPr>
            <a:normAutofit/>
          </a:bodyPr>
          <a:lstStyle/>
          <a:p>
            <a:pPr>
              <a:lnSpc>
                <a:spcPct val="90000"/>
              </a:lnSpc>
              <a:buFont typeface="Wingdings" panose="05000000000000000000" pitchFamily="2" charset="2"/>
              <a:buNone/>
            </a:pPr>
            <a:r>
              <a:rPr lang="en-US" sz="2400" b="1" dirty="0">
                <a:latin typeface="Times New Roman" pitchFamily="18" charset="0"/>
                <a:cs typeface="Times New Roman" pitchFamily="18" charset="0"/>
              </a:rPr>
              <a:t>EXAMPLE </a:t>
            </a:r>
          </a:p>
          <a:p>
            <a:pPr>
              <a:lnSpc>
                <a:spcPct val="90000"/>
              </a:lnSpc>
              <a:buFont typeface="Wingdings" panose="05000000000000000000" pitchFamily="2" charset="2"/>
              <a:buNone/>
            </a:pPr>
            <a:r>
              <a:rPr lang="en-US" sz="2400" dirty="0">
                <a:latin typeface="Times New Roman" pitchFamily="18" charset="0"/>
                <a:cs typeface="Times New Roman" pitchFamily="18" charset="0"/>
              </a:rPr>
              <a:t>F(</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)=1 when the light is on</a:t>
            </a:r>
          </a:p>
          <a:p>
            <a:pPr>
              <a:lnSpc>
                <a:spcPct val="90000"/>
              </a:lnSpc>
            </a:pPr>
            <a:r>
              <a:rPr lang="en-US" sz="2400" dirty="0">
                <a:latin typeface="Times New Roman" pitchFamily="18" charset="0"/>
                <a:cs typeface="Times New Roman" pitchFamily="18" charset="0"/>
              </a:rPr>
              <a:t>F(</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)=0 when the light is off</a:t>
            </a:r>
          </a:p>
          <a:p>
            <a:pPr>
              <a:lnSpc>
                <a:spcPct val="90000"/>
              </a:lnSpc>
            </a:pPr>
            <a:r>
              <a:rPr lang="en-US" sz="2400" dirty="0">
                <a:latin typeface="Times New Roman" pitchFamily="18" charset="0"/>
                <a:cs typeface="Times New Roman" pitchFamily="18" charset="0"/>
              </a:rPr>
              <a:t>When both switches are closed, the light is 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F(1,1)=1, this implies</a:t>
            </a:r>
          </a:p>
          <a:p>
            <a:pPr>
              <a:lnSpc>
                <a:spcPct val="90000"/>
              </a:lnSpc>
            </a:pPr>
            <a:r>
              <a:rPr lang="en-US" sz="2400" dirty="0">
                <a:latin typeface="Times New Roman" pitchFamily="18" charset="0"/>
                <a:cs typeface="Times New Roman" pitchFamily="18" charset="0"/>
              </a:rPr>
              <a:t>When we open one switch, the light is off: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F(1,0)=F(0,1)=0</a:t>
            </a:r>
          </a:p>
          <a:p>
            <a:pPr>
              <a:lnSpc>
                <a:spcPct val="90000"/>
              </a:lnSpc>
            </a:pPr>
            <a:r>
              <a:rPr lang="en-US" sz="2400" dirty="0">
                <a:latin typeface="Times New Roman" pitchFamily="18" charset="0"/>
                <a:cs typeface="Times New Roman" pitchFamily="18" charset="0"/>
              </a:rPr>
              <a:t>When the other switch is also open, the light is 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F(0,0)=1</a:t>
            </a:r>
          </a:p>
        </p:txBody>
      </p:sp>
    </p:spTree>
    <p:extLst>
      <p:ext uri="{BB962C8B-B14F-4D97-AF65-F5344CB8AC3E}">
        <p14:creationId xmlns:p14="http://schemas.microsoft.com/office/powerpoint/2010/main" val="38016777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1"/>
          <p:cNvSpPr>
            <a:spLocks noGrp="1"/>
          </p:cNvSpPr>
          <p:nvPr>
            <p:ph type="sldNum" sz="quarter" idx="10"/>
          </p:nvPr>
        </p:nvSpPr>
        <p:spPr/>
        <p:txBody>
          <a:bodyPr/>
          <a:lstStyle/>
          <a:p>
            <a:fld id="{134E152E-1CAF-4034-87D0-09F06545DCEB}" type="slidenum">
              <a:rPr lang="en-US"/>
              <a:pPr/>
              <a:t>44</a:t>
            </a:fld>
            <a:endParaRPr lang="en-US"/>
          </a:p>
        </p:txBody>
      </p:sp>
      <p:sp>
        <p:nvSpPr>
          <p:cNvPr id="948228" name="Text Box 4"/>
          <p:cNvSpPr txBox="1">
            <a:spLocks noChangeArrowheads="1"/>
          </p:cNvSpPr>
          <p:nvPr/>
        </p:nvSpPr>
        <p:spPr bwMode="auto">
          <a:xfrm>
            <a:off x="1029477" y="316466"/>
            <a:ext cx="184133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dirty="0">
                <a:latin typeface="Times New Roman" pitchFamily="18" charset="0"/>
                <a:cs typeface="Times New Roman" pitchFamily="18" charset="0"/>
              </a:rPr>
              <a:t>Thus, we get:</a:t>
            </a:r>
          </a:p>
        </p:txBody>
      </p:sp>
      <p:graphicFrame>
        <p:nvGraphicFramePr>
          <p:cNvPr id="948264" name="Group 40"/>
          <p:cNvGraphicFramePr>
            <a:graphicFrameLocks noGrp="1"/>
          </p:cNvGraphicFramePr>
          <p:nvPr>
            <p:extLst>
              <p:ext uri="{D42A27DB-BD31-4B8C-83A1-F6EECF244321}">
                <p14:modId xmlns:p14="http://schemas.microsoft.com/office/powerpoint/2010/main" val="2586614376"/>
              </p:ext>
            </p:extLst>
          </p:nvPr>
        </p:nvGraphicFramePr>
        <p:xfrm>
          <a:off x="1290084" y="1104899"/>
          <a:ext cx="2133600" cy="2819401"/>
        </p:xfrm>
        <a:graphic>
          <a:graphicData uri="http://schemas.openxmlformats.org/drawingml/2006/table">
            <a:tbl>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536575">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x</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y</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F(</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x,y</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2613">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50000"/>
                        </a:spcBef>
                        <a:buClr>
                          <a:srgbClr val="555429"/>
                        </a:buClr>
                        <a:buFont typeface="Wingdings" panose="05000000000000000000" pitchFamily="2" charset="2"/>
                        <a:defRPr sz="2400">
                          <a:solidFill>
                            <a:schemeClr val="tx1"/>
                          </a:solidFill>
                          <a:latin typeface="Arial" panose="020B0604020202020204" pitchFamily="34" charset="0"/>
                        </a:defRPr>
                      </a:lvl1pPr>
                      <a:lvl2pPr>
                        <a:spcBef>
                          <a:spcPct val="50000"/>
                        </a:spcBef>
                        <a:buClr>
                          <a:srgbClr val="555429"/>
                        </a:buClr>
                        <a:buFont typeface="Wingdings" panose="05000000000000000000" pitchFamily="2" charset="2"/>
                        <a:defRPr sz="2200">
                          <a:solidFill>
                            <a:schemeClr val="tx1"/>
                          </a:solidFill>
                          <a:latin typeface="Arial" panose="020B0604020202020204" pitchFamily="34" charset="0"/>
                        </a:defRPr>
                      </a:lvl2pPr>
                      <a:lvl3pPr marL="8572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3pPr>
                      <a:lvl4pPr marL="1200150">
                        <a:spcBef>
                          <a:spcPct val="50000"/>
                        </a:spcBef>
                        <a:buClr>
                          <a:srgbClr val="555429"/>
                        </a:buClr>
                        <a:buFont typeface="Wingdings" panose="05000000000000000000" pitchFamily="2" charset="2"/>
                        <a:defRPr sz="2000">
                          <a:solidFill>
                            <a:schemeClr val="tx1"/>
                          </a:solidFill>
                          <a:latin typeface="Arial" panose="020B0604020202020204" pitchFamily="34" charset="0"/>
                        </a:defRPr>
                      </a:lvl4pPr>
                      <a:lvl5pPr marL="1543050">
                        <a:spcBef>
                          <a:spcPct val="50000"/>
                        </a:spcBef>
                        <a:buClr>
                          <a:srgbClr val="555429"/>
                        </a:buClr>
                        <a:buFont typeface="Wingdings" panose="05000000000000000000" pitchFamily="2" charset="2"/>
                        <a:defRPr>
                          <a:solidFill>
                            <a:schemeClr val="tx1"/>
                          </a:solidFill>
                          <a:latin typeface="Arial" panose="020B0604020202020204" pitchFamily="34" charset="0"/>
                        </a:defRPr>
                      </a:lvl5pPr>
                      <a:lvl6pPr marL="20002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6pPr>
                      <a:lvl7pPr marL="24574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7pPr>
                      <a:lvl8pPr marL="29146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8pPr>
                      <a:lvl9pPr marL="3371850" eaLnBrk="0" fontAlgn="base" hangingPunct="0">
                        <a:spcBef>
                          <a:spcPct val="50000"/>
                        </a:spcBef>
                        <a:spcAft>
                          <a:spcPct val="0"/>
                        </a:spcAft>
                        <a:buClr>
                          <a:srgbClr val="555429"/>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
                          <a:srgbClr val="555429"/>
                        </a:buClr>
                        <a:buSzTx/>
                        <a:buFont typeface="Wingdings" panose="05000000000000000000"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948265" name="Text Box 41"/>
          <p:cNvSpPr txBox="1">
            <a:spLocks noChangeArrowheads="1"/>
          </p:cNvSpPr>
          <p:nvPr/>
        </p:nvSpPr>
        <p:spPr bwMode="auto">
          <a:xfrm>
            <a:off x="4572000" y="1295400"/>
            <a:ext cx="5307544"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dirty="0">
                <a:latin typeface="Times New Roman" pitchFamily="18" charset="0"/>
                <a:cs typeface="Times New Roman" pitchFamily="18" charset="0"/>
              </a:rPr>
              <a:t>Which Boolean expression is given by F?</a:t>
            </a:r>
          </a:p>
        </p:txBody>
      </p:sp>
      <p:sp>
        <p:nvSpPr>
          <p:cNvPr id="948266" name="Text Box 42"/>
          <p:cNvSpPr txBox="1">
            <a:spLocks noChangeArrowheads="1"/>
          </p:cNvSpPr>
          <p:nvPr/>
        </p:nvSpPr>
        <p:spPr bwMode="auto">
          <a:xfrm>
            <a:off x="3703673" y="3650512"/>
            <a:ext cx="7247861"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r>
              <a:rPr lang="en-US" sz="2400" dirty="0">
                <a:latin typeface="Times New Roman" pitchFamily="18" charset="0"/>
                <a:cs typeface="Times New Roman" pitchFamily="18" charset="0"/>
              </a:rPr>
              <a:t>Draw a circuit for F,</a:t>
            </a:r>
          </a:p>
          <a:p>
            <a:r>
              <a:rPr lang="en-US" sz="2400" dirty="0">
                <a:latin typeface="Times New Roman" pitchFamily="18" charset="0"/>
                <a:cs typeface="Times New Roman" pitchFamily="18" charset="0"/>
              </a:rPr>
              <a:t>i.e., a circuit to control two light switches.</a:t>
            </a:r>
          </a:p>
        </p:txBody>
      </p:sp>
      <p:sp>
        <p:nvSpPr>
          <p:cNvPr id="948267" name="Rectangle 43"/>
          <p:cNvSpPr>
            <a:spLocks noChangeArrowheads="1"/>
          </p:cNvSpPr>
          <p:nvPr/>
        </p:nvSpPr>
        <p:spPr bwMode="auto">
          <a:xfrm>
            <a:off x="4488713" y="2055500"/>
            <a:ext cx="232595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2400" dirty="0">
                <a:latin typeface="Times New Roman" pitchFamily="18" charset="0"/>
                <a:cs typeface="Times New Roman" pitchFamily="18" charset="0"/>
              </a:rPr>
              <a:t>F(</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p>
        </p:txBody>
      </p:sp>
    </p:spTree>
    <p:extLst>
      <p:ext uri="{BB962C8B-B14F-4D97-AF65-F5344CB8AC3E}">
        <p14:creationId xmlns:p14="http://schemas.microsoft.com/office/powerpoint/2010/main" val="1184221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82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82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8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65" grpId="0"/>
      <p:bldP spid="948266" grpId="0"/>
      <p:bldP spid="94826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p:cNvSpPr>
            <a:spLocks noGrp="1"/>
          </p:cNvSpPr>
          <p:nvPr>
            <p:ph type="sldNum" sz="quarter" idx="10"/>
          </p:nvPr>
        </p:nvSpPr>
        <p:spPr/>
        <p:txBody>
          <a:bodyPr/>
          <a:lstStyle/>
          <a:p>
            <a:fld id="{28109B08-575A-4EB1-8750-8A2554B75743}" type="slidenum">
              <a:rPr lang="en-US"/>
              <a:pPr/>
              <a:t>45</a:t>
            </a:fld>
            <a:endParaRPr lang="en-US"/>
          </a:p>
        </p:txBody>
      </p:sp>
      <p:pic>
        <p:nvPicPr>
          <p:cNvPr id="886793" name="Picture 9"/>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67422"/>
          <a:stretch/>
        </p:blipFill>
        <p:spPr>
          <a:xfrm>
            <a:off x="1090243" y="3727938"/>
            <a:ext cx="9979574" cy="1723292"/>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2" name="TextBox 1"/>
          <p:cNvSpPr txBox="1"/>
          <p:nvPr/>
        </p:nvSpPr>
        <p:spPr>
          <a:xfrm>
            <a:off x="1430215" y="606697"/>
            <a:ext cx="3188677" cy="369332"/>
          </a:xfrm>
          <a:prstGeom prst="rect">
            <a:avLst/>
          </a:prstGeom>
          <a:noFill/>
        </p:spPr>
        <p:txBody>
          <a:bodyPr wrap="square" rtlCol="0">
            <a:spAutoFit/>
          </a:bodyPr>
          <a:lstStyle/>
          <a:p>
            <a:r>
              <a:rPr lang="en-US" dirty="0">
                <a:latin typeface="Times New Roman" pitchFamily="18" charset="0"/>
                <a:cs typeface="Times New Roman" pitchFamily="18" charset="0"/>
              </a:rPr>
              <a:t>EXAMPLE:</a:t>
            </a:r>
          </a:p>
        </p:txBody>
      </p:sp>
      <p:pic>
        <p:nvPicPr>
          <p:cNvPr id="5" name="Picture 9"/>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86966"/>
          <a:stretch/>
        </p:blipFill>
        <p:spPr>
          <a:xfrm>
            <a:off x="1981199" y="1093260"/>
            <a:ext cx="8610600" cy="59486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6" name="Picture 9"/>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21510" b="40732"/>
          <a:stretch/>
        </p:blipFill>
        <p:spPr>
          <a:xfrm>
            <a:off x="1887414" y="1828800"/>
            <a:ext cx="8610600" cy="1723292"/>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2631527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0"/>
          </p:nvPr>
        </p:nvSpPr>
        <p:spPr/>
        <p:txBody>
          <a:bodyPr/>
          <a:lstStyle/>
          <a:p>
            <a:fld id="{4C9A74F3-644C-4316-B50F-498611D32BDB}" type="slidenum">
              <a:rPr lang="en-US"/>
              <a:pPr/>
              <a:t>46</a:t>
            </a:fld>
            <a:endParaRPr lang="en-US"/>
          </a:p>
        </p:txBody>
      </p:sp>
      <p:pic>
        <p:nvPicPr>
          <p:cNvPr id="8878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09600"/>
            <a:ext cx="8610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7821" name="Picture 13"/>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1969477" y="3040795"/>
            <a:ext cx="8305800" cy="3447044"/>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
        <p:nvSpPr>
          <p:cNvPr id="9" name="TextBox 8"/>
          <p:cNvSpPr txBox="1"/>
          <p:nvPr/>
        </p:nvSpPr>
        <p:spPr>
          <a:xfrm>
            <a:off x="1277815" y="137774"/>
            <a:ext cx="3188677" cy="369332"/>
          </a:xfrm>
          <a:prstGeom prst="rect">
            <a:avLst/>
          </a:prstGeom>
          <a:noFill/>
        </p:spPr>
        <p:txBody>
          <a:bodyPr wrap="square" rtlCol="0">
            <a:spAutoFit/>
          </a:bodyPr>
          <a:lstStyle/>
          <a:p>
            <a:r>
              <a:rPr lang="en-US" dirty="0">
                <a:latin typeface="Times New Roman" pitchFamily="18" charset="0"/>
                <a:cs typeface="Times New Roman" pitchFamily="18" charset="0"/>
              </a:rPr>
              <a:t>EXAMPLE:</a:t>
            </a:r>
          </a:p>
        </p:txBody>
      </p:sp>
      <p:pic>
        <p:nvPicPr>
          <p:cNvPr id="8"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l="29277" t="35176" r="15852" b="38381"/>
          <a:stretch/>
        </p:blipFill>
        <p:spPr bwMode="auto">
          <a:xfrm>
            <a:off x="4712677" y="1214478"/>
            <a:ext cx="6740769" cy="182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821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0"/>
          </p:nvPr>
        </p:nvSpPr>
        <p:spPr/>
        <p:txBody>
          <a:bodyPr/>
          <a:lstStyle/>
          <a:p>
            <a:fld id="{9F2536FA-74BB-4003-A90E-720D0CE982BE}" type="slidenum">
              <a:rPr lang="en-US"/>
              <a:pPr/>
              <a:t>47</a:t>
            </a:fld>
            <a:endParaRPr lang="en-US"/>
          </a:p>
        </p:txBody>
      </p:sp>
      <p:graphicFrame>
        <p:nvGraphicFramePr>
          <p:cNvPr id="779270" name="Object 6"/>
          <p:cNvGraphicFramePr>
            <a:graphicFrameLocks noGrp="1" noChangeAspect="1"/>
          </p:cNvGraphicFramePr>
          <p:nvPr>
            <p:ph sz="quarter" idx="1"/>
            <p:extLst>
              <p:ext uri="{D42A27DB-BD31-4B8C-83A1-F6EECF244321}">
                <p14:modId xmlns:p14="http://schemas.microsoft.com/office/powerpoint/2010/main" val="3855472515"/>
              </p:ext>
            </p:extLst>
          </p:nvPr>
        </p:nvGraphicFramePr>
        <p:xfrm>
          <a:off x="3475074" y="1701209"/>
          <a:ext cx="4473171" cy="2460244"/>
        </p:xfrm>
        <a:graphic>
          <a:graphicData uri="http://schemas.openxmlformats.org/presentationml/2006/ole">
            <mc:AlternateContent xmlns:mc="http://schemas.openxmlformats.org/markup-compatibility/2006">
              <mc:Choice xmlns:v="urn:schemas-microsoft-com:vml" Requires="v">
                <p:oleObj name="Clip" r:id="rId2" imgW="3657917" imgH="2384762" progId="MS_ClipArt_Gallery.5">
                  <p:embed/>
                </p:oleObj>
              </mc:Choice>
              <mc:Fallback>
                <p:oleObj name="Clip" r:id="rId2" imgW="3657917" imgH="2384762" progId="MS_ClipArt_Gallery.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074" y="1701209"/>
                        <a:ext cx="4473171" cy="2460244"/>
                      </a:xfrm>
                      <a:prstGeom prst="rect">
                        <a:avLst/>
                      </a:prstGeom>
                    </p:spPr>
                  </p:pic>
                </p:oleObj>
              </mc:Fallback>
            </mc:AlternateContent>
          </a:graphicData>
        </a:graphic>
      </p:graphicFrame>
      <p:pic>
        <p:nvPicPr>
          <p:cNvPr id="779271" name="Picture 7"/>
          <p:cNvPicPr>
            <a:picLocks noGrp="1" noChangeAspect="1" noChangeArrowheads="1"/>
          </p:cNvPicPr>
          <p:nvPr>
            <p:ph sz="quarter" idx="2"/>
          </p:nvPr>
        </p:nvPicPr>
        <p:blipFill>
          <a:blip r:embed="rId4">
            <a:grayscl/>
            <a:extLst>
              <a:ext uri="{28A0092B-C50C-407E-A947-70E740481C1C}">
                <a14:useLocalDpi xmlns:a14="http://schemas.microsoft.com/office/drawing/2010/main" val="0"/>
              </a:ext>
            </a:extLst>
          </a:blip>
          <a:srcRect/>
          <a:stretch>
            <a:fillRect/>
          </a:stretch>
        </p:blipFill>
        <p:spPr>
          <a:xfrm>
            <a:off x="1905000" y="152400"/>
            <a:ext cx="8382000" cy="13477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79276" name="Picture 12"/>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2133600" y="4267201"/>
            <a:ext cx="8001000" cy="22955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061548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E18DA83-48C4-4F29-9BD7-8BDB5D969190}" type="slidenum">
              <a:rPr lang="en-US"/>
              <a:pPr/>
              <a:t>48</a:t>
            </a:fld>
            <a:endParaRPr lang="en-US"/>
          </a:p>
        </p:txBody>
      </p:sp>
      <p:pic>
        <p:nvPicPr>
          <p:cNvPr id="780292"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1150088" y="473148"/>
            <a:ext cx="8993372" cy="3188559"/>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80298" name="Picture 10"/>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727239" y="4676281"/>
            <a:ext cx="10486892" cy="493596"/>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4165572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0"/>
          </p:nvPr>
        </p:nvSpPr>
        <p:spPr/>
        <p:txBody>
          <a:bodyPr/>
          <a:lstStyle/>
          <a:p>
            <a:fld id="{E98642CE-79DF-4B49-B799-9A02A29CC1E1}" type="slidenum">
              <a:rPr lang="en-US"/>
              <a:pPr/>
              <a:t>49</a:t>
            </a:fld>
            <a:endParaRPr lang="en-US"/>
          </a:p>
        </p:txBody>
      </p:sp>
      <p:pic>
        <p:nvPicPr>
          <p:cNvPr id="781319" name="Picture 7" descr="fig12-2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379381" y="1663257"/>
            <a:ext cx="2971800" cy="939800"/>
          </a:xfrm>
        </p:spPr>
      </p:pic>
      <p:pic>
        <p:nvPicPr>
          <p:cNvPr id="7813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199707"/>
            <a:ext cx="69342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132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710952"/>
            <a:ext cx="6248400" cy="255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1324"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1842" y="5262065"/>
            <a:ext cx="8382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1330" name="Picture 18"/>
          <p:cNvPicPr>
            <a:picLocks noGrp="1" noChangeAspect="1" noChangeArrowheads="1"/>
          </p:cNvPicPr>
          <p:nvPr>
            <p:ph sz="half" idx="3"/>
          </p:nvPr>
        </p:nvPicPr>
        <p:blipFill>
          <a:blip r:embed="rId6">
            <a:extLst>
              <a:ext uri="{28A0092B-C50C-407E-A947-70E740481C1C}">
                <a14:useLocalDpi xmlns:a14="http://schemas.microsoft.com/office/drawing/2010/main" val="0"/>
              </a:ext>
            </a:extLst>
          </a:blip>
          <a:srcRect/>
          <a:stretch>
            <a:fillRect/>
          </a:stretch>
        </p:blipFill>
        <p:spPr>
          <a:xfrm>
            <a:off x="1752600" y="685801"/>
            <a:ext cx="8305800" cy="492125"/>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022582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228600"/>
            <a:ext cx="7772400" cy="838200"/>
          </a:xfrm>
        </p:spPr>
        <p:txBody>
          <a:bodyPr>
            <a:normAutofit/>
          </a:bodyPr>
          <a:lstStyle/>
          <a:p>
            <a:r>
              <a:rPr lang="en-US" sz="3600" b="1" dirty="0">
                <a:solidFill>
                  <a:schemeClr val="tx1"/>
                </a:solidFill>
                <a:latin typeface="Times New Roman" panose="02020603050405020304" pitchFamily="18" charset="0"/>
                <a:cs typeface="Times New Roman" panose="02020603050405020304" pitchFamily="18" charset="0"/>
              </a:rPr>
              <a:t>Binary Logic and Gates</a:t>
            </a:r>
          </a:p>
        </p:txBody>
      </p:sp>
      <p:sp>
        <p:nvSpPr>
          <p:cNvPr id="6" name="Rectangle 3"/>
          <p:cNvSpPr txBox="1">
            <a:spLocks noChangeArrowheads="1"/>
          </p:cNvSpPr>
          <p:nvPr/>
        </p:nvSpPr>
        <p:spPr>
          <a:xfrm>
            <a:off x="685800" y="1404938"/>
            <a:ext cx="9539868" cy="48990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2400" b="1" u="sng" dirty="0">
                <a:latin typeface="Times New Roman" panose="02020603050405020304" pitchFamily="18" charset="0"/>
                <a:cs typeface="Times New Roman" panose="02020603050405020304" pitchFamily="18" charset="0"/>
              </a:rPr>
              <a:t>Binary variables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take on one of two values.</a:t>
            </a:r>
          </a:p>
          <a:p>
            <a:pPr>
              <a:buFont typeface="Wingdings" pitchFamily="2" charset="2"/>
              <a:buChar char="v"/>
            </a:pPr>
            <a:r>
              <a:rPr lang="en-US" sz="2400" b="1" u="sng" dirty="0">
                <a:latin typeface="Times New Roman" panose="02020603050405020304" pitchFamily="18" charset="0"/>
                <a:cs typeface="Times New Roman" panose="02020603050405020304" pitchFamily="18" charset="0"/>
              </a:rPr>
              <a:t>Logical operators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operate on binary values and binary variables.</a:t>
            </a:r>
          </a:p>
          <a:p>
            <a:pPr>
              <a:buFont typeface="Wingdings" pitchFamily="2" charset="2"/>
              <a:buChar char="v"/>
            </a:pPr>
            <a:r>
              <a:rPr lang="en-US" sz="2400" dirty="0">
                <a:latin typeface="Times New Roman" panose="02020603050405020304" pitchFamily="18" charset="0"/>
                <a:cs typeface="Times New Roman" panose="02020603050405020304" pitchFamily="18" charset="0"/>
              </a:rPr>
              <a:t>Basic logical operators are the </a:t>
            </a:r>
            <a:r>
              <a:rPr lang="en-US" sz="2400" b="1" u="sng" dirty="0">
                <a:latin typeface="Times New Roman" panose="02020603050405020304" pitchFamily="18" charset="0"/>
                <a:cs typeface="Times New Roman" panose="02020603050405020304" pitchFamily="18" charset="0"/>
              </a:rPr>
              <a:t>logic functions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OR and NOT.</a:t>
            </a:r>
          </a:p>
          <a:p>
            <a:pPr>
              <a:buFont typeface="Wingdings" pitchFamily="2" charset="2"/>
              <a:buChar char="v"/>
            </a:pPr>
            <a:r>
              <a:rPr lang="en-US" sz="2400" b="1" u="sng" dirty="0">
                <a:latin typeface="Times New Roman" panose="02020603050405020304" pitchFamily="18" charset="0"/>
                <a:cs typeface="Times New Roman" panose="02020603050405020304" pitchFamily="18" charset="0"/>
              </a:rPr>
              <a:t>Logic gates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 logic functions.</a:t>
            </a:r>
          </a:p>
          <a:p>
            <a:pPr>
              <a:buFont typeface="Wingdings" pitchFamily="2" charset="2"/>
              <a:buChar char="v"/>
            </a:pPr>
            <a:r>
              <a:rPr lang="en-US" sz="2400" b="1" u="sng" dirty="0">
                <a:latin typeface="Times New Roman" panose="02020603050405020304" pitchFamily="18" charset="0"/>
                <a:cs typeface="Times New Roman" panose="02020603050405020304" pitchFamily="18" charset="0"/>
              </a:rPr>
              <a:t>Boolean Algebra</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useful mathematical system for specifying and transforming logic functions.</a:t>
            </a:r>
          </a:p>
          <a:p>
            <a:pPr>
              <a:buFont typeface="Wingdings" pitchFamily="2" charset="2"/>
              <a:buChar char="v"/>
            </a:pPr>
            <a:r>
              <a:rPr lang="en-US" sz="2400" dirty="0">
                <a:latin typeface="Times New Roman" panose="02020603050405020304" pitchFamily="18" charset="0"/>
                <a:cs typeface="Times New Roman" panose="02020603050405020304" pitchFamily="18" charset="0"/>
              </a:rPr>
              <a:t>We study Boolean algebra as foundation for designing and analyzing digital systems!</a:t>
            </a:r>
          </a:p>
        </p:txBody>
      </p:sp>
    </p:spTree>
    <p:extLst>
      <p:ext uri="{BB962C8B-B14F-4D97-AF65-F5344CB8AC3E}">
        <p14:creationId xmlns:p14="http://schemas.microsoft.com/office/powerpoint/2010/main" val="807895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C07C67A-3F58-4D45-AD59-CB3DF94E2151}" type="slidenum">
              <a:rPr lang="en-US"/>
              <a:pPr/>
              <a:t>50</a:t>
            </a:fld>
            <a:endParaRPr lang="en-US"/>
          </a:p>
        </p:txBody>
      </p:sp>
      <p:pic>
        <p:nvPicPr>
          <p:cNvPr id="782343" name="Picture 7" descr="fig12-27"/>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2783958" y="1431852"/>
            <a:ext cx="4495800" cy="1497013"/>
          </a:xfrm>
        </p:spPr>
      </p:pic>
      <p:pic>
        <p:nvPicPr>
          <p:cNvPr id="782344" name="Picture 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382233" y="563527"/>
            <a:ext cx="9409813" cy="56991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8234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1093" y="3476847"/>
            <a:ext cx="8458200" cy="66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314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0126F3D0-E0F5-4355-86AF-F1721E4509FF}" type="slidenum">
              <a:rPr lang="en-US"/>
              <a:pPr/>
              <a:t>51</a:t>
            </a:fld>
            <a:endParaRPr lang="en-US"/>
          </a:p>
        </p:txBody>
      </p:sp>
      <p:pic>
        <p:nvPicPr>
          <p:cNvPr id="783367" name="Picture 7" descr="fig12-28"/>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95847" y="1226289"/>
            <a:ext cx="4572000" cy="1625600"/>
          </a:xfrm>
        </p:spPr>
      </p:pic>
      <p:pic>
        <p:nvPicPr>
          <p:cNvPr id="783368" name="Picture 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125279" y="423530"/>
            <a:ext cx="8763000" cy="661988"/>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8337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1730" y="3423684"/>
            <a:ext cx="84582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9488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5999B109-BF43-4DEC-B3B5-8CFCDAA1A2E4}" type="slidenum">
              <a:rPr lang="en-US"/>
              <a:pPr/>
              <a:t>52</a:t>
            </a:fld>
            <a:endParaRPr lang="en-US"/>
          </a:p>
        </p:txBody>
      </p:sp>
      <p:pic>
        <p:nvPicPr>
          <p:cNvPr id="784391" name="Picture 7" descr="fig12-29"/>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00153" y="1488559"/>
            <a:ext cx="4191000" cy="1196975"/>
          </a:xfrm>
        </p:spPr>
      </p:pic>
      <p:pic>
        <p:nvPicPr>
          <p:cNvPr id="78439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967" y="396653"/>
            <a:ext cx="8458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84396" name="Picture 12"/>
          <p:cNvPicPr>
            <a:picLocks noGrp="1" noChangeAspect="1" noChangeArrowheads="1"/>
          </p:cNvPicPr>
          <p:nvPr>
            <p:ph sz="half" idx="3"/>
          </p:nvPr>
        </p:nvPicPr>
        <p:blipFill>
          <a:blip r:embed="rId4">
            <a:extLst>
              <a:ext uri="{28A0092B-C50C-407E-A947-70E740481C1C}">
                <a14:useLocalDpi xmlns:a14="http://schemas.microsoft.com/office/drawing/2010/main" val="0"/>
              </a:ext>
            </a:extLst>
          </a:blip>
          <a:srcRect/>
          <a:stretch>
            <a:fillRect/>
          </a:stretch>
        </p:blipFill>
        <p:spPr>
          <a:xfrm>
            <a:off x="1679944" y="2945219"/>
            <a:ext cx="8305800" cy="332581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3335657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0"/>
          </p:nvPr>
        </p:nvSpPr>
        <p:spPr/>
        <p:txBody>
          <a:bodyPr/>
          <a:lstStyle/>
          <a:p>
            <a:fld id="{01128FB3-0118-4C9E-8E50-0D385A2F1853}" type="slidenum">
              <a:rPr lang="en-US"/>
              <a:pPr/>
              <a:t>53</a:t>
            </a:fld>
            <a:endParaRPr lang="en-US"/>
          </a:p>
        </p:txBody>
      </p:sp>
      <p:pic>
        <p:nvPicPr>
          <p:cNvPr id="785415" name="Picture 7" descr="fig12-30"/>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352800" y="1143001"/>
            <a:ext cx="3733800" cy="1133475"/>
          </a:xfrm>
        </p:spPr>
      </p:pic>
      <p:pic>
        <p:nvPicPr>
          <p:cNvPr id="785416" name="Picture 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676400" y="381000"/>
            <a:ext cx="7696200" cy="596900"/>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85419" name="Picture 11"/>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1828800" y="2438401"/>
            <a:ext cx="7772400" cy="1147763"/>
          </a:xfrm>
          <a:noFill/>
          <a:ln/>
          <a:extLst>
            <a:ext uri="{91240B29-F687-4F45-9708-019B960494DF}">
              <a14:hiddenLine xmlns:a14="http://schemas.microsoft.com/office/drawing/2010/main" w="12700" cap="flat" cmpd="sng">
                <a:solidFill>
                  <a:schemeClr val="tx1"/>
                </a:solidFill>
                <a:prstDash val="solid"/>
                <a:miter lim="800000"/>
                <a:headEnd/>
                <a:tailEnd/>
              </a14:hiddenLine>
            </a:ext>
          </a:extLst>
        </p:spPr>
      </p:pic>
      <p:pic>
        <p:nvPicPr>
          <p:cNvPr id="785421" name="Picture 13" descr="fig12-31"/>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3429000" y="3657601"/>
            <a:ext cx="4419600" cy="1495425"/>
          </a:xfrm>
          <a:noFill/>
          <a:ln/>
        </p:spPr>
      </p:pic>
      <p:pic>
        <p:nvPicPr>
          <p:cNvPr id="78542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5410201"/>
            <a:ext cx="853440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5195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EC42EB02-ED29-4B17-A9B5-AED01CFE72D4}" type="slidenum">
              <a:rPr lang="en-US"/>
              <a:pPr/>
              <a:t>54</a:t>
            </a:fld>
            <a:endParaRPr lang="en-US"/>
          </a:p>
        </p:txBody>
      </p:sp>
      <p:sp>
        <p:nvSpPr>
          <p:cNvPr id="955394" name="Rectangle 2"/>
          <p:cNvSpPr>
            <a:spLocks noGrp="1" noChangeArrowheads="1"/>
          </p:cNvSpPr>
          <p:nvPr>
            <p:ph type="title"/>
          </p:nvPr>
        </p:nvSpPr>
        <p:spPr>
          <a:xfrm>
            <a:off x="1222744" y="228600"/>
            <a:ext cx="9064256" cy="457200"/>
          </a:xfrm>
        </p:spPr>
        <p:txBody>
          <a:bodyPr>
            <a:noAutofit/>
          </a:bodyPr>
          <a:lstStyle/>
          <a:p>
            <a:r>
              <a:rPr lang="en-US" sz="3200" dirty="0">
                <a:latin typeface="Times New Roman" pitchFamily="18" charset="0"/>
                <a:cs typeface="Times New Roman" pitchFamily="18" charset="0"/>
              </a:rPr>
              <a:t>Logical Gates and Combinatorial Circuits</a:t>
            </a:r>
          </a:p>
        </p:txBody>
      </p:sp>
      <p:sp>
        <p:nvSpPr>
          <p:cNvPr id="955395" name="Rectangle 3"/>
          <p:cNvSpPr>
            <a:spLocks noGrp="1" noChangeArrowheads="1"/>
          </p:cNvSpPr>
          <p:nvPr>
            <p:ph type="body" sz="half" idx="2"/>
          </p:nvPr>
        </p:nvSpPr>
        <p:spPr>
          <a:xfrm>
            <a:off x="7162800" y="990600"/>
            <a:ext cx="3276600" cy="5334000"/>
          </a:xfrm>
        </p:spPr>
        <p:txBody>
          <a:bodyPr/>
          <a:lstStyle/>
          <a:p>
            <a:r>
              <a:rPr lang="en-US" sz="2400">
                <a:latin typeface="NewBaskerville-Roman" charset="-128"/>
              </a:rPr>
              <a:t>A NOT gate can be implemented using a NAND gate (a).</a:t>
            </a:r>
          </a:p>
          <a:p>
            <a:endParaRPr lang="en-US" sz="2400">
              <a:latin typeface="NewBaskerville-Roman" charset="-128"/>
            </a:endParaRPr>
          </a:p>
          <a:p>
            <a:r>
              <a:rPr lang="en-US" sz="2400">
                <a:latin typeface="NewBaskerville-Roman" charset="-128"/>
              </a:rPr>
              <a:t>An AND gate can be implemented using NAND gates (b).</a:t>
            </a:r>
          </a:p>
          <a:p>
            <a:endParaRPr lang="en-US" sz="2400">
              <a:latin typeface="NewBaskerville-Roman" charset="-128"/>
            </a:endParaRPr>
          </a:p>
          <a:p>
            <a:r>
              <a:rPr lang="en-US" sz="2400">
                <a:latin typeface="NewBaskerville-Roman" charset="-128"/>
              </a:rPr>
              <a:t>An OR gate can be implemented using NAND gates (c).</a:t>
            </a:r>
            <a:endParaRPr lang="en-US" sz="2400"/>
          </a:p>
        </p:txBody>
      </p:sp>
      <p:pic>
        <p:nvPicPr>
          <p:cNvPr id="955396" name="Picture 4" descr="fig12-36"/>
          <p:cNvPicPr>
            <a:picLocks noGrp="1" noChangeAspect="1" noChangeArrowheads="1"/>
          </p:cNvPicPr>
          <p:nvPr>
            <p:ph type="clipArt" sz="half" idx="1"/>
          </p:nvPr>
        </p:nvPicPr>
        <p:blipFill rotWithShape="1">
          <a:blip r:embed="rId2">
            <a:extLst>
              <a:ext uri="{28A0092B-C50C-407E-A947-70E740481C1C}">
                <a14:useLocalDpi xmlns:a14="http://schemas.microsoft.com/office/drawing/2010/main" val="0"/>
              </a:ext>
            </a:extLst>
          </a:blip>
          <a:srcRect b="9793"/>
          <a:stretch/>
        </p:blipFill>
        <p:spPr>
          <a:xfrm>
            <a:off x="1676400" y="914400"/>
            <a:ext cx="5410200" cy="4880344"/>
          </a:xfrm>
        </p:spPr>
      </p:pic>
    </p:spTree>
    <p:extLst>
      <p:ext uri="{BB962C8B-B14F-4D97-AF65-F5344CB8AC3E}">
        <p14:creationId xmlns:p14="http://schemas.microsoft.com/office/powerpoint/2010/main" val="4134597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and Standard Form </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Minterms</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Maxterms</a:t>
            </a:r>
            <a:r>
              <a:rPr lang="en-US" sz="2800" dirty="0">
                <a:latin typeface="Times New Roman" pitchFamily="18" charset="0"/>
                <a:cs typeface="Times New Roman" pitchFamily="18" charset="0"/>
              </a:rPr>
              <a:t> </a:t>
            </a:r>
          </a:p>
        </p:txBody>
      </p:sp>
      <p:sp>
        <p:nvSpPr>
          <p:cNvPr id="5" name="Rectangle 4"/>
          <p:cNvSpPr/>
          <p:nvPr/>
        </p:nvSpPr>
        <p:spPr>
          <a:xfrm>
            <a:off x="716692" y="1418267"/>
            <a:ext cx="11170508" cy="3416320"/>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A binary variable may appear either in its normal form (x) or in its complement form (x’).</a:t>
            </a:r>
          </a:p>
          <a:p>
            <a:pPr marL="342900" indent="-342900" algn="just">
              <a:buFont typeface="Wingdings" pitchFamily="2" charset="2"/>
              <a:buChar char="v"/>
            </a:pPr>
            <a:r>
              <a:rPr lang="en-US" sz="2400" dirty="0">
                <a:latin typeface="Times New Roman" pitchFamily="18" charset="0"/>
                <a:cs typeface="Times New Roman" pitchFamily="18" charset="0"/>
              </a:rPr>
              <a:t>Now consider two binary variables x and y combined with an AND operation.      </a:t>
            </a:r>
          </a:p>
          <a:p>
            <a:pPr marL="342900" indent="-342900" algn="just">
              <a:buFont typeface="Wingdings" pitchFamily="2" charset="2"/>
              <a:buChar char="v"/>
            </a:pPr>
            <a:r>
              <a:rPr lang="en-US" sz="2400" dirty="0">
                <a:latin typeface="Times New Roman" pitchFamily="18" charset="0"/>
                <a:cs typeface="Times New Roman" pitchFamily="18" charset="0"/>
              </a:rPr>
              <a:t>Since each variable may appear in either form, there are four possible combinations: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a:t>
            </a:r>
          </a:p>
          <a:p>
            <a:pPr marL="342900" indent="-342900" algn="just">
              <a:buFont typeface="Wingdings" pitchFamily="2" charset="2"/>
              <a:buChar char="v"/>
            </a:pPr>
            <a:r>
              <a:rPr lang="en-US" sz="2400" dirty="0">
                <a:latin typeface="Times New Roman" pitchFamily="18" charset="0"/>
                <a:cs typeface="Times New Roman" pitchFamily="18" charset="0"/>
              </a:rPr>
              <a:t>Each of these four AND terms is called a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or a standard product. </a:t>
            </a:r>
          </a:p>
          <a:p>
            <a:pPr marL="342900" indent="-342900" algn="just">
              <a:buFont typeface="Wingdings" pitchFamily="2" charset="2"/>
              <a:buChar char="v"/>
            </a:pPr>
            <a:r>
              <a:rPr lang="en-US" sz="2400" dirty="0">
                <a:latin typeface="Times New Roman" pitchFamily="18" charset="0"/>
                <a:cs typeface="Times New Roman" pitchFamily="18" charset="0"/>
              </a:rPr>
              <a:t>In a similar manner, n variables can be combined to form 2</a:t>
            </a:r>
            <a:r>
              <a:rPr lang="en-US" sz="32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a:t>
            </a:r>
          </a:p>
          <a:p>
            <a:pPr marL="342900" indent="-342900" algn="just">
              <a:buFont typeface="Wingdings" pitchFamily="2" charset="2"/>
              <a:buChar char="v"/>
            </a:pPr>
            <a:r>
              <a:rPr lang="en-US" sz="2400" dirty="0">
                <a:latin typeface="Times New Roman" pitchFamily="18" charset="0"/>
                <a:cs typeface="Times New Roman" pitchFamily="18" charset="0"/>
              </a:rPr>
              <a:t>The 2</a:t>
            </a:r>
            <a:r>
              <a:rPr lang="en-US" sz="32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different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may be determined by a method similar to the one shown in a Table (next slide) for three variables.</a:t>
            </a:r>
          </a:p>
        </p:txBody>
      </p:sp>
    </p:spTree>
    <p:extLst>
      <p:ext uri="{BB962C8B-B14F-4D97-AF65-F5344CB8AC3E}">
        <p14:creationId xmlns:p14="http://schemas.microsoft.com/office/powerpoint/2010/main" val="455469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and Standard Form </a:t>
            </a:r>
            <a:r>
              <a:rPr lang="en-US" sz="20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Minterms</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Maxterms</a:t>
            </a:r>
            <a:r>
              <a:rPr lang="en-US" sz="2800" dirty="0">
                <a:latin typeface="Times New Roman" pitchFamily="18" charset="0"/>
                <a:cs typeface="Times New Roman" pitchFamily="18" charset="0"/>
              </a:rPr>
              <a:t> </a:t>
            </a:r>
          </a:p>
        </p:txBody>
      </p:sp>
      <p:sp>
        <p:nvSpPr>
          <p:cNvPr id="2" name="Rectangle 1"/>
          <p:cNvSpPr/>
          <p:nvPr/>
        </p:nvSpPr>
        <p:spPr>
          <a:xfrm>
            <a:off x="481913" y="1210240"/>
            <a:ext cx="11108723" cy="3785652"/>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The binary numbers from 0 to 2</a:t>
            </a:r>
            <a:r>
              <a:rPr lang="en-US" sz="32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- 1 are listed under the n variables.</a:t>
            </a:r>
          </a:p>
          <a:p>
            <a:pPr marL="342900" indent="-342900" algn="just">
              <a:buFont typeface="Wingdings" pitchFamily="2" charset="2"/>
              <a:buChar char="v"/>
            </a:pPr>
            <a:r>
              <a:rPr lang="en-US" sz="2400" dirty="0">
                <a:latin typeface="Times New Roman" pitchFamily="18" charset="0"/>
                <a:cs typeface="Times New Roman" pitchFamily="18" charset="0"/>
              </a:rPr>
              <a:t> Each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is obtained from an AND term of the n variables, with each variable being primed if the corresponding bit of the binary number is a 0 and unprimed if a 1. </a:t>
            </a:r>
          </a:p>
          <a:p>
            <a:pPr marL="342900" indent="-342900" algn="just">
              <a:buFont typeface="Wingdings" pitchFamily="2" charset="2"/>
              <a:buChar char="v"/>
            </a:pPr>
            <a:r>
              <a:rPr lang="en-US" sz="2400" dirty="0">
                <a:latin typeface="Times New Roman" pitchFamily="18" charset="0"/>
                <a:cs typeface="Times New Roman" pitchFamily="18" charset="0"/>
              </a:rPr>
              <a:t>A symbol for each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is also shown in the table and is of the form </a:t>
            </a:r>
            <a:r>
              <a:rPr lang="en-US" sz="2400" dirty="0" err="1">
                <a:latin typeface="Times New Roman" pitchFamily="18" charset="0"/>
                <a:cs typeface="Times New Roman" pitchFamily="18" charset="0"/>
              </a:rPr>
              <a:t>mj</a:t>
            </a:r>
            <a:r>
              <a:rPr lang="en-US" sz="2400" dirty="0">
                <a:latin typeface="Times New Roman" pitchFamily="18" charset="0"/>
                <a:cs typeface="Times New Roman" pitchFamily="18" charset="0"/>
              </a:rPr>
              <a:t> , where the subscript j denotes the decimal equivalent of the binary number of the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designated.</a:t>
            </a:r>
          </a:p>
          <a:p>
            <a:pPr marL="342900" indent="-342900" algn="just">
              <a:buFont typeface="Wingdings" pitchFamily="2" charset="2"/>
              <a:buChar char="v"/>
            </a:pPr>
            <a:r>
              <a:rPr lang="en-US" sz="2400" dirty="0">
                <a:latin typeface="Times New Roman" pitchFamily="18" charset="0"/>
                <a:cs typeface="Times New Roman" pitchFamily="18" charset="0"/>
              </a:rPr>
              <a:t>A Boolean function can be expressed algebraically from a given truth table by forming a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for each combination of the variables that produces a 1 in the function and then taking the OR of all those terms. </a:t>
            </a:r>
          </a:p>
          <a:p>
            <a:pPr marL="342900" indent="-342900" algn="just">
              <a:buFont typeface="Wingdings" pitchFamily="2" charset="2"/>
              <a:buChar char="v"/>
            </a:pPr>
            <a:endParaRPr lang="en-US" sz="2400" dirty="0">
              <a:latin typeface="Times New Roman" pitchFamily="18" charset="0"/>
              <a:cs typeface="Times New Roman" pitchFamily="18" charset="0"/>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7666" y="4851314"/>
            <a:ext cx="7374338" cy="77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7666" y="5622324"/>
            <a:ext cx="8537215" cy="543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6350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449" y="1314064"/>
            <a:ext cx="9256767" cy="2899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and Standard Form </a:t>
            </a:r>
            <a:r>
              <a:rPr lang="en-US" sz="20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Minterms</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Maxterms</a:t>
            </a:r>
            <a:r>
              <a:rPr lang="en-US" sz="2800" dirty="0">
                <a:latin typeface="Times New Roman" pitchFamily="18" charset="0"/>
                <a:cs typeface="Times New Roman" pitchFamily="18" charset="0"/>
              </a:rPr>
              <a:t> </a:t>
            </a:r>
          </a:p>
        </p:txBody>
      </p:sp>
      <p:sp>
        <p:nvSpPr>
          <p:cNvPr id="2" name="Rectangle 1"/>
          <p:cNvSpPr/>
          <p:nvPr/>
        </p:nvSpPr>
        <p:spPr>
          <a:xfrm>
            <a:off x="761999" y="4576289"/>
            <a:ext cx="9901881" cy="830997"/>
          </a:xfrm>
          <a:prstGeom prst="rect">
            <a:avLst/>
          </a:prstGeom>
        </p:spPr>
        <p:txBody>
          <a:bodyPr wrap="square">
            <a:spAutoFit/>
          </a:bodyPr>
          <a:lstStyle/>
          <a:p>
            <a:r>
              <a:rPr lang="en-US" sz="2400" dirty="0">
                <a:solidFill>
                  <a:srgbClr val="FF0000"/>
                </a:solidFill>
                <a:latin typeface="Times New Roman" pitchFamily="18" charset="0"/>
                <a:cs typeface="Times New Roman" pitchFamily="18" charset="0"/>
              </a:rPr>
              <a:t>Boolean functions expressed as a sum of </a:t>
            </a:r>
            <a:r>
              <a:rPr lang="en-US" sz="2400" dirty="0" err="1">
                <a:solidFill>
                  <a:srgbClr val="FF0000"/>
                </a:solidFill>
                <a:latin typeface="Times New Roman" pitchFamily="18" charset="0"/>
                <a:cs typeface="Times New Roman" pitchFamily="18" charset="0"/>
              </a:rPr>
              <a:t>minterms</a:t>
            </a:r>
            <a:r>
              <a:rPr lang="en-US" sz="2400" dirty="0">
                <a:solidFill>
                  <a:srgbClr val="FF0000"/>
                </a:solidFill>
                <a:latin typeface="Times New Roman" pitchFamily="18" charset="0"/>
                <a:cs typeface="Times New Roman" pitchFamily="18" charset="0"/>
              </a:rPr>
              <a:t> or product of </a:t>
            </a:r>
            <a:r>
              <a:rPr lang="en-US" sz="2400" dirty="0" err="1">
                <a:solidFill>
                  <a:srgbClr val="FF0000"/>
                </a:solidFill>
                <a:latin typeface="Times New Roman" pitchFamily="18" charset="0"/>
                <a:cs typeface="Times New Roman" pitchFamily="18" charset="0"/>
              </a:rPr>
              <a:t>maxterms</a:t>
            </a:r>
            <a:r>
              <a:rPr lang="en-US" sz="2400" dirty="0">
                <a:solidFill>
                  <a:srgbClr val="FF0000"/>
                </a:solidFill>
                <a:latin typeface="Times New Roman" pitchFamily="18" charset="0"/>
                <a:cs typeface="Times New Roman" pitchFamily="18" charset="0"/>
              </a:rPr>
              <a:t> are said to be in canonical form. </a:t>
            </a:r>
          </a:p>
        </p:txBody>
      </p:sp>
    </p:spTree>
    <p:extLst>
      <p:ext uri="{BB962C8B-B14F-4D97-AF65-F5344CB8AC3E}">
        <p14:creationId xmlns:p14="http://schemas.microsoft.com/office/powerpoint/2010/main" val="1773488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85850"/>
            <a:ext cx="103632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1913" y="204397"/>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and Standard Form </a:t>
            </a:r>
            <a:r>
              <a:rPr lang="en-US" sz="20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Minterms</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Maxterms</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1488212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088" y="1323975"/>
            <a:ext cx="69818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and Standard Form </a:t>
            </a:r>
            <a:r>
              <a:rPr lang="en-US" sz="20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Minterms</a:t>
            </a:r>
            <a:r>
              <a:rPr lang="en-US" sz="2800" b="1" dirty="0">
                <a:latin typeface="Times New Roman" pitchFamily="18" charset="0"/>
                <a:cs typeface="Times New Roman" pitchFamily="18" charset="0"/>
              </a:rPr>
              <a:t> and </a:t>
            </a:r>
            <a:r>
              <a:rPr lang="en-US" sz="2800" b="1" dirty="0" err="1">
                <a:latin typeface="Times New Roman" pitchFamily="18" charset="0"/>
                <a:cs typeface="Times New Roman" pitchFamily="18" charset="0"/>
              </a:rPr>
              <a:t>Maxterms</a:t>
            </a:r>
            <a:r>
              <a:rPr lang="en-US" sz="2800" dirty="0">
                <a:latin typeface="Times New Roman" pitchFamily="18" charset="0"/>
                <a:cs typeface="Times New Roman" pitchFamily="18" charset="0"/>
              </a:rPr>
              <a:t> </a:t>
            </a:r>
          </a:p>
        </p:txBody>
      </p:sp>
    </p:spTree>
    <p:extLst>
      <p:ext uri="{BB962C8B-B14F-4D97-AF65-F5344CB8AC3E}">
        <p14:creationId xmlns:p14="http://schemas.microsoft.com/office/powerpoint/2010/main" val="403266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228600"/>
            <a:ext cx="7772400" cy="1020763"/>
          </a:xfrm>
        </p:spPr>
        <p:txBody>
          <a:bodyPr>
            <a:normAutofit/>
          </a:bodyPr>
          <a:lstStyle/>
          <a:p>
            <a:r>
              <a:rPr lang="en-US" sz="4000" dirty="0">
                <a:latin typeface="Times New Roman" panose="02020603050405020304" pitchFamily="18" charset="0"/>
                <a:cs typeface="Times New Roman" panose="02020603050405020304" pitchFamily="18" charset="0"/>
              </a:rPr>
              <a:t>Binary Variables</a:t>
            </a:r>
          </a:p>
        </p:txBody>
      </p:sp>
      <p:sp>
        <p:nvSpPr>
          <p:cNvPr id="6" name="Rectangle 3"/>
          <p:cNvSpPr txBox="1">
            <a:spLocks noChangeArrowheads="1"/>
          </p:cNvSpPr>
          <p:nvPr/>
        </p:nvSpPr>
        <p:spPr>
          <a:xfrm>
            <a:off x="685800" y="1295400"/>
            <a:ext cx="7772400" cy="48958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Recall that the two binary values have different names:</a:t>
            </a:r>
          </a:p>
          <a:p>
            <a:pPr lvl="1"/>
            <a:r>
              <a:rPr lang="en-US" dirty="0">
                <a:latin typeface="Times New Roman" panose="02020603050405020304" pitchFamily="18" charset="0"/>
                <a:cs typeface="Times New Roman" panose="02020603050405020304" pitchFamily="18" charset="0"/>
              </a:rPr>
              <a:t>True/False</a:t>
            </a:r>
          </a:p>
          <a:p>
            <a:pPr lvl="1"/>
            <a:r>
              <a:rPr lang="en-US" dirty="0">
                <a:latin typeface="Times New Roman" panose="02020603050405020304" pitchFamily="18" charset="0"/>
                <a:cs typeface="Times New Roman" panose="02020603050405020304" pitchFamily="18" charset="0"/>
              </a:rPr>
              <a:t>On/Off</a:t>
            </a:r>
          </a:p>
          <a:p>
            <a:pPr lvl="1"/>
            <a:r>
              <a:rPr lang="en-US" dirty="0">
                <a:latin typeface="Times New Roman" panose="02020603050405020304" pitchFamily="18" charset="0"/>
                <a:cs typeface="Times New Roman" panose="02020603050405020304" pitchFamily="18" charset="0"/>
              </a:rPr>
              <a:t>Yes/No</a:t>
            </a:r>
          </a:p>
          <a:p>
            <a:pPr lvl="1"/>
            <a:r>
              <a:rPr lang="en-US" dirty="0">
                <a:latin typeface="Times New Roman" panose="02020603050405020304" pitchFamily="18" charset="0"/>
                <a:cs typeface="Times New Roman" panose="02020603050405020304" pitchFamily="18" charset="0"/>
              </a:rPr>
              <a:t>1/0</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We use 1 and 0 to denote the two values.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Variable identifier examples:</a:t>
            </a:r>
          </a:p>
          <a:p>
            <a:pPr lvl="1"/>
            <a:r>
              <a:rPr lang="en-US" dirty="0">
                <a:latin typeface="Times New Roman" panose="02020603050405020304" pitchFamily="18" charset="0"/>
                <a:cs typeface="Times New Roman" panose="02020603050405020304" pitchFamily="18" charset="0"/>
              </a:rPr>
              <a:t>A, B, y, z, or X</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for now</a:t>
            </a:r>
          </a:p>
          <a:p>
            <a:pPr lvl="1"/>
            <a:r>
              <a:rPr lang="en-US" dirty="0">
                <a:latin typeface="Times New Roman" panose="02020603050405020304" pitchFamily="18" charset="0"/>
                <a:cs typeface="Times New Roman" panose="02020603050405020304" pitchFamily="18" charset="0"/>
              </a:rPr>
              <a:t>RESET, START_IT, or ADD1 later</a:t>
            </a:r>
          </a:p>
        </p:txBody>
      </p:sp>
    </p:spTree>
    <p:extLst>
      <p:ext uri="{BB962C8B-B14F-4D97-AF65-F5344CB8AC3E}">
        <p14:creationId xmlns:p14="http://schemas.microsoft.com/office/powerpoint/2010/main" val="2659580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523220"/>
          </a:xfrm>
          <a:prstGeom prst="rect">
            <a:avLst/>
          </a:prstGeom>
        </p:spPr>
        <p:txBody>
          <a:bodyPr wrap="square">
            <a:spAutoFit/>
          </a:bodyPr>
          <a:lstStyle/>
          <a:p>
            <a:r>
              <a:rPr lang="en-US" sz="2800" b="1" dirty="0">
                <a:latin typeface="Times New Roman" pitchFamily="18" charset="0"/>
                <a:cs typeface="Times New Roman" pitchFamily="18" charset="0"/>
              </a:rPr>
              <a:t>Sum of </a:t>
            </a:r>
            <a:r>
              <a:rPr lang="en-US" sz="2800" b="1" dirty="0" err="1">
                <a:latin typeface="Times New Roman" pitchFamily="18" charset="0"/>
                <a:cs typeface="Times New Roman" pitchFamily="18" charset="0"/>
              </a:rPr>
              <a:t>Minterms</a:t>
            </a:r>
            <a:endParaRPr lang="en-US" sz="2800" b="1" dirty="0">
              <a:latin typeface="Times New Roman" pitchFamily="18" charset="0"/>
              <a:cs typeface="Times New Roman" pitchFamily="18" charset="0"/>
            </a:endParaRPr>
          </a:p>
        </p:txBody>
      </p:sp>
      <p:sp>
        <p:nvSpPr>
          <p:cNvPr id="2" name="Rectangle 1"/>
          <p:cNvSpPr/>
          <p:nvPr/>
        </p:nvSpPr>
        <p:spPr>
          <a:xfrm>
            <a:off x="749642" y="1271355"/>
            <a:ext cx="10840995" cy="4247317"/>
          </a:xfrm>
          <a:prstGeom prst="rect">
            <a:avLst/>
          </a:prstGeom>
        </p:spPr>
        <p:txBody>
          <a:bodyPr wrap="square">
            <a:spAutoFit/>
          </a:bodyPr>
          <a:lstStyle/>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whose sum defines the Boolean function are those which give the 1’s of the function in a truth table.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Function can be either 1 or 0 for each </a:t>
            </a:r>
            <a:r>
              <a:rPr lang="en-US" sz="2400" dirty="0" err="1">
                <a:latin typeface="Times New Roman" pitchFamily="18" charset="0"/>
                <a:cs typeface="Times New Roman" pitchFamily="18" charset="0"/>
              </a:rPr>
              <a:t>minterm</a:t>
            </a:r>
            <a:r>
              <a:rPr lang="en-US" sz="2400" dirty="0">
                <a:latin typeface="Times New Roman" pitchFamily="18" charset="0"/>
                <a:cs typeface="Times New Roman" pitchFamily="18" charset="0"/>
              </a:rPr>
              <a:t>, and since there are 2</a:t>
            </a:r>
            <a:r>
              <a:rPr lang="en-US" sz="32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minterms</a:t>
            </a:r>
            <a:endParaRPr lang="en-US" sz="2400" dirty="0">
              <a:latin typeface="Times New Roman" pitchFamily="18" charset="0"/>
              <a:cs typeface="Times New Roman" pitchFamily="18" charset="0"/>
            </a:endParaRP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Convenient to express a Boolean function in its sum‐of‐</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form.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If the function is not in this form, it can be made so by first expanding the expression into a sum of AND terms.</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 Each term is then inspected to see if it contains all the variables.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If it misses one or more variables, it is </a:t>
            </a:r>
            <a:r>
              <a:rPr lang="en-US" sz="2400" dirty="0" err="1">
                <a:latin typeface="Times New Roman" pitchFamily="18" charset="0"/>
                <a:cs typeface="Times New Roman" pitchFamily="18" charset="0"/>
              </a:rPr>
              <a:t>ANDed</a:t>
            </a:r>
            <a:r>
              <a:rPr lang="en-US" sz="2400" dirty="0">
                <a:latin typeface="Times New Roman" pitchFamily="18" charset="0"/>
                <a:cs typeface="Times New Roman" pitchFamily="18" charset="0"/>
              </a:rPr>
              <a:t> with an expression such as x + x, where x is one of the missing variables.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 next example clarifies this procedure.</a:t>
            </a:r>
          </a:p>
        </p:txBody>
      </p:sp>
    </p:spTree>
    <p:extLst>
      <p:ext uri="{BB962C8B-B14F-4D97-AF65-F5344CB8AC3E}">
        <p14:creationId xmlns:p14="http://schemas.microsoft.com/office/powerpoint/2010/main" val="122228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523220"/>
          </a:xfrm>
          <a:prstGeom prst="rect">
            <a:avLst/>
          </a:prstGeom>
        </p:spPr>
        <p:txBody>
          <a:bodyPr wrap="square">
            <a:spAutoFit/>
          </a:bodyPr>
          <a:lstStyle/>
          <a:p>
            <a:r>
              <a:rPr lang="en-US" sz="2800" dirty="0">
                <a:solidFill>
                  <a:schemeClr val="tx1">
                    <a:lumMod val="50000"/>
                    <a:lumOff val="50000"/>
                  </a:schemeClr>
                </a:solidFill>
              </a:rPr>
              <a:t>Example </a:t>
            </a:r>
            <a:r>
              <a:rPr lang="en-US" sz="2800" dirty="0">
                <a:solidFill>
                  <a:schemeClr val="tx1">
                    <a:lumMod val="50000"/>
                    <a:lumOff val="50000"/>
                  </a:schemeClr>
                </a:solidFill>
                <a:latin typeface="Times New Roman" pitchFamily="18" charset="0"/>
                <a:cs typeface="Times New Roman" pitchFamily="18" charset="0"/>
              </a:rPr>
              <a:t> </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426" y="651077"/>
            <a:ext cx="7867302" cy="4773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2328"/>
          <a:stretch/>
        </p:blipFill>
        <p:spPr bwMode="auto">
          <a:xfrm>
            <a:off x="2450112" y="5848479"/>
            <a:ext cx="7172325" cy="366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855057" y="5414606"/>
            <a:ext cx="9365650" cy="400110"/>
          </a:xfrm>
          <a:prstGeom prst="rect">
            <a:avLst/>
          </a:prstGeom>
          <a:noFill/>
        </p:spPr>
        <p:txBody>
          <a:bodyPr wrap="square" rtlCol="0">
            <a:spAutoFit/>
          </a:bodyPr>
          <a:lstStyle/>
          <a:p>
            <a:r>
              <a:rPr lang="en-US" sz="2000" dirty="0">
                <a:solidFill>
                  <a:schemeClr val="tx1">
                    <a:lumMod val="75000"/>
                    <a:lumOff val="25000"/>
                  </a:schemeClr>
                </a:solidFill>
                <a:latin typeface="Times New Roman" pitchFamily="18" charset="0"/>
                <a:cs typeface="Times New Roman" pitchFamily="18" charset="0"/>
              </a:rPr>
              <a:t>It is  sometimes convenient to express the function in the following brief notation. </a:t>
            </a:r>
          </a:p>
        </p:txBody>
      </p:sp>
    </p:spTree>
    <p:extLst>
      <p:ext uri="{BB962C8B-B14F-4D97-AF65-F5344CB8AC3E}">
        <p14:creationId xmlns:p14="http://schemas.microsoft.com/office/powerpoint/2010/main" val="2406029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Alternative procedure for deriving the </a:t>
            </a:r>
            <a:r>
              <a:rPr lang="en-US" sz="3600" b="1" dirty="0" err="1">
                <a:latin typeface="Times New Roman" pitchFamily="18" charset="0"/>
                <a:cs typeface="Times New Roman" pitchFamily="18" charset="0"/>
              </a:rPr>
              <a:t>minterms</a:t>
            </a:r>
            <a:r>
              <a:rPr lang="en-US" sz="3600" dirty="0">
                <a:latin typeface="Times New Roman" pitchFamily="18" charset="0"/>
                <a:cs typeface="Times New Roman" pitchFamily="18" charset="0"/>
              </a:rPr>
              <a:t> </a:t>
            </a:r>
          </a:p>
        </p:txBody>
      </p:sp>
      <p:sp>
        <p:nvSpPr>
          <p:cNvPr id="2" name="Rectangle 1"/>
          <p:cNvSpPr/>
          <p:nvPr/>
        </p:nvSpPr>
        <p:spPr>
          <a:xfrm>
            <a:off x="712573" y="1221928"/>
            <a:ext cx="11125200" cy="2677656"/>
          </a:xfrm>
          <a:prstGeom prst="rect">
            <a:avLst/>
          </a:prstGeom>
        </p:spPr>
        <p:txBody>
          <a:bodyPr wrap="square">
            <a:spAutoFit/>
          </a:bodyPr>
          <a:lstStyle/>
          <a:p>
            <a:r>
              <a:rPr lang="en-US" sz="2400" dirty="0">
                <a:latin typeface="Times New Roman" pitchFamily="18" charset="0"/>
                <a:cs typeface="Times New Roman" pitchFamily="18" charset="0"/>
              </a:rPr>
              <a:t>Consider the Boolean function given in previous Example</a:t>
            </a:r>
          </a:p>
          <a:p>
            <a:pPr algn="ctr"/>
            <a:r>
              <a:rPr lang="en-US" sz="2400" dirty="0">
                <a:latin typeface="Times New Roman" pitchFamily="18" charset="0"/>
                <a:cs typeface="Times New Roman" pitchFamily="18" charset="0"/>
              </a:rPr>
              <a:t>F = A + B’C</a:t>
            </a:r>
          </a:p>
          <a:p>
            <a:pPr algn="just"/>
            <a:r>
              <a:rPr lang="en-US" sz="2400" dirty="0">
                <a:latin typeface="Times New Roman" pitchFamily="18" charset="0"/>
                <a:cs typeface="Times New Roman" pitchFamily="18" charset="0"/>
              </a:rPr>
              <a:t> The truth table can be derived directly from the algebraic expression by listing the eight binary combinations under variables A, B, and C and inserting 1’s under F for those combinations for which A = 1 and BC = 01. </a:t>
            </a:r>
          </a:p>
          <a:p>
            <a:pPr algn="just"/>
            <a:r>
              <a:rPr lang="en-US" sz="2400" dirty="0">
                <a:latin typeface="Times New Roman" pitchFamily="18" charset="0"/>
                <a:cs typeface="Times New Roman" pitchFamily="18" charset="0"/>
              </a:rPr>
              <a:t>From the truth table, we can then read the five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of the function to be 1, 4, 5, 6, and 7. </a:t>
            </a:r>
          </a:p>
        </p:txBody>
      </p:sp>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0593"/>
          <a:stretch/>
        </p:blipFill>
        <p:spPr bwMode="auto">
          <a:xfrm>
            <a:off x="4182633" y="3483680"/>
            <a:ext cx="2477659" cy="308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1471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Alternative procedure for deriving the </a:t>
            </a:r>
            <a:r>
              <a:rPr lang="en-US" sz="3600" b="1" dirty="0" err="1">
                <a:latin typeface="Times New Roman" pitchFamily="18" charset="0"/>
                <a:cs typeface="Times New Roman" pitchFamily="18" charset="0"/>
              </a:rPr>
              <a:t>minterms</a:t>
            </a:r>
            <a:r>
              <a:rPr lang="en-US" sz="3600" dirty="0">
                <a:latin typeface="Times New Roman" pitchFamily="18" charset="0"/>
                <a:cs typeface="Times New Roman" pitchFamily="18" charset="0"/>
              </a:rPr>
              <a:t> </a:t>
            </a:r>
          </a:p>
        </p:txBody>
      </p:sp>
      <p:sp>
        <p:nvSpPr>
          <p:cNvPr id="2" name="Rectangle 1"/>
          <p:cNvSpPr/>
          <p:nvPr/>
        </p:nvSpPr>
        <p:spPr>
          <a:xfrm>
            <a:off x="712573" y="1221928"/>
            <a:ext cx="11125200" cy="2677656"/>
          </a:xfrm>
          <a:prstGeom prst="rect">
            <a:avLst/>
          </a:prstGeom>
        </p:spPr>
        <p:txBody>
          <a:bodyPr wrap="square">
            <a:spAutoFit/>
          </a:bodyPr>
          <a:lstStyle/>
          <a:p>
            <a:r>
              <a:rPr lang="en-US" sz="2400" dirty="0">
                <a:latin typeface="Times New Roman" pitchFamily="18" charset="0"/>
                <a:cs typeface="Times New Roman" pitchFamily="18" charset="0"/>
              </a:rPr>
              <a:t>Consider the Boolean function given in previous Example</a:t>
            </a:r>
          </a:p>
          <a:p>
            <a:pPr algn="ctr"/>
            <a:r>
              <a:rPr lang="en-US" sz="2400" dirty="0">
                <a:latin typeface="Times New Roman" pitchFamily="18" charset="0"/>
                <a:cs typeface="Times New Roman" pitchFamily="18" charset="0"/>
              </a:rPr>
              <a:t>F = A + B’C</a:t>
            </a:r>
          </a:p>
          <a:p>
            <a:pPr algn="just"/>
            <a:r>
              <a:rPr lang="en-US" sz="2400" dirty="0">
                <a:latin typeface="Times New Roman" pitchFamily="18" charset="0"/>
                <a:cs typeface="Times New Roman" pitchFamily="18" charset="0"/>
              </a:rPr>
              <a:t> The truth table can be derived directly from the algebraic expression by listing the eight binary combinations under variables A, B, and C and inserting 1’s under F for those combinations for which </a:t>
            </a:r>
            <a:r>
              <a:rPr lang="en-US" sz="2400" dirty="0">
                <a:solidFill>
                  <a:srgbClr val="FF0000"/>
                </a:solidFill>
                <a:latin typeface="Times New Roman" pitchFamily="18" charset="0"/>
                <a:cs typeface="Times New Roman" pitchFamily="18" charset="0"/>
              </a:rPr>
              <a:t>A = 1 </a:t>
            </a:r>
            <a:r>
              <a:rPr lang="en-US" sz="2400" dirty="0">
                <a:latin typeface="Times New Roman" pitchFamily="18" charset="0"/>
                <a:cs typeface="Times New Roman" pitchFamily="18" charset="0"/>
              </a:rPr>
              <a:t>and </a:t>
            </a:r>
            <a:r>
              <a:rPr lang="en-US" sz="2400" dirty="0">
                <a:solidFill>
                  <a:srgbClr val="FF0000"/>
                </a:solidFill>
                <a:latin typeface="Times New Roman" pitchFamily="18" charset="0"/>
                <a:cs typeface="Times New Roman" pitchFamily="18" charset="0"/>
              </a:rPr>
              <a:t>BC = 01.</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From the truth table, we can then read the five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of the function to be 1, 4, 5, 6, and 7. </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633" y="3483680"/>
            <a:ext cx="3120210" cy="308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251621" y="4374292"/>
            <a:ext cx="902043" cy="234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10217" y="5202194"/>
            <a:ext cx="222422" cy="1099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0580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4" y="486203"/>
            <a:ext cx="11108723" cy="646331"/>
          </a:xfrm>
          <a:prstGeom prst="rect">
            <a:avLst/>
          </a:prstGeom>
        </p:spPr>
        <p:txBody>
          <a:bodyPr wrap="square">
            <a:spAutoFit/>
          </a:bodyPr>
          <a:lstStyle/>
          <a:p>
            <a:r>
              <a:rPr lang="en-US" sz="3600" b="1" dirty="0">
                <a:latin typeface="Times New Roman" pitchFamily="18" charset="0"/>
                <a:cs typeface="Times New Roman" pitchFamily="18" charset="0"/>
              </a:rPr>
              <a:t>Alternative procedure for deriving the </a:t>
            </a:r>
            <a:r>
              <a:rPr lang="en-US" sz="3600" b="1" dirty="0" err="1">
                <a:latin typeface="Times New Roman" pitchFamily="18" charset="0"/>
                <a:cs typeface="Times New Roman" pitchFamily="18" charset="0"/>
              </a:rPr>
              <a:t>minterms</a:t>
            </a:r>
            <a:r>
              <a:rPr lang="en-US" sz="3600" dirty="0">
                <a:latin typeface="Times New Roman" pitchFamily="18" charset="0"/>
                <a:cs typeface="Times New Roman" pitchFamily="18" charset="0"/>
              </a:rPr>
              <a:t> </a:t>
            </a:r>
          </a:p>
        </p:txBody>
      </p:sp>
      <p:sp>
        <p:nvSpPr>
          <p:cNvPr id="2" name="Rectangle 1"/>
          <p:cNvSpPr/>
          <p:nvPr/>
        </p:nvSpPr>
        <p:spPr>
          <a:xfrm>
            <a:off x="712573" y="1221928"/>
            <a:ext cx="11125200" cy="2677656"/>
          </a:xfrm>
          <a:prstGeom prst="rect">
            <a:avLst/>
          </a:prstGeom>
        </p:spPr>
        <p:txBody>
          <a:bodyPr wrap="square">
            <a:spAutoFit/>
          </a:bodyPr>
          <a:lstStyle/>
          <a:p>
            <a:r>
              <a:rPr lang="en-US" sz="2400" dirty="0">
                <a:latin typeface="Times New Roman" pitchFamily="18" charset="0"/>
                <a:cs typeface="Times New Roman" pitchFamily="18" charset="0"/>
              </a:rPr>
              <a:t>Consider the Boolean function given in previous Example</a:t>
            </a:r>
          </a:p>
          <a:p>
            <a:pPr algn="ctr"/>
            <a:r>
              <a:rPr lang="en-US" sz="2400" dirty="0">
                <a:latin typeface="Times New Roman" pitchFamily="18" charset="0"/>
                <a:cs typeface="Times New Roman" pitchFamily="18" charset="0"/>
              </a:rPr>
              <a:t>F = A + B’C</a:t>
            </a:r>
          </a:p>
          <a:p>
            <a:pPr algn="just"/>
            <a:r>
              <a:rPr lang="en-US" sz="2400" dirty="0">
                <a:latin typeface="Times New Roman" pitchFamily="18" charset="0"/>
                <a:cs typeface="Times New Roman" pitchFamily="18" charset="0"/>
              </a:rPr>
              <a:t> The truth table can be derived directly from the algebraic expression by listing the eight binary combinations under variables A, B, and C and inserting 1’s under F for those combinations for which </a:t>
            </a:r>
            <a:r>
              <a:rPr lang="en-US" sz="2400" dirty="0">
                <a:solidFill>
                  <a:srgbClr val="FF0000"/>
                </a:solidFill>
                <a:latin typeface="Times New Roman" pitchFamily="18" charset="0"/>
                <a:cs typeface="Times New Roman" pitchFamily="18" charset="0"/>
              </a:rPr>
              <a:t>A = 1 </a:t>
            </a:r>
            <a:r>
              <a:rPr lang="en-US" sz="2400" dirty="0">
                <a:latin typeface="Times New Roman" pitchFamily="18" charset="0"/>
                <a:cs typeface="Times New Roman" pitchFamily="18" charset="0"/>
              </a:rPr>
              <a:t>and </a:t>
            </a:r>
            <a:r>
              <a:rPr lang="en-US" sz="2400" dirty="0">
                <a:solidFill>
                  <a:srgbClr val="FF0000"/>
                </a:solidFill>
                <a:latin typeface="Times New Roman" pitchFamily="18" charset="0"/>
                <a:cs typeface="Times New Roman" pitchFamily="18" charset="0"/>
              </a:rPr>
              <a:t>BC = 01.</a:t>
            </a:r>
            <a:r>
              <a:rPr lang="en-US" sz="2400" dirty="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From the truth table, we can then read the five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of the function to be 1, 4, 5, 6, and 7. </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633" y="3483680"/>
            <a:ext cx="3120210" cy="308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251621" y="4374292"/>
            <a:ext cx="902043" cy="2347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10217" y="5202194"/>
            <a:ext cx="222422" cy="10997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4726459" y="5325762"/>
            <a:ext cx="195236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726459" y="5585254"/>
            <a:ext cx="195236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766555" y="5906530"/>
            <a:ext cx="195236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766555" y="6166022"/>
            <a:ext cx="195236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153664" y="4466967"/>
            <a:ext cx="565257"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64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3" y="337922"/>
            <a:ext cx="11108723" cy="523220"/>
          </a:xfrm>
          <a:prstGeom prst="rect">
            <a:avLst/>
          </a:prstGeom>
        </p:spPr>
        <p:txBody>
          <a:bodyPr wrap="square">
            <a:spAutoFit/>
          </a:bodyPr>
          <a:lstStyle/>
          <a:p>
            <a:r>
              <a:rPr lang="en-US" sz="2800" b="1" dirty="0">
                <a:latin typeface="Times New Roman" pitchFamily="18" charset="0"/>
                <a:cs typeface="Times New Roman" pitchFamily="18" charset="0"/>
              </a:rPr>
              <a:t>Example of </a:t>
            </a:r>
            <a:r>
              <a:rPr lang="en-US" sz="2800" b="1" dirty="0" err="1">
                <a:latin typeface="Times New Roman" pitchFamily="18" charset="0"/>
                <a:cs typeface="Times New Roman" pitchFamily="18" charset="0"/>
              </a:rPr>
              <a:t>Maxterms</a:t>
            </a:r>
            <a:endParaRPr lang="en-US" sz="2800" b="1" dirty="0">
              <a:latin typeface="Times New Roman" pitchFamily="18" charset="0"/>
              <a:cs typeface="Times New Roman" pitchFamily="18" charset="0"/>
            </a:endParaRP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211" y="749388"/>
            <a:ext cx="8620126" cy="4730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211" y="5448300"/>
            <a:ext cx="83724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508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3" y="313209"/>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Conversion between Canonical Forms</a:t>
            </a:r>
            <a:r>
              <a:rPr lang="en-US" sz="3600" dirty="0">
                <a:latin typeface="Times New Roman" pitchFamily="18" charset="0"/>
                <a:cs typeface="Times New Roman" pitchFamily="18" charset="0"/>
              </a:rPr>
              <a:t> </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16" y="1138711"/>
            <a:ext cx="9933142" cy="4977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07956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260" y="923613"/>
            <a:ext cx="10725665" cy="5262979"/>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We now state a general conversion procedure: </a:t>
            </a:r>
          </a:p>
          <a:p>
            <a:pPr marL="342900" indent="-342900" algn="just">
              <a:buFont typeface="Wingdings" pitchFamily="2" charset="2"/>
              <a:buChar char="v"/>
            </a:pPr>
            <a:r>
              <a:rPr lang="en-US" sz="2400" dirty="0">
                <a:latin typeface="Times New Roman" pitchFamily="18" charset="0"/>
                <a:cs typeface="Times New Roman" pitchFamily="18" charset="0"/>
              </a:rPr>
              <a:t>To convert from one canonical form to another, interchange the symbols     and                            </a:t>
            </a:r>
          </a:p>
          <a:p>
            <a:pPr algn="just"/>
            <a:r>
              <a:rPr lang="en-US" sz="2400" dirty="0">
                <a:latin typeface="Times New Roman" pitchFamily="18" charset="0"/>
                <a:cs typeface="Times New Roman" pitchFamily="18" charset="0"/>
              </a:rPr>
              <a:t>     and list those numbers missing from the original form. </a:t>
            </a:r>
          </a:p>
          <a:p>
            <a:pPr marL="342900" indent="-342900" algn="just">
              <a:buFont typeface="Wingdings" pitchFamily="2" charset="2"/>
              <a:buChar char="v"/>
            </a:pPr>
            <a:r>
              <a:rPr lang="en-US" sz="2400" dirty="0">
                <a:latin typeface="Times New Roman" pitchFamily="18" charset="0"/>
                <a:cs typeface="Times New Roman" pitchFamily="18" charset="0"/>
              </a:rPr>
              <a:t>In order to find the missing terms, one must realize that the total number of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maxterms</a:t>
            </a:r>
            <a:r>
              <a:rPr lang="en-US" sz="2400" dirty="0">
                <a:latin typeface="Times New Roman" pitchFamily="18" charset="0"/>
                <a:cs typeface="Times New Roman" pitchFamily="18" charset="0"/>
              </a:rPr>
              <a:t> is 2</a:t>
            </a:r>
            <a:r>
              <a:rPr lang="en-US" sz="3200" baseline="30000" dirty="0">
                <a:latin typeface="Times New Roman" pitchFamily="18" charset="0"/>
                <a:cs typeface="Times New Roman" pitchFamily="18" charset="0"/>
              </a:rPr>
              <a:t>n</a:t>
            </a:r>
            <a:r>
              <a:rPr lang="en-US" sz="2400" dirty="0">
                <a:latin typeface="Times New Roman" pitchFamily="18" charset="0"/>
                <a:cs typeface="Times New Roman" pitchFamily="18" charset="0"/>
              </a:rPr>
              <a:t> , where n is the number of binary variables in the function. </a:t>
            </a:r>
          </a:p>
          <a:p>
            <a:pPr marL="342900" indent="-342900" algn="just">
              <a:buFont typeface="Wingdings" pitchFamily="2" charset="2"/>
              <a:buChar char="v"/>
            </a:pPr>
            <a:r>
              <a:rPr lang="en-US" sz="2400" dirty="0">
                <a:latin typeface="Times New Roman" pitchFamily="18" charset="0"/>
                <a:cs typeface="Times New Roman" pitchFamily="18" charset="0"/>
              </a:rPr>
              <a:t>A Boolean function can be converted from an algebraic expression to a product of </a:t>
            </a:r>
            <a:r>
              <a:rPr lang="en-US" sz="2400" dirty="0" err="1">
                <a:latin typeface="Times New Roman" pitchFamily="18" charset="0"/>
                <a:cs typeface="Times New Roman" pitchFamily="18" charset="0"/>
              </a:rPr>
              <a:t>maxterms</a:t>
            </a:r>
            <a:r>
              <a:rPr lang="en-US" sz="2400" dirty="0">
                <a:latin typeface="Times New Roman" pitchFamily="18" charset="0"/>
                <a:cs typeface="Times New Roman" pitchFamily="18" charset="0"/>
              </a:rPr>
              <a:t> by means of a truth table and the canonical conversion procedure. </a:t>
            </a:r>
          </a:p>
          <a:p>
            <a:pPr marL="342900" indent="-342900" algn="just">
              <a:buFont typeface="Wingdings" pitchFamily="2" charset="2"/>
              <a:buChar char="v"/>
            </a:pPr>
            <a:r>
              <a:rPr lang="en-US" sz="2400" dirty="0">
                <a:latin typeface="Times New Roman" pitchFamily="18" charset="0"/>
                <a:cs typeface="Times New Roman" pitchFamily="18" charset="0"/>
              </a:rPr>
              <a:t>Consider, for example, the Boolean expression    F =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x’z</a:t>
            </a:r>
            <a:r>
              <a:rPr lang="en-US" sz="2400" dirty="0">
                <a:latin typeface="Times New Roman" pitchFamily="18" charset="0"/>
                <a:cs typeface="Times New Roman" pitchFamily="18" charset="0"/>
              </a:rPr>
              <a:t> </a:t>
            </a:r>
          </a:p>
          <a:p>
            <a:pPr marL="342900" indent="-342900" algn="just">
              <a:buFont typeface="Wingdings" pitchFamily="2" charset="2"/>
              <a:buChar char="v"/>
            </a:pPr>
            <a:r>
              <a:rPr lang="en-US" sz="2400" dirty="0">
                <a:latin typeface="Times New Roman" pitchFamily="18" charset="0"/>
                <a:cs typeface="Times New Roman" pitchFamily="18" charset="0"/>
              </a:rPr>
              <a:t>First, we derive the truth table of the function</a:t>
            </a:r>
          </a:p>
          <a:p>
            <a:pPr marL="342900" indent="-342900" algn="just">
              <a:buFont typeface="Wingdings" pitchFamily="2" charset="2"/>
              <a:buChar char="v"/>
            </a:pPr>
            <a:r>
              <a:rPr lang="en-US" sz="2400" dirty="0">
                <a:latin typeface="Times New Roman" pitchFamily="18" charset="0"/>
                <a:cs typeface="Times New Roman" pitchFamily="18" charset="0"/>
              </a:rPr>
              <a:t>The 1’s under F in the table are determined from the combination of the variables for which </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 = 11 or </a:t>
            </a:r>
            <a:r>
              <a:rPr lang="en-US" sz="2400" dirty="0" err="1">
                <a:latin typeface="Times New Roman" pitchFamily="18" charset="0"/>
                <a:cs typeface="Times New Roman" pitchFamily="18" charset="0"/>
              </a:rPr>
              <a:t>xz</a:t>
            </a:r>
            <a:r>
              <a:rPr lang="en-US" sz="2400" dirty="0">
                <a:latin typeface="Times New Roman" pitchFamily="18" charset="0"/>
                <a:cs typeface="Times New Roman" pitchFamily="18" charset="0"/>
              </a:rPr>
              <a:t> = 01. </a:t>
            </a:r>
          </a:p>
          <a:p>
            <a:pPr marL="342900" indent="-342900" algn="just">
              <a:buFont typeface="Wingdings" pitchFamily="2" charset="2"/>
              <a:buChar char="v"/>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of the function are read from the truth table to be 1, 3, 6, and 7.</a:t>
            </a:r>
          </a:p>
          <a:p>
            <a:pPr marL="342900" indent="-342900" algn="just">
              <a:buFont typeface="Wingdings" pitchFamily="2" charset="2"/>
              <a:buChar char="v"/>
            </a:pPr>
            <a:r>
              <a:rPr lang="en-US" sz="2400" dirty="0">
                <a:latin typeface="Times New Roman" pitchFamily="18" charset="0"/>
                <a:cs typeface="Times New Roman" pitchFamily="18" charset="0"/>
              </a:rPr>
              <a:t> The function expressed as a sum of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is </a:t>
            </a:r>
          </a:p>
        </p:txBody>
      </p:sp>
      <mc:AlternateContent xmlns:mc="http://schemas.openxmlformats.org/markup-compatibility/2006" xmlns:a14="http://schemas.microsoft.com/office/drawing/2010/main">
        <mc:Choice Requires="a14">
          <p:sp>
            <p:nvSpPr>
              <p:cNvPr id="3" name="TextBox 2"/>
              <p:cNvSpPr txBox="1"/>
              <p:nvPr/>
            </p:nvSpPr>
            <p:spPr>
              <a:xfrm>
                <a:off x="10082341" y="1399856"/>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Σ</m:t>
                      </m:r>
                      <m:r>
                        <a:rPr lang="en-US" b="0" i="1" smtClean="0">
                          <a:latin typeface="Cambria Math"/>
                          <a:ea typeface="Cambria Math"/>
                        </a:rPr>
                        <m:t> </m:t>
                      </m:r>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0082341" y="1399856"/>
                <a:ext cx="415498" cy="369332"/>
              </a:xfrm>
              <a:prstGeom prst="rect">
                <a:avLst/>
              </a:prstGeom>
              <a:blipFill rotWithShape="1">
                <a:blip r:embed="rId2"/>
                <a:stretch>
                  <a:fillRect t="-8333" r="-19118"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877397" y="1375413"/>
                <a:ext cx="4443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a:ea typeface="Cambria Math"/>
                        </a:rPr>
                        <m:t>Π</m:t>
                      </m:r>
                      <m:r>
                        <a:rPr lang="en-US" b="0" i="1" smtClean="0">
                          <a:latin typeface="Cambria Math"/>
                          <a:ea typeface="Cambria Math"/>
                        </a:rPr>
                        <m:t> </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0877397" y="1375413"/>
                <a:ext cx="444352" cy="369332"/>
              </a:xfrm>
              <a:prstGeom prst="rect">
                <a:avLst/>
              </a:prstGeom>
              <a:blipFill rotWithShape="1">
                <a:blip r:embed="rId3"/>
                <a:stretch>
                  <a:fillRect t="-8333" r="-19178" b="-26667"/>
                </a:stretch>
              </a:blipFill>
            </p:spPr>
            <p:txBody>
              <a:bodyPr/>
              <a:lstStyle/>
              <a:p>
                <a:r>
                  <a:rPr lang="en-US">
                    <a:noFill/>
                  </a:rPr>
                  <a:t> </a:t>
                </a:r>
              </a:p>
            </p:txBody>
          </p:sp>
        </mc:Fallback>
      </mc:AlternateContent>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2545" y="5790098"/>
            <a:ext cx="2524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35202" y="41360"/>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Conversion between Canonical Forms</a:t>
            </a:r>
            <a:r>
              <a:rPr lang="en-US" sz="3600" dirty="0">
                <a:latin typeface="Times New Roman" pitchFamily="18" charset="0"/>
                <a:cs typeface="Times New Roman" pitchFamily="18" charset="0"/>
              </a:rPr>
              <a:t> </a:t>
            </a:r>
          </a:p>
        </p:txBody>
      </p:sp>
    </p:spTree>
    <p:extLst>
      <p:ext uri="{BB962C8B-B14F-4D97-AF65-F5344CB8AC3E}">
        <p14:creationId xmlns:p14="http://schemas.microsoft.com/office/powerpoint/2010/main" val="2825247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491" y="1210101"/>
            <a:ext cx="10272585" cy="2308324"/>
          </a:xfrm>
          <a:prstGeom prst="rect">
            <a:avLst/>
          </a:prstGeom>
        </p:spPr>
        <p:txBody>
          <a:bodyPr wrap="square">
            <a:spAutoFit/>
          </a:bodyPr>
          <a:lstStyle/>
          <a:p>
            <a:pPr algn="just"/>
            <a:r>
              <a:rPr lang="en-US" sz="2400" dirty="0">
                <a:latin typeface="Times New Roman" pitchFamily="18" charset="0"/>
                <a:cs typeface="Times New Roman" pitchFamily="18" charset="0"/>
              </a:rPr>
              <a:t>Since there is a total of eight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maxterms</a:t>
            </a:r>
            <a:r>
              <a:rPr lang="en-US" sz="2400" dirty="0">
                <a:latin typeface="Times New Roman" pitchFamily="18" charset="0"/>
                <a:cs typeface="Times New Roman" pitchFamily="18" charset="0"/>
              </a:rPr>
              <a:t> in a function of three variables, we determine the missing terms to be 0, 2, 4, and 5. The function expressed as a product of </a:t>
            </a:r>
            <a:r>
              <a:rPr lang="en-US" sz="2400" dirty="0" err="1">
                <a:latin typeface="Times New Roman" pitchFamily="18" charset="0"/>
                <a:cs typeface="Times New Roman" pitchFamily="18" charset="0"/>
              </a:rPr>
              <a:t>maxterms</a:t>
            </a:r>
            <a:r>
              <a:rPr lang="en-US" sz="2400" dirty="0">
                <a:latin typeface="Times New Roman" pitchFamily="18" charset="0"/>
                <a:cs typeface="Times New Roman" pitchFamily="18" charset="0"/>
              </a:rPr>
              <a:t> is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same answer as obtained in Previous Example.</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441" y="2548929"/>
            <a:ext cx="28098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5202" y="41360"/>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Conversion between Canonical Forms</a:t>
            </a:r>
            <a:r>
              <a:rPr lang="en-US" sz="3600" dirty="0">
                <a:latin typeface="Times New Roman" pitchFamily="18" charset="0"/>
                <a:cs typeface="Times New Roman" pitchFamily="18" charset="0"/>
              </a:rPr>
              <a:t> </a:t>
            </a:r>
          </a:p>
        </p:txBody>
      </p:sp>
    </p:spTree>
    <p:extLst>
      <p:ext uri="{BB962C8B-B14F-4D97-AF65-F5344CB8AC3E}">
        <p14:creationId xmlns:p14="http://schemas.microsoft.com/office/powerpoint/2010/main" val="3701758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6895" y="889686"/>
            <a:ext cx="7455544" cy="449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35202" y="41360"/>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Conversion between Canonical Forms</a:t>
            </a:r>
            <a:r>
              <a:rPr lang="en-US" sz="3600" dirty="0">
                <a:latin typeface="Times New Roman" pitchFamily="18" charset="0"/>
                <a:cs typeface="Times New Roman" pitchFamily="18" charset="0"/>
              </a:rPr>
              <a:t> </a:t>
            </a:r>
          </a:p>
        </p:txBody>
      </p:sp>
    </p:spTree>
    <p:extLst>
      <p:ext uri="{BB962C8B-B14F-4D97-AF65-F5344CB8AC3E}">
        <p14:creationId xmlns:p14="http://schemas.microsoft.com/office/powerpoint/2010/main" val="329362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85800" y="228600"/>
            <a:ext cx="7772400" cy="1020763"/>
          </a:xfrm>
        </p:spPr>
        <p:txBody>
          <a:bodyPr>
            <a:normAutofit/>
          </a:bodyPr>
          <a:lstStyle/>
          <a:p>
            <a:r>
              <a:rPr lang="en-US" sz="4000" dirty="0">
                <a:latin typeface="Times New Roman" panose="02020603050405020304" pitchFamily="18" charset="0"/>
                <a:cs typeface="Times New Roman" panose="02020603050405020304" pitchFamily="18" charset="0"/>
              </a:rPr>
              <a:t>Logical Operations</a:t>
            </a:r>
          </a:p>
        </p:txBody>
      </p:sp>
      <p:sp>
        <p:nvSpPr>
          <p:cNvPr id="6" name="Rectangle 3"/>
          <p:cNvSpPr txBox="1">
            <a:spLocks noChangeArrowheads="1"/>
          </p:cNvSpPr>
          <p:nvPr/>
        </p:nvSpPr>
        <p:spPr>
          <a:xfrm>
            <a:off x="685800" y="1295400"/>
            <a:ext cx="7772400" cy="50276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three basic logical operations are:</a:t>
            </a:r>
          </a:p>
          <a:p>
            <a:pPr lvl="1"/>
            <a:r>
              <a:rPr lang="en-US" dirty="0">
                <a:latin typeface="Times New Roman" panose="02020603050405020304" pitchFamily="18" charset="0"/>
                <a:cs typeface="Times New Roman" panose="02020603050405020304" pitchFamily="18" charset="0"/>
              </a:rPr>
              <a:t>AND </a:t>
            </a:r>
          </a:p>
          <a:p>
            <a:pPr lvl="1"/>
            <a:r>
              <a:rPr lang="en-US" dirty="0">
                <a:latin typeface="Times New Roman" panose="02020603050405020304" pitchFamily="18" charset="0"/>
                <a:cs typeface="Times New Roman" panose="02020603050405020304" pitchFamily="18" charset="0"/>
              </a:rPr>
              <a:t>OR</a:t>
            </a:r>
          </a:p>
          <a:p>
            <a:pPr lvl="1"/>
            <a:r>
              <a:rPr lang="en-US" dirty="0">
                <a:latin typeface="Times New Roman" panose="02020603050405020304" pitchFamily="18" charset="0"/>
                <a:cs typeface="Times New Roman" panose="02020603050405020304" pitchFamily="18" charset="0"/>
              </a:rPr>
              <a:t>NOT</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AND is denoted by a dot (·).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OR is denoted by a plus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NOT is denoted by an </a:t>
            </a:r>
            <a:r>
              <a:rPr lang="en-US" sz="2400" dirty="0" err="1">
                <a:latin typeface="Times New Roman" panose="02020603050405020304" pitchFamily="18" charset="0"/>
                <a:cs typeface="Times New Roman" panose="02020603050405020304" pitchFamily="18" charset="0"/>
              </a:rPr>
              <a:t>overbar</a:t>
            </a:r>
            <a:r>
              <a:rPr lang="en-US" sz="2400" dirty="0">
                <a:latin typeface="Times New Roman" panose="02020603050405020304" pitchFamily="18" charset="0"/>
                <a:cs typeface="Times New Roman" panose="02020603050405020304" pitchFamily="18" charset="0"/>
              </a:rPr>
              <a:t> ( ¯ ), a single quote mark (') after, or (~) before the variable.</a:t>
            </a:r>
          </a:p>
          <a:p>
            <a:endParaRPr lang="en-US" dirty="0"/>
          </a:p>
        </p:txBody>
      </p:sp>
    </p:spTree>
    <p:extLst>
      <p:ext uri="{BB962C8B-B14F-4D97-AF65-F5344CB8AC3E}">
        <p14:creationId xmlns:p14="http://schemas.microsoft.com/office/powerpoint/2010/main" val="2192671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2" y="105315"/>
            <a:ext cx="11108723" cy="523220"/>
          </a:xfrm>
          <a:prstGeom prst="rect">
            <a:avLst/>
          </a:prstGeom>
        </p:spPr>
        <p:txBody>
          <a:bodyPr wrap="square">
            <a:spAutoFit/>
          </a:bodyPr>
          <a:lstStyle/>
          <a:p>
            <a:r>
              <a:rPr lang="en-US" sz="2800" b="1" dirty="0">
                <a:latin typeface="Times New Roman" pitchFamily="18" charset="0"/>
                <a:cs typeface="Times New Roman" pitchFamily="18" charset="0"/>
              </a:rPr>
              <a:t>Canonical Form: Sum of </a:t>
            </a:r>
            <a:r>
              <a:rPr lang="en-US" sz="2800" b="1" dirty="0" err="1">
                <a:latin typeface="Times New Roman" pitchFamily="18" charset="0"/>
                <a:cs typeface="Times New Roman" pitchFamily="18" charset="0"/>
              </a:rPr>
              <a:t>Minterms</a:t>
            </a:r>
            <a:endParaRPr lang="en-US" sz="2800" b="1" dirty="0">
              <a:latin typeface="Times New Roman" pitchFamily="18" charset="0"/>
              <a:cs typeface="Times New Roman" pitchFamily="18" charset="0"/>
            </a:endParaRPr>
          </a:p>
        </p:txBody>
      </p:sp>
      <p:sp>
        <p:nvSpPr>
          <p:cNvPr id="5" name="TextBox 4"/>
          <p:cNvSpPr txBox="1"/>
          <p:nvPr/>
        </p:nvSpPr>
        <p:spPr>
          <a:xfrm>
            <a:off x="667263" y="902043"/>
            <a:ext cx="9675342" cy="4093428"/>
          </a:xfrm>
          <a:prstGeom prst="rect">
            <a:avLst/>
          </a:prstGeom>
          <a:noFill/>
        </p:spPr>
        <p:txBody>
          <a:bodyPr wrap="square" rtlCol="0">
            <a:spAutoFit/>
          </a:bodyPr>
          <a:lstStyle/>
          <a:p>
            <a:pPr>
              <a:spcAft>
                <a:spcPts val="1200"/>
              </a:spcAft>
            </a:pPr>
            <a:r>
              <a:rPr lang="en-US" sz="2000" dirty="0">
                <a:latin typeface="Times New Roman" pitchFamily="18" charset="0"/>
                <a:cs typeface="Times New Roman" pitchFamily="18" charset="0"/>
              </a:rPr>
              <a:t>F(X,Y,Z)  = X’Y’+Z</a:t>
            </a:r>
          </a:p>
          <a:p>
            <a:pPr>
              <a:spcAft>
                <a:spcPts val="1200"/>
              </a:spcAft>
            </a:pPr>
            <a:r>
              <a:rPr lang="en-US" sz="2000" dirty="0">
                <a:latin typeface="Times New Roman" pitchFamily="18" charset="0"/>
                <a:cs typeface="Times New Roman" pitchFamily="18" charset="0"/>
              </a:rPr>
              <a:t>                = X’Y’(Z+Z’)+Z(X+X’)(Y+Y’)</a:t>
            </a:r>
          </a:p>
          <a:p>
            <a:pPr>
              <a:spcAft>
                <a:spcPts val="1200"/>
              </a:spcAft>
            </a:pPr>
            <a:r>
              <a:rPr lang="en-US" sz="2000" dirty="0">
                <a:latin typeface="Times New Roman" pitchFamily="18" charset="0"/>
                <a:cs typeface="Times New Roman" pitchFamily="18" charset="0"/>
              </a:rPr>
              <a:t>	  = X’Y’Z+X’Y’Z’+(ZX+ZX’)(Y+Y’)</a:t>
            </a:r>
          </a:p>
          <a:p>
            <a:pPr>
              <a:spcAft>
                <a:spcPts val="1200"/>
              </a:spcAft>
            </a:pPr>
            <a:r>
              <a:rPr lang="en-US" sz="2000" dirty="0">
                <a:latin typeface="Times New Roman" pitchFamily="18" charset="0"/>
                <a:cs typeface="Times New Roman" pitchFamily="18" charset="0"/>
              </a:rPr>
              <a:t>	  = X’Y’Z’+X’Y’Z+X’YZ+XY’Z+XYZ</a:t>
            </a:r>
          </a:p>
          <a:p>
            <a:pPr>
              <a:spcAft>
                <a:spcPts val="1200"/>
              </a:spcAft>
            </a:pPr>
            <a:r>
              <a:rPr lang="en-US" sz="2000" dirty="0">
                <a:latin typeface="Times New Roman" pitchFamily="18" charset="0"/>
                <a:cs typeface="Times New Roman" pitchFamily="18" charset="0"/>
              </a:rPr>
              <a:t>	  = m0+m1+m3+m5+m7</a:t>
            </a:r>
          </a:p>
          <a:p>
            <a:pPr>
              <a:spcAft>
                <a:spcPts val="1200"/>
              </a:spcAft>
            </a:pPr>
            <a:r>
              <a:rPr lang="en-US" sz="2000" dirty="0">
                <a:latin typeface="Times New Roman" pitchFamily="18" charset="0"/>
                <a:cs typeface="Times New Roman" pitchFamily="18" charset="0"/>
              </a:rPr>
              <a:t>	  = ∑(m0+m1+m3+m5+m7)</a:t>
            </a:r>
          </a:p>
          <a:p>
            <a:pPr>
              <a:spcAft>
                <a:spcPts val="1200"/>
              </a:spcAft>
            </a:pPr>
            <a:r>
              <a:rPr lang="en-US" sz="2000" dirty="0">
                <a:latin typeface="Times New Roman" pitchFamily="18" charset="0"/>
                <a:cs typeface="Times New Roman" pitchFamily="18" charset="0"/>
              </a:rPr>
              <a:t>	  = ∑m(0,1,3.5,7)</a:t>
            </a:r>
          </a:p>
          <a:p>
            <a:pPr>
              <a:spcAft>
                <a:spcPts val="1200"/>
              </a:spcAft>
            </a:pPr>
            <a:endParaRPr lang="en-US" sz="2000" dirty="0">
              <a:latin typeface="Times New Roman" pitchFamily="18" charset="0"/>
              <a:cs typeface="Times New Roman" pitchFamily="18" charset="0"/>
            </a:endParaRPr>
          </a:p>
          <a:p>
            <a:pPr>
              <a:spcAft>
                <a:spcPts val="1200"/>
              </a:spcAft>
            </a:pPr>
            <a:r>
              <a:rPr lang="en-US" sz="2000" dirty="0">
                <a:latin typeface="Times New Roman" pitchFamily="18" charset="0"/>
                <a:cs typeface="Times New Roman" pitchFamily="18" charset="0"/>
              </a:rPr>
              <a:t>Product of </a:t>
            </a:r>
            <a:r>
              <a:rPr lang="en-US" sz="2000" dirty="0" err="1">
                <a:latin typeface="Times New Roman" pitchFamily="18" charset="0"/>
                <a:cs typeface="Times New Roman" pitchFamily="18" charset="0"/>
              </a:rPr>
              <a:t>minterms</a:t>
            </a:r>
            <a:r>
              <a:rPr lang="en-US" sz="2000" dirty="0">
                <a:latin typeface="Times New Roman" pitchFamily="18" charset="0"/>
                <a:cs typeface="Times New Roman" pitchFamily="18" charset="0"/>
              </a:rPr>
              <a:t> 0,1,3.5.7</a:t>
            </a:r>
          </a:p>
        </p:txBody>
      </p:sp>
    </p:spTree>
    <p:extLst>
      <p:ext uri="{BB962C8B-B14F-4D97-AF65-F5344CB8AC3E}">
        <p14:creationId xmlns:p14="http://schemas.microsoft.com/office/powerpoint/2010/main" val="31206483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1912" y="105315"/>
            <a:ext cx="11108723" cy="523220"/>
          </a:xfrm>
          <a:prstGeom prst="rect">
            <a:avLst/>
          </a:prstGeom>
        </p:spPr>
        <p:txBody>
          <a:bodyPr wrap="square">
            <a:spAutoFit/>
          </a:bodyPr>
          <a:lstStyle/>
          <a:p>
            <a:r>
              <a:rPr lang="en-US" sz="2800" b="1" dirty="0">
                <a:latin typeface="Times New Roman" pitchFamily="18" charset="0"/>
                <a:cs typeface="Times New Roman" pitchFamily="18" charset="0"/>
              </a:rPr>
              <a:t>Canonical Form: Product of </a:t>
            </a:r>
            <a:r>
              <a:rPr lang="en-US" sz="2800" b="1" dirty="0" err="1">
                <a:latin typeface="Times New Roman" pitchFamily="18" charset="0"/>
                <a:cs typeface="Times New Roman" pitchFamily="18" charset="0"/>
              </a:rPr>
              <a:t>Maxterms</a:t>
            </a:r>
            <a:endParaRPr lang="en-US" sz="2800" b="1" dirty="0">
              <a:latin typeface="Times New Roman" pitchFamily="18" charset="0"/>
              <a:cs typeface="Times New Roman" pitchFamily="18" charset="0"/>
            </a:endParaRPr>
          </a:p>
        </p:txBody>
      </p:sp>
      <p:sp>
        <p:nvSpPr>
          <p:cNvPr id="5" name="TextBox 4"/>
          <p:cNvSpPr txBox="1"/>
          <p:nvPr/>
        </p:nvSpPr>
        <p:spPr>
          <a:xfrm>
            <a:off x="667263" y="902043"/>
            <a:ext cx="6388443" cy="4544834"/>
          </a:xfrm>
          <a:prstGeom prst="rect">
            <a:avLst/>
          </a:prstGeom>
          <a:noFill/>
        </p:spPr>
        <p:txBody>
          <a:bodyPr wrap="square" rtlCol="0">
            <a:spAutoFit/>
          </a:bodyPr>
          <a:lstStyle/>
          <a:p>
            <a:pPr>
              <a:spcAft>
                <a:spcPts val="1200"/>
              </a:spcAft>
            </a:pPr>
            <a:r>
              <a:rPr lang="en-US" dirty="0">
                <a:latin typeface="Times New Roman" pitchFamily="18" charset="0"/>
                <a:cs typeface="Times New Roman" pitchFamily="18" charset="0"/>
              </a:rPr>
              <a:t>F(X,Y,Z)     =X’Y’+Z</a:t>
            </a:r>
          </a:p>
          <a:p>
            <a:pPr>
              <a:spcAft>
                <a:spcPts val="1200"/>
              </a:spcAft>
            </a:pPr>
            <a:r>
              <a:rPr lang="en-US" dirty="0">
                <a:latin typeface="Times New Roman" pitchFamily="18" charset="0"/>
                <a:cs typeface="Times New Roman" pitchFamily="18" charset="0"/>
              </a:rPr>
              <a:t>                 =Z+X’Y’</a:t>
            </a:r>
          </a:p>
          <a:p>
            <a:pPr>
              <a:spcAft>
                <a:spcPts val="1200"/>
              </a:spcAft>
            </a:pPr>
            <a:r>
              <a:rPr lang="en-US" dirty="0">
                <a:latin typeface="Times New Roman" pitchFamily="18" charset="0"/>
                <a:cs typeface="Times New Roman" pitchFamily="18" charset="0"/>
              </a:rPr>
              <a:t>	= (Z+X’)(Z+Y’)                      Using Distributed law</a:t>
            </a:r>
          </a:p>
          <a:p>
            <a:pPr>
              <a:spcAft>
                <a:spcPts val="1200"/>
              </a:spcAft>
            </a:pPr>
            <a:r>
              <a:rPr lang="en-US" dirty="0">
                <a:latin typeface="Times New Roman" pitchFamily="18" charset="0"/>
                <a:cs typeface="Times New Roman" pitchFamily="18" charset="0"/>
              </a:rPr>
              <a:t>	=(X’+YY’+Z)(XX’+Y’+Z)</a:t>
            </a:r>
          </a:p>
          <a:p>
            <a:pPr>
              <a:spcAft>
                <a:spcPts val="1200"/>
              </a:spcAft>
            </a:pPr>
            <a:r>
              <a:rPr lang="en-US" dirty="0">
                <a:latin typeface="Times New Roman" pitchFamily="18" charset="0"/>
                <a:cs typeface="Times New Roman" pitchFamily="18" charset="0"/>
              </a:rPr>
              <a:t>	=(X’+Y+Z)(X’+Y’+Z) (X+Y’+Z)(X’+Y+Z)</a:t>
            </a:r>
          </a:p>
          <a:p>
            <a:pPr>
              <a:spcAft>
                <a:spcPts val="1200"/>
              </a:spcAft>
            </a:pPr>
            <a:r>
              <a:rPr lang="en-US" dirty="0">
                <a:latin typeface="Times New Roman" pitchFamily="18" charset="0"/>
                <a:cs typeface="Times New Roman" pitchFamily="18" charset="0"/>
              </a:rPr>
              <a:t>	 =(X’+Y+Z)(X’+Y’+Z) (X+Y’+Z)</a:t>
            </a:r>
          </a:p>
          <a:p>
            <a:pPr>
              <a:spcAft>
                <a:spcPts val="1200"/>
              </a:spcAft>
            </a:pPr>
            <a:r>
              <a:rPr lang="en-US"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4</a:t>
            </a:r>
            <a:r>
              <a:rPr lang="en-US"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6</a:t>
            </a:r>
            <a:r>
              <a:rPr lang="en-US" dirty="0">
                <a:latin typeface="Times New Roman" pitchFamily="18" charset="0"/>
                <a:cs typeface="Times New Roman" pitchFamily="18" charset="0"/>
              </a:rPr>
              <a:t>M</a:t>
            </a:r>
            <a:r>
              <a:rPr lang="en-US" sz="2800" baseline="-25000" dirty="0">
                <a:latin typeface="Times New Roman" pitchFamily="18" charset="0"/>
                <a:cs typeface="Times New Roman" pitchFamily="18" charset="0"/>
              </a:rPr>
              <a:t>2</a:t>
            </a:r>
            <a:endParaRPr lang="en-US" baseline="-25000" dirty="0">
              <a:latin typeface="Times New Roman" pitchFamily="18" charset="0"/>
              <a:cs typeface="Times New Roman" pitchFamily="18" charset="0"/>
            </a:endParaRPr>
          </a:p>
          <a:p>
            <a:pPr>
              <a:spcAft>
                <a:spcPts val="1200"/>
              </a:spcAft>
            </a:pPr>
            <a:r>
              <a:rPr lang="en-US" dirty="0">
                <a:latin typeface="Times New Roman" pitchFamily="18" charset="0"/>
                <a:cs typeface="Times New Roman" pitchFamily="18" charset="0"/>
              </a:rPr>
              <a:t>	 =∏(M</a:t>
            </a:r>
            <a:r>
              <a:rPr lang="en-US" sz="2800" baseline="-25000" dirty="0">
                <a:latin typeface="Times New Roman" pitchFamily="18" charset="0"/>
                <a:cs typeface="Times New Roman" pitchFamily="18" charset="0"/>
              </a:rPr>
              <a:t>4</a:t>
            </a:r>
            <a:r>
              <a:rPr lang="en-US" dirty="0">
                <a:latin typeface="Times New Roman" pitchFamily="18" charset="0"/>
                <a:cs typeface="Times New Roman" pitchFamily="18" charset="0"/>
              </a:rPr>
              <a:t>M</a:t>
            </a:r>
            <a:r>
              <a:rPr lang="en-US" sz="2400" baseline="-25000" dirty="0">
                <a:latin typeface="Times New Roman" pitchFamily="18" charset="0"/>
                <a:cs typeface="Times New Roman" pitchFamily="18" charset="0"/>
              </a:rPr>
              <a:t>6</a:t>
            </a:r>
            <a:r>
              <a:rPr lang="en-US" dirty="0">
                <a:latin typeface="Times New Roman" pitchFamily="18" charset="0"/>
                <a:cs typeface="Times New Roman" pitchFamily="18" charset="0"/>
              </a:rPr>
              <a:t>M</a:t>
            </a:r>
            <a:r>
              <a:rPr lang="en-US" sz="2800"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=∏M (2,4,6)</a:t>
            </a:r>
          </a:p>
          <a:p>
            <a:pPr>
              <a:spcAft>
                <a:spcPts val="1200"/>
              </a:spcAft>
            </a:pPr>
            <a:endParaRPr lang="en-US" dirty="0">
              <a:latin typeface="Times New Roman" pitchFamily="18" charset="0"/>
              <a:cs typeface="Times New Roman" pitchFamily="18" charset="0"/>
            </a:endParaRPr>
          </a:p>
          <a:p>
            <a:pPr>
              <a:spcAft>
                <a:spcPts val="1200"/>
              </a:spcAft>
            </a:pPr>
            <a:r>
              <a:rPr lang="en-US" dirty="0">
                <a:latin typeface="Times New Roman" pitchFamily="18" charset="0"/>
                <a:cs typeface="Times New Roman" pitchFamily="18" charset="0"/>
              </a:rPr>
              <a:t>Product of </a:t>
            </a:r>
            <a:r>
              <a:rPr lang="en-US" dirty="0" err="1">
                <a:latin typeface="Times New Roman" pitchFamily="18" charset="0"/>
                <a:cs typeface="Times New Roman" pitchFamily="18" charset="0"/>
              </a:rPr>
              <a:t>Maxterm</a:t>
            </a:r>
            <a:r>
              <a:rPr lang="en-US" dirty="0">
                <a:latin typeface="Times New Roman" pitchFamily="18" charset="0"/>
                <a:cs typeface="Times New Roman" pitchFamily="18" charset="0"/>
              </a:rPr>
              <a:t> 2, 4, 6</a:t>
            </a:r>
          </a:p>
        </p:txBody>
      </p:sp>
    </p:spTree>
    <p:extLst>
      <p:ext uri="{BB962C8B-B14F-4D97-AF65-F5344CB8AC3E}">
        <p14:creationId xmlns:p14="http://schemas.microsoft.com/office/powerpoint/2010/main" val="20245468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201" y="364525"/>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Forms</a:t>
            </a:r>
            <a:r>
              <a:rPr lang="en-US" sz="3600" dirty="0">
                <a:latin typeface="Times New Roman" pitchFamily="18" charset="0"/>
                <a:cs typeface="Times New Roman" pitchFamily="18" charset="0"/>
              </a:rPr>
              <a:t> </a:t>
            </a:r>
          </a:p>
        </p:txBody>
      </p:sp>
      <mc:AlternateContent xmlns:mc="http://schemas.openxmlformats.org/markup-compatibility/2006" xmlns:a14="http://schemas.microsoft.com/office/drawing/2010/main">
        <mc:Choice Requires="a14">
          <p:sp>
            <p:nvSpPr>
              <p:cNvPr id="3" name="TextBox 2"/>
              <p:cNvSpPr txBox="1"/>
              <p:nvPr/>
            </p:nvSpPr>
            <p:spPr>
              <a:xfrm>
                <a:off x="902042" y="1408670"/>
                <a:ext cx="10527958" cy="2616101"/>
              </a:xfrm>
              <a:prstGeom prst="rect">
                <a:avLst/>
              </a:prstGeom>
              <a:noFill/>
            </p:spPr>
            <p:txBody>
              <a:bodyPr wrap="square" rtlCol="0">
                <a:spAutoFit/>
              </a:bodyPr>
              <a:lstStyle/>
              <a:p>
                <a:pPr marL="342900" indent="-342900">
                  <a:spcAft>
                    <a:spcPts val="600"/>
                  </a:spcAft>
                  <a:buFont typeface="Wingdings" pitchFamily="2" charset="2"/>
                  <a:buChar char="q"/>
                </a:pPr>
                <a:r>
                  <a:rPr lang="en-US" sz="2400" b="1" dirty="0">
                    <a:latin typeface="Times New Roman" pitchFamily="18" charset="0"/>
                    <a:cs typeface="Times New Roman" pitchFamily="18" charset="0"/>
                  </a:rPr>
                  <a:t>Example in slide 3 and </a:t>
                </a:r>
                <a:r>
                  <a:rPr lang="en-US" sz="2400" dirty="0">
                    <a:latin typeface="Times New Roman" pitchFamily="18" charset="0"/>
                    <a:cs typeface="Times New Roman" pitchFamily="18" charset="0"/>
                  </a:rPr>
                  <a:t>4   ∑m(0,1,3.5,7) =∏M (2,4,6)</a:t>
                </a:r>
              </a:p>
              <a:p>
                <a:pPr>
                  <a:spcAft>
                    <a:spcPts val="600"/>
                  </a:spcAft>
                </a:pPr>
                <a:r>
                  <a:rPr lang="en-US" sz="2400" dirty="0">
                    <a:latin typeface="Times New Roman" pitchFamily="18" charset="0"/>
                    <a:cs typeface="Times New Roman" pitchFamily="18" charset="0"/>
                  </a:rPr>
                  <a:t>In general ∑m({x}) =∏M ({y}) </a:t>
                </a:r>
              </a:p>
              <a:p>
                <a:pPr>
                  <a:spcAft>
                    <a:spcPts val="600"/>
                  </a:spcAft>
                </a:pPr>
                <a:r>
                  <a:rPr lang="en-US" sz="2400" dirty="0">
                    <a:latin typeface="Times New Roman" pitchFamily="18" charset="0"/>
                    <a:cs typeface="Times New Roman" pitchFamily="18" charset="0"/>
                  </a:rPr>
                  <a:t>Where </a:t>
                </a:r>
                <a14:m>
                  <m:oMath xmlns:m="http://schemas.openxmlformats.org/officeDocument/2006/math">
                    <m:d>
                      <m:dPr>
                        <m:begChr m:val="{"/>
                        <m:endChr m:val="}"/>
                        <m:ctrlPr>
                          <a:rPr lang="en-US" sz="240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𝑥</m:t>
                        </m:r>
                      </m:e>
                    </m:d>
                    <m:r>
                      <a:rPr lang="en-US" sz="2400" i="1" smtClean="0">
                        <a:latin typeface="Cambria Math"/>
                        <a:ea typeface="Cambria Math"/>
                        <a:cs typeface="Times New Roman" pitchFamily="18" charset="0"/>
                      </a:rPr>
                      <m:t>∪</m:t>
                    </m:r>
                    <m:r>
                      <a:rPr lang="en-US" sz="2400" b="0" i="1" smtClean="0">
                        <a:latin typeface="Cambria Math"/>
                        <a:ea typeface="Cambria Math"/>
                        <a:cs typeface="Times New Roman" pitchFamily="18" charset="0"/>
                      </a:rPr>
                      <m:t> </m:t>
                    </m:r>
                    <m:d>
                      <m:dPr>
                        <m:begChr m:val="{"/>
                        <m:endChr m:val="}"/>
                        <m:ctrlPr>
                          <a:rPr lang="en-US" sz="2400" i="1">
                            <a:latin typeface="Cambria Math" panose="02040503050406030204" pitchFamily="18" charset="0"/>
                            <a:cs typeface="Times New Roman" pitchFamily="18" charset="0"/>
                          </a:rPr>
                        </m:ctrlPr>
                      </m:dPr>
                      <m:e>
                        <m:r>
                          <a:rPr lang="en-US" sz="2400" b="0" i="1" smtClean="0">
                            <a:latin typeface="Cambria Math"/>
                            <a:cs typeface="Times New Roman" pitchFamily="18" charset="0"/>
                          </a:rPr>
                          <m:t>𝑦</m:t>
                        </m:r>
                      </m:e>
                    </m:d>
                    <m:r>
                      <a:rPr lang="en-US" sz="2400" b="0" i="1" smtClean="0">
                        <a:latin typeface="Cambria Math"/>
                        <a:cs typeface="Times New Roman" pitchFamily="18" charset="0"/>
                      </a:rPr>
                      <m:t>=</m:t>
                    </m:r>
                    <m:d>
                      <m:dPr>
                        <m:begChr m:val="{"/>
                        <m:endChr m:val="}"/>
                        <m:ctrlPr>
                          <a:rPr lang="en-US" sz="2400" b="0" i="1" smtClean="0">
                            <a:latin typeface="Cambria Math" panose="02040503050406030204" pitchFamily="18" charset="0"/>
                            <a:cs typeface="Times New Roman" pitchFamily="18" charset="0"/>
                          </a:rPr>
                        </m:ctrlPr>
                      </m:dPr>
                      <m:e>
                        <m:r>
                          <a:rPr lang="en-US" sz="2400" b="0" i="1" smtClean="0">
                            <a:latin typeface="Cambria Math"/>
                            <a:cs typeface="Times New Roman" pitchFamily="18" charset="0"/>
                          </a:rPr>
                          <m:t>0,1,2, … </m:t>
                        </m:r>
                        <m:sSup>
                          <m:sSupPr>
                            <m:ctrlPr>
                              <a:rPr lang="en-US" sz="2400" b="0" i="1" smtClean="0">
                                <a:latin typeface="Cambria Math" panose="02040503050406030204" pitchFamily="18" charset="0"/>
                                <a:cs typeface="Times New Roman" pitchFamily="18" charset="0"/>
                              </a:rPr>
                            </m:ctrlPr>
                          </m:sSupPr>
                          <m:e>
                            <m:r>
                              <a:rPr lang="en-US" sz="2400" b="0" i="1" smtClean="0">
                                <a:latin typeface="Cambria Math"/>
                                <a:cs typeface="Times New Roman" pitchFamily="18" charset="0"/>
                              </a:rPr>
                              <m:t>2</m:t>
                            </m:r>
                          </m:e>
                          <m:sup>
                            <m:r>
                              <a:rPr lang="en-US" sz="2400" b="0" i="1" smtClean="0">
                                <a:latin typeface="Cambria Math"/>
                                <a:cs typeface="Times New Roman" pitchFamily="18" charset="0"/>
                              </a:rPr>
                              <m:t>𝑛</m:t>
                            </m:r>
                            <m:r>
                              <a:rPr lang="en-US" sz="2400" b="0" i="1" smtClean="0">
                                <a:latin typeface="Cambria Math"/>
                                <a:cs typeface="Times New Roman" pitchFamily="18" charset="0"/>
                              </a:rPr>
                              <m:t>−1</m:t>
                            </m:r>
                          </m:sup>
                        </m:sSup>
                      </m:e>
                    </m:d>
                    <m:r>
                      <a:rPr lang="en-US" sz="2400" b="0" i="0" smtClean="0">
                        <a:latin typeface="Cambria Math"/>
                        <a:cs typeface="Times New Roman" pitchFamily="18" charset="0"/>
                      </a:rPr>
                      <m:t> </m:t>
                    </m:r>
                    <m:r>
                      <m:rPr>
                        <m:sty m:val="p"/>
                      </m:rPr>
                      <a:rPr lang="en-US" sz="2400" b="0" i="0" smtClean="0">
                        <a:latin typeface="Cambria Math"/>
                        <a:cs typeface="Times New Roman" pitchFamily="18" charset="0"/>
                      </a:rPr>
                      <m:t>and</m:t>
                    </m:r>
                    <m:r>
                      <a:rPr lang="en-US" sz="2400" b="0" i="0" smtClean="0">
                        <a:latin typeface="Cambria Math"/>
                        <a:cs typeface="Times New Roman" pitchFamily="18" charset="0"/>
                      </a:rPr>
                      <m:t> </m:t>
                    </m:r>
                  </m:oMath>
                </a14:m>
                <a:endParaRPr lang="en-US" sz="2400" b="0" i="0" dirty="0">
                  <a:latin typeface="Times New Roman" pitchFamily="18" charset="0"/>
                  <a:cs typeface="Times New Roman" pitchFamily="18" charset="0"/>
                </a:endParaRPr>
              </a:p>
              <a:p>
                <a:pPr>
                  <a:spcAft>
                    <a:spcPts val="600"/>
                  </a:spcAft>
                </a:pPr>
                <a:r>
                  <a:rPr lang="en-US" sz="2400" dirty="0">
                    <a:latin typeface="Times New Roman" pitchFamily="18" charset="0"/>
                    <a:cs typeface="Times New Roman" pitchFamily="18" charset="0"/>
                  </a:rPr>
                  <a:t> </a:t>
                </a:r>
                <a14:m>
                  <m:oMath xmlns:m="http://schemas.openxmlformats.org/officeDocument/2006/math">
                    <m:d>
                      <m:dPr>
                        <m:begChr m:val="{"/>
                        <m:endChr m:val="}"/>
                        <m:ctrlPr>
                          <a:rPr lang="en-US" sz="2400" i="1">
                            <a:latin typeface="Cambria Math" panose="02040503050406030204" pitchFamily="18" charset="0"/>
                            <a:cs typeface="Times New Roman" pitchFamily="18" charset="0"/>
                          </a:rPr>
                        </m:ctrlPr>
                      </m:dPr>
                      <m:e>
                        <m:r>
                          <a:rPr lang="en-US" sz="2400" i="1">
                            <a:latin typeface="Cambria Math"/>
                            <a:cs typeface="Times New Roman" pitchFamily="18" charset="0"/>
                          </a:rPr>
                          <m:t>𝑥</m:t>
                        </m:r>
                      </m:e>
                    </m:d>
                    <m:r>
                      <a:rPr lang="en-US" sz="2400" i="1" smtClean="0">
                        <a:latin typeface="Cambria Math"/>
                        <a:ea typeface="Cambria Math"/>
                        <a:cs typeface="Times New Roman" pitchFamily="18" charset="0"/>
                      </a:rPr>
                      <m:t>∩</m:t>
                    </m:r>
                    <m:r>
                      <a:rPr lang="en-US" sz="2400" i="1">
                        <a:latin typeface="Cambria Math"/>
                        <a:ea typeface="Cambria Math"/>
                        <a:cs typeface="Times New Roman" pitchFamily="18" charset="0"/>
                      </a:rPr>
                      <m:t> </m:t>
                    </m:r>
                    <m:d>
                      <m:dPr>
                        <m:begChr m:val="{"/>
                        <m:endChr m:val="}"/>
                        <m:ctrlPr>
                          <a:rPr lang="en-US" sz="2400" i="1">
                            <a:latin typeface="Cambria Math" panose="02040503050406030204" pitchFamily="18" charset="0"/>
                            <a:cs typeface="Times New Roman" pitchFamily="18" charset="0"/>
                          </a:rPr>
                        </m:ctrlPr>
                      </m:dPr>
                      <m:e>
                        <m:r>
                          <a:rPr lang="en-US" sz="2400" i="1">
                            <a:latin typeface="Cambria Math"/>
                            <a:cs typeface="Times New Roman" pitchFamily="18" charset="0"/>
                          </a:rPr>
                          <m:t>𝑦</m:t>
                        </m:r>
                      </m:e>
                    </m:d>
                    <m:r>
                      <a:rPr lang="en-US" sz="2400" i="1">
                        <a:latin typeface="Cambria Math"/>
                        <a:cs typeface="Times New Roman" pitchFamily="18" charset="0"/>
                      </a:rPr>
                      <m:t>=</m:t>
                    </m:r>
                    <m:d>
                      <m:dPr>
                        <m:begChr m:val="{"/>
                        <m:endChr m:val="}"/>
                        <m:ctrlPr>
                          <a:rPr lang="en-US" sz="2400" i="1">
                            <a:latin typeface="Cambria Math" panose="02040503050406030204" pitchFamily="18" charset="0"/>
                            <a:cs typeface="Times New Roman" pitchFamily="18" charset="0"/>
                          </a:rPr>
                        </m:ctrlPr>
                      </m:dPr>
                      <m:e>
                        <m:r>
                          <a:rPr lang="en-US" sz="2400" i="1" smtClean="0">
                            <a:latin typeface="Cambria Math"/>
                            <a:ea typeface="Cambria Math"/>
                            <a:cs typeface="Times New Roman" pitchFamily="18" charset="0"/>
                          </a:rPr>
                          <m:t>⊘</m:t>
                        </m:r>
                      </m:e>
                    </m:d>
                  </m:oMath>
                </a14:m>
                <a:endParaRPr lang="en-US" sz="2400" dirty="0">
                  <a:latin typeface="Times New Roman" pitchFamily="18" charset="0"/>
                  <a:cs typeface="Times New Roman" pitchFamily="18" charset="0"/>
                </a:endParaRPr>
              </a:p>
              <a:p>
                <a:pPr marL="342900" indent="-342900">
                  <a:spcAft>
                    <a:spcPts val="600"/>
                  </a:spcAft>
                  <a:buFont typeface="Wingdings" pitchFamily="2" charset="2"/>
                  <a:buChar char="Ø"/>
                </a:pPr>
                <a:r>
                  <a:rPr lang="en-US" sz="2400" dirty="0">
                    <a:latin typeface="Times New Roman" pitchFamily="18" charset="0"/>
                    <a:cs typeface="Times New Roman" pitchFamily="18" charset="0"/>
                  </a:rPr>
                  <a:t>A function expressed as a sum of </a:t>
                </a:r>
                <a:r>
                  <a:rPr lang="en-US" sz="2400" dirty="0" err="1">
                    <a:latin typeface="Times New Roman" pitchFamily="18" charset="0"/>
                    <a:cs typeface="Times New Roman" pitchFamily="18" charset="0"/>
                  </a:rPr>
                  <a:t>minterms</a:t>
                </a:r>
                <a:r>
                  <a:rPr lang="en-US" sz="2400" dirty="0">
                    <a:latin typeface="Times New Roman" pitchFamily="18" charset="0"/>
                    <a:cs typeface="Times New Roman" pitchFamily="18" charset="0"/>
                  </a:rPr>
                  <a:t> can also be expressed as the product  of the opposite </a:t>
                </a:r>
                <a:r>
                  <a:rPr lang="en-US" sz="2400" dirty="0" err="1">
                    <a:latin typeface="Times New Roman" pitchFamily="18" charset="0"/>
                    <a:cs typeface="Times New Roman" pitchFamily="18" charset="0"/>
                  </a:rPr>
                  <a:t>maxterms</a:t>
                </a:r>
                <a:endParaRPr lang="en-US" sz="24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02042" y="1408670"/>
                <a:ext cx="10527958" cy="2616101"/>
              </a:xfrm>
              <a:prstGeom prst="rect">
                <a:avLst/>
              </a:prstGeom>
              <a:blipFill rotWithShape="1">
                <a:blip r:embed="rId2"/>
                <a:stretch>
                  <a:fillRect l="-926" t="-1865" b="-4429"/>
                </a:stretch>
              </a:blipFill>
            </p:spPr>
            <p:txBody>
              <a:bodyPr/>
              <a:lstStyle/>
              <a:p>
                <a:r>
                  <a:rPr lang="en-US">
                    <a:noFill/>
                  </a:rPr>
                  <a:t> </a:t>
                </a:r>
              </a:p>
            </p:txBody>
          </p:sp>
        </mc:Fallback>
      </mc:AlternateContent>
    </p:spTree>
    <p:extLst>
      <p:ext uri="{BB962C8B-B14F-4D97-AF65-F5344CB8AC3E}">
        <p14:creationId xmlns:p14="http://schemas.microsoft.com/office/powerpoint/2010/main" val="3894783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201" y="364525"/>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 Forms: </a:t>
            </a:r>
            <a:r>
              <a:rPr lang="en-US" sz="3600" b="1" dirty="0" err="1">
                <a:latin typeface="Times New Roman" pitchFamily="18" charset="0"/>
                <a:cs typeface="Times New Roman" pitchFamily="18" charset="0"/>
              </a:rPr>
              <a:t>Minterms</a:t>
            </a:r>
            <a:r>
              <a:rPr lang="en-US" sz="3600" b="1" dirty="0">
                <a:latin typeface="Times New Roman" pitchFamily="18" charset="0"/>
                <a:cs typeface="Times New Roman" pitchFamily="18" charset="0"/>
              </a:rPr>
              <a:t> and </a:t>
            </a:r>
            <a:r>
              <a:rPr lang="en-US" sz="3600" b="1" dirty="0" err="1">
                <a:latin typeface="Times New Roman" pitchFamily="18" charset="0"/>
                <a:cs typeface="Times New Roman" pitchFamily="18" charset="0"/>
              </a:rPr>
              <a:t>Maxterms</a:t>
            </a:r>
            <a:endParaRPr lang="en-US" sz="3600"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902041" y="1194587"/>
                <a:ext cx="10194327" cy="5074018"/>
              </a:xfrm>
              <a:prstGeom prst="rect">
                <a:avLst/>
              </a:prstGeom>
              <a:noFill/>
            </p:spPr>
            <p:txBody>
              <a:bodyPr wrap="square" rtlCol="0">
                <a:spAutoFit/>
              </a:bodyPr>
              <a:lstStyle/>
              <a:p>
                <a:pPr marL="342900" indent="-342900">
                  <a:spcAft>
                    <a:spcPts val="600"/>
                  </a:spcAft>
                  <a:buFont typeface="Wingdings" pitchFamily="2" charset="2"/>
                  <a:buChar char="q"/>
                </a:pPr>
                <a:r>
                  <a:rPr lang="en-US" sz="2200" dirty="0">
                    <a:latin typeface="Times New Roman" pitchFamily="18" charset="0"/>
                    <a:cs typeface="Times New Roman" pitchFamily="18" charset="0"/>
                  </a:rPr>
                  <a:t>A sum of </a:t>
                </a:r>
                <a:r>
                  <a:rPr lang="en-US" sz="2200" dirty="0" err="1">
                    <a:latin typeface="Times New Roman" pitchFamily="18" charset="0"/>
                    <a:cs typeface="Times New Roman" pitchFamily="18" charset="0"/>
                  </a:rPr>
                  <a:t>minterms</a:t>
                </a:r>
                <a:r>
                  <a:rPr lang="en-US" sz="2200" dirty="0">
                    <a:latin typeface="Times New Roman" pitchFamily="18" charset="0"/>
                    <a:cs typeface="Times New Roman" pitchFamily="18" charset="0"/>
                  </a:rPr>
                  <a:t> equals the inverse of the product of the same </a:t>
                </a:r>
                <a:r>
                  <a:rPr lang="en-US" sz="2200" dirty="0" err="1">
                    <a:latin typeface="Times New Roman" pitchFamily="18" charset="0"/>
                    <a:cs typeface="Times New Roman" pitchFamily="18" charset="0"/>
                  </a:rPr>
                  <a:t>maxterms</a:t>
                </a:r>
                <a:endParaRPr lang="en-US" sz="2200" dirty="0">
                  <a:latin typeface="Times New Roman" pitchFamily="18" charset="0"/>
                  <a:cs typeface="Times New Roman" pitchFamily="18" charset="0"/>
                </a:endParaRPr>
              </a:p>
              <a:p>
                <a:pPr>
                  <a:spcAft>
                    <a:spcPts val="600"/>
                  </a:spcAft>
                </a:pPr>
                <a:endParaRPr lang="en-US" sz="2200" dirty="0">
                  <a:latin typeface="Times New Roman" pitchFamily="18" charset="0"/>
                  <a:cs typeface="Times New Roman" pitchFamily="18" charset="0"/>
                </a:endParaRPr>
              </a:p>
              <a:p>
                <a:pPr>
                  <a:spcAft>
                    <a:spcPts val="600"/>
                  </a:spcAft>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ea typeface="Cambria Math"/>
                              <a:cs typeface="Times New Roman" pitchFamily="18" charset="0"/>
                            </a:rPr>
                          </m:ctrlPr>
                        </m:naryPr>
                        <m:sub/>
                        <m:sup/>
                        <m:e>
                          <m:r>
                            <a:rPr lang="en-US" sz="2000" b="0" i="1" smtClean="0">
                              <a:latin typeface="Cambria Math"/>
                              <a:ea typeface="Cambria Math"/>
                              <a:cs typeface="Times New Roman" pitchFamily="18" charset="0"/>
                            </a:rPr>
                            <m:t>𝑚</m:t>
                          </m:r>
                          <m:d>
                            <m:dPr>
                              <m:ctrlPr>
                                <a:rPr lang="en-US" sz="2000" b="0" i="1" smtClean="0">
                                  <a:latin typeface="Cambria Math" panose="02040503050406030204" pitchFamily="18" charset="0"/>
                                  <a:ea typeface="Cambria Math"/>
                                  <a:cs typeface="Times New Roman" pitchFamily="18" charset="0"/>
                                </a:rPr>
                              </m:ctrlPr>
                            </m:dPr>
                            <m:e>
                              <m:d>
                                <m:dPr>
                                  <m:begChr m:val="{"/>
                                  <m:endChr m:val="}"/>
                                  <m:ctrlPr>
                                    <a:rPr lang="en-US" sz="2000" b="0" i="1" smtClean="0">
                                      <a:latin typeface="Cambria Math" panose="02040503050406030204" pitchFamily="18" charset="0"/>
                                      <a:ea typeface="Cambria Math"/>
                                      <a:cs typeface="Times New Roman" pitchFamily="18" charset="0"/>
                                    </a:rPr>
                                  </m:ctrlPr>
                                </m:dPr>
                                <m:e>
                                  <m:r>
                                    <a:rPr lang="en-US" sz="2000" b="0" i="1" smtClean="0">
                                      <a:latin typeface="Cambria Math"/>
                                      <a:ea typeface="Cambria Math"/>
                                      <a:cs typeface="Times New Roman" pitchFamily="18" charset="0"/>
                                    </a:rPr>
                                    <m:t>𝑥</m:t>
                                  </m:r>
                                </m:e>
                              </m:d>
                            </m:e>
                          </m:d>
                          <m:r>
                            <a:rPr lang="en-US" sz="2000" b="0" i="1" smtClean="0">
                              <a:latin typeface="Cambria Math"/>
                              <a:ea typeface="Cambria Math"/>
                              <a:cs typeface="Times New Roman" pitchFamily="18" charset="0"/>
                            </a:rPr>
                            <m:t>=</m:t>
                          </m:r>
                          <m:acc>
                            <m:accPr>
                              <m:chr m:val="̅"/>
                              <m:ctrlPr>
                                <a:rPr lang="en-US" sz="2000" b="0" i="1" smtClean="0">
                                  <a:latin typeface="Cambria Math" panose="02040503050406030204" pitchFamily="18" charset="0"/>
                                  <a:ea typeface="Cambria Math"/>
                                  <a:cs typeface="Times New Roman" pitchFamily="18" charset="0"/>
                                </a:rPr>
                              </m:ctrlPr>
                            </m:accPr>
                            <m:e>
                              <m:nary>
                                <m:naryPr>
                                  <m:chr m:val="∏"/>
                                  <m:subHide m:val="on"/>
                                  <m:supHide m:val="on"/>
                                  <m:ctrlPr>
                                    <a:rPr lang="en-US" sz="2000" b="0" i="1" smtClean="0">
                                      <a:latin typeface="Cambria Math" panose="02040503050406030204" pitchFamily="18" charset="0"/>
                                      <a:ea typeface="Cambria Math"/>
                                      <a:cs typeface="Times New Roman" pitchFamily="18" charset="0"/>
                                    </a:rPr>
                                  </m:ctrlPr>
                                </m:naryPr>
                                <m:sub/>
                                <m:sup/>
                                <m:e>
                                  <m:r>
                                    <a:rPr lang="en-US" sz="2000" b="0" i="1" smtClean="0">
                                      <a:latin typeface="Cambria Math"/>
                                      <a:ea typeface="Cambria Math"/>
                                      <a:cs typeface="Times New Roman" pitchFamily="18" charset="0"/>
                                    </a:rPr>
                                    <m:t>𝑀</m:t>
                                  </m:r>
                                  <m:r>
                                    <a:rPr lang="en-US" sz="2000" b="0" i="1" smtClean="0">
                                      <a:latin typeface="Cambria Math"/>
                                      <a:ea typeface="Cambria Math"/>
                                      <a:cs typeface="Times New Roman" pitchFamily="18" charset="0"/>
                                    </a:rPr>
                                    <m:t>(</m:t>
                                  </m:r>
                                  <m:d>
                                    <m:dPr>
                                      <m:begChr m:val="{"/>
                                      <m:endChr m:val="}"/>
                                      <m:ctrlPr>
                                        <a:rPr lang="en-US" sz="2000" b="0" i="1" smtClean="0">
                                          <a:latin typeface="Cambria Math" panose="02040503050406030204" pitchFamily="18" charset="0"/>
                                          <a:ea typeface="Cambria Math"/>
                                          <a:cs typeface="Times New Roman" pitchFamily="18" charset="0"/>
                                        </a:rPr>
                                      </m:ctrlPr>
                                    </m:dPr>
                                    <m:e>
                                      <m:r>
                                        <a:rPr lang="en-US" sz="2000" b="0" i="1" smtClean="0">
                                          <a:latin typeface="Cambria Math"/>
                                          <a:ea typeface="Cambria Math"/>
                                          <a:cs typeface="Times New Roman" pitchFamily="18" charset="0"/>
                                        </a:rPr>
                                        <m:t>𝑥</m:t>
                                      </m:r>
                                    </m:e>
                                  </m:d>
                                  <m:r>
                                    <a:rPr lang="en-US" sz="2000" b="0" i="1" smtClean="0">
                                      <a:latin typeface="Cambria Math"/>
                                      <a:ea typeface="Cambria Math"/>
                                      <a:cs typeface="Times New Roman" pitchFamily="18" charset="0"/>
                                    </a:rPr>
                                    <m:t>)</m:t>
                                  </m:r>
                                </m:e>
                              </m:nary>
                            </m:e>
                          </m:acc>
                        </m:e>
                      </m:nary>
                    </m:oMath>
                  </m:oMathPara>
                </a14:m>
                <a:endParaRPr lang="en-US" sz="2000" b="1" dirty="0">
                  <a:latin typeface="Times New Roman" pitchFamily="18" charset="0"/>
                  <a:cs typeface="Times New Roman" pitchFamily="18" charset="0"/>
                </a:endParaRPr>
              </a:p>
              <a:p>
                <a:pPr>
                  <a:spcAft>
                    <a:spcPts val="600"/>
                  </a:spcAft>
                </a:pPr>
                <a:r>
                  <a:rPr lang="en-US" sz="2000" dirty="0">
                    <a:latin typeface="Times New Roman" pitchFamily="18" charset="0"/>
                    <a:cs typeface="Times New Roman" pitchFamily="18" charset="0"/>
                  </a:rPr>
                  <a:t>Proof:</a:t>
                </a:r>
              </a:p>
              <a:p>
                <a:pPr>
                  <a:spcAft>
                    <a:spcPts val="600"/>
                  </a:spcAft>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a:cs typeface="Times New Roman" pitchFamily="18" charset="0"/>
                            </a:rPr>
                          </m:ctrlPr>
                        </m:accPr>
                        <m:e>
                          <m:nary>
                            <m:naryPr>
                              <m:chr m:val="∏"/>
                              <m:subHide m:val="on"/>
                              <m:supHide m:val="on"/>
                              <m:ctrlPr>
                                <a:rPr lang="en-US" sz="2000" i="1">
                                  <a:latin typeface="Cambria Math" panose="02040503050406030204" pitchFamily="18" charset="0"/>
                                  <a:ea typeface="Cambria Math"/>
                                  <a:cs typeface="Times New Roman" pitchFamily="18" charset="0"/>
                                </a:rPr>
                              </m:ctrlPr>
                            </m:naryPr>
                            <m:sub/>
                            <m:sup/>
                            <m:e>
                              <m:r>
                                <a:rPr lang="en-US" sz="2000" i="1">
                                  <a:latin typeface="Cambria Math"/>
                                  <a:ea typeface="Cambria Math"/>
                                  <a:cs typeface="Times New Roman" pitchFamily="18" charset="0"/>
                                </a:rPr>
                                <m:t>𝑀</m:t>
                              </m:r>
                              <m:r>
                                <a:rPr lang="en-US" sz="2000" i="1">
                                  <a:latin typeface="Cambria Math"/>
                                  <a:ea typeface="Cambria Math"/>
                                  <a:cs typeface="Times New Roman" pitchFamily="18" charset="0"/>
                                </a:rPr>
                                <m:t>(</m:t>
                              </m:r>
                              <m:d>
                                <m:dPr>
                                  <m:begChr m:val="{"/>
                                  <m:endChr m:val="}"/>
                                  <m:ctrlPr>
                                    <a:rPr lang="en-US" sz="2000" i="1">
                                      <a:latin typeface="Cambria Math" panose="02040503050406030204" pitchFamily="18" charset="0"/>
                                      <a:ea typeface="Cambria Math"/>
                                      <a:cs typeface="Times New Roman" pitchFamily="18" charset="0"/>
                                    </a:rPr>
                                  </m:ctrlPr>
                                </m:dPr>
                                <m:e>
                                  <m:r>
                                    <a:rPr lang="en-US" sz="2000" i="1">
                                      <a:latin typeface="Cambria Math"/>
                                      <a:ea typeface="Cambria Math"/>
                                      <a:cs typeface="Times New Roman" pitchFamily="18" charset="0"/>
                                    </a:rPr>
                                    <m:t>𝑥</m:t>
                                  </m:r>
                                </m:e>
                              </m:d>
                              <m:r>
                                <a:rPr lang="en-US" sz="2000" i="1">
                                  <a:latin typeface="Cambria Math"/>
                                  <a:ea typeface="Cambria Math"/>
                                  <a:cs typeface="Times New Roman" pitchFamily="18" charset="0"/>
                                </a:rPr>
                                <m:t>)</m:t>
                              </m:r>
                            </m:e>
                          </m:nary>
                        </m:e>
                      </m:acc>
                      <m:r>
                        <a:rPr lang="en-US" sz="2000" b="0" i="1" smtClean="0">
                          <a:latin typeface="Cambria Math"/>
                          <a:ea typeface="Cambria Math"/>
                          <a:cs typeface="Times New Roman" pitchFamily="18" charset="0"/>
                        </a:rPr>
                        <m:t>=</m:t>
                      </m:r>
                      <m:acc>
                        <m:accPr>
                          <m:chr m:val="̅"/>
                          <m:ctrlPr>
                            <a:rPr lang="en-US" sz="2000" b="0" i="1" smtClean="0">
                              <a:latin typeface="Cambria Math" panose="02040503050406030204" pitchFamily="18" charset="0"/>
                              <a:ea typeface="Cambria Math"/>
                              <a:cs typeface="Times New Roman" pitchFamily="18" charset="0"/>
                            </a:rPr>
                          </m:ctrlPr>
                        </m:accPr>
                        <m:e>
                          <m:d>
                            <m:dPr>
                              <m:ctrlPr>
                                <a:rPr lang="en-US" sz="2000" b="0" i="1" smtClean="0">
                                  <a:latin typeface="Cambria Math" panose="02040503050406030204" pitchFamily="18" charset="0"/>
                                  <a:ea typeface="Cambria Math"/>
                                  <a:cs typeface="Times New Roman" pitchFamily="18" charset="0"/>
                                </a:rPr>
                              </m:ctrlPr>
                            </m:dPr>
                            <m:e>
                              <m:sSub>
                                <m:sSubPr>
                                  <m:ctrlPr>
                                    <a:rPr lang="en-US" sz="2000" b="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𝑀</m:t>
                                  </m:r>
                                </m:e>
                                <m:sub>
                                  <m:sSub>
                                    <m:sSubPr>
                                      <m:ctrlPr>
                                        <a:rPr lang="en-US" sz="2000" b="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1</m:t>
                                      </m:r>
                                    </m:sub>
                                  </m:sSub>
                                </m:sub>
                              </m:sSub>
                              <m:r>
                                <a:rPr lang="en-US" sz="2000" b="0" i="1" smtClean="0">
                                  <a:latin typeface="Cambria Math"/>
                                  <a:ea typeface="Cambria Math"/>
                                  <a:cs typeface="Times New Roman" pitchFamily="18" charset="0"/>
                                </a:rPr>
                                <m:t>.</m:t>
                              </m:r>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𝑀</m:t>
                                  </m:r>
                                </m:e>
                                <m:sub>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2</m:t>
                                      </m:r>
                                    </m:sub>
                                  </m:sSub>
                                </m:sub>
                              </m:sSub>
                              <m:r>
                                <a:rPr lang="en-US" sz="2000" b="0" i="1" smtClean="0">
                                  <a:latin typeface="Cambria Math"/>
                                  <a:ea typeface="Cambria Math"/>
                                  <a:cs typeface="Times New Roman" pitchFamily="18" charset="0"/>
                                </a:rPr>
                                <m:t>……</m:t>
                              </m:r>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𝑀</m:t>
                                  </m:r>
                                </m:e>
                                <m:sub>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𝑘</m:t>
                                      </m:r>
                                    </m:sub>
                                  </m:sSub>
                                </m:sub>
                              </m:sSub>
                            </m:e>
                          </m:d>
                        </m:e>
                      </m:acc>
                    </m:oMath>
                  </m:oMathPara>
                </a14:m>
                <a:endParaRPr lang="en-US" sz="2000" dirty="0">
                  <a:latin typeface="Times New Roman" pitchFamily="18" charset="0"/>
                  <a:cs typeface="Times New Roman" pitchFamily="18" charset="0"/>
                </a:endParaRPr>
              </a:p>
              <a:p>
                <a:pPr>
                  <a:spcAft>
                    <a:spcPts val="600"/>
                  </a:spcAft>
                </a:pPr>
                <a:endParaRPr lang="en-US" sz="2000" dirty="0">
                  <a:latin typeface="Times New Roman" pitchFamily="18" charset="0"/>
                  <a:cs typeface="Times New Roman" pitchFamily="18" charset="0"/>
                </a:endParaRPr>
              </a:p>
              <a:p>
                <a:pPr>
                  <a:spcAft>
                    <a:spcPts val="600"/>
                  </a:spcAft>
                </a:pPr>
                <a:r>
                  <a:rPr lang="en-US" sz="2000" dirty="0">
                    <a:latin typeface="Times New Roman" pitchFamily="18" charset="0"/>
                    <a:cs typeface="Times New Roman" pitchFamily="18" charset="0"/>
                  </a:rPr>
                  <a:t>		</a:t>
                </a:r>
                <a:r>
                  <a:rPr lang="en-US" sz="2000" dirty="0">
                    <a:ea typeface="Cambria Math"/>
                    <a:cs typeface="Times New Roman" pitchFamily="18" charset="0"/>
                  </a:rPr>
                  <a:t> </a:t>
                </a:r>
                <a14:m>
                  <m:oMath xmlns:m="http://schemas.openxmlformats.org/officeDocument/2006/math">
                    <m:r>
                      <a:rPr lang="en-US" sz="2000" i="1">
                        <a:latin typeface="Cambria Math"/>
                        <a:ea typeface="Cambria Math"/>
                        <a:cs typeface="Times New Roman" pitchFamily="18" charset="0"/>
                      </a:rPr>
                      <m:t>=</m:t>
                    </m:r>
                    <m:acc>
                      <m:accPr>
                        <m:chr m:val="̅"/>
                        <m:ctrlPr>
                          <a:rPr lang="en-US" sz="2000" i="1" smtClean="0">
                            <a:latin typeface="Cambria Math" panose="02040503050406030204" pitchFamily="18" charset="0"/>
                            <a:ea typeface="Cambria Math"/>
                            <a:cs typeface="Times New Roman" pitchFamily="18" charset="0"/>
                          </a:rPr>
                        </m:ctrlPr>
                      </m:accPr>
                      <m:e>
                        <m:sSub>
                          <m:sSubPr>
                            <m:ctrlPr>
                              <a:rPr lang="en-US" sz="200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𝑀</m:t>
                            </m:r>
                          </m:e>
                          <m:sub>
                            <m:sSub>
                              <m:sSubPr>
                                <m:ctrlPr>
                                  <a:rPr lang="en-US" sz="200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1</m:t>
                                </m:r>
                              </m:sub>
                            </m:sSub>
                          </m:sub>
                        </m:sSub>
                      </m:e>
                    </m:acc>
                    <m:r>
                      <a:rPr lang="en-US" sz="2000" b="0" i="1" smtClean="0">
                        <a:latin typeface="Cambria Math"/>
                        <a:ea typeface="Cambria Math"/>
                        <a:cs typeface="Times New Roman" pitchFamily="18" charset="0"/>
                      </a:rPr>
                      <m:t>+</m:t>
                    </m:r>
                    <m:acc>
                      <m:accPr>
                        <m:chr m:val="̅"/>
                        <m:ctrlPr>
                          <a:rPr lang="en-US" sz="2000" b="0" i="1" smtClean="0">
                            <a:latin typeface="Cambria Math" panose="02040503050406030204" pitchFamily="18" charset="0"/>
                            <a:ea typeface="Cambria Math"/>
                            <a:cs typeface="Times New Roman" pitchFamily="18" charset="0"/>
                          </a:rPr>
                        </m:ctrlPr>
                      </m:accPr>
                      <m:e>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𝑀</m:t>
                            </m:r>
                          </m:e>
                          <m:sub>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2</m:t>
                                </m:r>
                              </m:sub>
                            </m:sSub>
                          </m:sub>
                        </m:sSub>
                      </m:e>
                    </m:acc>
                    <m:r>
                      <a:rPr lang="en-US" sz="2000" b="0" i="1" smtClean="0">
                        <a:latin typeface="Cambria Math"/>
                        <a:ea typeface="Cambria Math"/>
                        <a:cs typeface="Times New Roman" pitchFamily="18" charset="0"/>
                      </a:rPr>
                      <m:t>+…</m:t>
                    </m:r>
                    <m:acc>
                      <m:accPr>
                        <m:chr m:val="̅"/>
                        <m:ctrlPr>
                          <a:rPr lang="en-US" sz="2000" b="0" i="1" smtClean="0">
                            <a:latin typeface="Cambria Math" panose="02040503050406030204" pitchFamily="18" charset="0"/>
                            <a:ea typeface="Cambria Math"/>
                            <a:cs typeface="Times New Roman" pitchFamily="18" charset="0"/>
                          </a:rPr>
                        </m:ctrlPr>
                      </m:accPr>
                      <m:e>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𝑀</m:t>
                            </m:r>
                          </m:e>
                          <m:sub>
                            <m:sSub>
                              <m:sSubPr>
                                <m:ctrlPr>
                                  <a:rPr lang="en-US" sz="2000" i="1" smtClean="0">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𝑘</m:t>
                                </m:r>
                              </m:sub>
                            </m:sSub>
                          </m:sub>
                        </m:sSub>
                      </m:e>
                    </m:acc>
                  </m:oMath>
                </a14:m>
                <a:r>
                  <a:rPr lang="en-US" sz="2000" dirty="0">
                    <a:latin typeface="Times New Roman" pitchFamily="18" charset="0"/>
                    <a:cs typeface="Times New Roman" pitchFamily="18" charset="0"/>
                  </a:rPr>
                  <a:t> </a:t>
                </a:r>
              </a:p>
              <a:p>
                <a:pPr>
                  <a:spcAft>
                    <a:spcPts val="600"/>
                  </a:spcAft>
                </a:pPr>
                <a14:m>
                  <m:oMathPara xmlns:m="http://schemas.openxmlformats.org/officeDocument/2006/math">
                    <m:oMathParaPr>
                      <m:jc m:val="centerGroup"/>
                    </m:oMathParaPr>
                    <m:oMath xmlns:m="http://schemas.openxmlformats.org/officeDocument/2006/math">
                      <m:r>
                        <a:rPr lang="en-US" sz="2000" i="1">
                          <a:latin typeface="Cambria Math"/>
                          <a:ea typeface="Cambria Math"/>
                          <a:cs typeface="Times New Roman" pitchFamily="18" charset="0"/>
                        </a:rPr>
                        <m:t>=</m:t>
                      </m:r>
                      <m:sSub>
                        <m:sSubPr>
                          <m:ctrlPr>
                            <a:rPr lang="en-US" sz="200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𝑚</m:t>
                          </m:r>
                        </m:e>
                        <m:sub>
                          <m:sSub>
                            <m:sSubPr>
                              <m:ctrlPr>
                                <a:rPr lang="en-US" sz="2000" i="1" smtClean="0">
                                  <a:latin typeface="Cambria Math" panose="02040503050406030204" pitchFamily="18" charset="0"/>
                                  <a:ea typeface="Cambria Math"/>
                                  <a:cs typeface="Times New Roman" pitchFamily="18" charset="0"/>
                                </a:rPr>
                              </m:ctrlPr>
                            </m:sSubPr>
                            <m:e>
                              <m:r>
                                <a:rPr lang="en-US" sz="2000" b="0" i="1" smtClean="0">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1</m:t>
                              </m:r>
                            </m:sub>
                          </m:sSub>
                        </m:sub>
                      </m:sSub>
                      <m:r>
                        <a:rPr lang="en-US" sz="2000" b="0" i="1" smtClean="0">
                          <a:latin typeface="Cambria Math"/>
                          <a:ea typeface="Cambria Math"/>
                          <a:cs typeface="Times New Roman" pitchFamily="18" charset="0"/>
                        </a:rPr>
                        <m:t>+</m:t>
                      </m:r>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𝑚</m:t>
                          </m:r>
                        </m:e>
                        <m:sub>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2</m:t>
                              </m:r>
                            </m:sub>
                          </m:sSub>
                        </m:sub>
                      </m:sSub>
                      <m:r>
                        <a:rPr lang="en-US" sz="2000" b="0" i="1" smtClean="0">
                          <a:latin typeface="Cambria Math"/>
                          <a:ea typeface="Cambria Math"/>
                          <a:cs typeface="Times New Roman" pitchFamily="18" charset="0"/>
                        </a:rPr>
                        <m:t>+…+</m:t>
                      </m:r>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𝑚</m:t>
                          </m:r>
                        </m:e>
                        <m:sub>
                          <m:sSub>
                            <m:sSubPr>
                              <m:ctrlPr>
                                <a:rPr lang="en-US" sz="2000" i="1">
                                  <a:latin typeface="Cambria Math" panose="02040503050406030204" pitchFamily="18" charset="0"/>
                                  <a:ea typeface="Cambria Math"/>
                                  <a:cs typeface="Times New Roman" pitchFamily="18" charset="0"/>
                                </a:rPr>
                              </m:ctrlPr>
                            </m:sSubPr>
                            <m:e>
                              <m:r>
                                <a:rPr lang="en-US" sz="2000" i="1">
                                  <a:latin typeface="Cambria Math"/>
                                  <a:ea typeface="Cambria Math"/>
                                  <a:cs typeface="Times New Roman" pitchFamily="18" charset="0"/>
                                </a:rPr>
                                <m:t>𝑥</m:t>
                              </m:r>
                            </m:e>
                            <m:sub>
                              <m:r>
                                <a:rPr lang="en-US" sz="2000" b="0" i="1" smtClean="0">
                                  <a:latin typeface="Cambria Math"/>
                                  <a:ea typeface="Cambria Math"/>
                                  <a:cs typeface="Times New Roman" pitchFamily="18" charset="0"/>
                                </a:rPr>
                                <m:t>𝑘</m:t>
                              </m:r>
                            </m:sub>
                          </m:sSub>
                        </m:sub>
                      </m:sSub>
                    </m:oMath>
                  </m:oMathPara>
                </a14:m>
                <a:endParaRPr lang="en-US" sz="2000" dirty="0">
                  <a:latin typeface="Times New Roman" pitchFamily="18" charset="0"/>
                  <a:cs typeface="Times New Roman"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sz="2000" b="0" i="1" smtClean="0">
                          <a:latin typeface="Cambria Math"/>
                          <a:ea typeface="Cambria Math"/>
                          <a:cs typeface="Times New Roman" pitchFamily="18" charset="0"/>
                        </a:rPr>
                        <m:t>=</m:t>
                      </m:r>
                      <m:nary>
                        <m:naryPr>
                          <m:chr m:val="∑"/>
                          <m:subHide m:val="on"/>
                          <m:supHide m:val="on"/>
                          <m:ctrlPr>
                            <a:rPr lang="en-US" sz="2000" i="1">
                              <a:latin typeface="Cambria Math" panose="02040503050406030204" pitchFamily="18" charset="0"/>
                              <a:ea typeface="Cambria Math"/>
                              <a:cs typeface="Times New Roman" pitchFamily="18" charset="0"/>
                            </a:rPr>
                          </m:ctrlPr>
                        </m:naryPr>
                        <m:sub/>
                        <m:sup/>
                        <m:e>
                          <m:r>
                            <a:rPr lang="en-US" sz="2000" i="1">
                              <a:latin typeface="Cambria Math"/>
                              <a:ea typeface="Cambria Math"/>
                              <a:cs typeface="Times New Roman" pitchFamily="18" charset="0"/>
                            </a:rPr>
                            <m:t>𝑚</m:t>
                          </m:r>
                          <m:d>
                            <m:dPr>
                              <m:ctrlPr>
                                <a:rPr lang="en-US" sz="2000" i="1">
                                  <a:latin typeface="Cambria Math" panose="02040503050406030204" pitchFamily="18" charset="0"/>
                                  <a:ea typeface="Cambria Math"/>
                                  <a:cs typeface="Times New Roman" pitchFamily="18" charset="0"/>
                                </a:rPr>
                              </m:ctrlPr>
                            </m:dPr>
                            <m:e>
                              <m:d>
                                <m:dPr>
                                  <m:begChr m:val="{"/>
                                  <m:endChr m:val="}"/>
                                  <m:ctrlPr>
                                    <a:rPr lang="en-US" sz="2000" i="1">
                                      <a:latin typeface="Cambria Math" panose="02040503050406030204" pitchFamily="18" charset="0"/>
                                      <a:ea typeface="Cambria Math"/>
                                      <a:cs typeface="Times New Roman" pitchFamily="18" charset="0"/>
                                    </a:rPr>
                                  </m:ctrlPr>
                                </m:dPr>
                                <m:e>
                                  <m:r>
                                    <a:rPr lang="en-US" sz="2000" i="1">
                                      <a:latin typeface="Cambria Math"/>
                                      <a:ea typeface="Cambria Math"/>
                                      <a:cs typeface="Times New Roman" pitchFamily="18" charset="0"/>
                                    </a:rPr>
                                    <m:t>𝑥</m:t>
                                  </m:r>
                                </m:e>
                              </m:d>
                            </m:e>
                          </m:d>
                        </m:e>
                      </m:nary>
                    </m:oMath>
                  </m:oMathPara>
                </a14:m>
                <a:endParaRPr lang="en-US" sz="2000" dirty="0">
                  <a:latin typeface="Times New Roman" pitchFamily="18" charset="0"/>
                  <a:cs typeface="Times New Roman"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02041" y="1194587"/>
                <a:ext cx="10194327" cy="5074018"/>
              </a:xfrm>
              <a:prstGeom prst="rect">
                <a:avLst/>
              </a:prstGeom>
              <a:blipFill rotWithShape="1">
                <a:blip r:embed="rId2"/>
                <a:stretch>
                  <a:fillRect l="-778" t="-721"/>
                </a:stretch>
              </a:blipFill>
            </p:spPr>
            <p:txBody>
              <a:bodyPr/>
              <a:lstStyle/>
              <a:p>
                <a:r>
                  <a:rPr lang="en-US">
                    <a:noFill/>
                  </a:rPr>
                  <a:t> </a:t>
                </a:r>
              </a:p>
            </p:txBody>
          </p:sp>
        </mc:Fallback>
      </mc:AlternateContent>
    </p:spTree>
    <p:extLst>
      <p:ext uri="{BB962C8B-B14F-4D97-AF65-F5344CB8AC3E}">
        <p14:creationId xmlns:p14="http://schemas.microsoft.com/office/powerpoint/2010/main" val="6839353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6449" y="364525"/>
            <a:ext cx="11108723" cy="646331"/>
          </a:xfrm>
          <a:prstGeom prst="rect">
            <a:avLst/>
          </a:prstGeom>
        </p:spPr>
        <p:txBody>
          <a:bodyPr wrap="square">
            <a:spAutoFit/>
          </a:bodyPr>
          <a:lstStyle/>
          <a:p>
            <a:r>
              <a:rPr lang="en-US" sz="3600" b="1" dirty="0">
                <a:latin typeface="Times New Roman" pitchFamily="18" charset="0"/>
                <a:cs typeface="Times New Roman" pitchFamily="18" charset="0"/>
              </a:rPr>
              <a:t>Canonical/Standard Forms</a:t>
            </a:r>
          </a:p>
        </p:txBody>
      </p:sp>
      <p:sp>
        <p:nvSpPr>
          <p:cNvPr id="3" name="Rectangle 2"/>
          <p:cNvSpPr/>
          <p:nvPr/>
        </p:nvSpPr>
        <p:spPr>
          <a:xfrm>
            <a:off x="861507" y="1033671"/>
            <a:ext cx="10682417" cy="1292662"/>
          </a:xfrm>
          <a:prstGeom prst="rect">
            <a:avLst/>
          </a:prstGeom>
        </p:spPr>
        <p:txBody>
          <a:bodyPr wrap="square">
            <a:spAutoFit/>
          </a:bodyPr>
          <a:lstStyle/>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There are two types of standard forms:</a:t>
            </a:r>
          </a:p>
          <a:p>
            <a:pPr marL="800100" lvl="1" indent="-342900" algn="just">
              <a:spcAft>
                <a:spcPts val="600"/>
              </a:spcAft>
              <a:buFont typeface="Arial" pitchFamily="34" charset="0"/>
              <a:buChar char="•"/>
            </a:pPr>
            <a:r>
              <a:rPr lang="en-US" sz="2200" dirty="0">
                <a:latin typeface="Times New Roman" pitchFamily="18" charset="0"/>
                <a:cs typeface="Times New Roman" pitchFamily="18" charset="0"/>
              </a:rPr>
              <a:t>Sum of products (SOP) and </a:t>
            </a:r>
          </a:p>
          <a:p>
            <a:pPr marL="800100" lvl="1" indent="-342900" algn="just">
              <a:spcAft>
                <a:spcPts val="600"/>
              </a:spcAft>
              <a:buFont typeface="Arial" pitchFamily="34" charset="0"/>
              <a:buChar char="•"/>
            </a:pPr>
            <a:r>
              <a:rPr lang="en-US" sz="2200" dirty="0">
                <a:latin typeface="Times New Roman" pitchFamily="18" charset="0"/>
                <a:cs typeface="Times New Roman" pitchFamily="18" charset="0"/>
              </a:rPr>
              <a:t>Products of sums (POS).</a:t>
            </a:r>
          </a:p>
        </p:txBody>
      </p:sp>
    </p:spTree>
    <p:extLst>
      <p:ext uri="{BB962C8B-B14F-4D97-AF65-F5344CB8AC3E}">
        <p14:creationId xmlns:p14="http://schemas.microsoft.com/office/powerpoint/2010/main" val="31838833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35200" y="107414"/>
            <a:ext cx="11108723" cy="646331"/>
          </a:xfrm>
          <a:prstGeom prst="rect">
            <a:avLst/>
          </a:prstGeom>
        </p:spPr>
        <p:txBody>
          <a:bodyPr wrap="square">
            <a:spAutoFit/>
          </a:bodyPr>
          <a:lstStyle/>
          <a:p>
            <a:r>
              <a:rPr lang="en-US" sz="3600" b="1" dirty="0">
                <a:latin typeface="Times New Roman" pitchFamily="18" charset="0"/>
                <a:cs typeface="Times New Roman" pitchFamily="18" charset="0"/>
              </a:rPr>
              <a:t>Sum of Product (SOP)</a:t>
            </a:r>
            <a:endParaRPr lang="en-US" sz="3600" dirty="0">
              <a:latin typeface="Times New Roman" pitchFamily="18" charset="0"/>
              <a:cs typeface="Times New Roman" pitchFamily="18" charset="0"/>
            </a:endParaRPr>
          </a:p>
        </p:txBody>
      </p:sp>
      <p:sp>
        <p:nvSpPr>
          <p:cNvPr id="4" name="Rectangle 3"/>
          <p:cNvSpPr/>
          <p:nvPr/>
        </p:nvSpPr>
        <p:spPr>
          <a:xfrm>
            <a:off x="4930297" y="2004866"/>
            <a:ext cx="1334530" cy="704335"/>
          </a:xfrm>
          <a:prstGeom prst="rect">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ysClr val="windowText" lastClr="000000"/>
                </a:solidFill>
              </a:rPr>
              <a:t>SOP form</a:t>
            </a:r>
          </a:p>
        </p:txBody>
      </p:sp>
      <p:sp>
        <p:nvSpPr>
          <p:cNvPr id="8" name="Rectangle 7"/>
          <p:cNvSpPr/>
          <p:nvPr/>
        </p:nvSpPr>
        <p:spPr>
          <a:xfrm>
            <a:off x="7105086" y="2004867"/>
            <a:ext cx="1334530" cy="704335"/>
          </a:xfrm>
          <a:prstGeom prst="rect">
            <a:avLst/>
          </a:prstGeom>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chemeClr val="tx1"/>
                </a:solidFill>
              </a:rPr>
              <a:t>POS form </a:t>
            </a:r>
          </a:p>
        </p:txBody>
      </p:sp>
      <p:cxnSp>
        <p:nvCxnSpPr>
          <p:cNvPr id="11" name="Straight Connector 10"/>
          <p:cNvCxnSpPr/>
          <p:nvPr/>
        </p:nvCxnSpPr>
        <p:spPr>
          <a:xfrm>
            <a:off x="5597562" y="1668146"/>
            <a:ext cx="21747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361935" y="1303621"/>
            <a:ext cx="2489887"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7759995" y="1640342"/>
            <a:ext cx="0" cy="364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597562" y="1640341"/>
            <a:ext cx="0" cy="364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17619" y="2206171"/>
            <a:ext cx="2014200" cy="646331"/>
          </a:xfrm>
          <a:prstGeom prst="rect">
            <a:avLst/>
          </a:prstGeom>
          <a:noFill/>
        </p:spPr>
        <p:txBody>
          <a:bodyPr wrap="square" rtlCol="0">
            <a:spAutoFit/>
          </a:bodyPr>
          <a:lstStyle/>
          <a:p>
            <a:r>
              <a:rPr lang="en-US" dirty="0">
                <a:latin typeface="Times New Roman" pitchFamily="18" charset="0"/>
                <a:cs typeface="Times New Roman" pitchFamily="18" charset="0"/>
              </a:rPr>
              <a:t>Directly written from Truth Table</a:t>
            </a:r>
          </a:p>
        </p:txBody>
      </p:sp>
      <p:cxnSp>
        <p:nvCxnSpPr>
          <p:cNvPr id="33" name="Straight Arrow Connector 32"/>
          <p:cNvCxnSpPr/>
          <p:nvPr/>
        </p:nvCxnSpPr>
        <p:spPr>
          <a:xfrm>
            <a:off x="6820882" y="1275816"/>
            <a:ext cx="0" cy="364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115697" y="3095388"/>
            <a:ext cx="4942653" cy="3585597"/>
          </a:xfrm>
          <a:prstGeom prst="rect">
            <a:avLst/>
          </a:prstGeom>
          <a:noFill/>
        </p:spPr>
        <p:txBody>
          <a:bodyPr wrap="square" rtlCol="0">
            <a:spAutoFit/>
          </a:bodyPr>
          <a:lstStyle/>
          <a:p>
            <a:pPr>
              <a:spcAft>
                <a:spcPts val="600"/>
              </a:spcAft>
            </a:pPr>
            <a:r>
              <a:rPr lang="en-US" sz="2400" dirty="0">
                <a:latin typeface="Times New Roman" pitchFamily="18" charset="0"/>
                <a:cs typeface="Times New Roman" pitchFamily="18" charset="0"/>
              </a:rPr>
              <a:t>Canonical/ Standard form  </a:t>
            </a:r>
          </a:p>
          <a:p>
            <a:pPr>
              <a:spcAft>
                <a:spcPts val="600"/>
              </a:spcAft>
            </a:pPr>
            <a:r>
              <a:rPr lang="en-US" sz="2400" dirty="0">
                <a:latin typeface="Times New Roman" pitchFamily="18" charset="0"/>
                <a:cs typeface="Times New Roman" pitchFamily="18" charset="0"/>
              </a:rPr>
              <a:t>F=x’</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’+xy’z’+xy’</a:t>
            </a:r>
            <a:r>
              <a:rPr lang="en-US" sz="2400" dirty="0" err="1">
                <a:latin typeface="Times New Roman" pitchFamily="18" charset="0"/>
                <a:cs typeface="Times New Roman" pitchFamily="18" charset="0"/>
              </a:rPr>
              <a:t>z+xyz</a:t>
            </a:r>
            <a:r>
              <a:rPr lang="en-US" sz="2400" dirty="0">
                <a:latin typeface="Times New Roman" pitchFamily="18" charset="0"/>
                <a:cs typeface="Times New Roman" pitchFamily="18" charset="0"/>
              </a:rPr>
              <a:t>’+xyz</a:t>
            </a:r>
          </a:p>
          <a:p>
            <a:pPr>
              <a:spcAft>
                <a:spcPts val="600"/>
              </a:spcAft>
            </a:pPr>
            <a:r>
              <a:rPr lang="en-US" sz="2400" dirty="0">
                <a:latin typeface="Times New Roman" pitchFamily="18" charset="0"/>
                <a:cs typeface="Times New Roman" pitchFamily="18" charset="0"/>
              </a:rPr>
              <a:t>  = x’</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z’+z</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z’+z</a:t>
            </a:r>
            <a:r>
              <a:rPr lang="en-US" sz="2400" dirty="0">
                <a:latin typeface="Times New Roman" pitchFamily="18" charset="0"/>
                <a:cs typeface="Times New Roman" pitchFamily="18" charset="0"/>
              </a:rPr>
              <a:t>]</a:t>
            </a:r>
          </a:p>
          <a:p>
            <a:pPr>
              <a:spcAft>
                <a:spcPts val="600"/>
              </a:spcAft>
            </a:pP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xy</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xy</a:t>
            </a:r>
            <a:endParaRPr lang="en-US" sz="2400" dirty="0">
              <a:latin typeface="Times New Roman" pitchFamily="18" charset="0"/>
              <a:cs typeface="Times New Roman" pitchFamily="18" charset="0"/>
            </a:endParaRPr>
          </a:p>
          <a:p>
            <a:pPr>
              <a:spcAft>
                <a:spcPts val="600"/>
              </a:spcAft>
            </a:pP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’+x[</a:t>
            </a:r>
            <a:r>
              <a:rPr lang="en-US" sz="2400" dirty="0" err="1">
                <a:latin typeface="Times New Roman" pitchFamily="18" charset="0"/>
                <a:cs typeface="Times New Roman" pitchFamily="18" charset="0"/>
              </a:rPr>
              <a:t>y’+y</a:t>
            </a:r>
            <a:r>
              <a:rPr lang="en-US" sz="2400" dirty="0">
                <a:latin typeface="Times New Roman" pitchFamily="18" charset="0"/>
                <a:cs typeface="Times New Roman" pitchFamily="18" charset="0"/>
              </a:rPr>
              <a:t>]</a:t>
            </a:r>
          </a:p>
          <a:p>
            <a:pPr>
              <a:spcAft>
                <a:spcPts val="600"/>
              </a:spcAft>
            </a:pPr>
            <a:r>
              <a:rPr lang="en-US" sz="2400" dirty="0">
                <a:latin typeface="Times New Roman" pitchFamily="18" charset="0"/>
                <a:cs typeface="Times New Roman" pitchFamily="18" charset="0"/>
              </a:rPr>
              <a:t>   = x’</a:t>
            </a:r>
            <a:r>
              <a:rPr lang="en-US" sz="2400" dirty="0" err="1">
                <a:latin typeface="Times New Roman" pitchFamily="18" charset="0"/>
                <a:cs typeface="Times New Roman" pitchFamily="18" charset="0"/>
              </a:rPr>
              <a:t>yz</a:t>
            </a:r>
            <a:r>
              <a:rPr lang="en-US" sz="2400" dirty="0">
                <a:latin typeface="Times New Roman" pitchFamily="18" charset="0"/>
                <a:cs typeface="Times New Roman" pitchFamily="18" charset="0"/>
              </a:rPr>
              <a:t>’+x</a:t>
            </a:r>
          </a:p>
          <a:p>
            <a:pPr>
              <a:spcAft>
                <a:spcPts val="600"/>
              </a:spcAft>
            </a:pP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x+yz</a:t>
            </a:r>
            <a:r>
              <a:rPr lang="en-US" dirty="0">
                <a:latin typeface="Times New Roman" pitchFamily="18" charset="0"/>
                <a:cs typeface="Times New Roman" pitchFamily="18" charset="0"/>
              </a:rPr>
              <a:t>’    [Distributed law  A+A’B=A+B)]</a:t>
            </a:r>
          </a:p>
          <a:p>
            <a:pPr>
              <a:spcAft>
                <a:spcPts val="600"/>
              </a:spcAft>
            </a:pPr>
            <a:endParaRPr lang="en-US" sz="2400" dirty="0">
              <a:latin typeface="Times New Roman" pitchFamily="18" charset="0"/>
              <a:cs typeface="Times New Roman" pitchFamily="18" charset="0"/>
            </a:endParaRPr>
          </a:p>
        </p:txBody>
      </p:sp>
      <p:cxnSp>
        <p:nvCxnSpPr>
          <p:cNvPr id="18" name="Straight Arrow Connector 17"/>
          <p:cNvCxnSpPr/>
          <p:nvPr/>
        </p:nvCxnSpPr>
        <p:spPr>
          <a:xfrm>
            <a:off x="5560346" y="2709202"/>
            <a:ext cx="0" cy="3645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15327" y="2798806"/>
            <a:ext cx="0" cy="77526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86000" y="753745"/>
            <a:ext cx="3475935" cy="3781168"/>
            <a:chOff x="886000" y="1532236"/>
            <a:chExt cx="3475935" cy="3781168"/>
          </a:xfrm>
        </p:grpSpPr>
        <p:pic>
          <p:nvPicPr>
            <p:cNvPr id="378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541"/>
            <a:stretch/>
          </p:blipFill>
          <p:spPr bwMode="auto">
            <a:xfrm>
              <a:off x="886000" y="1532236"/>
              <a:ext cx="3475935" cy="378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139514" y="2601095"/>
              <a:ext cx="222421" cy="3755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0" name="Rectangle 19"/>
            <p:cNvSpPr/>
            <p:nvPr/>
          </p:nvSpPr>
          <p:spPr>
            <a:xfrm>
              <a:off x="4139514" y="2924260"/>
              <a:ext cx="222421" cy="3755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3" name="Rectangle 22"/>
            <p:cNvSpPr/>
            <p:nvPr/>
          </p:nvSpPr>
          <p:spPr>
            <a:xfrm>
              <a:off x="4139514" y="3280715"/>
              <a:ext cx="222421" cy="3755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25" name="Rectangle 24"/>
            <p:cNvSpPr/>
            <p:nvPr/>
          </p:nvSpPr>
          <p:spPr>
            <a:xfrm>
              <a:off x="4139514" y="4007933"/>
              <a:ext cx="222421" cy="3755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8" name="Rectangle 27"/>
            <p:cNvSpPr/>
            <p:nvPr/>
          </p:nvSpPr>
          <p:spPr>
            <a:xfrm>
              <a:off x="4127157" y="3670657"/>
              <a:ext cx="222421" cy="37551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grpSp>
      <p:cxnSp>
        <p:nvCxnSpPr>
          <p:cNvPr id="30" name="Straight Arrow Connector 29"/>
          <p:cNvCxnSpPr/>
          <p:nvPr/>
        </p:nvCxnSpPr>
        <p:spPr>
          <a:xfrm flipH="1">
            <a:off x="4349578" y="6000808"/>
            <a:ext cx="1007002"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375189" y="5820031"/>
            <a:ext cx="1186249" cy="432487"/>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279895" y="5816142"/>
            <a:ext cx="2088292" cy="369332"/>
          </a:xfrm>
          <a:prstGeom prst="rect">
            <a:avLst/>
          </a:prstGeom>
          <a:noFill/>
        </p:spPr>
        <p:txBody>
          <a:bodyPr wrap="square" rtlCol="0">
            <a:spAutoFit/>
          </a:bodyPr>
          <a:lstStyle/>
          <a:p>
            <a:r>
              <a:rPr lang="en-US" dirty="0">
                <a:latin typeface="Times New Roman" pitchFamily="18" charset="0"/>
                <a:cs typeface="Times New Roman" pitchFamily="18" charset="0"/>
              </a:rPr>
              <a:t>Minimal SOP form </a:t>
            </a:r>
          </a:p>
        </p:txBody>
      </p:sp>
      <p:sp>
        <p:nvSpPr>
          <p:cNvPr id="16" name="Rectangle 15"/>
          <p:cNvSpPr/>
          <p:nvPr/>
        </p:nvSpPr>
        <p:spPr>
          <a:xfrm>
            <a:off x="2088291" y="5820031"/>
            <a:ext cx="2310713" cy="365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915327" y="3095388"/>
            <a:ext cx="3276673" cy="584775"/>
          </a:xfrm>
          <a:prstGeom prst="rect">
            <a:avLst/>
          </a:prstGeom>
          <a:noFill/>
        </p:spPr>
        <p:txBody>
          <a:bodyPr wrap="square" rtlCol="0">
            <a:spAutoFit/>
          </a:bodyPr>
          <a:lstStyle/>
          <a:p>
            <a:pPr algn="just"/>
            <a:r>
              <a:rPr lang="en-US" sz="1600" dirty="0">
                <a:latin typeface="Times New Roman" pitchFamily="18" charset="0"/>
                <a:cs typeface="Times New Roman" pitchFamily="18" charset="0"/>
              </a:rPr>
              <a:t>Each </a:t>
            </a:r>
            <a:r>
              <a:rPr lang="en-US" sz="1600" dirty="0" err="1">
                <a:latin typeface="Times New Roman" pitchFamily="18" charset="0"/>
                <a:cs typeface="Times New Roman" pitchFamily="18" charset="0"/>
              </a:rPr>
              <a:t>minterm</a:t>
            </a:r>
            <a:r>
              <a:rPr lang="en-US" sz="1600" dirty="0">
                <a:latin typeface="Times New Roman" pitchFamily="18" charset="0"/>
                <a:cs typeface="Times New Roman" pitchFamily="18" charset="0"/>
              </a:rPr>
              <a:t> is having all the variable or  complemented form</a:t>
            </a:r>
          </a:p>
        </p:txBody>
      </p:sp>
      <p:sp>
        <p:nvSpPr>
          <p:cNvPr id="34" name="TextBox 33"/>
          <p:cNvSpPr txBox="1"/>
          <p:nvPr/>
        </p:nvSpPr>
        <p:spPr>
          <a:xfrm>
            <a:off x="435201" y="5066064"/>
            <a:ext cx="4495096" cy="646331"/>
          </a:xfrm>
          <a:prstGeom prst="rect">
            <a:avLst/>
          </a:prstGeom>
          <a:noFill/>
        </p:spPr>
        <p:txBody>
          <a:bodyPr wrap="square" rtlCol="0">
            <a:spAutoFit/>
          </a:bodyPr>
          <a:lstStyle/>
          <a:p>
            <a:pPr algn="just"/>
            <a:r>
              <a:rPr lang="en-US" dirty="0">
                <a:latin typeface="Times New Roman" pitchFamily="18" charset="0"/>
                <a:cs typeface="Times New Roman" pitchFamily="18" charset="0"/>
              </a:rPr>
              <a:t>Each </a:t>
            </a:r>
            <a:r>
              <a:rPr lang="en-US" dirty="0" err="1">
                <a:latin typeface="Times New Roman" pitchFamily="18" charset="0"/>
                <a:cs typeface="Times New Roman" pitchFamily="18" charset="0"/>
              </a:rPr>
              <a:t>minterm</a:t>
            </a:r>
            <a:r>
              <a:rPr lang="en-US" dirty="0">
                <a:latin typeface="Times New Roman" pitchFamily="18" charset="0"/>
                <a:cs typeface="Times New Roman" pitchFamily="18" charset="0"/>
              </a:rPr>
              <a:t> does not have all the variables in  normal or  complemented form</a:t>
            </a:r>
          </a:p>
        </p:txBody>
      </p:sp>
      <p:sp>
        <p:nvSpPr>
          <p:cNvPr id="32" name="Rectangle 31"/>
          <p:cNvSpPr/>
          <p:nvPr/>
        </p:nvSpPr>
        <p:spPr>
          <a:xfrm>
            <a:off x="5152766" y="3095389"/>
            <a:ext cx="3398110" cy="469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3967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5715"/>
          <a:stretch/>
        </p:blipFill>
        <p:spPr bwMode="auto">
          <a:xfrm>
            <a:off x="435201" y="1278894"/>
            <a:ext cx="5147476" cy="2999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35201" y="364525"/>
            <a:ext cx="11108723" cy="646331"/>
          </a:xfrm>
          <a:prstGeom prst="rect">
            <a:avLst/>
          </a:prstGeom>
        </p:spPr>
        <p:txBody>
          <a:bodyPr wrap="square">
            <a:spAutoFit/>
          </a:bodyPr>
          <a:lstStyle/>
          <a:p>
            <a:r>
              <a:rPr lang="en-US" sz="3600" b="1" dirty="0">
                <a:latin typeface="Times New Roman" pitchFamily="18" charset="0"/>
                <a:cs typeface="Times New Roman" pitchFamily="18" charset="0"/>
              </a:rPr>
              <a:t>Standard Forms: </a:t>
            </a:r>
            <a:r>
              <a:rPr lang="en-US" sz="2800" dirty="0">
                <a:latin typeface="Times New Roman" pitchFamily="18" charset="0"/>
                <a:cs typeface="Times New Roman" pitchFamily="18" charset="0"/>
              </a:rPr>
              <a:t>Two‐level implementation</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6435"/>
          <a:stretch/>
        </p:blipFill>
        <p:spPr bwMode="auto">
          <a:xfrm>
            <a:off x="5695179" y="1329692"/>
            <a:ext cx="5549469" cy="3287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30195" y="4769708"/>
            <a:ext cx="3126259" cy="369332"/>
          </a:xfrm>
          <a:prstGeom prst="rect">
            <a:avLst/>
          </a:prstGeom>
          <a:noFill/>
        </p:spPr>
        <p:txBody>
          <a:bodyPr wrap="square" rtlCol="0">
            <a:spAutoFit/>
          </a:bodyPr>
          <a:lstStyle/>
          <a:p>
            <a:r>
              <a:rPr lang="en-US" dirty="0"/>
              <a:t>y’+x’</a:t>
            </a:r>
            <a:r>
              <a:rPr lang="en-US" dirty="0" err="1"/>
              <a:t>yz</a:t>
            </a:r>
            <a:r>
              <a:rPr lang="en-US" dirty="0"/>
              <a:t>’+</a:t>
            </a:r>
            <a:r>
              <a:rPr lang="en-US" dirty="0" err="1"/>
              <a:t>xy</a:t>
            </a:r>
            <a:endParaRPr lang="en-US" dirty="0"/>
          </a:p>
        </p:txBody>
      </p:sp>
      <p:cxnSp>
        <p:nvCxnSpPr>
          <p:cNvPr id="6" name="Straight Arrow Connector 5"/>
          <p:cNvCxnSpPr/>
          <p:nvPr/>
        </p:nvCxnSpPr>
        <p:spPr>
          <a:xfrm flipH="1">
            <a:off x="1804086" y="1278894"/>
            <a:ext cx="24714" cy="267526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p:nvPr/>
        </p:nvCxnSpPr>
        <p:spPr>
          <a:xfrm flipH="1">
            <a:off x="3595816" y="1275790"/>
            <a:ext cx="24714" cy="267526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9378779" y="1010856"/>
            <a:ext cx="24714" cy="267526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Straight Arrow Connector 10"/>
          <p:cNvCxnSpPr/>
          <p:nvPr/>
        </p:nvCxnSpPr>
        <p:spPr>
          <a:xfrm flipH="1">
            <a:off x="7006280" y="1603229"/>
            <a:ext cx="24714" cy="267526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443787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047" y="1129252"/>
            <a:ext cx="10713308" cy="5616922"/>
          </a:xfrm>
          <a:prstGeom prst="rect">
            <a:avLst/>
          </a:prstGeom>
        </p:spPr>
        <p:txBody>
          <a:bodyPr wrap="square">
            <a:spAutoFit/>
          </a:bodyPr>
          <a:lstStyle/>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A Boolean function may be expressed in a nonstandard form </a:t>
            </a:r>
          </a:p>
          <a:p>
            <a:pPr marL="342900" indent="-342900" algn="just">
              <a:spcAft>
                <a:spcPts val="600"/>
              </a:spcAft>
              <a:buFont typeface="Wingdings" pitchFamily="2" charset="2"/>
              <a:buChar char="v"/>
            </a:pPr>
            <a:r>
              <a:rPr lang="en-US" sz="2400" dirty="0">
                <a:latin typeface="Times New Roman" pitchFamily="18" charset="0"/>
                <a:cs typeface="Times New Roman" pitchFamily="18" charset="0"/>
              </a:rPr>
              <a:t>Example: F</a:t>
            </a:r>
            <a:r>
              <a:rPr lang="en-US" sz="24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AB + C(D + E) </a:t>
            </a:r>
          </a:p>
          <a:p>
            <a:pPr marL="1714500" lvl="3" indent="-342900" algn="just">
              <a:spcAft>
                <a:spcPts val="600"/>
              </a:spcAft>
              <a:buFont typeface="Wingdings" pitchFamily="2" charset="2"/>
              <a:buChar char="ü"/>
            </a:pPr>
            <a:r>
              <a:rPr lang="en-US" sz="2000" dirty="0">
                <a:latin typeface="Times New Roman" pitchFamily="18" charset="0"/>
                <a:cs typeface="Times New Roman" pitchFamily="18" charset="0"/>
              </a:rPr>
              <a:t>Neither in sum‐of‐products nor in product‐of‐sums form.</a:t>
            </a:r>
          </a:p>
          <a:p>
            <a:pPr marL="1714500" lvl="3" indent="-342900" algn="just">
              <a:spcAft>
                <a:spcPts val="600"/>
              </a:spcAft>
              <a:buFont typeface="Wingdings" pitchFamily="2" charset="2"/>
              <a:buChar char="ü"/>
            </a:pPr>
            <a:endParaRPr lang="en-US" sz="20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lvl="3" algn="just">
              <a:spcAft>
                <a:spcPts val="600"/>
              </a:spcAft>
            </a:pPr>
            <a:endParaRPr lang="en-US" sz="2400" dirty="0">
              <a:latin typeface="Times New Roman" pitchFamily="18" charset="0"/>
              <a:cs typeface="Times New Roman" pitchFamily="18" charset="0"/>
            </a:endParaRPr>
          </a:p>
          <a:p>
            <a:pPr marL="1257300" lvl="2" indent="-342900" algn="just">
              <a:spcAft>
                <a:spcPts val="600"/>
              </a:spcAft>
              <a:buFont typeface="Wingdings" pitchFamily="2" charset="2"/>
              <a:buChar char="ü"/>
            </a:pPr>
            <a:r>
              <a:rPr lang="en-US" sz="2400" dirty="0">
                <a:latin typeface="Times New Roman" pitchFamily="18" charset="0"/>
                <a:cs typeface="Times New Roman" pitchFamily="18" charset="0"/>
              </a:rPr>
              <a:t>Two-level produces the least amount of delay through the gates when the signal propagates from the inputs to the output. </a:t>
            </a:r>
          </a:p>
          <a:p>
            <a:pPr marL="342900" indent="-342900" algn="just">
              <a:spcAft>
                <a:spcPts val="600"/>
              </a:spcAft>
              <a:buFont typeface="Wingdings" pitchFamily="2" charset="2"/>
              <a:buChar char="v"/>
            </a:pPr>
            <a:endParaRPr lang="en-US" sz="2400" dirty="0">
              <a:latin typeface="Times New Roman" pitchFamily="18" charset="0"/>
              <a:cs typeface="Times New Roman" pitchFamily="18" charset="0"/>
            </a:endParaRPr>
          </a:p>
        </p:txBody>
      </p:sp>
      <p:sp>
        <p:nvSpPr>
          <p:cNvPr id="3" name="Rectangle 2"/>
          <p:cNvSpPr/>
          <p:nvPr/>
        </p:nvSpPr>
        <p:spPr>
          <a:xfrm>
            <a:off x="531340" y="386840"/>
            <a:ext cx="11108723" cy="646331"/>
          </a:xfrm>
          <a:prstGeom prst="rect">
            <a:avLst/>
          </a:prstGeom>
        </p:spPr>
        <p:txBody>
          <a:bodyPr wrap="square">
            <a:spAutoFit/>
          </a:bodyPr>
          <a:lstStyle/>
          <a:p>
            <a:r>
              <a:rPr lang="en-US" sz="3600" b="1" dirty="0">
                <a:latin typeface="Times New Roman" pitchFamily="18" charset="0"/>
                <a:cs typeface="Times New Roman" pitchFamily="18" charset="0"/>
              </a:rPr>
              <a:t>Standard Forms: Conversion from other form</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20" t="13086" r="49091"/>
          <a:stretch/>
        </p:blipFill>
        <p:spPr bwMode="auto">
          <a:xfrm>
            <a:off x="976184" y="2567467"/>
            <a:ext cx="4164228" cy="2671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178" t="11157" r="3066"/>
          <a:stretch/>
        </p:blipFill>
        <p:spPr bwMode="auto">
          <a:xfrm>
            <a:off x="6672649" y="2607276"/>
            <a:ext cx="3966519" cy="26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ight Arrow 1"/>
          <p:cNvSpPr/>
          <p:nvPr/>
        </p:nvSpPr>
        <p:spPr>
          <a:xfrm>
            <a:off x="5474041" y="3491134"/>
            <a:ext cx="877330" cy="378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140412" y="2902469"/>
            <a:ext cx="1495168" cy="369332"/>
          </a:xfrm>
          <a:prstGeom prst="rect">
            <a:avLst/>
          </a:prstGeom>
          <a:noFill/>
        </p:spPr>
        <p:txBody>
          <a:bodyPr wrap="square" rtlCol="0">
            <a:spAutoFit/>
          </a:bodyPr>
          <a:lstStyle/>
          <a:p>
            <a:r>
              <a:rPr lang="en-US" dirty="0"/>
              <a:t>3-&gt; 2 level </a:t>
            </a:r>
          </a:p>
        </p:txBody>
      </p:sp>
      <p:cxnSp>
        <p:nvCxnSpPr>
          <p:cNvPr id="9" name="Straight Arrow Connector 8"/>
          <p:cNvCxnSpPr/>
          <p:nvPr/>
        </p:nvCxnSpPr>
        <p:spPr>
          <a:xfrm>
            <a:off x="1779373" y="2360141"/>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255211" y="2261286"/>
            <a:ext cx="2384852" cy="369332"/>
          </a:xfrm>
          <a:prstGeom prst="rect">
            <a:avLst/>
          </a:prstGeom>
          <a:noFill/>
        </p:spPr>
        <p:txBody>
          <a:bodyPr wrap="square" rtlCol="0">
            <a:spAutoFit/>
          </a:bodyPr>
          <a:lstStyle/>
          <a:p>
            <a:r>
              <a:rPr lang="en-US" dirty="0"/>
              <a:t>Sum of Product </a:t>
            </a:r>
          </a:p>
        </p:txBody>
      </p:sp>
      <p:cxnSp>
        <p:nvCxnSpPr>
          <p:cNvPr id="13" name="Straight Arrow Connector 12"/>
          <p:cNvCxnSpPr/>
          <p:nvPr/>
        </p:nvCxnSpPr>
        <p:spPr>
          <a:xfrm>
            <a:off x="2730844" y="2445952"/>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80023" y="2567467"/>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661190" y="2567466"/>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5178" t="11157" r="3066"/>
          <a:stretch/>
        </p:blipFill>
        <p:spPr bwMode="auto">
          <a:xfrm>
            <a:off x="6722078" y="2662552"/>
            <a:ext cx="3966519" cy="263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a:off x="7710619" y="2622742"/>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403495" y="2709925"/>
            <a:ext cx="24713" cy="21130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2931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1"/>
          <p:cNvSpPr txBox="1">
            <a:spLocks noChangeArrowheads="1"/>
          </p:cNvSpPr>
          <p:nvPr/>
        </p:nvSpPr>
        <p:spPr bwMode="auto">
          <a:xfrm>
            <a:off x="228600" y="58674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200">
              <a:latin typeface="Arial" panose="020B0604020202020204" pitchFamily="34" charset="0"/>
            </a:endParaRPr>
          </a:p>
        </p:txBody>
      </p:sp>
      <p:sp>
        <p:nvSpPr>
          <p:cNvPr id="4" name="Rectangle 6"/>
          <p:cNvSpPr txBox="1">
            <a:spLocks noChangeArrowheads="1"/>
          </p:cNvSpPr>
          <p:nvPr/>
        </p:nvSpPr>
        <p:spPr>
          <a:xfrm>
            <a:off x="667265" y="374822"/>
            <a:ext cx="11084011" cy="57150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Times New Roman" pitchFamily="18" charset="0"/>
                <a:ea typeface="+mn-ea"/>
                <a:cs typeface="Times New Roman" pitchFamily="18" charset="0"/>
              </a:rPr>
              <a:t>Constructing Gates</a:t>
            </a:r>
          </a:p>
        </p:txBody>
      </p:sp>
      <p:sp>
        <p:nvSpPr>
          <p:cNvPr id="5" name="Rectangle 7"/>
          <p:cNvSpPr txBox="1">
            <a:spLocks noChangeArrowheads="1"/>
          </p:cNvSpPr>
          <p:nvPr/>
        </p:nvSpPr>
        <p:spPr>
          <a:xfrm>
            <a:off x="457197" y="1256270"/>
            <a:ext cx="10948087" cy="4572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FontTx/>
              <a:buNone/>
            </a:pPr>
            <a:r>
              <a:rPr lang="en-US" sz="3600" dirty="0">
                <a:latin typeface="Times New Roman" panose="02020603050405020304" pitchFamily="18" charset="0"/>
                <a:cs typeface="Times New Roman" panose="02020603050405020304" pitchFamily="18" charset="0"/>
              </a:rPr>
              <a:t>Transistor</a:t>
            </a:r>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device that acts either as a wire that conducts electricity or as a resistor that blocks the flow of electricity, depending on the voltage level of an input signal </a:t>
            </a:r>
          </a:p>
          <a:p>
            <a:pPr marL="4572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transistor has no moving parts, yet acts like a switch</a:t>
            </a:r>
          </a:p>
          <a:p>
            <a:pPr marL="457200" indent="-4572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made of a semiconductor</a:t>
            </a:r>
            <a:r>
              <a:rPr lang="en-US" dirty="0">
                <a:solidFill>
                  <a:srgbClr val="0000FF"/>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material, which is neither a particularly good conductor of electricity nor a particularly good insulator</a:t>
            </a:r>
          </a:p>
        </p:txBody>
      </p:sp>
    </p:spTree>
    <p:extLst>
      <p:ext uri="{BB962C8B-B14F-4D97-AF65-F5344CB8AC3E}">
        <p14:creationId xmlns:p14="http://schemas.microsoft.com/office/powerpoint/2010/main" val="1343634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idx="4294967295"/>
          </p:nvPr>
        </p:nvSpPr>
        <p:spPr>
          <a:xfrm>
            <a:off x="679621" y="510746"/>
            <a:ext cx="11219935" cy="712788"/>
          </a:xfrm>
        </p:spPr>
        <p:txBody>
          <a:bodyPr lIns="0" tIns="0" rIns="0" bIns="0">
            <a:normAutofit/>
          </a:bodyPr>
          <a:lstStyle/>
          <a:p>
            <a:pPr eaLnBrk="1" hangingPunct="1"/>
            <a:r>
              <a:rPr lang="en-US" altLang="zh-TW" sz="3600" b="1" dirty="0">
                <a:latin typeface="Times New Roman" pitchFamily="18" charset="0"/>
                <a:ea typeface="+mn-ea"/>
                <a:cs typeface="Times New Roman" pitchFamily="18" charset="0"/>
              </a:rPr>
              <a:t>How is the behavior implemented</a:t>
            </a:r>
            <a:endParaRPr lang="zh-TW" altLang="en-US" sz="3600" b="1" dirty="0">
              <a:latin typeface="Times New Roman" pitchFamily="18" charset="0"/>
              <a:ea typeface="+mn-ea"/>
              <a:cs typeface="Times New Roman" pitchFamily="18" charset="0"/>
            </a:endParaRPr>
          </a:p>
        </p:txBody>
      </p:sp>
      <p:sp>
        <p:nvSpPr>
          <p:cNvPr id="7" name="內容版面配置區 2"/>
          <p:cNvSpPr>
            <a:spLocks noGrp="1"/>
          </p:cNvSpPr>
          <p:nvPr>
            <p:ph idx="4294967295"/>
          </p:nvPr>
        </p:nvSpPr>
        <p:spPr>
          <a:xfrm>
            <a:off x="552450" y="1333500"/>
            <a:ext cx="8570913" cy="5202238"/>
          </a:xfrm>
        </p:spPr>
        <p:txBody>
          <a:bodyPr lIns="90488" tIns="44450" rIns="90488" bIns="44450"/>
          <a:lstStyle/>
          <a:p>
            <a:pPr eaLnBrk="1" hangingPunct="1">
              <a:lnSpc>
                <a:spcPct val="90000"/>
              </a:lnSpc>
            </a:pPr>
            <a:endParaRPr lang="zh-TW" altLang="en-US" dirty="0">
              <a:ea typeface="新細明體" pitchFamily="18" charset="-120"/>
            </a:endParaRPr>
          </a:p>
          <a:p>
            <a:pPr eaLnBrk="1" hangingPunct="1">
              <a:lnSpc>
                <a:spcPct val="90000"/>
              </a:lnSpc>
            </a:pPr>
            <a:endParaRPr lang="en-US" altLang="zh-TW" dirty="0">
              <a:ea typeface="新細明體" pitchFamily="18" charset="-120"/>
            </a:endParaRPr>
          </a:p>
          <a:p>
            <a:pPr eaLnBrk="1" hangingPunct="1">
              <a:lnSpc>
                <a:spcPct val="90000"/>
              </a:lnSpc>
            </a:pPr>
            <a:endParaRPr lang="en-US" altLang="zh-TW" dirty="0">
              <a:ea typeface="新細明體" pitchFamily="18" charset="-120"/>
            </a:endParaRPr>
          </a:p>
          <a:p>
            <a:pPr eaLnBrk="1" hangingPunct="1">
              <a:lnSpc>
                <a:spcPct val="90000"/>
              </a:lnSpc>
            </a:pPr>
            <a:endParaRPr lang="en-US" altLang="zh-TW" dirty="0">
              <a:ea typeface="新細明體" pitchFamily="18" charset="-120"/>
            </a:endParaRPr>
          </a:p>
          <a:p>
            <a:pPr eaLnBrk="1" hangingPunct="1">
              <a:lnSpc>
                <a:spcPct val="90000"/>
              </a:lnSpc>
            </a:pPr>
            <a:endParaRPr lang="en-US" altLang="zh-TW" dirty="0">
              <a:ea typeface="新細明體" pitchFamily="18" charset="-120"/>
            </a:endParaRPr>
          </a:p>
          <a:p>
            <a:pPr eaLnBrk="1" hangingPunct="1">
              <a:lnSpc>
                <a:spcPct val="90000"/>
              </a:lnSpc>
            </a:pPr>
            <a:endParaRPr lang="en-US" altLang="zh-TW" dirty="0">
              <a:ea typeface="新細明體" pitchFamily="18" charset="-120"/>
            </a:endParaRPr>
          </a:p>
          <a:p>
            <a:pPr eaLnBrk="1" hangingPunct="1">
              <a:lnSpc>
                <a:spcPct val="90000"/>
              </a:lnSpc>
            </a:pPr>
            <a:endParaRPr lang="en-US" altLang="zh-TW" sz="1200" dirty="0">
              <a:ea typeface="新細明體" pitchFamily="18" charset="-120"/>
            </a:endParaRPr>
          </a:p>
        </p:txBody>
      </p:sp>
      <p:pic>
        <p:nvPicPr>
          <p:cNvPr id="8" name="Picture 2" descr="2-input transistor 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862" y="1600200"/>
            <a:ext cx="4884051" cy="4626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609070" y="2568149"/>
            <a:ext cx="288817" cy="369332"/>
          </a:xfrm>
          <a:prstGeom prst="rect">
            <a:avLst/>
          </a:prstGeom>
          <a:noFill/>
        </p:spPr>
        <p:txBody>
          <a:bodyPr wrap="square" rtlCol="0">
            <a:spAutoFit/>
          </a:bodyPr>
          <a:lstStyle/>
          <a:p>
            <a:r>
              <a:rPr lang="en-US" dirty="0"/>
              <a:t>B</a:t>
            </a:r>
          </a:p>
        </p:txBody>
      </p:sp>
      <p:sp>
        <p:nvSpPr>
          <p:cNvPr id="9" name="TextBox 8"/>
          <p:cNvSpPr txBox="1"/>
          <p:nvPr/>
        </p:nvSpPr>
        <p:spPr>
          <a:xfrm>
            <a:off x="5544311" y="2937481"/>
            <a:ext cx="288817" cy="369332"/>
          </a:xfrm>
          <a:prstGeom prst="rect">
            <a:avLst/>
          </a:prstGeom>
          <a:noFill/>
        </p:spPr>
        <p:txBody>
          <a:bodyPr wrap="square" rtlCol="0">
            <a:spAutoFit/>
          </a:bodyPr>
          <a:lstStyle/>
          <a:p>
            <a:r>
              <a:rPr lang="en-US" dirty="0"/>
              <a:t>E</a:t>
            </a:r>
          </a:p>
        </p:txBody>
      </p:sp>
      <p:cxnSp>
        <p:nvCxnSpPr>
          <p:cNvPr id="5" name="Straight Connector 4"/>
          <p:cNvCxnSpPr/>
          <p:nvPr/>
        </p:nvCxnSpPr>
        <p:spPr>
          <a:xfrm flipV="1">
            <a:off x="827903" y="2174789"/>
            <a:ext cx="741405" cy="2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53762" y="3496962"/>
            <a:ext cx="741405" cy="24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291384" y="3864271"/>
            <a:ext cx="741405" cy="24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167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idx="4294967295"/>
          </p:nvPr>
        </p:nvSpPr>
        <p:spPr>
          <a:xfrm>
            <a:off x="914400" y="152400"/>
            <a:ext cx="7772400" cy="712788"/>
          </a:xfrm>
        </p:spPr>
        <p:txBody>
          <a:bodyPr lIns="0" tIns="0" rIns="0" bIns="0"/>
          <a:lstStyle/>
          <a:p>
            <a:pPr eaLnBrk="1" hangingPunct="1"/>
            <a:r>
              <a:rPr lang="en-US" altLang="zh-TW" dirty="0">
                <a:ea typeface="新細明體" pitchFamily="18" charset="-120"/>
              </a:rPr>
              <a:t>	</a:t>
            </a:r>
            <a:r>
              <a:rPr lang="en-US" altLang="zh-TW" sz="4000" dirty="0">
                <a:latin typeface="Times New Roman" panose="02020603050405020304" pitchFamily="18" charset="0"/>
                <a:ea typeface="新細明體" pitchFamily="18" charset="-120"/>
                <a:cs typeface="Times New Roman" panose="02020603050405020304" pitchFamily="18" charset="0"/>
              </a:rPr>
              <a:t>Boolean Functions</a:t>
            </a:r>
            <a:endParaRPr lang="zh-TW" altLang="en-US" sz="4000" dirty="0">
              <a:latin typeface="Times New Roman" panose="02020603050405020304" pitchFamily="18" charset="0"/>
              <a:ea typeface="新細明體" pitchFamily="18" charset="-120"/>
              <a:cs typeface="Times New Roman" panose="02020603050405020304" pitchFamily="18" charset="0"/>
            </a:endParaRPr>
          </a:p>
        </p:txBody>
      </p:sp>
      <p:sp>
        <p:nvSpPr>
          <p:cNvPr id="7" name="內容版面配置區 2"/>
          <p:cNvSpPr>
            <a:spLocks noGrp="1"/>
          </p:cNvSpPr>
          <p:nvPr>
            <p:ph idx="4294967295"/>
          </p:nvPr>
        </p:nvSpPr>
        <p:spPr>
          <a:xfrm>
            <a:off x="685800" y="1066800"/>
            <a:ext cx="8077200" cy="5181600"/>
          </a:xfrm>
        </p:spPr>
        <p:txBody>
          <a:bodyPr lIns="90488" tIns="44450" rIns="90488" bIns="44450"/>
          <a:lstStyle/>
          <a:p>
            <a:pPr eaLnBrk="1" hangingPunct="1">
              <a:buFont typeface="Wingdings" pitchFamily="2" charset="2"/>
              <a:buChar char="v"/>
            </a:pPr>
            <a:r>
              <a:rPr lang="en-US" altLang="zh-TW" dirty="0">
                <a:latin typeface="Times New Roman" panose="02020603050405020304" pitchFamily="18" charset="0"/>
                <a:ea typeface="新細明體" pitchFamily="18" charset="-120"/>
                <a:cs typeface="Times New Roman" panose="02020603050405020304" pitchFamily="18" charset="0"/>
              </a:rPr>
              <a:t>A Boolean function</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Binary variables</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Binary operators OR and </a:t>
            </a:r>
            <a:r>
              <a:rPr lang="en-US" altLang="zh-TW" dirty="0" err="1">
                <a:latin typeface="Times New Roman" panose="02020603050405020304" pitchFamily="18" charset="0"/>
                <a:ea typeface="新細明體" pitchFamily="18" charset="-120"/>
                <a:cs typeface="Times New Roman" panose="02020603050405020304" pitchFamily="18" charset="0"/>
              </a:rPr>
              <a:t>AND</a:t>
            </a:r>
            <a:endParaRPr lang="en-US" altLang="zh-TW" dirty="0">
              <a:latin typeface="Times New Roman" panose="02020603050405020304" pitchFamily="18" charset="0"/>
              <a:ea typeface="新細明體" pitchFamily="18" charset="-120"/>
              <a:cs typeface="Times New Roman" panose="02020603050405020304" pitchFamily="18" charset="0"/>
            </a:endParaRP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Unary operator NOT</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Parentheses</a:t>
            </a:r>
          </a:p>
          <a:p>
            <a:pPr eaLnBrk="1" hangingPunct="1">
              <a:buFont typeface="Wingdings" pitchFamily="2" charset="2"/>
              <a:buChar char="v"/>
            </a:pPr>
            <a:r>
              <a:rPr lang="en-US" altLang="zh-TW" dirty="0">
                <a:latin typeface="Times New Roman" panose="02020603050405020304" pitchFamily="18" charset="0"/>
                <a:ea typeface="新細明體" pitchFamily="18" charset="-120"/>
                <a:cs typeface="Times New Roman" panose="02020603050405020304" pitchFamily="18" charset="0"/>
              </a:rPr>
              <a:t>Examples</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F</a:t>
            </a:r>
            <a:r>
              <a:rPr lang="en-US" altLang="zh-TW" baseline="-25000" dirty="0">
                <a:latin typeface="Times New Roman" panose="02020603050405020304" pitchFamily="18" charset="0"/>
                <a:ea typeface="新細明體" pitchFamily="18" charset="-120"/>
                <a:cs typeface="Times New Roman" panose="02020603050405020304" pitchFamily="18" charset="0"/>
              </a:rPr>
              <a:t>1</a:t>
            </a:r>
            <a:r>
              <a:rPr lang="en-US" altLang="zh-TW" dirty="0">
                <a:latin typeface="Times New Roman" panose="02020603050405020304" pitchFamily="18" charset="0"/>
                <a:ea typeface="新細明體" pitchFamily="18" charset="-120"/>
                <a:cs typeface="Times New Roman" panose="02020603050405020304" pitchFamily="18" charset="0"/>
              </a:rPr>
              <a:t>= x. y. z'</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F</a:t>
            </a:r>
            <a:r>
              <a:rPr lang="en-US" altLang="zh-TW" baseline="-25000" dirty="0">
                <a:latin typeface="Times New Roman" panose="02020603050405020304" pitchFamily="18" charset="0"/>
                <a:ea typeface="新細明體" pitchFamily="18" charset="-120"/>
                <a:cs typeface="Times New Roman" panose="02020603050405020304" pitchFamily="18" charset="0"/>
              </a:rPr>
              <a:t>2</a:t>
            </a:r>
            <a:r>
              <a:rPr lang="en-US" altLang="zh-TW" dirty="0">
                <a:latin typeface="Times New Roman" panose="02020603050405020304" pitchFamily="18" charset="0"/>
                <a:ea typeface="新細明體" pitchFamily="18" charset="-120"/>
                <a:cs typeface="Times New Roman" panose="02020603050405020304" pitchFamily="18" charset="0"/>
              </a:rPr>
              <a:t> = x + </a:t>
            </a:r>
            <a:r>
              <a:rPr lang="en-US" altLang="zh-TW" dirty="0" err="1">
                <a:latin typeface="Times New Roman" panose="02020603050405020304" pitchFamily="18" charset="0"/>
                <a:ea typeface="新細明體" pitchFamily="18" charset="-120"/>
                <a:cs typeface="Times New Roman" panose="02020603050405020304" pitchFamily="18" charset="0"/>
              </a:rPr>
              <a:t>y’.z</a:t>
            </a:r>
            <a:endParaRPr lang="en-US" altLang="zh-TW" dirty="0">
              <a:latin typeface="Times New Roman" panose="02020603050405020304" pitchFamily="18" charset="0"/>
              <a:ea typeface="新細明體" pitchFamily="18" charset="-120"/>
              <a:cs typeface="Times New Roman" panose="02020603050405020304" pitchFamily="18" charset="0"/>
            </a:endParaRP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F</a:t>
            </a:r>
            <a:r>
              <a:rPr lang="en-US" altLang="zh-TW" baseline="-25000" dirty="0">
                <a:latin typeface="Times New Roman" panose="02020603050405020304" pitchFamily="18" charset="0"/>
                <a:ea typeface="新細明體" pitchFamily="18" charset="-120"/>
                <a:cs typeface="Times New Roman" panose="02020603050405020304" pitchFamily="18" charset="0"/>
              </a:rPr>
              <a:t>3 </a:t>
            </a:r>
            <a:r>
              <a:rPr lang="en-US" altLang="zh-TW" dirty="0">
                <a:latin typeface="Times New Roman" panose="02020603050405020304" pitchFamily="18" charset="0"/>
                <a:ea typeface="新細明體" pitchFamily="18" charset="-120"/>
                <a:cs typeface="Times New Roman" panose="02020603050405020304" pitchFamily="18" charset="0"/>
              </a:rPr>
              <a:t> = x' .y’ .z + x' .y .z + x .y'</a:t>
            </a:r>
          </a:p>
          <a:p>
            <a:pPr lvl="1" eaLnBrk="1" hangingPunct="1"/>
            <a:r>
              <a:rPr lang="en-US" altLang="zh-TW" dirty="0">
                <a:latin typeface="Times New Roman" panose="02020603050405020304" pitchFamily="18" charset="0"/>
                <a:ea typeface="新細明體" pitchFamily="18" charset="-120"/>
                <a:cs typeface="Times New Roman" panose="02020603050405020304" pitchFamily="18" charset="0"/>
              </a:rPr>
              <a:t>F</a:t>
            </a:r>
            <a:r>
              <a:rPr lang="en-US" altLang="zh-TW" baseline="-25000" dirty="0">
                <a:latin typeface="Times New Roman" panose="02020603050405020304" pitchFamily="18" charset="0"/>
                <a:ea typeface="新細明體" pitchFamily="18" charset="-120"/>
                <a:cs typeface="Times New Roman" panose="02020603050405020304" pitchFamily="18" charset="0"/>
              </a:rPr>
              <a:t>4</a:t>
            </a:r>
            <a:r>
              <a:rPr lang="en-US" altLang="zh-TW" dirty="0">
                <a:latin typeface="Times New Roman" panose="02020603050405020304" pitchFamily="18" charset="0"/>
                <a:ea typeface="新細明體" pitchFamily="18" charset="-120"/>
                <a:cs typeface="Times New Roman" panose="02020603050405020304" pitchFamily="18" charset="0"/>
              </a:rPr>
              <a:t> = (x. y' + x' .z)</a:t>
            </a:r>
          </a:p>
          <a:p>
            <a:pPr eaLnBrk="1" hangingPunct="1"/>
            <a:endParaRPr lang="zh-TW" altLang="en-US" dirty="0">
              <a:ea typeface="新細明體" pitchFamily="18" charset="-120"/>
            </a:endParaRPr>
          </a:p>
        </p:txBody>
      </p:sp>
    </p:spTree>
    <p:extLst>
      <p:ext uri="{BB962C8B-B14F-4D97-AF65-F5344CB8AC3E}">
        <p14:creationId xmlns:p14="http://schemas.microsoft.com/office/powerpoint/2010/main" val="2063859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1"/>
          <p:cNvSpPr txBox="1">
            <a:spLocks noChangeArrowheads="1"/>
          </p:cNvSpPr>
          <p:nvPr/>
        </p:nvSpPr>
        <p:spPr bwMode="auto">
          <a:xfrm>
            <a:off x="228600" y="5867400"/>
            <a:ext cx="2819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1200">
              <a:latin typeface="Arial" panose="020B0604020202020204" pitchFamily="34" charset="0"/>
            </a:endParaRPr>
          </a:p>
        </p:txBody>
      </p:sp>
      <p:sp>
        <p:nvSpPr>
          <p:cNvPr id="4" name="Rectangle 6"/>
          <p:cNvSpPr txBox="1">
            <a:spLocks noChangeArrowheads="1"/>
          </p:cNvSpPr>
          <p:nvPr/>
        </p:nvSpPr>
        <p:spPr>
          <a:xfrm>
            <a:off x="778475" y="432486"/>
            <a:ext cx="10812163" cy="56841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latin typeface="Times New Roman" pitchFamily="18" charset="0"/>
                <a:ea typeface="+mn-ea"/>
                <a:cs typeface="Times New Roman" pitchFamily="18" charset="0"/>
              </a:rPr>
              <a:t>Circuits</a:t>
            </a:r>
          </a:p>
        </p:txBody>
      </p:sp>
      <p:sp>
        <p:nvSpPr>
          <p:cNvPr id="5" name="Rectangle 7"/>
          <p:cNvSpPr txBox="1">
            <a:spLocks noChangeArrowheads="1"/>
          </p:cNvSpPr>
          <p:nvPr/>
        </p:nvSpPr>
        <p:spPr>
          <a:xfrm>
            <a:off x="778474" y="1295400"/>
            <a:ext cx="10404391" cy="4572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Combinational Circuit</a:t>
            </a:r>
            <a:r>
              <a:rPr lang="en-US" dirty="0">
                <a:latin typeface="Times New Roman" panose="02020603050405020304" pitchFamily="18" charset="0"/>
                <a:cs typeface="Times New Roman" panose="02020603050405020304" pitchFamily="18" charset="0"/>
              </a:rPr>
              <a:t> </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values explicitly determine the output</a:t>
            </a:r>
          </a:p>
          <a:p>
            <a:pPr marL="457200" indent="-457200" algn="l">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Sequential Circuit</a:t>
            </a:r>
            <a:r>
              <a:rPr lang="en-US" dirty="0">
                <a:latin typeface="Times New Roman" panose="02020603050405020304" pitchFamily="18" charset="0"/>
                <a:cs typeface="Times New Roman" panose="02020603050405020304" pitchFamily="18" charset="0"/>
              </a:rPr>
              <a:t> </a:t>
            </a:r>
          </a:p>
          <a:p>
            <a:pPr marL="914400" lvl="1" indent="-4572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output is a function of the input values and the existing state of the circuit</a:t>
            </a:r>
          </a:p>
          <a:p>
            <a:pPr algn="l"/>
            <a:r>
              <a:rPr lang="en-US" sz="2400" dirty="0">
                <a:latin typeface="Times New Roman" panose="02020603050405020304" pitchFamily="18" charset="0"/>
                <a:cs typeface="Times New Roman" panose="02020603050405020304" pitchFamily="18" charset="0"/>
              </a:rPr>
              <a:t>		</a:t>
            </a:r>
            <a:r>
              <a:rPr lang="en-US" sz="2400" dirty="0"/>
              <a:t>	</a:t>
            </a:r>
            <a:endParaRPr lang="en-US" dirty="0"/>
          </a:p>
        </p:txBody>
      </p:sp>
    </p:spTree>
    <p:extLst>
      <p:ext uri="{BB962C8B-B14F-4D97-AF65-F5344CB8AC3E}">
        <p14:creationId xmlns:p14="http://schemas.microsoft.com/office/powerpoint/2010/main" val="27331641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148100" y="1511633"/>
            <a:ext cx="7876400" cy="3011200"/>
          </a:xfrm>
          <a:prstGeom prst="rect">
            <a:avLst/>
          </a:prstGeom>
        </p:spPr>
        <p:txBody>
          <a:bodyPr wrap="square" lIns="121897" tIns="121897" rIns="121897" bIns="121897" anchor="ctr" anchorCtr="0">
            <a:noAutofit/>
          </a:bodyPr>
          <a:lstStyle/>
          <a:p>
            <a:r>
              <a:rPr lang="en" dirty="0">
                <a:solidFill>
                  <a:srgbClr val="0000FF"/>
                </a:solidFill>
                <a:latin typeface="Times New Roman" pitchFamily="18" charset="0"/>
                <a:cs typeface="Times New Roman" pitchFamily="18" charset="0"/>
              </a:rPr>
              <a:t>THANKS</a:t>
            </a:r>
          </a:p>
        </p:txBody>
      </p:sp>
    </p:spTree>
    <p:extLst>
      <p:ext uri="{BB962C8B-B14F-4D97-AF65-F5344CB8AC3E}">
        <p14:creationId xmlns:p14="http://schemas.microsoft.com/office/powerpoint/2010/main" val="367473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txBox="1">
            <a:spLocks noChangeArrowheads="1"/>
          </p:cNvSpPr>
          <p:nvPr/>
        </p:nvSpPr>
        <p:spPr>
          <a:xfrm>
            <a:off x="412750" y="-17585"/>
            <a:ext cx="11040696" cy="1143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Times New Roman" panose="02020603050405020304" pitchFamily="18" charset="0"/>
                <a:cs typeface="Times New Roman" panose="02020603050405020304" pitchFamily="18" charset="0"/>
              </a:rPr>
              <a:t>Properties of Boolean Algebra</a:t>
            </a:r>
          </a:p>
        </p:txBody>
      </p:sp>
      <p:sp>
        <p:nvSpPr>
          <p:cNvPr id="4" name="Text Box 10"/>
          <p:cNvSpPr txBox="1">
            <a:spLocks noChangeArrowheads="1"/>
          </p:cNvSpPr>
          <p:nvPr/>
        </p:nvSpPr>
        <p:spPr bwMode="auto">
          <a:xfrm>
            <a:off x="228600" y="480060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400">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60662702"/>
              </p:ext>
            </p:extLst>
          </p:nvPr>
        </p:nvGraphicFramePr>
        <p:xfrm>
          <a:off x="1642251" y="1837301"/>
          <a:ext cx="8127999" cy="329740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554207">
                <a:tc>
                  <a:txBody>
                    <a:bodyPr/>
                    <a:lstStyle/>
                    <a:p>
                      <a:pPr algn="ctr"/>
                      <a:r>
                        <a:rPr lang="en-US" sz="2400" b="1" dirty="0">
                          <a:solidFill>
                            <a:schemeClr val="tx1"/>
                          </a:solidFill>
                          <a:latin typeface="Times New Roman" pitchFamily="18" charset="0"/>
                          <a:cs typeface="Times New Roman" pitchFamily="18" charset="0"/>
                        </a:rPr>
                        <a:t>Property </a:t>
                      </a:r>
                    </a:p>
                  </a:txBody>
                  <a:tcPr/>
                </a:tc>
                <a:tc>
                  <a:txBody>
                    <a:bodyPr/>
                    <a:lstStyle/>
                    <a:p>
                      <a:pPr algn="ctr"/>
                      <a:r>
                        <a:rPr lang="en-US" sz="2400" b="1" dirty="0">
                          <a:solidFill>
                            <a:schemeClr val="tx1"/>
                          </a:solidFill>
                          <a:latin typeface="Times New Roman" pitchFamily="18" charset="0"/>
                          <a:cs typeface="Times New Roman" pitchFamily="18" charset="0"/>
                        </a:rPr>
                        <a:t>AND</a:t>
                      </a:r>
                    </a:p>
                  </a:txBody>
                  <a:tcPr/>
                </a:tc>
                <a:tc>
                  <a:txBody>
                    <a:bodyPr/>
                    <a:lstStyle/>
                    <a:p>
                      <a:pPr algn="ctr"/>
                      <a:r>
                        <a:rPr lang="en-US" sz="2400" b="1" dirty="0">
                          <a:solidFill>
                            <a:schemeClr val="tx1"/>
                          </a:solidFill>
                          <a:latin typeface="Times New Roman" pitchFamily="18" charset="0"/>
                          <a:cs typeface="Times New Roman" pitchFamily="18" charset="0"/>
                        </a:rPr>
                        <a:t>OR</a:t>
                      </a:r>
                    </a:p>
                  </a:txBody>
                  <a:tcPr/>
                </a:tc>
                <a:extLst>
                  <a:ext uri="{0D108BD9-81ED-4DB2-BD59-A6C34878D82A}">
                    <a16:rowId xmlns:a16="http://schemas.microsoft.com/office/drawing/2014/main" val="10000"/>
                  </a:ext>
                </a:extLst>
              </a:tr>
              <a:tr h="370840">
                <a:tc>
                  <a:txBody>
                    <a:bodyPr/>
                    <a:lstStyle/>
                    <a:p>
                      <a:r>
                        <a:rPr lang="en-US" sz="2400" dirty="0">
                          <a:latin typeface="Times New Roman" pitchFamily="18" charset="0"/>
                          <a:cs typeface="Times New Roman" pitchFamily="18" charset="0"/>
                        </a:rPr>
                        <a:t>Commutative</a:t>
                      </a:r>
                    </a:p>
                  </a:txBody>
                  <a:tcPr/>
                </a:tc>
                <a:tc>
                  <a:txBody>
                    <a:bodyPr/>
                    <a:lstStyle/>
                    <a:p>
                      <a:r>
                        <a:rPr lang="en-US" sz="2000" dirty="0">
                          <a:latin typeface="Times New Roman" pitchFamily="18" charset="0"/>
                          <a:cs typeface="Times New Roman" pitchFamily="18" charset="0"/>
                        </a:rPr>
                        <a:t>AB=BA</a:t>
                      </a:r>
                    </a:p>
                  </a:txBody>
                  <a:tcPr/>
                </a:tc>
                <a:tc>
                  <a:txBody>
                    <a:bodyPr/>
                    <a:lstStyle/>
                    <a:p>
                      <a:r>
                        <a:rPr lang="en-US" sz="2000" dirty="0">
                          <a:latin typeface="Times New Roman" pitchFamily="18" charset="0"/>
                          <a:cs typeface="Times New Roman" pitchFamily="18" charset="0"/>
                        </a:rPr>
                        <a:t>A+B=B+A</a:t>
                      </a:r>
                    </a:p>
                  </a:txBody>
                  <a:tcP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Associative</a:t>
                      </a:r>
                    </a:p>
                  </a:txBody>
                  <a:tcPr/>
                </a:tc>
                <a:tc>
                  <a:txBody>
                    <a:bodyPr/>
                    <a:lstStyle/>
                    <a:p>
                      <a:r>
                        <a:rPr lang="en-US" sz="2000" dirty="0">
                          <a:latin typeface="Times New Roman" pitchFamily="18" charset="0"/>
                          <a:cs typeface="Times New Roman" pitchFamily="18" charset="0"/>
                        </a:rPr>
                        <a:t>(AB)C=A(BC)</a:t>
                      </a:r>
                    </a:p>
                  </a:txBody>
                  <a:tcPr/>
                </a:tc>
                <a:tc>
                  <a:txBody>
                    <a:bodyPr/>
                    <a:lstStyle/>
                    <a:p>
                      <a:r>
                        <a:rPr lang="en-US" sz="2000" dirty="0">
                          <a:latin typeface="Times New Roman" pitchFamily="18" charset="0"/>
                          <a:cs typeface="Times New Roman" pitchFamily="18" charset="0"/>
                        </a:rPr>
                        <a:t>(A+B)+C=A+(B+C)</a:t>
                      </a:r>
                    </a:p>
                  </a:txBody>
                  <a:tcPr/>
                </a:tc>
                <a:extLst>
                  <a:ext uri="{0D108BD9-81ED-4DB2-BD59-A6C34878D82A}">
                    <a16:rowId xmlns:a16="http://schemas.microsoft.com/office/drawing/2014/main" val="10002"/>
                  </a:ext>
                </a:extLst>
              </a:tr>
              <a:tr h="370840">
                <a:tc>
                  <a:txBody>
                    <a:bodyPr/>
                    <a:lstStyle/>
                    <a:p>
                      <a:r>
                        <a:rPr lang="en-US" sz="2400" dirty="0">
                          <a:latin typeface="Times New Roman" pitchFamily="18" charset="0"/>
                          <a:cs typeface="Times New Roman" pitchFamily="18" charset="0"/>
                        </a:rPr>
                        <a:t>Distributive </a:t>
                      </a:r>
                    </a:p>
                  </a:txBody>
                  <a:tcPr/>
                </a:tc>
                <a:tc>
                  <a:txBody>
                    <a:bodyPr/>
                    <a:lstStyle/>
                    <a:p>
                      <a:r>
                        <a:rPr lang="en-US" sz="2000" dirty="0">
                          <a:latin typeface="Times New Roman" pitchFamily="18" charset="0"/>
                          <a:cs typeface="Times New Roman" pitchFamily="18" charset="0"/>
                        </a:rPr>
                        <a:t>A(B+C)=AB+AC</a:t>
                      </a:r>
                    </a:p>
                  </a:txBody>
                  <a:tcPr/>
                </a:tc>
                <a:tc>
                  <a:txBody>
                    <a:bodyPr/>
                    <a:lstStyle/>
                    <a:p>
                      <a:r>
                        <a:rPr lang="en-US" sz="2000" dirty="0">
                          <a:latin typeface="Times New Roman" pitchFamily="18" charset="0"/>
                          <a:cs typeface="Times New Roman" pitchFamily="18" charset="0"/>
                        </a:rPr>
                        <a:t>A+(BC)=(A+B)(A+C)</a:t>
                      </a:r>
                    </a:p>
                  </a:txBody>
                  <a:tcPr/>
                </a:tc>
                <a:extLst>
                  <a:ext uri="{0D108BD9-81ED-4DB2-BD59-A6C34878D82A}">
                    <a16:rowId xmlns:a16="http://schemas.microsoft.com/office/drawing/2014/main" val="10003"/>
                  </a:ext>
                </a:extLst>
              </a:tr>
              <a:tr h="370840">
                <a:tc>
                  <a:txBody>
                    <a:bodyPr/>
                    <a:lstStyle/>
                    <a:p>
                      <a:r>
                        <a:rPr lang="en-US" sz="2400" dirty="0">
                          <a:latin typeface="Times New Roman" pitchFamily="18" charset="0"/>
                          <a:cs typeface="Times New Roman" pitchFamily="18" charset="0"/>
                        </a:rPr>
                        <a:t>Identity</a:t>
                      </a:r>
                      <a:r>
                        <a:rPr lang="en-US" sz="2400" baseline="0"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A1=A</a:t>
                      </a:r>
                    </a:p>
                  </a:txBody>
                  <a:tcPr/>
                </a:tc>
                <a:tc>
                  <a:txBody>
                    <a:bodyPr/>
                    <a:lstStyle/>
                    <a:p>
                      <a:r>
                        <a:rPr lang="en-US" sz="2000" dirty="0">
                          <a:latin typeface="Times New Roman" pitchFamily="18" charset="0"/>
                          <a:cs typeface="Times New Roman" pitchFamily="18" charset="0"/>
                        </a:rPr>
                        <a:t>A+0=A</a:t>
                      </a:r>
                    </a:p>
                  </a:txBody>
                  <a:tcPr/>
                </a:tc>
                <a:extLst>
                  <a:ext uri="{0D108BD9-81ED-4DB2-BD59-A6C34878D82A}">
                    <a16:rowId xmlns:a16="http://schemas.microsoft.com/office/drawing/2014/main" val="10004"/>
                  </a:ext>
                </a:extLst>
              </a:tr>
              <a:tr h="370840">
                <a:tc>
                  <a:txBody>
                    <a:bodyPr/>
                    <a:lstStyle/>
                    <a:p>
                      <a:r>
                        <a:rPr lang="en-US" sz="2400" dirty="0">
                          <a:latin typeface="Times New Roman" pitchFamily="18" charset="0"/>
                          <a:cs typeface="Times New Roman" pitchFamily="18" charset="0"/>
                        </a:rPr>
                        <a:t>Complement</a:t>
                      </a:r>
                    </a:p>
                  </a:txBody>
                  <a:tcPr/>
                </a:tc>
                <a:tc>
                  <a:txBody>
                    <a:bodyPr/>
                    <a:lstStyle/>
                    <a:p>
                      <a:r>
                        <a:rPr lang="en-US" sz="2000" dirty="0">
                          <a:latin typeface="Times New Roman" pitchFamily="18" charset="0"/>
                          <a:cs typeface="Times New Roman" pitchFamily="18" charset="0"/>
                        </a:rPr>
                        <a:t>A(A’)=0</a:t>
                      </a:r>
                    </a:p>
                  </a:txBody>
                  <a:tcPr/>
                </a:tc>
                <a:tc>
                  <a:txBody>
                    <a:bodyPr/>
                    <a:lstStyle/>
                    <a:p>
                      <a:r>
                        <a:rPr lang="en-US" sz="2000" dirty="0">
                          <a:latin typeface="Times New Roman" pitchFamily="18" charset="0"/>
                          <a:cs typeface="Times New Roman" pitchFamily="18" charset="0"/>
                        </a:rPr>
                        <a:t>A+A’=1</a:t>
                      </a:r>
                    </a:p>
                  </a:txBody>
                  <a:tcPr/>
                </a:tc>
                <a:extLst>
                  <a:ext uri="{0D108BD9-81ED-4DB2-BD59-A6C34878D82A}">
                    <a16:rowId xmlns:a16="http://schemas.microsoft.com/office/drawing/2014/main" val="10005"/>
                  </a:ext>
                </a:extLst>
              </a:tr>
              <a:tr h="370840">
                <a:tc>
                  <a:txBody>
                    <a:bodyPr/>
                    <a:lstStyle/>
                    <a:p>
                      <a:r>
                        <a:rPr lang="en-US" sz="2400" dirty="0" err="1">
                          <a:latin typeface="Times New Roman" pitchFamily="18" charset="0"/>
                          <a:cs typeface="Times New Roman" pitchFamily="18" charset="0"/>
                        </a:rPr>
                        <a:t>DeMorgan’s</a:t>
                      </a:r>
                      <a:r>
                        <a:rPr lang="en-US" sz="2400" dirty="0">
                          <a:latin typeface="Times New Roman" pitchFamily="18" charset="0"/>
                          <a:cs typeface="Times New Roman" pitchFamily="18" charset="0"/>
                        </a:rPr>
                        <a:t> </a:t>
                      </a:r>
                      <a:r>
                        <a:rPr lang="en-US" sz="2400" baseline="0" dirty="0">
                          <a:latin typeface="Times New Roman" pitchFamily="18" charset="0"/>
                          <a:cs typeface="Times New Roman" pitchFamily="18" charset="0"/>
                        </a:rPr>
                        <a:t> Law</a:t>
                      </a:r>
                      <a:endParaRPr lang="en-US" sz="24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(AB)’=A’ +</a:t>
                      </a:r>
                      <a:r>
                        <a:rPr lang="en-US" sz="2000" baseline="0" dirty="0">
                          <a:latin typeface="Times New Roman" pitchFamily="18" charset="0"/>
                          <a:cs typeface="Times New Roman" pitchFamily="18" charset="0"/>
                        </a:rPr>
                        <a:t> B’</a:t>
                      </a:r>
                      <a:endParaRPr lang="en-US" sz="2000" dirty="0">
                        <a:latin typeface="Times New Roman" pitchFamily="18" charset="0"/>
                        <a:cs typeface="Times New Roman" pitchFamily="18" charset="0"/>
                      </a:endParaRPr>
                    </a:p>
                  </a:txBody>
                  <a:tcPr/>
                </a:tc>
                <a:tc>
                  <a:txBody>
                    <a:bodyPr/>
                    <a:lstStyle/>
                    <a:p>
                      <a:r>
                        <a:rPr lang="en-US" sz="2000" dirty="0">
                          <a:latin typeface="Times New Roman" pitchFamily="18" charset="0"/>
                          <a:cs typeface="Times New Roman" pitchFamily="18" charset="0"/>
                        </a:rPr>
                        <a:t>(A+B)’=A’B’</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055878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16670</TotalTime>
  <Words>3976</Words>
  <Application>Microsoft Office PowerPoint</Application>
  <PresentationFormat>Widescreen</PresentationFormat>
  <Paragraphs>438</Paragraphs>
  <Slides>81</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4" baseType="lpstr">
      <vt:lpstr>Arial</vt:lpstr>
      <vt:lpstr>Arimo</vt:lpstr>
      <vt:lpstr>Book Antiqua</vt:lpstr>
      <vt:lpstr>Calibri</vt:lpstr>
      <vt:lpstr>Calibri Light</vt:lpstr>
      <vt:lpstr>Cambria Math</vt:lpstr>
      <vt:lpstr>NewBaskerville-Roman</vt:lpstr>
      <vt:lpstr>Symbol</vt:lpstr>
      <vt:lpstr>Times New Roman</vt:lpstr>
      <vt:lpstr>Verdana</vt:lpstr>
      <vt:lpstr>Wingdings</vt:lpstr>
      <vt:lpstr>Office Theme</vt:lpstr>
      <vt:lpstr>Clip</vt:lpstr>
      <vt:lpstr>  ICT 2103 Digital Logic Design </vt:lpstr>
      <vt:lpstr>  Boolean Algebra </vt:lpstr>
      <vt:lpstr>Algebras</vt:lpstr>
      <vt:lpstr>George Boole</vt:lpstr>
      <vt:lpstr>Binary Logic and Gates</vt:lpstr>
      <vt:lpstr>Binary Variables</vt:lpstr>
      <vt:lpstr>Logical Operations</vt:lpstr>
      <vt:lpstr> Boolean Functions</vt:lpstr>
      <vt:lpstr>PowerPoint Presentation</vt:lpstr>
      <vt:lpstr>PowerPoint Presentation</vt:lpstr>
      <vt:lpstr>Proof</vt:lpstr>
      <vt:lpstr>Proof</vt:lpstr>
      <vt:lpstr>Proof</vt:lpstr>
      <vt:lpstr>Proof</vt:lpstr>
      <vt:lpstr>PowerPoint Presentation</vt:lpstr>
      <vt:lpstr>PowerPoint Presentation</vt:lpstr>
      <vt:lpstr>PowerPoint Presentation</vt:lpstr>
      <vt:lpstr>PowerPoint Presentation</vt:lpstr>
      <vt:lpstr>PowerPoint Presentation</vt:lpstr>
      <vt:lpstr>Notation Examples</vt:lpstr>
      <vt:lpstr>Logic Gates </vt:lpstr>
      <vt:lpstr>Logic Gates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circuit for two light switches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Gates and Combinatorial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is the behavior implemented</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Hp</dc:creator>
  <cp:lastModifiedBy>LAB Dept of ICT</cp:lastModifiedBy>
  <cp:revision>253</cp:revision>
  <dcterms:created xsi:type="dcterms:W3CDTF">2021-06-16T02:53:36Z</dcterms:created>
  <dcterms:modified xsi:type="dcterms:W3CDTF">2024-03-03T05:11:44Z</dcterms:modified>
</cp:coreProperties>
</file>