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842" r:id="rId2"/>
    <p:sldId id="536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5" r:id="rId11"/>
    <p:sldId id="546" r:id="rId12"/>
    <p:sldId id="547" r:id="rId13"/>
    <p:sldId id="548" r:id="rId14"/>
    <p:sldId id="549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60" r:id="rId23"/>
    <p:sldId id="561" r:id="rId24"/>
    <p:sldId id="562" r:id="rId25"/>
    <p:sldId id="563" r:id="rId26"/>
    <p:sldId id="564" r:id="rId27"/>
    <p:sldId id="565" r:id="rId28"/>
    <p:sldId id="566" r:id="rId29"/>
    <p:sldId id="567" r:id="rId30"/>
    <p:sldId id="568" r:id="rId31"/>
    <p:sldId id="569" r:id="rId32"/>
    <p:sldId id="570" r:id="rId33"/>
    <p:sldId id="571" r:id="rId34"/>
    <p:sldId id="572" r:id="rId35"/>
    <p:sldId id="573" r:id="rId36"/>
    <p:sldId id="574" r:id="rId37"/>
    <p:sldId id="575" r:id="rId38"/>
    <p:sldId id="576" r:id="rId39"/>
    <p:sldId id="577" r:id="rId40"/>
    <p:sldId id="578" r:id="rId41"/>
    <p:sldId id="581" r:id="rId42"/>
    <p:sldId id="582" r:id="rId43"/>
    <p:sldId id="583" r:id="rId44"/>
    <p:sldId id="584" r:id="rId45"/>
    <p:sldId id="585" r:id="rId46"/>
    <p:sldId id="586" r:id="rId47"/>
    <p:sldId id="587" r:id="rId48"/>
    <p:sldId id="588" r:id="rId49"/>
    <p:sldId id="589" r:id="rId50"/>
    <p:sldId id="590" r:id="rId51"/>
    <p:sldId id="591" r:id="rId52"/>
    <p:sldId id="592" r:id="rId53"/>
    <p:sldId id="593" r:id="rId54"/>
    <p:sldId id="594" r:id="rId55"/>
    <p:sldId id="595" r:id="rId56"/>
    <p:sldId id="843" r:id="rId57"/>
    <p:sldId id="837" r:id="rId58"/>
    <p:sldId id="844" r:id="rId59"/>
    <p:sldId id="845" r:id="rId60"/>
    <p:sldId id="846" r:id="rId61"/>
    <p:sldId id="847" r:id="rId62"/>
    <p:sldId id="849" r:id="rId63"/>
    <p:sldId id="850" r:id="rId64"/>
    <p:sldId id="851" r:id="rId65"/>
    <p:sldId id="854" r:id="rId66"/>
    <p:sldId id="853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B6CB1-E68F-4D73-823E-A8BC1F688334}" type="datetimeFigureOut">
              <a:rPr lang="en-US" smtClean="0"/>
              <a:t>10-Mar-24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A96D5-8203-4106-B728-4283ED3E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6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734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73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73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73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73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734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734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734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734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734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73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0083-C4EF-472F-8005-37042E889C08}" type="datetimeFigureOut">
              <a:rPr lang="en-US" smtClean="0"/>
              <a:t>10-Mar-24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9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0083-C4EF-472F-8005-37042E889C08}" type="datetimeFigureOut">
              <a:rPr lang="en-US" smtClean="0"/>
              <a:t>10-Mar-24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0083-C4EF-472F-8005-37042E889C08}" type="datetimeFigureOut">
              <a:rPr lang="en-US" smtClean="0"/>
              <a:t>10-Mar-24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07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wrap="square" lIns="121897" tIns="121897" rIns="121897" bIns="121897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wrap="square" lIns="121897" tIns="121897" rIns="121897" bIns="121897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681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0083-C4EF-472F-8005-37042E889C08}" type="datetimeFigureOut">
              <a:rPr lang="en-US" smtClean="0"/>
              <a:t>10-Mar-24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2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0083-C4EF-472F-8005-37042E889C08}" type="datetimeFigureOut">
              <a:rPr lang="en-US" smtClean="0"/>
              <a:t>10-Mar-24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0083-C4EF-472F-8005-37042E889C08}" type="datetimeFigureOut">
              <a:rPr lang="en-US" smtClean="0"/>
              <a:t>10-Mar-24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5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0083-C4EF-472F-8005-37042E889C08}" type="datetimeFigureOut">
              <a:rPr lang="en-US" smtClean="0"/>
              <a:t>10-Mar-24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0083-C4EF-472F-8005-37042E889C08}" type="datetimeFigureOut">
              <a:rPr lang="en-US" smtClean="0"/>
              <a:t>10-Mar-24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0083-C4EF-472F-8005-37042E889C08}" type="datetimeFigureOut">
              <a:rPr lang="en-US" smtClean="0"/>
              <a:t>10-Mar-24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1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0083-C4EF-472F-8005-37042E889C08}" type="datetimeFigureOut">
              <a:rPr lang="en-US" smtClean="0"/>
              <a:t>10-Mar-24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2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0083-C4EF-472F-8005-37042E889C08}" type="datetimeFigureOut">
              <a:rPr lang="en-US" smtClean="0"/>
              <a:t>10-Mar-24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6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0083-C4EF-472F-8005-37042E889C08}" type="datetimeFigureOut">
              <a:rPr lang="en-US" smtClean="0"/>
              <a:t>10-Mar-24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5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hin.uddin@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919" y="1122218"/>
            <a:ext cx="9888680" cy="1350818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ICT 2103 </a:t>
            </a:r>
            <a:r>
              <a:rPr kumimoji="1" lang="en-US" altLang="zh-TW" sz="4800" i="0" u="none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Digital </a:t>
            </a:r>
            <a:r>
              <a:rPr kumimoji="1" lang="tr-TR" altLang="zh-TW" sz="4800" i="0" u="none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Logic</a:t>
            </a:r>
            <a:r>
              <a:rPr kumimoji="1" lang="en-US" altLang="zh-TW" sz="4800" i="0" u="none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Design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919" y="2473036"/>
            <a:ext cx="10048009" cy="4634346"/>
          </a:xfrm>
        </p:spPr>
        <p:txBody>
          <a:bodyPr>
            <a:normAutofit/>
          </a:bodyPr>
          <a:lstStyle/>
          <a:p>
            <a:endParaRPr lang="en-US" sz="36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Prof. Dr. Muhammad </a:t>
            </a:r>
            <a:r>
              <a:rPr lang="en-US" sz="3600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Shahin</a:t>
            </a:r>
            <a:r>
              <a:rPr lang="en-US" sz="3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Uddin</a:t>
            </a:r>
          </a:p>
          <a:p>
            <a:r>
              <a:rPr lang="en-US" sz="3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Email</a:t>
            </a:r>
            <a:r>
              <a:rPr lang="en-US" sz="360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: </a:t>
            </a:r>
            <a:r>
              <a:rPr lang="en-US" sz="360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hlinkClick r:id="rId2"/>
              </a:rPr>
              <a:t>shahin.uddin@</a:t>
            </a:r>
            <a:r>
              <a:rPr lang="en-US" sz="360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mbstu.ac.bd</a:t>
            </a:r>
            <a:endParaRPr lang="en-US" sz="3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3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913" y="337922"/>
            <a:ext cx="111087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Maxterms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211" y="749388"/>
            <a:ext cx="8620126" cy="473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211" y="5448300"/>
            <a:ext cx="83724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5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913" y="313209"/>
            <a:ext cx="11108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Conversion between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Canonical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Forms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6" y="1138711"/>
            <a:ext cx="9933142" cy="497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7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8260" y="923613"/>
            <a:ext cx="107256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now state a general conversion procedure: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convert from one canonical form to another,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interchange the symbols     and                           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 those numbers missing from the original form.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order to find the missing terms, one must realize that the total number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maxterms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2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, where n is the number of binary variables in the function.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Boolean function can be converted from an algebraic expression to a product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maxterms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by means of a truth table and the canonical conversion procedure.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for example, the Boolean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expression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x’z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we derive the truth table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1’s under F in the table are determined from the combination of the variables for which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 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01.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the function are read from the truth table to be 1, 3, 6, and 7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function expressed as a sum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082341" y="139985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341" y="1399856"/>
                <a:ext cx="415498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91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877397" y="137541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7397" y="1375413"/>
                <a:ext cx="44435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91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545" y="5790098"/>
            <a:ext cx="25241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35202" y="41360"/>
            <a:ext cx="11108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Conversion between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Canonical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Forms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1491" y="1210101"/>
            <a:ext cx="102725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Since there is a total of eight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maxterms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a function of three variables, we determine the missing terms to be 0, 2, 4, and 5. The function expressed as a product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maxterms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same answer as obtained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Previous Example.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441" y="2548929"/>
            <a:ext cx="2809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5202" y="41360"/>
            <a:ext cx="11108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Conversion between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Canonical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Forms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95" y="889686"/>
            <a:ext cx="7455544" cy="449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5202" y="41360"/>
            <a:ext cx="11108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Conversion between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Canonical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Forms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2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912" y="105315"/>
            <a:ext cx="111087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Canonical Form: Sum of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Minterms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263" y="902043"/>
            <a:ext cx="96753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F(X,Y,Z)  = X’Y’+Z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= X’Y’(Z+Z’)+Z(X+X’)(Y+Y’)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= X’Y’Z+X’Y’Z’+(ZX+ZX’)(Y+Y’)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= X’Y’Z’+X’Y’Z+X’YZ+XY’Z+XYZ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= m0+m1+m3+m5+m7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= ∑(m0+m1+m3+m5+m7)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= ∑m(0,1,3.5,7)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Product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0,1,3.5.7</a:t>
            </a:r>
          </a:p>
        </p:txBody>
      </p:sp>
    </p:spTree>
    <p:extLst>
      <p:ext uri="{BB962C8B-B14F-4D97-AF65-F5344CB8AC3E}">
        <p14:creationId xmlns:p14="http://schemas.microsoft.com/office/powerpoint/2010/main" val="31206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912" y="105315"/>
            <a:ext cx="111087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Canonical Form: Product of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Maxterms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263" y="902043"/>
            <a:ext cx="6388443" cy="4544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F(X,Y,Z)     =X’Y’+Z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=Z+X’Y’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(Z+X’)(Z+Y’)                      Using Distributed law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=(X’+YY’+Z)(XX’+Y’+Z)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=(X’+Y+Z)(X’+Y’+Z) (X+Y’+Z)(X’+Y+Z)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 =(X’+Y+Z)(X’+Y’+Z) (X+Y’+Z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=∏(M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=∏M (2,4,6)</a:t>
            </a:r>
          </a:p>
          <a:p>
            <a:pPr>
              <a:spcAft>
                <a:spcPts val="1200"/>
              </a:spcAf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Maxterm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2, 4, 6</a:t>
            </a:r>
          </a:p>
        </p:txBody>
      </p:sp>
    </p:spTree>
    <p:extLst>
      <p:ext uri="{BB962C8B-B14F-4D97-AF65-F5344CB8AC3E}">
        <p14:creationId xmlns:p14="http://schemas.microsoft.com/office/powerpoint/2010/main" val="20245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5201" y="364525"/>
            <a:ext cx="11108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Canonical Forms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02042" y="1408670"/>
                <a:ext cx="10527958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itchFamily="2" charset="2"/>
                  <a:buChar char="q"/>
                </a:pP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Example in slide 3 and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4  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∑m(0,1,3.5,7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=∏M (2,4,6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In general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∑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m({x})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=∏M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({y})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0,1,2, …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sz="2400" b="0" i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∩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⊘</m:t>
                        </m:r>
                      </m:e>
                    </m:d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A function expressed as a sum of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minterms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can also be expressed as the product  of the opposite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maxterms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42" y="1408670"/>
                <a:ext cx="10527958" cy="2616101"/>
              </a:xfrm>
              <a:prstGeom prst="rect">
                <a:avLst/>
              </a:prstGeom>
              <a:blipFill rotWithShape="1">
                <a:blip r:embed="rId2"/>
                <a:stretch>
                  <a:fillRect l="-926" t="-1865" b="-4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7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5201" y="364525"/>
            <a:ext cx="11108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Canonical Forms: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Maxterms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02041" y="1194587"/>
                <a:ext cx="10194327" cy="5074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itchFamily="2" charset="2"/>
                  <a:buChar char="q"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A sum of </a:t>
                </a:r>
                <a:r>
                  <a:rPr lang="en-US" sz="2200" dirty="0" err="1" smtClean="0">
                    <a:latin typeface="Times New Roman" pitchFamily="18" charset="0"/>
                    <a:cs typeface="Times New Roman" pitchFamily="18" charset="0"/>
                  </a:rPr>
                  <a:t>minterms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equals the inverse of the product of the same </a:t>
                </a:r>
                <a:r>
                  <a:rPr lang="en-US" sz="2200" dirty="0" err="1" smtClean="0">
                    <a:latin typeface="Times New Roman" pitchFamily="18" charset="0"/>
                    <a:cs typeface="Times New Roman" pitchFamily="18" charset="0"/>
                  </a:rPr>
                  <a:t>maxterms</a:t>
                </a: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nary>
                                <m:naryPr>
                                  <m:chr m:val="∏"/>
                                  <m:subHide m:val="on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𝑀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acc>
                        </m:e>
                      </m:nary>
                    </m:oMath>
                  </m:oMathPara>
                </a14:m>
                <a:endParaRPr lang="en-US" sz="20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Proof: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𝑀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acc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……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0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+…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acc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41" y="1194587"/>
                <a:ext cx="10194327" cy="5074018"/>
              </a:xfrm>
              <a:prstGeom prst="rect">
                <a:avLst/>
              </a:prstGeom>
              <a:blipFill rotWithShape="1">
                <a:blip r:embed="rId2"/>
                <a:stretch>
                  <a:fillRect l="-778" t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93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6449" y="364525"/>
            <a:ext cx="11108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Canonical/Standard Forms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1507" y="1033671"/>
            <a:ext cx="106824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two types of standard forms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00100" lvl="1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Sum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products (SOP)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Products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sums (POS).</a:t>
            </a:r>
          </a:p>
        </p:txBody>
      </p:sp>
    </p:spTree>
    <p:extLst>
      <p:ext uri="{BB962C8B-B14F-4D97-AF65-F5344CB8AC3E}">
        <p14:creationId xmlns:p14="http://schemas.microsoft.com/office/powerpoint/2010/main" val="318388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49" y="1314064"/>
            <a:ext cx="9256767" cy="289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1914" y="486203"/>
            <a:ext cx="11108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Canonical and Standard Form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Maxterms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761999" y="4576289"/>
            <a:ext cx="9901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Boolean functions expressed as a sum of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or product of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maxterms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are said to be in canonical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form. 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5200" y="107414"/>
            <a:ext cx="11108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Sum of Product (SOP)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0297" y="2004866"/>
            <a:ext cx="1334530" cy="7043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SOP form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05086" y="2004867"/>
            <a:ext cx="1334530" cy="7043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POS form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597562" y="1668146"/>
            <a:ext cx="21747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61935" y="1303621"/>
            <a:ext cx="248988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9995" y="1640342"/>
            <a:ext cx="0" cy="3645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97562" y="1640341"/>
            <a:ext cx="0" cy="3645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17619" y="2206171"/>
            <a:ext cx="201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Directly written from Truth Table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820882" y="1275816"/>
            <a:ext cx="0" cy="3645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15697" y="3095388"/>
            <a:ext cx="4942653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Canonical/ Standard form  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F=x’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’+xy’z’+xy’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z+xyz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’+xyz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x’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’+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z’+z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]+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z’+z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=x’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’+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’+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=x’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’+x[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y’+y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= x’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’+x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x+yz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    [Distributed law  A+A’B=A+B)]</a:t>
            </a:r>
          </a:p>
          <a:p>
            <a:pPr>
              <a:spcAft>
                <a:spcPts val="600"/>
              </a:spcAf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560346" y="2709202"/>
            <a:ext cx="0" cy="3645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915327" y="2798806"/>
            <a:ext cx="0" cy="7752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86000" y="753745"/>
            <a:ext cx="3475935" cy="3781168"/>
            <a:chOff x="886000" y="1532236"/>
            <a:chExt cx="3475935" cy="3781168"/>
          </a:xfrm>
        </p:grpSpPr>
        <p:pic>
          <p:nvPicPr>
            <p:cNvPr id="3789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541"/>
            <a:stretch/>
          </p:blipFill>
          <p:spPr bwMode="auto">
            <a:xfrm>
              <a:off x="886000" y="1532236"/>
              <a:ext cx="3475935" cy="378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139514" y="2601095"/>
              <a:ext cx="222421" cy="3755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39514" y="2924260"/>
              <a:ext cx="222421" cy="3755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39514" y="3280715"/>
              <a:ext cx="222421" cy="3755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39514" y="4007933"/>
              <a:ext cx="222421" cy="3755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27157" y="3670657"/>
              <a:ext cx="222421" cy="3755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H="1">
            <a:off x="4349578" y="6000808"/>
            <a:ext cx="100700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75189" y="5820031"/>
            <a:ext cx="1186249" cy="43248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79895" y="5816142"/>
            <a:ext cx="208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Minimal SOP form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88291" y="5820031"/>
            <a:ext cx="2310713" cy="3654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15327" y="3095388"/>
            <a:ext cx="3276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minterm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is having all the variable or  complemented form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5201" y="5066064"/>
            <a:ext cx="449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minterm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does not have all the variables in  normal or  complemented form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52766" y="3095389"/>
            <a:ext cx="3398110" cy="469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15"/>
          <a:stretch/>
        </p:blipFill>
        <p:spPr bwMode="auto">
          <a:xfrm>
            <a:off x="435201" y="1278894"/>
            <a:ext cx="5147476" cy="299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5201" y="364525"/>
            <a:ext cx="11108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Standard Forms: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Two‐level implementation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35"/>
          <a:stretch/>
        </p:blipFill>
        <p:spPr bwMode="auto">
          <a:xfrm>
            <a:off x="5695179" y="1329692"/>
            <a:ext cx="5549469" cy="3287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0195" y="4769708"/>
            <a:ext cx="312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y’+x’</a:t>
            </a:r>
            <a:r>
              <a:rPr lang="en-US" dirty="0" err="1" smtClean="0"/>
              <a:t>yz</a:t>
            </a:r>
            <a:r>
              <a:rPr lang="en-US" dirty="0" smtClean="0"/>
              <a:t>’+</a:t>
            </a:r>
            <a:r>
              <a:rPr lang="en-US" dirty="0" err="1" smtClean="0"/>
              <a:t>xy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804086" y="1278894"/>
            <a:ext cx="24714" cy="2675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595816" y="1275790"/>
            <a:ext cx="24714" cy="2675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378779" y="1010856"/>
            <a:ext cx="24714" cy="2675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006280" y="1603229"/>
            <a:ext cx="24714" cy="2675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3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9047" y="1129252"/>
            <a:ext cx="10713308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Boolean function may be expressed in a nonstandard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 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 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AB + C(D + 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714500" lvl="3" indent="-3429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Neither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sum‐of‐products nor in product‐of‐sums form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14500" lvl="3" indent="-342900" algn="just">
              <a:spcAft>
                <a:spcPts val="600"/>
              </a:spcAft>
              <a:buFont typeface="Wingdings" pitchFamily="2" charset="2"/>
              <a:buChar char="ü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3" algn="just">
              <a:spcAft>
                <a:spcPts val="600"/>
              </a:spcAf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3" algn="just">
              <a:spcAft>
                <a:spcPts val="60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3" algn="just">
              <a:spcAft>
                <a:spcPts val="600"/>
              </a:spcAf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3" algn="just">
              <a:spcAft>
                <a:spcPts val="60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3" algn="just">
              <a:spcAft>
                <a:spcPts val="600"/>
              </a:spcAf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3" algn="just">
              <a:spcAft>
                <a:spcPts val="600"/>
              </a:spcAf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57300" lvl="2" indent="-3429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Two-level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produces the least amount of delay through the gates when the signal propagates from the inputs to the output. 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1340" y="386840"/>
            <a:ext cx="11108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Standard Forms: Conversion from other form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" t="13086" r="49091"/>
          <a:stretch/>
        </p:blipFill>
        <p:spPr bwMode="auto">
          <a:xfrm>
            <a:off x="976184" y="2567467"/>
            <a:ext cx="4164228" cy="2671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8" t="11157" r="3066"/>
          <a:stretch/>
        </p:blipFill>
        <p:spPr bwMode="auto">
          <a:xfrm>
            <a:off x="6672649" y="2607276"/>
            <a:ext cx="3966519" cy="263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5474041" y="3491134"/>
            <a:ext cx="877330" cy="378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40412" y="2902469"/>
            <a:ext cx="149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3-&gt; 2 level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79373" y="2360141"/>
            <a:ext cx="24713" cy="2113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55211" y="2261286"/>
            <a:ext cx="23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Product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30844" y="2445952"/>
            <a:ext cx="24713" cy="2113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80023" y="2567467"/>
            <a:ext cx="24713" cy="2113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61190" y="2567466"/>
            <a:ext cx="24713" cy="2113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8" t="11157" r="3066"/>
          <a:stretch/>
        </p:blipFill>
        <p:spPr bwMode="auto">
          <a:xfrm>
            <a:off x="6722078" y="2662552"/>
            <a:ext cx="3966519" cy="263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7710619" y="2622742"/>
            <a:ext cx="24713" cy="2113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403495" y="2709925"/>
            <a:ext cx="24713" cy="2113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9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28600" y="5867400"/>
            <a:ext cx="281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667265" y="374822"/>
            <a:ext cx="11084011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Times New Roman" pitchFamily="18" charset="0"/>
                <a:ea typeface="+mn-ea"/>
                <a:cs typeface="Times New Roman" pitchFamily="18" charset="0"/>
              </a:rPr>
              <a:t>Constructing Gates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457197" y="1256270"/>
            <a:ext cx="109480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device that acts either as a wire that conducts electricity or as a resistor that blocks the flow of electricity, depending on the voltage level of an input signal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transistor has no moving parts, yet acts like a switch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made of a semiconductor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material, which is neither a particularly good conductor of electricity nor a particularly good insulator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 idx="4294967295"/>
          </p:nvPr>
        </p:nvSpPr>
        <p:spPr>
          <a:xfrm>
            <a:off x="679621" y="510746"/>
            <a:ext cx="11219935" cy="712788"/>
          </a:xfrm>
        </p:spPr>
        <p:txBody>
          <a:bodyPr lIns="0" tIns="0" rIns="0" bIns="0">
            <a:normAutofit/>
          </a:bodyPr>
          <a:lstStyle/>
          <a:p>
            <a:pPr eaLnBrk="1" hangingPunct="1"/>
            <a:r>
              <a:rPr lang="en-US" altLang="zh-TW" sz="3600" b="1" dirty="0">
                <a:latin typeface="Times New Roman" pitchFamily="18" charset="0"/>
                <a:ea typeface="+mn-ea"/>
                <a:cs typeface="Times New Roman" pitchFamily="18" charset="0"/>
              </a:rPr>
              <a:t>How is the behavior implemented</a:t>
            </a:r>
            <a:endParaRPr lang="zh-TW" altLang="en-US" sz="36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4294967295"/>
          </p:nvPr>
        </p:nvSpPr>
        <p:spPr>
          <a:xfrm>
            <a:off x="552450" y="1333500"/>
            <a:ext cx="8570913" cy="5202238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endParaRPr lang="zh-TW" altLang="en-US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1200" dirty="0" smtClean="0">
              <a:ea typeface="新細明體" pitchFamily="18" charset="-120"/>
            </a:endParaRPr>
          </a:p>
        </p:txBody>
      </p:sp>
      <p:pic>
        <p:nvPicPr>
          <p:cNvPr id="8" name="Picture 2" descr="2-input transistor and 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2" y="1600200"/>
            <a:ext cx="4884051" cy="462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09070" y="2568149"/>
            <a:ext cx="28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44311" y="2937481"/>
            <a:ext cx="28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27903" y="2174789"/>
            <a:ext cx="741405" cy="2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53762" y="3496962"/>
            <a:ext cx="741405" cy="2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291384" y="3864271"/>
            <a:ext cx="741405" cy="2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167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28600" y="5867400"/>
            <a:ext cx="281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778475" y="432486"/>
            <a:ext cx="10812163" cy="5684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Times New Roman" pitchFamily="18" charset="0"/>
                <a:ea typeface="+mn-ea"/>
                <a:cs typeface="Times New Roman" pitchFamily="18" charset="0"/>
              </a:rPr>
              <a:t>Circuits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778474" y="1295400"/>
            <a:ext cx="1040439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Circuit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values explicitly determine the output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Circuit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a function of the input values and the existing state of the circuit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52616" y="188913"/>
            <a:ext cx="8040559" cy="4746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latin typeface="Times New Roman" pitchFamily="18" charset="0"/>
                <a:ea typeface="+mn-ea"/>
                <a:cs typeface="Times New Roman" pitchFamily="18" charset="0"/>
              </a:rPr>
              <a:t>Combinational Circuits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76549" y="982661"/>
            <a:ext cx="7622360" cy="4859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is function of input only</a:t>
            </a:r>
          </a:p>
          <a:p>
            <a:pPr marL="874713" lvl="1" indent="-342900"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 no feedback</a:t>
            </a:r>
          </a:p>
          <a:p>
            <a:pPr marL="808038" lvl="1" indent="-276225">
              <a:buFont typeface="Times New Roman" panose="02020603050405020304" pitchFamily="18" charset="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8038" lvl="1" indent="-276225">
              <a:buFont typeface="Times New Roman" panose="02020603050405020304" pitchFamily="18" charset="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8038" lvl="1" indent="-276225">
              <a:buFont typeface="Times New Roman" panose="02020603050405020304" pitchFamily="18" charset="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8038" lvl="1" indent="-276225">
              <a:buFont typeface="Times New Roman" panose="02020603050405020304" pitchFamily="18" charset="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8038" lvl="1" indent="-276225">
              <a:buFont typeface="Times New Roman" panose="02020603050405020304" pitchFamily="18" charset="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8038" lvl="1" indent="-276225">
              <a:buFont typeface="Times New Roman" panose="02020603050405020304" pitchFamily="18" charset="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8038" lvl="1" indent="-276225">
              <a:buFont typeface="Times New Roman" panose="02020603050405020304" pitchFamily="18" charset="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8038" lvl="1" indent="-276225">
              <a:buFont typeface="Times New Roman" panose="02020603050405020304" pitchFamily="18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8038" lvl="1" indent="-276225">
              <a:buFont typeface="Times New Roman" panose="02020603050405020304" pitchFamily="18" charset="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8038" lvl="1" indent="-276225">
              <a:buFont typeface="Times New Roman" panose="02020603050405020304" pitchFamily="18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changes,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may change (after a delay)</a:t>
            </a:r>
          </a:p>
        </p:txBody>
      </p:sp>
      <p:sp>
        <p:nvSpPr>
          <p:cNvPr id="8" name="AutoShape 75"/>
          <p:cNvSpPr>
            <a:spLocks noChangeArrowheads="1"/>
          </p:cNvSpPr>
          <p:nvPr/>
        </p:nvSpPr>
        <p:spPr bwMode="auto">
          <a:xfrm>
            <a:off x="3311525" y="2528888"/>
            <a:ext cx="2519363" cy="18002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9" name="Line 76"/>
          <p:cNvSpPr>
            <a:spLocks noChangeShapeType="1"/>
          </p:cNvSpPr>
          <p:nvPr/>
        </p:nvSpPr>
        <p:spPr bwMode="auto">
          <a:xfrm>
            <a:off x="2411413" y="2889250"/>
            <a:ext cx="9001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" name="Line 77"/>
          <p:cNvSpPr>
            <a:spLocks noChangeShapeType="1"/>
          </p:cNvSpPr>
          <p:nvPr/>
        </p:nvSpPr>
        <p:spPr bwMode="auto">
          <a:xfrm>
            <a:off x="2411413" y="3968750"/>
            <a:ext cx="9001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" name="Line 78"/>
          <p:cNvSpPr>
            <a:spLocks noChangeShapeType="1"/>
          </p:cNvSpPr>
          <p:nvPr/>
        </p:nvSpPr>
        <p:spPr bwMode="auto">
          <a:xfrm>
            <a:off x="2411413" y="3248025"/>
            <a:ext cx="9001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" name="Text Box 79"/>
          <p:cNvSpPr txBox="1">
            <a:spLocks noChangeArrowheads="1"/>
          </p:cNvSpPr>
          <p:nvPr/>
        </p:nvSpPr>
        <p:spPr bwMode="auto">
          <a:xfrm>
            <a:off x="2771775" y="3429000"/>
            <a:ext cx="1809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b="1">
                <a:solidFill>
                  <a:schemeClr val="accent2"/>
                </a:solidFill>
              </a:rPr>
              <a:t>•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b="1">
                <a:solidFill>
                  <a:schemeClr val="accent2"/>
                </a:solidFill>
              </a:rPr>
              <a:t>•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b="1">
                <a:solidFill>
                  <a:schemeClr val="accent2"/>
                </a:solidFill>
              </a:rPr>
              <a:t>•</a:t>
            </a:r>
          </a:p>
        </p:txBody>
      </p:sp>
      <p:sp>
        <p:nvSpPr>
          <p:cNvPr id="13" name="Line 80"/>
          <p:cNvSpPr>
            <a:spLocks noChangeShapeType="1"/>
          </p:cNvSpPr>
          <p:nvPr/>
        </p:nvSpPr>
        <p:spPr bwMode="auto">
          <a:xfrm>
            <a:off x="5830888" y="2889250"/>
            <a:ext cx="90011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" name="Line 81"/>
          <p:cNvSpPr>
            <a:spLocks noChangeShapeType="1"/>
          </p:cNvSpPr>
          <p:nvPr/>
        </p:nvSpPr>
        <p:spPr bwMode="auto">
          <a:xfrm>
            <a:off x="5830888" y="3968750"/>
            <a:ext cx="90011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5" name="Line 82"/>
          <p:cNvSpPr>
            <a:spLocks noChangeShapeType="1"/>
          </p:cNvSpPr>
          <p:nvPr/>
        </p:nvSpPr>
        <p:spPr bwMode="auto">
          <a:xfrm>
            <a:off x="5830888" y="3248025"/>
            <a:ext cx="90011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6" name="Text Box 83"/>
          <p:cNvSpPr txBox="1">
            <a:spLocks noChangeArrowheads="1"/>
          </p:cNvSpPr>
          <p:nvPr/>
        </p:nvSpPr>
        <p:spPr bwMode="auto">
          <a:xfrm>
            <a:off x="6191250" y="3429000"/>
            <a:ext cx="1809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b="1">
                <a:solidFill>
                  <a:schemeClr val="accent1"/>
                </a:solidFill>
              </a:rPr>
              <a:t>•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b="1">
                <a:solidFill>
                  <a:schemeClr val="accent1"/>
                </a:solidFill>
              </a:rPr>
              <a:t>•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b="1">
                <a:solidFill>
                  <a:schemeClr val="accent1"/>
                </a:solidFill>
              </a:rPr>
              <a:t>•</a:t>
            </a:r>
          </a:p>
        </p:txBody>
      </p:sp>
      <p:sp>
        <p:nvSpPr>
          <p:cNvPr id="17" name="Text Box 84"/>
          <p:cNvSpPr txBox="1">
            <a:spLocks noChangeArrowheads="1"/>
          </p:cNvSpPr>
          <p:nvPr/>
        </p:nvSpPr>
        <p:spPr bwMode="auto">
          <a:xfrm>
            <a:off x="1465823" y="3248024"/>
            <a:ext cx="12604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</p:txBody>
      </p:sp>
      <p:sp>
        <p:nvSpPr>
          <p:cNvPr id="18" name="Text Box 85"/>
          <p:cNvSpPr txBox="1">
            <a:spLocks noChangeArrowheads="1"/>
          </p:cNvSpPr>
          <p:nvPr/>
        </p:nvSpPr>
        <p:spPr bwMode="auto">
          <a:xfrm>
            <a:off x="6911975" y="3248025"/>
            <a:ext cx="14398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outputs</a:t>
            </a:r>
          </a:p>
        </p:txBody>
      </p:sp>
      <p:sp>
        <p:nvSpPr>
          <p:cNvPr id="19" name="Text Box 86"/>
          <p:cNvSpPr txBox="1">
            <a:spLocks noChangeArrowheads="1"/>
          </p:cNvSpPr>
          <p:nvPr/>
        </p:nvSpPr>
        <p:spPr bwMode="auto">
          <a:xfrm>
            <a:off x="3490913" y="3068638"/>
            <a:ext cx="2160587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</a:t>
            </a:r>
          </a:p>
          <a:p>
            <a:pPr>
              <a:spcBef>
                <a:spcPct val="150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</a:p>
        </p:txBody>
      </p:sp>
      <p:sp>
        <p:nvSpPr>
          <p:cNvPr id="20" name="Line 87"/>
          <p:cNvSpPr>
            <a:spLocks noChangeShapeType="1"/>
          </p:cNvSpPr>
          <p:nvPr/>
        </p:nvSpPr>
        <p:spPr bwMode="auto">
          <a:xfrm>
            <a:off x="6192838" y="3968750"/>
            <a:ext cx="0" cy="900113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1" name="Line 88"/>
          <p:cNvSpPr>
            <a:spLocks noChangeShapeType="1"/>
          </p:cNvSpPr>
          <p:nvPr/>
        </p:nvSpPr>
        <p:spPr bwMode="auto">
          <a:xfrm flipH="1" flipV="1">
            <a:off x="2411413" y="4868863"/>
            <a:ext cx="3781425" cy="1587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2" name="Line 89"/>
          <p:cNvSpPr>
            <a:spLocks noChangeShapeType="1"/>
          </p:cNvSpPr>
          <p:nvPr/>
        </p:nvSpPr>
        <p:spPr bwMode="auto">
          <a:xfrm flipV="1">
            <a:off x="2411413" y="3968750"/>
            <a:ext cx="0" cy="90170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3" name="Text Box 90"/>
          <p:cNvSpPr txBox="1">
            <a:spLocks noChangeArrowheads="1"/>
          </p:cNvSpPr>
          <p:nvPr/>
        </p:nvSpPr>
        <p:spPr bwMode="auto">
          <a:xfrm>
            <a:off x="4108450" y="4381500"/>
            <a:ext cx="900113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7200" b="1">
                <a:sym typeface="Wingdings" panose="05000000000000000000" pitchFamily="2" charset="2"/>
              </a:rPr>
              <a:t></a:t>
            </a:r>
          </a:p>
        </p:txBody>
      </p:sp>
    </p:spTree>
    <p:extLst>
      <p:ext uri="{BB962C8B-B14F-4D97-AF65-F5344CB8AC3E}">
        <p14:creationId xmlns:p14="http://schemas.microsoft.com/office/powerpoint/2010/main" val="350092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mph" presetSubtype="6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  <p:bldP spid="2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52616" y="188913"/>
            <a:ext cx="8040559" cy="4746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latin typeface="Times New Roman" pitchFamily="18" charset="0"/>
                <a:ea typeface="+mn-ea"/>
                <a:cs typeface="Times New Roman" pitchFamily="18" charset="0"/>
              </a:rPr>
              <a:t>Combinational Circuits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4529" y="815546"/>
            <a:ext cx="6549081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Adder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Subtractor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Decoder 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MUX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DeMUX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 Converters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Comparator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ROM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431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28600" y="5867400"/>
            <a:ext cx="281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124465" y="723900"/>
            <a:ext cx="10354962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Times New Roman" pitchFamily="18" charset="0"/>
                <a:ea typeface="+mn-ea"/>
                <a:cs typeface="Times New Roman" pitchFamily="18" charset="0"/>
              </a:rPr>
              <a:t>Combinational Circuits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334530" y="1676400"/>
            <a:ext cx="10058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Gates are combined into circuits by using the output of one gate as the input for another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00200" y="640080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>
              <a:latin typeface="Arial" panose="020B0604020202020204" pitchFamily="34" charset="0"/>
            </a:endParaRPr>
          </a:p>
        </p:txBody>
      </p:sp>
      <p:pic>
        <p:nvPicPr>
          <p:cNvPr id="8" name="Picture 10" descr="17606_02_004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334" y="2914237"/>
            <a:ext cx="5144429" cy="286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5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28600" y="5867400"/>
            <a:ext cx="281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691977" y="605480"/>
            <a:ext cx="10626811" cy="689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Times New Roman" pitchFamily="18" charset="0"/>
                <a:ea typeface="+mn-ea"/>
                <a:cs typeface="Times New Roman" pitchFamily="18" charset="0"/>
              </a:rPr>
              <a:t>Combinational Circuits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827902" y="1676400"/>
            <a:ext cx="7858897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Boolean expression A(B + C)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7" descr="17606_02_004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562" y="2689654"/>
            <a:ext cx="39624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17606_02_0048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913" y="2714539"/>
            <a:ext cx="28956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9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85850"/>
            <a:ext cx="103632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1913" y="204397"/>
            <a:ext cx="11108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Canonical and Standard Form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Maxterms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82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Circuits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1800" y="1089025"/>
            <a:ext cx="8280400" cy="5138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 circuit, find out its </a:t>
            </a:r>
            <a:r>
              <a:rPr lang="en-US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may be expressed as: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function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 desired function, determine its </a:t>
            </a:r>
            <a:r>
              <a:rPr lang="en-US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may be expressed as: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function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6955706" y="1443365"/>
            <a:ext cx="2176462" cy="1079500"/>
            <a:chOff x="4183" y="1026"/>
            <a:chExt cx="1371" cy="680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4354" y="1026"/>
              <a:ext cx="907" cy="68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4385" y="1103"/>
            <a:ext cx="862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4" name="Visio" r:id="rId3" imgW="3039709" imgH="1725900" progId="Visio.Drawing.11">
                    <p:embed/>
                  </p:oleObj>
                </mc:Choice>
                <mc:Fallback>
                  <p:oleObj name="Visio" r:id="rId3" imgW="3039709" imgH="172590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5" y="1103"/>
                          <a:ext cx="862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4183" y="1480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4183" y="1253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4183" y="1367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261" y="1179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5261" y="1494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5440" y="1099"/>
              <a:ext cx="11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b="1"/>
                <a:t>?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5440" y="1405"/>
              <a:ext cx="11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b="1"/>
                <a:t>?</a:t>
              </a:r>
            </a:p>
          </p:txBody>
        </p:sp>
      </p:grpSp>
      <p:grpSp>
        <p:nvGrpSpPr>
          <p:cNvPr id="18" name="Group 28"/>
          <p:cNvGrpSpPr>
            <a:grpSpLocks/>
          </p:cNvGrpSpPr>
          <p:nvPr/>
        </p:nvGrpSpPr>
        <p:grpSpPr bwMode="auto">
          <a:xfrm>
            <a:off x="6954044" y="3643530"/>
            <a:ext cx="1982787" cy="1079500"/>
            <a:chOff x="4183" y="3067"/>
            <a:chExt cx="1249" cy="680"/>
          </a:xfrm>
        </p:grpSpPr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4354" y="3067"/>
              <a:ext cx="907" cy="68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4183" y="3521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4183" y="3294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4183" y="3408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5261" y="3220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5261" y="3535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4694" y="3245"/>
              <a:ext cx="22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32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032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Procedure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188" y="1089025"/>
            <a:ext cx="8280400" cy="47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Expression Approach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701431"/>
              </p:ext>
            </p:extLst>
          </p:nvPr>
        </p:nvGraphicFramePr>
        <p:xfrm>
          <a:off x="611188" y="1628775"/>
          <a:ext cx="792162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Visio" r:id="rId3" imgW="3039709" imgH="1725900" progId="Visio.Drawing.11">
                  <p:embed/>
                </p:oleObj>
              </mc:Choice>
              <mc:Fallback>
                <p:oleObj name="Visio" r:id="rId3" imgW="3039709" imgH="1725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792162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5"/>
          <p:cNvSpPr>
            <a:spLocks/>
          </p:cNvSpPr>
          <p:nvPr/>
        </p:nvSpPr>
        <p:spPr bwMode="auto">
          <a:xfrm>
            <a:off x="2411413" y="2349500"/>
            <a:ext cx="900112" cy="376238"/>
          </a:xfrm>
          <a:prstGeom prst="borderCallout1">
            <a:avLst>
              <a:gd name="adj1" fmla="val 30380"/>
              <a:gd name="adj2" fmla="val -8468"/>
              <a:gd name="adj3" fmla="val -54009"/>
              <a:gd name="adj4" fmla="val -37389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tr-TR" b="1" i="1">
                <a:solidFill>
                  <a:schemeClr val="accent1"/>
                </a:solidFill>
              </a:rPr>
              <a:t>T</a:t>
            </a:r>
            <a:r>
              <a:rPr lang="tr-TR" b="1" i="1" baseline="-25000">
                <a:solidFill>
                  <a:schemeClr val="accent1"/>
                </a:solidFill>
              </a:rPr>
              <a:t>2</a:t>
            </a:r>
            <a:r>
              <a:rPr lang="tr-TR" b="1" i="1">
                <a:solidFill>
                  <a:schemeClr val="accent1"/>
                </a:solidFill>
              </a:rPr>
              <a:t>=</a:t>
            </a:r>
            <a:r>
              <a:rPr lang="en-US" b="1" i="1">
                <a:solidFill>
                  <a:schemeClr val="accent1"/>
                </a:solidFill>
              </a:rPr>
              <a:t>ABC</a:t>
            </a: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3671888" y="2627313"/>
            <a:ext cx="1331912" cy="376237"/>
          </a:xfrm>
          <a:prstGeom prst="borderCallout1">
            <a:avLst>
              <a:gd name="adj1" fmla="val 30380"/>
              <a:gd name="adj2" fmla="val -5722"/>
              <a:gd name="adj3" fmla="val 141773"/>
              <a:gd name="adj4" fmla="val -21694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tr-TR" b="1" i="1">
                <a:solidFill>
                  <a:schemeClr val="accent1"/>
                </a:solidFill>
              </a:rPr>
              <a:t>T</a:t>
            </a:r>
            <a:r>
              <a:rPr lang="tr-TR" b="1" i="1" baseline="-25000">
                <a:solidFill>
                  <a:schemeClr val="accent1"/>
                </a:solidFill>
              </a:rPr>
              <a:t>1</a:t>
            </a:r>
            <a:r>
              <a:rPr lang="tr-TR" b="1" i="1">
                <a:solidFill>
                  <a:schemeClr val="accent1"/>
                </a:solidFill>
              </a:rPr>
              <a:t>=</a:t>
            </a:r>
            <a:r>
              <a:rPr lang="en-US" b="1" i="1">
                <a:solidFill>
                  <a:schemeClr val="accent1"/>
                </a:solidFill>
              </a:rPr>
              <a:t>A+B+C</a:t>
            </a:r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3671888" y="5260975"/>
            <a:ext cx="1800225" cy="376238"/>
          </a:xfrm>
          <a:prstGeom prst="borderCallout1">
            <a:avLst>
              <a:gd name="adj1" fmla="val 30380"/>
              <a:gd name="adj2" fmla="val -4231"/>
              <a:gd name="adj3" fmla="val -83546"/>
              <a:gd name="adj4" fmla="val -12083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tr-TR" b="1" i="1">
                <a:solidFill>
                  <a:schemeClr val="accent1"/>
                </a:solidFill>
              </a:rPr>
              <a:t>F</a:t>
            </a:r>
            <a:r>
              <a:rPr lang="tr-TR" b="1" i="1" baseline="-25000">
                <a:solidFill>
                  <a:schemeClr val="accent1"/>
                </a:solidFill>
              </a:rPr>
              <a:t>2</a:t>
            </a:r>
            <a:r>
              <a:rPr lang="tr-TR" b="1" i="1">
                <a:solidFill>
                  <a:schemeClr val="accent1"/>
                </a:solidFill>
              </a:rPr>
              <a:t>=</a:t>
            </a:r>
            <a:r>
              <a:rPr lang="en-US" b="1" i="1">
                <a:solidFill>
                  <a:schemeClr val="accent1"/>
                </a:solidFill>
              </a:rPr>
              <a:t>AB+AC+BC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5111750" y="3968750"/>
            <a:ext cx="2736850" cy="376238"/>
          </a:xfrm>
          <a:prstGeom prst="borderCallout1">
            <a:avLst>
              <a:gd name="adj1" fmla="val 30380"/>
              <a:gd name="adj2" fmla="val -2782"/>
              <a:gd name="adj3" fmla="val -15611"/>
              <a:gd name="adj4" fmla="val -14269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tr-TR" b="1">
                <a:solidFill>
                  <a:schemeClr val="accent1"/>
                </a:solidFill>
              </a:rPr>
              <a:t>F’</a:t>
            </a:r>
            <a:r>
              <a:rPr lang="tr-TR" b="1" baseline="-25000">
                <a:solidFill>
                  <a:schemeClr val="accent1"/>
                </a:solidFill>
              </a:rPr>
              <a:t>2</a:t>
            </a:r>
            <a:r>
              <a:rPr lang="tr-TR" b="1">
                <a:solidFill>
                  <a:schemeClr val="accent1"/>
                </a:solidFill>
              </a:rPr>
              <a:t>=</a:t>
            </a:r>
            <a:r>
              <a:rPr lang="en-US" b="1">
                <a:solidFill>
                  <a:schemeClr val="accent1"/>
                </a:solidFill>
              </a:rPr>
              <a:t>(</a:t>
            </a:r>
            <a:r>
              <a:rPr lang="en-US" b="1" i="1">
                <a:solidFill>
                  <a:schemeClr val="accent1"/>
                </a:solidFill>
              </a:rPr>
              <a:t>A’+B’</a:t>
            </a:r>
            <a:r>
              <a:rPr lang="en-US" b="1">
                <a:solidFill>
                  <a:schemeClr val="accent1"/>
                </a:solidFill>
              </a:rPr>
              <a:t>)(</a:t>
            </a:r>
            <a:r>
              <a:rPr lang="en-US" b="1" i="1">
                <a:solidFill>
                  <a:schemeClr val="accent1"/>
                </a:solidFill>
              </a:rPr>
              <a:t>A’+C’</a:t>
            </a:r>
            <a:r>
              <a:rPr lang="en-US" b="1">
                <a:solidFill>
                  <a:schemeClr val="accent1"/>
                </a:solidFill>
              </a:rPr>
              <a:t>)(</a:t>
            </a:r>
            <a:r>
              <a:rPr lang="en-US" b="1" i="1">
                <a:solidFill>
                  <a:schemeClr val="accent1"/>
                </a:solidFill>
              </a:rPr>
              <a:t>B’+C’</a:t>
            </a:r>
            <a:r>
              <a:rPr lang="en-US" b="1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6551613" y="2889250"/>
            <a:ext cx="2592387" cy="376238"/>
          </a:xfrm>
          <a:prstGeom prst="borderCallout1">
            <a:avLst>
              <a:gd name="adj1" fmla="val 30380"/>
              <a:gd name="adj2" fmla="val -2940"/>
              <a:gd name="adj3" fmla="val 110972"/>
              <a:gd name="adj4" fmla="val -8940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tr-TR" b="1" i="1">
                <a:solidFill>
                  <a:schemeClr val="accent1"/>
                </a:solidFill>
              </a:rPr>
              <a:t>T</a:t>
            </a:r>
            <a:r>
              <a:rPr lang="tr-TR" b="1" i="1" baseline="-25000">
                <a:solidFill>
                  <a:schemeClr val="accent1"/>
                </a:solidFill>
              </a:rPr>
              <a:t>3</a:t>
            </a:r>
            <a:r>
              <a:rPr lang="tr-TR" b="1" i="1">
                <a:solidFill>
                  <a:schemeClr val="accent1"/>
                </a:solidFill>
              </a:rPr>
              <a:t>=</a:t>
            </a:r>
            <a:r>
              <a:rPr lang="en-US" b="1" i="1">
                <a:solidFill>
                  <a:schemeClr val="accent1"/>
                </a:solidFill>
              </a:rPr>
              <a:t>AB'C'+A'BC'+A'B'C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71888" y="5943343"/>
            <a:ext cx="50403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AB'C'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A'BC'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A'B'C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</p:spTree>
    <p:extLst>
      <p:ext uri="{BB962C8B-B14F-4D97-AF65-F5344CB8AC3E}">
        <p14:creationId xmlns:p14="http://schemas.microsoft.com/office/powerpoint/2010/main" val="79008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161301"/>
              </p:ext>
            </p:extLst>
          </p:nvPr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Visio" r:id="rId3" imgW="3237708" imgH="1725900" progId="Visio.Drawing.11">
                  <p:embed/>
                </p:oleObj>
              </mc:Choice>
              <mc:Fallback>
                <p:oleObj name="Visio" r:id="rId3" imgW="3237708" imgH="1725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Procedure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1188" y="1089025"/>
            <a:ext cx="8280400" cy="47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 Approach</a:t>
            </a:r>
          </a:p>
        </p:txBody>
      </p:sp>
      <p:graphicFrame>
        <p:nvGraphicFramePr>
          <p:cNvPr id="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722710"/>
              </p:ext>
            </p:extLst>
          </p:nvPr>
        </p:nvGraphicFramePr>
        <p:xfrm>
          <a:off x="6551613" y="1268413"/>
          <a:ext cx="2160587" cy="2700333"/>
        </p:xfrm>
        <a:graphic>
          <a:graphicData uri="http://schemas.openxmlformats.org/drawingml/2006/table">
            <a:tbl>
              <a:tblPr/>
              <a:tblGrid>
                <a:gridCol w="96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 Box 80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 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55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80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65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" name="Text Box 82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2500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0000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0" name="Text Box 83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1" name="Text Box 84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2" name="Text Box 85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3" name="Text Box 86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4" name="Text Box 88"/>
          <p:cNvSpPr txBox="1">
            <a:spLocks noChangeArrowheads="1"/>
          </p:cNvSpPr>
          <p:nvPr/>
        </p:nvSpPr>
        <p:spPr bwMode="auto">
          <a:xfrm>
            <a:off x="7632700" y="1628775"/>
            <a:ext cx="1079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0        0</a:t>
            </a:r>
          </a:p>
        </p:txBody>
      </p:sp>
    </p:spTree>
    <p:extLst>
      <p:ext uri="{BB962C8B-B14F-4D97-AF65-F5344CB8AC3E}">
        <p14:creationId xmlns:p14="http://schemas.microsoft.com/office/powerpoint/2010/main" val="17358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98739"/>
              </p:ext>
            </p:extLst>
          </p:nvPr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Visio" r:id="rId3" imgW="3237708" imgH="1725900" progId="Visio.Drawing.11">
                  <p:embed/>
                </p:oleObj>
              </mc:Choice>
              <mc:Fallback>
                <p:oleObj name="Visio" r:id="rId3" imgW="3237708" imgH="1725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Procedure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11188" y="1089025"/>
            <a:ext cx="8280400" cy="47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 Approach</a:t>
            </a:r>
          </a:p>
        </p:txBody>
      </p:sp>
      <p:sp>
        <p:nvSpPr>
          <p:cNvPr id="7" name="Text Box 47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 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55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80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65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2500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0000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graphicFrame>
        <p:nvGraphicFramePr>
          <p:cNvPr id="13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634588"/>
              </p:ext>
            </p:extLst>
          </p:nvPr>
        </p:nvGraphicFramePr>
        <p:xfrm>
          <a:off x="6551613" y="1268413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7634288" y="1904206"/>
            <a:ext cx="1079500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</a:t>
            </a:r>
          </a:p>
        </p:txBody>
      </p:sp>
    </p:spTree>
    <p:extLst>
      <p:ext uri="{BB962C8B-B14F-4D97-AF65-F5344CB8AC3E}">
        <p14:creationId xmlns:p14="http://schemas.microsoft.com/office/powerpoint/2010/main" val="22335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366010"/>
              </p:ext>
            </p:extLst>
          </p:nvPr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Visio" r:id="rId3" imgW="3237708" imgH="1725900" progId="Visio.Drawing.11">
                  <p:embed/>
                </p:oleObj>
              </mc:Choice>
              <mc:Fallback>
                <p:oleObj name="Visio" r:id="rId3" imgW="3237708" imgH="1725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Analysis Procedure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11188" y="1089025"/>
            <a:ext cx="8280400" cy="47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Truth Table Approach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 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55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80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65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2500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0000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graphicFrame>
        <p:nvGraphicFramePr>
          <p:cNvPr id="13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73301"/>
              </p:ext>
            </p:extLst>
          </p:nvPr>
        </p:nvGraphicFramePr>
        <p:xfrm>
          <a:off x="6551613" y="1268413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861302" y="2219325"/>
            <a:ext cx="1079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</a:t>
            </a:r>
          </a:p>
        </p:txBody>
      </p:sp>
    </p:spTree>
    <p:extLst>
      <p:ext uri="{BB962C8B-B14F-4D97-AF65-F5344CB8AC3E}">
        <p14:creationId xmlns:p14="http://schemas.microsoft.com/office/powerpoint/2010/main" val="213375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908154"/>
              </p:ext>
            </p:extLst>
          </p:nvPr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Visio" r:id="rId3" imgW="3237708" imgH="1725900" progId="Visio.Drawing.11">
                  <p:embed/>
                </p:oleObj>
              </mc:Choice>
              <mc:Fallback>
                <p:oleObj name="Visio" r:id="rId3" imgW="3237708" imgH="1725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Analysis Procedure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11188" y="1089025"/>
            <a:ext cx="8280400" cy="47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Truth Table Approach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 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55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80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65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2500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0000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graphicFrame>
        <p:nvGraphicFramePr>
          <p:cNvPr id="13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031663"/>
              </p:ext>
            </p:extLst>
          </p:nvPr>
        </p:nvGraphicFramePr>
        <p:xfrm>
          <a:off x="6551613" y="1268413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7853652" y="2489993"/>
            <a:ext cx="1079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686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449994"/>
              </p:ext>
            </p:extLst>
          </p:nvPr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Visio" r:id="rId3" imgW="3237708" imgH="1725900" progId="Visio.Drawing.11">
                  <p:embed/>
                </p:oleObj>
              </mc:Choice>
              <mc:Fallback>
                <p:oleObj name="Visio" r:id="rId3" imgW="3237708" imgH="1725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Analysis Procedure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11188" y="1089025"/>
            <a:ext cx="8280400" cy="47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Truth Table Approach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  <a:r>
              <a:rPr lang="en-US" sz="1400" b="1">
                <a:solidFill>
                  <a:schemeClr val="accent2"/>
                </a:solidFill>
              </a:rPr>
              <a:t> 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55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80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65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2500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0000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graphicFrame>
        <p:nvGraphicFramePr>
          <p:cNvPr id="13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86866"/>
              </p:ext>
            </p:extLst>
          </p:nvPr>
        </p:nvGraphicFramePr>
        <p:xfrm>
          <a:off x="6551613" y="1268413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7864476" y="2845594"/>
            <a:ext cx="1079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</a:t>
            </a:r>
          </a:p>
        </p:txBody>
      </p:sp>
    </p:spTree>
    <p:extLst>
      <p:ext uri="{BB962C8B-B14F-4D97-AF65-F5344CB8AC3E}">
        <p14:creationId xmlns:p14="http://schemas.microsoft.com/office/powerpoint/2010/main" val="173860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397278"/>
              </p:ext>
            </p:extLst>
          </p:nvPr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Visio" r:id="rId3" imgW="3237708" imgH="1725900" progId="Visio.Drawing.11">
                  <p:embed/>
                </p:oleObj>
              </mc:Choice>
              <mc:Fallback>
                <p:oleObj name="Visio" r:id="rId3" imgW="3237708" imgH="1725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Analysis Procedure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11188" y="1089025"/>
            <a:ext cx="8280400" cy="47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Truth Table Approach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  <a:r>
              <a:rPr lang="en-US" sz="1400" b="1">
                <a:solidFill>
                  <a:schemeClr val="accent2"/>
                </a:solidFill>
              </a:rPr>
              <a:t> 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55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80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65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2500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0000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17000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graphicFrame>
        <p:nvGraphicFramePr>
          <p:cNvPr id="13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46124"/>
              </p:ext>
            </p:extLst>
          </p:nvPr>
        </p:nvGraphicFramePr>
        <p:xfrm>
          <a:off x="6551613" y="1268413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7812088" y="3123406"/>
            <a:ext cx="1079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085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957429"/>
              </p:ext>
            </p:extLst>
          </p:nvPr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Visio" r:id="rId3" imgW="3237708" imgH="1725900" progId="Visio.Drawing.11">
                  <p:embed/>
                </p:oleObj>
              </mc:Choice>
              <mc:Fallback>
                <p:oleObj name="Visio" r:id="rId3" imgW="3237708" imgH="1725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Procedure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11188" y="1089025"/>
            <a:ext cx="8280400" cy="47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Truth Table Approach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  <a:r>
              <a:rPr lang="en-US" sz="1400" b="1">
                <a:solidFill>
                  <a:schemeClr val="accent2"/>
                </a:solidFill>
              </a:rPr>
              <a:t> 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55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80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65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2500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0000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17000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graphicFrame>
        <p:nvGraphicFramePr>
          <p:cNvPr id="13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79507"/>
              </p:ext>
            </p:extLst>
          </p:nvPr>
        </p:nvGraphicFramePr>
        <p:xfrm>
          <a:off x="6551613" y="1268413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7812088" y="3389313"/>
            <a:ext cx="1079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</a:t>
            </a:r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50173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282966"/>
              </p:ext>
            </p:extLst>
          </p:nvPr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Visio" r:id="rId3" imgW="3237708" imgH="1725900" progId="Visio.Drawing.11">
                  <p:embed/>
                </p:oleObj>
              </mc:Choice>
              <mc:Fallback>
                <p:oleObj name="Visio" r:id="rId3" imgW="3237708" imgH="1725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Analysis Procedure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11188" y="1089025"/>
            <a:ext cx="8280400" cy="47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Truth Table Approach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  <a:r>
              <a:rPr lang="en-US" sz="1400" b="1">
                <a:solidFill>
                  <a:schemeClr val="accent2"/>
                </a:solidFill>
              </a:rPr>
              <a:t> 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55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80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65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2500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0000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17000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17000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graphicFrame>
        <p:nvGraphicFramePr>
          <p:cNvPr id="13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09514"/>
              </p:ext>
            </p:extLst>
          </p:nvPr>
        </p:nvGraphicFramePr>
        <p:xfrm>
          <a:off x="6551613" y="1268413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7812954" y="3715833"/>
            <a:ext cx="1079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15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530537"/>
              </p:ext>
            </p:extLst>
          </p:nvPr>
        </p:nvGraphicFramePr>
        <p:xfrm>
          <a:off x="2232025" y="4329113"/>
          <a:ext cx="2700338" cy="1439862"/>
        </p:xfrm>
        <a:graphic>
          <a:graphicData uri="http://schemas.openxmlformats.org/drawingml/2006/table">
            <a:tbl>
              <a:tblPr/>
              <a:tblGrid>
                <a:gridCol w="16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09511"/>
              </p:ext>
            </p:extLst>
          </p:nvPr>
        </p:nvGraphicFramePr>
        <p:xfrm>
          <a:off x="5472113" y="4329113"/>
          <a:ext cx="2700337" cy="1439862"/>
        </p:xfrm>
        <a:graphic>
          <a:graphicData uri="http://schemas.openxmlformats.org/drawingml/2006/table">
            <a:tbl>
              <a:tblPr/>
              <a:tblGrid>
                <a:gridCol w="163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Oval 151"/>
          <p:cNvSpPr>
            <a:spLocks noChangeArrowheads="1"/>
          </p:cNvSpPr>
          <p:nvPr/>
        </p:nvSpPr>
        <p:spPr bwMode="auto">
          <a:xfrm>
            <a:off x="6448425" y="5087938"/>
            <a:ext cx="1079500" cy="2952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8" name="Oval 152"/>
          <p:cNvSpPr>
            <a:spLocks noChangeArrowheads="1"/>
          </p:cNvSpPr>
          <p:nvPr/>
        </p:nvSpPr>
        <p:spPr bwMode="auto">
          <a:xfrm>
            <a:off x="7034213" y="5089525"/>
            <a:ext cx="1079500" cy="295275"/>
          </a:xfrm>
          <a:prstGeom prst="ellipse">
            <a:avLst/>
          </a:prstGeom>
          <a:noFill/>
          <a:ln w="28575" algn="ctr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9" name="Oval 153"/>
          <p:cNvSpPr>
            <a:spLocks noChangeArrowheads="1"/>
          </p:cNvSpPr>
          <p:nvPr/>
        </p:nvSpPr>
        <p:spPr bwMode="auto">
          <a:xfrm>
            <a:off x="7099300" y="4689475"/>
            <a:ext cx="373063" cy="696913"/>
          </a:xfrm>
          <a:prstGeom prst="ellipse">
            <a:avLst/>
          </a:prstGeom>
          <a:noFill/>
          <a:ln w="28575" algn="ctr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" name="Text Box 154"/>
          <p:cNvSpPr txBox="1">
            <a:spLocks noChangeArrowheads="1"/>
          </p:cNvSpPr>
          <p:nvPr/>
        </p:nvSpPr>
        <p:spPr bwMode="auto">
          <a:xfrm>
            <a:off x="1331913" y="5949950"/>
            <a:ext cx="4140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AB'C'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A'BC'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A'B'C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</a:p>
        </p:txBody>
      </p:sp>
      <p:sp>
        <p:nvSpPr>
          <p:cNvPr id="21" name="Text Box 155"/>
          <p:cNvSpPr txBox="1">
            <a:spLocks noChangeArrowheads="1"/>
          </p:cNvSpPr>
          <p:nvPr/>
        </p:nvSpPr>
        <p:spPr bwMode="auto">
          <a:xfrm>
            <a:off x="5832475" y="5943600"/>
            <a:ext cx="2159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9299864" y="4197927"/>
            <a:ext cx="2306781" cy="1185286"/>
          </a:xfrm>
          <a:prstGeom prst="wedgeEllipseCallout">
            <a:avLst>
              <a:gd name="adj1" fmla="val -97168"/>
              <a:gd name="adj2" fmla="val 18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Minimization using K-Map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Discuss later ….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6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1323975"/>
            <a:ext cx="69818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1914" y="486203"/>
            <a:ext cx="11108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Canonical and Standard Form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Maxterms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26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03213"/>
            <a:ext cx="7921625" cy="4746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Procedure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1800" y="1089025"/>
            <a:ext cx="8280400" cy="385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 problem statement: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number of </a:t>
            </a:r>
            <a:r>
              <a:rPr lang="en-US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 the truth table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Boolean expression for each output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 the required circuit</a:t>
            </a:r>
          </a:p>
        </p:txBody>
      </p:sp>
    </p:spTree>
    <p:extLst>
      <p:ext uri="{BB962C8B-B14F-4D97-AF65-F5344CB8AC3E}">
        <p14:creationId xmlns:p14="http://schemas.microsoft.com/office/powerpoint/2010/main" val="184589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692275"/>
              </p:ext>
            </p:extLst>
          </p:nvPr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Visio" r:id="rId3" imgW="3237708" imgH="1725900" progId="Visio.Drawing.11">
                  <p:embed/>
                </p:oleObj>
              </mc:Choice>
              <mc:Fallback>
                <p:oleObj name="Visio" r:id="rId3" imgW="3237708" imgH="1725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Analysis Procedure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12054" y="850106"/>
            <a:ext cx="8280400" cy="47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Truth Table Approach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  <a:r>
              <a:rPr lang="en-US" sz="1400" b="1">
                <a:solidFill>
                  <a:schemeClr val="accent2"/>
                </a:solidFill>
              </a:rPr>
              <a:t> </a:t>
            </a:r>
            <a:endParaRPr 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55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80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6500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996600"/>
                </a:solidFill>
              </a:rPr>
              <a:t>= </a:t>
            </a: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2500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0000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17000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17000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graphicFrame>
        <p:nvGraphicFramePr>
          <p:cNvPr id="13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445"/>
              </p:ext>
            </p:extLst>
          </p:nvPr>
        </p:nvGraphicFramePr>
        <p:xfrm>
          <a:off x="6551613" y="1268413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7812954" y="3715833"/>
            <a:ext cx="1079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15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941190"/>
              </p:ext>
            </p:extLst>
          </p:nvPr>
        </p:nvGraphicFramePr>
        <p:xfrm>
          <a:off x="2232025" y="4329113"/>
          <a:ext cx="2700338" cy="1439862"/>
        </p:xfrm>
        <a:graphic>
          <a:graphicData uri="http://schemas.openxmlformats.org/drawingml/2006/table">
            <a:tbl>
              <a:tblPr/>
              <a:tblGrid>
                <a:gridCol w="16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50723"/>
              </p:ext>
            </p:extLst>
          </p:nvPr>
        </p:nvGraphicFramePr>
        <p:xfrm>
          <a:off x="5472113" y="4329113"/>
          <a:ext cx="2700337" cy="1439862"/>
        </p:xfrm>
        <a:graphic>
          <a:graphicData uri="http://schemas.openxmlformats.org/drawingml/2006/table">
            <a:tbl>
              <a:tblPr/>
              <a:tblGrid>
                <a:gridCol w="163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Oval 151"/>
          <p:cNvSpPr>
            <a:spLocks noChangeArrowheads="1"/>
          </p:cNvSpPr>
          <p:nvPr/>
        </p:nvSpPr>
        <p:spPr bwMode="auto">
          <a:xfrm>
            <a:off x="6448425" y="5087938"/>
            <a:ext cx="1079500" cy="2952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8" name="Oval 152"/>
          <p:cNvSpPr>
            <a:spLocks noChangeArrowheads="1"/>
          </p:cNvSpPr>
          <p:nvPr/>
        </p:nvSpPr>
        <p:spPr bwMode="auto">
          <a:xfrm>
            <a:off x="7034213" y="5089525"/>
            <a:ext cx="1079500" cy="295275"/>
          </a:xfrm>
          <a:prstGeom prst="ellipse">
            <a:avLst/>
          </a:prstGeom>
          <a:noFill/>
          <a:ln w="28575" algn="ctr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9" name="Oval 153"/>
          <p:cNvSpPr>
            <a:spLocks noChangeArrowheads="1"/>
          </p:cNvSpPr>
          <p:nvPr/>
        </p:nvSpPr>
        <p:spPr bwMode="auto">
          <a:xfrm>
            <a:off x="7099300" y="4689475"/>
            <a:ext cx="373063" cy="696913"/>
          </a:xfrm>
          <a:prstGeom prst="ellipse">
            <a:avLst/>
          </a:prstGeom>
          <a:noFill/>
          <a:ln w="28575" algn="ctr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" name="Text Box 154"/>
          <p:cNvSpPr txBox="1">
            <a:spLocks noChangeArrowheads="1"/>
          </p:cNvSpPr>
          <p:nvPr/>
        </p:nvSpPr>
        <p:spPr bwMode="auto">
          <a:xfrm>
            <a:off x="1331913" y="5949950"/>
            <a:ext cx="4140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AB'C'</a:t>
            </a:r>
            <a:r>
              <a:rPr lang="en-US" sz="22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A'BC'</a:t>
            </a:r>
            <a:r>
              <a:rPr lang="en-US" sz="22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A'B'C</a:t>
            </a:r>
            <a:r>
              <a:rPr lang="en-US" sz="22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</a:p>
        </p:txBody>
      </p:sp>
      <p:sp>
        <p:nvSpPr>
          <p:cNvPr id="21" name="Text Box 155"/>
          <p:cNvSpPr txBox="1">
            <a:spLocks noChangeArrowheads="1"/>
          </p:cNvSpPr>
          <p:nvPr/>
        </p:nvSpPr>
        <p:spPr bwMode="auto">
          <a:xfrm>
            <a:off x="5832475" y="5943600"/>
            <a:ext cx="2159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2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2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9299864" y="3934908"/>
            <a:ext cx="2306781" cy="1448305"/>
          </a:xfrm>
          <a:prstGeom prst="wedgeEllipseCallout">
            <a:avLst>
              <a:gd name="adj1" fmla="val -97168"/>
              <a:gd name="adj2" fmla="val 18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Minimization using K-Map </a:t>
            </a:r>
          </a:p>
        </p:txBody>
      </p:sp>
    </p:spTree>
    <p:extLst>
      <p:ext uri="{BB962C8B-B14F-4D97-AF65-F5344CB8AC3E}">
        <p14:creationId xmlns:p14="http://schemas.microsoft.com/office/powerpoint/2010/main" val="1343738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8196" y="1178338"/>
            <a:ext cx="97925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Gate-level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 is the design task of finding an optimal gate-level implementation of the Boolean functions describing a digital circuit. </a:t>
            </a:r>
          </a:p>
          <a:p>
            <a:pPr marL="285750" lvl="2" indent="-28575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is well understood, but is difficult to execute by manual methods when the logic has more than a few inputs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4911" y="270869"/>
            <a:ext cx="11192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Gate-Level Minimization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7772400" cy="712788"/>
          </a:xfrm>
        </p:spPr>
        <p:txBody>
          <a:bodyPr lIns="0" tIns="0" rIns="0" bIns="0"/>
          <a:lstStyle/>
          <a:p>
            <a:pPr eaLnBrk="1" hangingPunct="1"/>
            <a:r>
              <a:rPr lang="en-US" altLang="zh-TW" sz="2800" b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The Map Method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077200" cy="5181600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The complexity of the digital logic gates 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The complexity of the algebraic expression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Logic minimization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Algebraic approaches: lack specific rules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Karnaugh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map</a:t>
            </a:r>
          </a:p>
          <a:p>
            <a:pPr lvl="2" eaLnBrk="1" hangingPunct="1">
              <a:buFont typeface="Wingdings" pitchFamily="2" charset="2"/>
              <a:buChar char="ü"/>
            </a:pPr>
            <a:r>
              <a:rPr lang="en-US" altLang="zh-TW" sz="18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 simple straight forward procedure</a:t>
            </a:r>
          </a:p>
          <a:p>
            <a:pPr lvl="2" eaLnBrk="1" hangingPunct="1">
              <a:buFont typeface="Wingdings" pitchFamily="2" charset="2"/>
              <a:buChar char="ü"/>
            </a:pPr>
            <a:r>
              <a:rPr lang="en-US" altLang="zh-TW" sz="18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 pictorial form of a truth table</a:t>
            </a:r>
          </a:p>
          <a:p>
            <a:pPr lvl="2" eaLnBrk="1" hangingPunct="1">
              <a:buFont typeface="Wingdings" pitchFamily="2" charset="2"/>
              <a:buChar char="ü"/>
            </a:pPr>
            <a:r>
              <a:rPr lang="en-US" altLang="zh-TW" sz="18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Applicable if the # of variables &lt; 7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 diagram made up of squares</a:t>
            </a:r>
          </a:p>
          <a:p>
            <a:pPr lvl="1" eaLnBrk="1" hangingPunct="1"/>
            <a:r>
              <a:rPr lang="en-US" altLang="zh-TW" sz="2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Each square represents one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minterm</a:t>
            </a:r>
            <a:endParaRPr lang="zh-TW" altLang="en-US" sz="2000" dirty="0" smtClean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0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768" y="834947"/>
            <a:ext cx="11223305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 may be simplified by algebraic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 or K-map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zh-TW" sz="22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 </a:t>
            </a:r>
            <a:r>
              <a:rPr lang="en-US" altLang="zh-TW" sz="2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simple straight forward procedure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zh-TW" sz="2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 pictorial form of a truth table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zh-TW" sz="2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Applicable if the # of variables &lt; </a:t>
            </a:r>
            <a:r>
              <a:rPr lang="en-US" altLang="zh-TW" sz="22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7</a:t>
            </a:r>
            <a:endParaRPr lang="en-US" altLang="zh-TW" sz="2200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diagram made up of squares 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represents one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maxterms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can be expressed as a sum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simplified expressions produced by the map are two standard forms: 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products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of sums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a circuit diagram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minimum number of gates and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number of inputs to each gate.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4334" y="127061"/>
            <a:ext cx="11487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anose="02020603050405020304" pitchFamily="18" charset="0"/>
              </a:rPr>
              <a:t>The Map Method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38" y="1328423"/>
            <a:ext cx="3556000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17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 idx="4294967295"/>
          </p:nvPr>
        </p:nvSpPr>
        <p:spPr>
          <a:xfrm>
            <a:off x="914400" y="152400"/>
            <a:ext cx="7772400" cy="712788"/>
          </a:xfrm>
        </p:spPr>
        <p:txBody>
          <a:bodyPr lIns="0" tIns="0" rIns="0" bIns="0">
            <a:normAutofit/>
          </a:bodyPr>
          <a:lstStyle/>
          <a:p>
            <a:pPr eaLnBrk="1" hangingPunct="1"/>
            <a:r>
              <a:rPr lang="en-US" altLang="zh-TW" sz="2800" b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Two-Variable Map</a:t>
            </a:r>
            <a:endParaRPr lang="zh-TW" altLang="en-US" sz="2800" b="1" dirty="0" smtClean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4294967295"/>
          </p:nvPr>
        </p:nvSpPr>
        <p:spPr>
          <a:xfrm>
            <a:off x="685799" y="1066800"/>
            <a:ext cx="5392305" cy="5181600"/>
          </a:xfrm>
        </p:spPr>
        <p:txBody>
          <a:bodyPr lIns="90488" tIns="44450" rIns="90488" bIns="44450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 two-variable map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)</a:t>
            </a:r>
          </a:p>
          <a:p>
            <a:pPr marL="781050" lvl="1" indent="-323850" eaLnBrk="1" hangingPunct="1"/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Four </a:t>
            </a:r>
            <a:r>
              <a:rPr lang="en-US" altLang="zh-TW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</a:p>
          <a:p>
            <a:pPr marL="781050" lvl="1" indent="-32385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squares, one for each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81050" lvl="1" indent="-323850" eaLnBrk="1" hangingPunct="1"/>
            <a:r>
              <a:rPr lang="en-US" altLang="zh-TW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x' </a:t>
            </a: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= row 0; </a:t>
            </a:r>
            <a:r>
              <a:rPr lang="en-US" altLang="zh-TW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= row 1</a:t>
            </a:r>
          </a:p>
          <a:p>
            <a:pPr marL="781050" lvl="1" indent="-323850" eaLnBrk="1" hangingPunct="1"/>
            <a:r>
              <a:rPr lang="en-US" altLang="zh-TW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y' </a:t>
            </a: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= column 0; </a:t>
            </a:r>
            <a:r>
              <a:rPr lang="en-US" altLang="zh-TW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y</a:t>
            </a: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= column 1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is redrawn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Fig.1(b):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show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the squares and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and y 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0 and 1 marked in each row and column designate the values of variables. </a:t>
            </a:r>
          </a:p>
          <a:p>
            <a:pPr eaLnBrk="1" hangingPunct="1"/>
            <a:endParaRPr lang="zh-TW" altLang="en-US" sz="2600" dirty="0" smtClean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617571" y="2758145"/>
            <a:ext cx="4786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Fig. </a:t>
            </a:r>
            <a:r>
              <a:rPr lang="en-US" altLang="zh-TW" sz="18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2 </a:t>
            </a:r>
            <a:r>
              <a:rPr lang="en-US" altLang="zh-TW" sz="18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Representation of functions in the map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563" y="645555"/>
            <a:ext cx="3556000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411340" y="281460"/>
            <a:ext cx="3108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Fig. 1 Two-variable </a:t>
            </a:r>
            <a:r>
              <a:rPr lang="en-US" altLang="zh-TW" sz="18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Map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914563" y="3128032"/>
            <a:ext cx="4625975" cy="2338388"/>
            <a:chOff x="6914563" y="3128032"/>
            <a:chExt cx="4625975" cy="23383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>
              <a:lum bright="-10000" contrast="3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563" y="3128032"/>
              <a:ext cx="4625975" cy="233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Oval 1"/>
            <p:cNvSpPr/>
            <p:nvPr/>
          </p:nvSpPr>
          <p:spPr>
            <a:xfrm>
              <a:off x="9832644" y="4448210"/>
              <a:ext cx="1122218" cy="372774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5400000">
              <a:off x="10069137" y="4110839"/>
              <a:ext cx="1122218" cy="37277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6914563" y="5466420"/>
            <a:ext cx="5198774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1050" lvl="1" indent="-323850"/>
            <a:r>
              <a:rPr lang="en-US" altLang="zh-TW" sz="20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 truth table in square diagram</a:t>
            </a:r>
          </a:p>
          <a:p>
            <a:pPr marL="781050" lvl="1" indent="-323850"/>
            <a:r>
              <a:rPr lang="en-US" altLang="zh-TW" sz="2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Fig</a:t>
            </a:r>
            <a:r>
              <a:rPr lang="en-US" altLang="zh-TW" sz="20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. 2(a): </a:t>
            </a:r>
            <a:r>
              <a:rPr lang="en-US" altLang="zh-TW" sz="2000" i="1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xy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= m</a:t>
            </a:r>
            <a:r>
              <a:rPr lang="en-US" altLang="zh-TW" sz="2000" baseline="-250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3</a:t>
            </a:r>
          </a:p>
          <a:p>
            <a:pPr marL="781050" lvl="1" indent="-323850"/>
            <a:r>
              <a:rPr lang="en-US" altLang="zh-TW" sz="20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Fig. 2(b): </a:t>
            </a:r>
            <a:r>
              <a:rPr lang="en-US" altLang="zh-TW" sz="2000" i="1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x+y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sz="2000" i="1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x'y+xy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' +</a:t>
            </a:r>
            <a:r>
              <a:rPr lang="en-US" altLang="zh-TW" sz="2000" i="1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xy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= m</a:t>
            </a:r>
            <a:r>
              <a:rPr lang="en-US" altLang="zh-TW" sz="2000" baseline="-250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+m</a:t>
            </a:r>
            <a:r>
              <a:rPr lang="en-US" altLang="zh-TW" sz="2000" baseline="-250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+m</a:t>
            </a:r>
            <a:r>
              <a:rPr lang="en-US" altLang="zh-TW" sz="2000" baseline="-250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3</a:t>
            </a:r>
            <a:endParaRPr lang="zh-TW" altLang="en-US" sz="2000" baseline="-25000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781050" lvl="1" indent="-323850"/>
            <a:endParaRPr lang="zh-TW" altLang="en-US" sz="2000" baseline="-25000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29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1905000" cy="152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5B78AC-515D-441D-8929-A853E969BA70}" type="slidenum">
              <a:rPr 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sz="1000"/>
          </a:p>
        </p:txBody>
      </p:sp>
      <p:sp>
        <p:nvSpPr>
          <p:cNvPr id="4" name="標題 1"/>
          <p:cNvSpPr>
            <a:spLocks noGrp="1"/>
          </p:cNvSpPr>
          <p:nvPr>
            <p:ph type="title" idx="4294967295"/>
          </p:nvPr>
        </p:nvSpPr>
        <p:spPr>
          <a:xfrm>
            <a:off x="914400" y="152400"/>
            <a:ext cx="7772400" cy="712788"/>
          </a:xfrm>
        </p:spPr>
        <p:txBody>
          <a:bodyPr lIns="0" tIns="0" rIns="0" bIns="0">
            <a:normAutofit/>
          </a:bodyPr>
          <a:lstStyle/>
          <a:p>
            <a:pPr eaLnBrk="1" hangingPunct="1"/>
            <a:r>
              <a:rPr lang="en-US" altLang="zh-TW" sz="2800" b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Three-variable Map</a:t>
            </a:r>
            <a:endParaRPr lang="zh-TW" altLang="en-US" sz="2800" b="1" dirty="0" smtClean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4294967295"/>
          </p:nvPr>
        </p:nvSpPr>
        <p:spPr>
          <a:xfrm>
            <a:off x="685800" y="1066800"/>
            <a:ext cx="8077200" cy="5181600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zh-TW" sz="24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 three-variable map</a:t>
            </a:r>
          </a:p>
          <a:p>
            <a:pPr lvl="1" eaLnBrk="1" hangingPunct="1"/>
            <a:r>
              <a:rPr lang="en-US" altLang="zh-TW" sz="22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Eight </a:t>
            </a:r>
            <a:r>
              <a:rPr lang="en-US" altLang="zh-TW" sz="22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minterms</a:t>
            </a:r>
            <a:endParaRPr lang="en-US" altLang="zh-TW" sz="2200" dirty="0" smtClean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The Gray code sequence</a:t>
            </a:r>
          </a:p>
          <a:p>
            <a:pPr lvl="1" eaLnBrk="1" hangingPunct="1"/>
            <a:r>
              <a:rPr lang="en-US" altLang="zh-TW" sz="22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Any two adjacent squares in the map differ by only on variable</a:t>
            </a:r>
          </a:p>
          <a:p>
            <a:pPr lvl="2" eaLnBrk="1" hangingPunct="1"/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Primed in one square and unprimed in the other</a:t>
            </a:r>
          </a:p>
          <a:p>
            <a:pPr lvl="2" eaLnBrk="1" hangingPunct="1"/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e.g., </a:t>
            </a:r>
            <a:r>
              <a:rPr lang="en-US" altLang="zh-TW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</a:t>
            </a:r>
            <a:r>
              <a:rPr lang="en-US" altLang="zh-TW" baseline="-25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5 </a:t>
            </a: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and </a:t>
            </a:r>
            <a:r>
              <a:rPr lang="en-US" altLang="zh-TW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</a:t>
            </a:r>
            <a:r>
              <a:rPr lang="en-US" altLang="zh-TW" baseline="-25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7</a:t>
            </a: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can be simplified</a:t>
            </a:r>
          </a:p>
          <a:p>
            <a:pPr lvl="2" eaLnBrk="1" hangingPunct="1"/>
            <a:r>
              <a:rPr lang="en-US" altLang="zh-TW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</a:t>
            </a:r>
            <a:r>
              <a:rPr lang="en-US" altLang="zh-TW" baseline="-25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5</a:t>
            </a:r>
            <a:r>
              <a:rPr lang="en-US" altLang="zh-TW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+ m</a:t>
            </a:r>
            <a:r>
              <a:rPr lang="en-US" altLang="zh-TW" baseline="-25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7 </a:t>
            </a:r>
            <a:r>
              <a:rPr lang="en-US" altLang="zh-TW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= </a:t>
            </a:r>
            <a:r>
              <a:rPr lang="en-US" altLang="zh-TW" i="1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xy'z</a:t>
            </a:r>
            <a:r>
              <a:rPr lang="en-US" altLang="zh-TW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+ xyz = </a:t>
            </a:r>
            <a:r>
              <a:rPr lang="en-US" altLang="zh-TW" i="1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xz</a:t>
            </a:r>
            <a:r>
              <a:rPr lang="en-US" altLang="zh-TW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y'+y</a:t>
            </a: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) = </a:t>
            </a:r>
            <a:r>
              <a:rPr lang="en-US" altLang="zh-TW" i="1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xz</a:t>
            </a:r>
            <a:endParaRPr lang="en-US" altLang="zh-TW" i="1" dirty="0" smtClean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zh-TW" altLang="en-US" sz="2000" dirty="0" smtClean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996477" y="6203499"/>
            <a:ext cx="4786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Three-variable </a:t>
            </a:r>
            <a:r>
              <a:rPr lang="en-US" altLang="zh-TW" sz="18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Map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70"/>
          <a:stretch/>
        </p:blipFill>
        <p:spPr bwMode="auto">
          <a:xfrm>
            <a:off x="1602581" y="3318163"/>
            <a:ext cx="7048842" cy="241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14131" y="3483297"/>
            <a:ext cx="32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x’yz+x’yz</a:t>
            </a:r>
            <a:r>
              <a:rPr lang="en-US" dirty="0" smtClean="0"/>
              <a:t>’=</a:t>
            </a:r>
            <a:r>
              <a:rPr lang="en-US" dirty="0" err="1" smtClean="0"/>
              <a:t>x’y</a:t>
            </a:r>
            <a:r>
              <a:rPr lang="en-US" dirty="0" smtClean="0"/>
              <a:t>(</a:t>
            </a:r>
            <a:r>
              <a:rPr lang="en-US" dirty="0" err="1" smtClean="0"/>
              <a:t>z+z</a:t>
            </a:r>
            <a:r>
              <a:rPr lang="en-US" dirty="0" smtClean="0"/>
              <a:t>’)=x’y.1=</a:t>
            </a:r>
            <a:r>
              <a:rPr lang="en-US" dirty="0" err="1" smtClean="0"/>
              <a:t>x’y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81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7772400" cy="712788"/>
          </a:xfrm>
        </p:spPr>
        <p:txBody>
          <a:bodyPr lIns="0" tIns="0" rIns="0" bIns="0">
            <a:normAutofit/>
          </a:bodyPr>
          <a:lstStyle/>
          <a:p>
            <a:pPr eaLnBrk="1" hangingPunct="1"/>
            <a:r>
              <a:rPr lang="en-US" altLang="zh-TW" sz="2800" b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Three-variable Map</a:t>
            </a:r>
            <a:endParaRPr lang="zh-TW" altLang="en-US" sz="2800" b="1" dirty="0" smtClean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066800"/>
            <a:ext cx="8077200" cy="5181600"/>
          </a:xfrm>
        </p:spPr>
        <p:txBody>
          <a:bodyPr lIns="90488" tIns="44450" rIns="90488" bIns="44450"/>
          <a:lstStyle/>
          <a:p>
            <a:pPr lvl="1" eaLnBrk="1" hangingPunct="1"/>
            <a:r>
              <a:rPr lang="en-US" altLang="zh-TW" sz="2200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</a:t>
            </a:r>
            <a:r>
              <a:rPr lang="en-US" altLang="zh-TW" sz="2200" baseline="-25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0</a:t>
            </a:r>
            <a:r>
              <a:rPr lang="en-US" altLang="zh-TW" sz="2200" i="1" baseline="-25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and </a:t>
            </a:r>
            <a:r>
              <a:rPr lang="en-US" altLang="zh-TW" sz="2200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</a:t>
            </a:r>
            <a:r>
              <a:rPr lang="en-US" altLang="zh-TW" sz="2200" baseline="-25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2200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200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</a:t>
            </a:r>
            <a:r>
              <a:rPr lang="en-US" altLang="zh-TW" sz="2200" baseline="-25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4 </a:t>
            </a:r>
            <a:r>
              <a:rPr lang="en-US" altLang="zh-TW" sz="22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and </a:t>
            </a:r>
            <a:r>
              <a:rPr lang="en-US" altLang="zh-TW" sz="2200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</a:t>
            </a:r>
            <a:r>
              <a:rPr lang="en-US" altLang="zh-TW" sz="2200" baseline="-25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6</a:t>
            </a:r>
            <a:r>
              <a:rPr lang="en-US" altLang="zh-TW" sz="22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) are adjacent</a:t>
            </a:r>
          </a:p>
          <a:p>
            <a:pPr lvl="1" eaLnBrk="1" hangingPunct="1"/>
            <a:r>
              <a:rPr lang="en-US" altLang="zh-TW" sz="2200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</a:t>
            </a:r>
            <a:r>
              <a:rPr lang="en-US" altLang="zh-TW" sz="2200" baseline="-25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0</a:t>
            </a:r>
            <a:r>
              <a:rPr lang="en-US" altLang="zh-TW" sz="2200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+ m</a:t>
            </a:r>
            <a:r>
              <a:rPr lang="en-US" altLang="zh-TW" sz="2200" baseline="-25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2200" i="1" baseline="-25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= </a:t>
            </a:r>
            <a:r>
              <a:rPr lang="en-US" altLang="zh-TW" sz="2200" i="1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x'y'z</a:t>
            </a:r>
            <a:r>
              <a:rPr lang="en-US" altLang="zh-TW" sz="2200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' + </a:t>
            </a:r>
            <a:r>
              <a:rPr lang="en-US" altLang="zh-TW" sz="2200" i="1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x'yz</a:t>
            </a:r>
            <a:r>
              <a:rPr lang="en-US" altLang="zh-TW" sz="2200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' = </a:t>
            </a:r>
            <a:r>
              <a:rPr lang="en-US" altLang="zh-TW" sz="2200" i="1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x'z</a:t>
            </a:r>
            <a:r>
              <a:rPr lang="en-US" altLang="zh-TW" sz="2200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' </a:t>
            </a:r>
            <a:r>
              <a:rPr lang="en-US" altLang="zh-TW" sz="22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200" i="1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y'+y</a:t>
            </a:r>
            <a:r>
              <a:rPr lang="en-US" altLang="zh-TW" sz="22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) = </a:t>
            </a:r>
            <a:r>
              <a:rPr lang="en-US" altLang="zh-TW" sz="2200" i="1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x'z</a:t>
            </a:r>
            <a:r>
              <a:rPr lang="en-US" altLang="zh-TW" sz="2200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'	  </a:t>
            </a:r>
          </a:p>
          <a:p>
            <a:pPr lvl="1" eaLnBrk="1" hangingPunct="1"/>
            <a:r>
              <a:rPr lang="en-US" altLang="zh-TW" sz="2200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</a:t>
            </a:r>
            <a:r>
              <a:rPr lang="en-US" altLang="zh-TW" sz="2200" baseline="-25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4</a:t>
            </a:r>
            <a:r>
              <a:rPr lang="en-US" altLang="zh-TW" sz="2200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+ m</a:t>
            </a:r>
            <a:r>
              <a:rPr lang="en-US" altLang="zh-TW" sz="2200" baseline="-25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6</a:t>
            </a:r>
            <a:r>
              <a:rPr lang="en-US" altLang="zh-TW" sz="2200" i="1" baseline="-250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= </a:t>
            </a:r>
            <a:r>
              <a:rPr lang="en-US" altLang="zh-TW" sz="2200" i="1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xy'z</a:t>
            </a:r>
            <a:r>
              <a:rPr lang="en-US" altLang="zh-TW" sz="2200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' + xyz' = </a:t>
            </a:r>
            <a:r>
              <a:rPr lang="en-US" altLang="zh-TW" sz="2200" i="1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xz</a:t>
            </a:r>
            <a:r>
              <a:rPr lang="en-US" altLang="zh-TW" sz="2200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' </a:t>
            </a:r>
            <a:r>
              <a:rPr lang="en-US" altLang="zh-TW" sz="22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200" i="1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y'+y</a:t>
            </a:r>
            <a:r>
              <a:rPr lang="en-US" altLang="zh-TW" sz="22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) = </a:t>
            </a:r>
            <a:r>
              <a:rPr lang="en-US" altLang="zh-TW" sz="2200" i="1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xz</a:t>
            </a:r>
            <a:r>
              <a:rPr lang="en-US" altLang="zh-TW" sz="2200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'</a:t>
            </a:r>
          </a:p>
          <a:p>
            <a:pPr eaLnBrk="1" hangingPunct="1"/>
            <a:endParaRPr lang="zh-TW" altLang="en-US" dirty="0" smtClean="0">
              <a:ea typeface="新細明體" pitchFamily="18" charset="-12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491653"/>
            <a:ext cx="7477125" cy="2809875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36642" y="5590020"/>
            <a:ext cx="4786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Three-variable </a:t>
            </a:r>
            <a:r>
              <a:rPr lang="en-US" altLang="zh-TW" sz="18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1824169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262" y="360457"/>
            <a:ext cx="9740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Karnaugh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Maps - Rules of Simplification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8522" y="1296632"/>
            <a:ext cx="845233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 zeros allowed.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 diagonals.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Only power of 2 number of cells in each group.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Groups should be as large as possible.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Every one must be in at least one group.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Overlapping allowed.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Wrap around allowed.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Fewest number of groups possible.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620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262" y="360457"/>
            <a:ext cx="9740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Karnaugh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Maps - Rules of Simplification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046" y="1214881"/>
            <a:ext cx="6665530" cy="255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046" y="3774831"/>
            <a:ext cx="7283371" cy="271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08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914" y="486203"/>
            <a:ext cx="111087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Sum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Minterms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642" y="1271355"/>
            <a:ext cx="108409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whose sum defines the Boolean function are those which give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1’s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function in a truth table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either 1 or 0 for each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minterm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since there are 2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minterms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Convenient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express a Boolean function in its sum‐of‐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form.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function is not in this form, it can be made so by first expanding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expression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into a sum of AND terms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term is then inspected to see if it contains all the variables.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misses one or more variables, it is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with an expression such as x + x, where x is one of the missing variables.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next example clarifies this procedure.</a:t>
            </a:r>
          </a:p>
        </p:txBody>
      </p:sp>
    </p:spTree>
    <p:extLst>
      <p:ext uri="{BB962C8B-B14F-4D97-AF65-F5344CB8AC3E}">
        <p14:creationId xmlns:p14="http://schemas.microsoft.com/office/powerpoint/2010/main" val="1222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262" y="360457"/>
            <a:ext cx="9740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Karnaugh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Maps - Rules of Simplification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/>
          <a:stretch/>
        </p:blipFill>
        <p:spPr bwMode="auto">
          <a:xfrm>
            <a:off x="1473546" y="1219199"/>
            <a:ext cx="9016022" cy="453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906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262" y="360457"/>
            <a:ext cx="9740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Karnaugh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Maps - Rules of Simplification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534" y="1433571"/>
            <a:ext cx="8079604" cy="306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949" y="3823921"/>
            <a:ext cx="7215285" cy="2087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8234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262" y="360457"/>
            <a:ext cx="9740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Karnaugh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Maps - Rules of Simplification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36" y="1319000"/>
            <a:ext cx="9108158" cy="263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832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262" y="360457"/>
            <a:ext cx="9740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Karnaugh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Maps - Rules of Simplification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221" y="1068343"/>
            <a:ext cx="7912349" cy="542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5645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262" y="360457"/>
            <a:ext cx="9740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Karnaugh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Maps - Rules of Simplification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84" y="1004606"/>
            <a:ext cx="10103782" cy="402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445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262" y="360457"/>
            <a:ext cx="9740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Karnaugh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Maps - Rules of Simplification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62" y="1190454"/>
            <a:ext cx="10339552" cy="3344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7704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www.gatevidyalay.com/wp-content/uploads/2020/07/Minimization-of-Boolean-Express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8" y="1720289"/>
            <a:ext cx="10290345" cy="301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56834" y="334851"/>
            <a:ext cx="4765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Minimization Techniques </a:t>
            </a:r>
          </a:p>
        </p:txBody>
      </p:sp>
    </p:spTree>
    <p:extLst>
      <p:ext uri="{BB962C8B-B14F-4D97-AF65-F5344CB8AC3E}">
        <p14:creationId xmlns:p14="http://schemas.microsoft.com/office/powerpoint/2010/main" val="12213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https://www.gatevidyalay.com/wp-content/uploads/2020/07/Two-Variable-K-Map-Represent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43" y="1393713"/>
            <a:ext cx="8395597" cy="393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3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www.gatevidyalay.com/wp-content/uploads/2020/07/Three-Variable-K-Map-Representations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443" y="447004"/>
            <a:ext cx="5562644" cy="622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3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www.gatevidyalay.com/wp-content/uploads/2020/07/Four-Variable-K-Map-Representation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54"/>
          <a:stretch/>
        </p:blipFill>
        <p:spPr bwMode="auto">
          <a:xfrm>
            <a:off x="1679473" y="1592635"/>
            <a:ext cx="4566424" cy="388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gatevidyalay.com/wp-content/uploads/2020/07/Four-Variable-K-Map-Representation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6" b="5126"/>
          <a:stretch/>
        </p:blipFill>
        <p:spPr bwMode="auto">
          <a:xfrm>
            <a:off x="6836334" y="1791300"/>
            <a:ext cx="4342528" cy="390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3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914" y="486203"/>
            <a:ext cx="111087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426" y="651077"/>
            <a:ext cx="7867302" cy="477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28"/>
          <a:stretch/>
        </p:blipFill>
        <p:spPr bwMode="auto">
          <a:xfrm>
            <a:off x="2450112" y="5848479"/>
            <a:ext cx="7172325" cy="36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5057" y="5414606"/>
            <a:ext cx="936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 sometimes convenient to express the function in the following brief notation.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0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206" y="820059"/>
            <a:ext cx="11360800" cy="112240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u="sng" dirty="0"/>
              <a:t>Problem-01: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Minimize the following </a:t>
            </a:r>
            <a:r>
              <a:rPr lang="en-US" dirty="0" err="1"/>
              <a:t>boolean</a:t>
            </a:r>
            <a:r>
              <a:rPr lang="en-US" dirty="0"/>
              <a:t> function-</a:t>
            </a:r>
            <a:br>
              <a:rPr lang="en-US" dirty="0"/>
            </a:br>
            <a:r>
              <a:rPr lang="en-US" dirty="0"/>
              <a:t>F(A, B, C, D) = </a:t>
            </a:r>
            <a:r>
              <a:rPr lang="en-US" dirty="0" err="1"/>
              <a:t>Σm</a:t>
            </a:r>
            <a:r>
              <a:rPr lang="en-US" dirty="0"/>
              <a:t>(0, 1, 2, 5, 7, 8, 9, 10, 13, 15)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1504156" y="4095482"/>
            <a:ext cx="9468643" cy="1097052"/>
          </a:xfrm>
          <a:prstGeom prst="rect">
            <a:avLst/>
          </a:prstGeom>
        </p:spPr>
        <p:txBody>
          <a:bodyPr wrap="square" lIns="121897" tIns="121897" rIns="121897" bIns="121897" anchor="ctr" anchorCtr="0">
            <a:noAutofit/>
          </a:bodyPr>
          <a:lstStyle/>
          <a:p>
            <a:pPr algn="l" fontAlgn="base"/>
            <a:r>
              <a:rPr lang="en-US" sz="2400" dirty="0"/>
              <a:t>Now,</a:t>
            </a:r>
            <a:br>
              <a:rPr lang="en-US" sz="2400" dirty="0"/>
            </a:br>
            <a:r>
              <a:rPr lang="en-US" sz="2400" dirty="0"/>
              <a:t>F(A, B, C, D)</a:t>
            </a:r>
            <a:br>
              <a:rPr lang="en-US" sz="2400" dirty="0"/>
            </a:br>
            <a:r>
              <a:rPr lang="en-US" sz="2400" dirty="0"/>
              <a:t>= (A’B + AB)(C’D + CD) + (A’B’ + A’B + AB + AB’)C’D + (A’B’ + AB’)(C’D’ + CD’)</a:t>
            </a:r>
            <a:br>
              <a:rPr lang="en-US" sz="2400" dirty="0"/>
            </a:br>
            <a:r>
              <a:rPr lang="en-US" sz="2400" dirty="0"/>
              <a:t>= BD + C’D + B’D’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Thus, minimized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Boolean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expression is-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FF0000"/>
                </a:solidFill>
              </a:rPr>
              <a:t>F(A, B, C, D) = BD + C’D + B’D’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8434" name="Picture 2" descr="https://www.gatevidyalay.com/wp-content/uploads/2020/07/Karnaugh-Maps-Solved-Examples-Problem-01-Sol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35" y="310074"/>
            <a:ext cx="4675031" cy="353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3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422330" y="326778"/>
            <a:ext cx="10936835" cy="1463386"/>
          </a:xfrm>
          <a:prstGeom prst="rect">
            <a:avLst/>
          </a:prstGeom>
        </p:spPr>
        <p:txBody>
          <a:bodyPr wrap="square" lIns="121897" tIns="121897" rIns="121897" bIns="121897" anchor="ctr" anchorCtr="0">
            <a:noAutofit/>
          </a:bodyPr>
          <a:lstStyle/>
          <a:p>
            <a:pPr fontAlgn="base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Problem-02: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Minimize the following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function-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F(A, B, C, D) =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Σm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(0, 1, 3, 5, 7, 8, 9, 11, 13, 15)</a:t>
            </a:r>
          </a:p>
        </p:txBody>
      </p:sp>
    </p:spTree>
    <p:extLst>
      <p:ext uri="{BB962C8B-B14F-4D97-AF65-F5344CB8AC3E}">
        <p14:creationId xmlns:p14="http://schemas.microsoft.com/office/powerpoint/2010/main" val="33030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422330" y="326778"/>
            <a:ext cx="10936835" cy="1463386"/>
          </a:xfrm>
          <a:prstGeom prst="rect">
            <a:avLst/>
          </a:prstGeom>
        </p:spPr>
        <p:txBody>
          <a:bodyPr wrap="square" lIns="121897" tIns="121897" rIns="121897" bIns="121897" anchor="ctr" anchorCtr="0">
            <a:noAutofit/>
          </a:bodyPr>
          <a:lstStyle/>
          <a:p>
            <a:pPr fontAlgn="base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Problem-02: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Minimize the following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function-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F(A, B, C, D) =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Σm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(0, 1, 3, 5, 7, 8, 9, 11, 13, 15)</a:t>
            </a:r>
          </a:p>
        </p:txBody>
      </p:sp>
      <p:pic>
        <p:nvPicPr>
          <p:cNvPr id="23554" name="Picture 2" descr="https://www.gatevidyalay.com/wp-content/uploads/2020/07/Karnaugh-Maps-Solved-Examples-Problem-02-Sol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169" y="2210872"/>
            <a:ext cx="4764155" cy="39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63083" y="4995861"/>
            <a:ext cx="226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F(A, B, C, D) = B’C’ +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357936" y="674507"/>
            <a:ext cx="10936835" cy="1463386"/>
          </a:xfrm>
          <a:prstGeom prst="rect">
            <a:avLst/>
          </a:prstGeom>
        </p:spPr>
        <p:txBody>
          <a:bodyPr wrap="square" lIns="121897" tIns="121897" rIns="121897" bIns="121897" anchor="ctr" anchorCtr="0">
            <a:noAutofit/>
          </a:bodyPr>
          <a:lstStyle/>
          <a:p>
            <a:pPr fontAlgn="base"/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Problem-03: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Minimize the following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function-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F(A, B, C, D) =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Σm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(1, 3, 4, 6, 8, 9, 11, 13, 15) +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Σd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(0, 2, 14)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1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357936" y="674507"/>
            <a:ext cx="10936835" cy="1463386"/>
          </a:xfrm>
          <a:prstGeom prst="rect">
            <a:avLst/>
          </a:prstGeom>
        </p:spPr>
        <p:txBody>
          <a:bodyPr wrap="square" lIns="121897" tIns="121897" rIns="121897" bIns="121897" anchor="ctr" anchorCtr="0">
            <a:noAutofit/>
          </a:bodyPr>
          <a:lstStyle/>
          <a:p>
            <a:pPr fontAlgn="base"/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Problem-03: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Minimize the following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function-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F(A, B, C, D) =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Σm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(1, 3, 4, 6, 8, 9, 11, 13, 15) +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Σd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(0, 2, 14)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 descr="https://www.gatevidyalay.com/wp-content/uploads/2020/07/Karnaugh-Maps-Solved-Examples-Problem-03-Sol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415" y="2185115"/>
            <a:ext cx="4764154" cy="363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222514" y="4725404"/>
            <a:ext cx="3577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F(A, B, C, D) = AD + B’D + B’C’ + A’D’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267783" y="2335881"/>
            <a:ext cx="10936835" cy="1463386"/>
          </a:xfrm>
          <a:prstGeom prst="rect">
            <a:avLst/>
          </a:prstGeom>
        </p:spPr>
        <p:txBody>
          <a:bodyPr wrap="square" lIns="121897" tIns="121897" rIns="121897" bIns="121897" anchor="ctr" anchorCtr="0">
            <a:noAutofit/>
          </a:bodyPr>
          <a:lstStyle/>
          <a:p>
            <a:pPr fontAlgn="base"/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Thanks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3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914" y="486203"/>
            <a:ext cx="11108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Alternative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procedure for deriving the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2573" y="1221928"/>
            <a:ext cx="1112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Boolean function given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previous Example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A 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B’C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truth table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 derived directly from the algebraic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expression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listing the eight binary combinations under variables A, B, and C and inserting 1’s under F for those combinations for which A = 1 and BC = 01.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truth table, we can then read the five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the function to be 1, 4, 5, 6, and 7. 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93"/>
          <a:stretch/>
        </p:blipFill>
        <p:spPr bwMode="auto">
          <a:xfrm>
            <a:off x="4182633" y="3483680"/>
            <a:ext cx="2477659" cy="308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47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914" y="486203"/>
            <a:ext cx="11108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Alternative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procedure for deriving the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2573" y="1221928"/>
            <a:ext cx="1112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Boolean function given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previous Example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A 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B’C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truth table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 derived directly from the algebraic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expression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listing the eight binary combinations under variables A, B, and C and inserting 1’s under F for those combinations for which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= 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BC = 01.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truth table, we can then read the five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the function to be 1, 4, 5, 6, and 7. 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633" y="3483680"/>
            <a:ext cx="3120210" cy="308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51621" y="4374292"/>
            <a:ext cx="902043" cy="234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10217" y="5202194"/>
            <a:ext cx="222422" cy="1099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914" y="486203"/>
            <a:ext cx="11108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Alternative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procedure for deriving the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2573" y="1221928"/>
            <a:ext cx="1112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Boolean function given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previous Example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A 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B’C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truth table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 derived directly from the algebraic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expression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listing the eight binary combinations under variables A, B, and C and inserting 1’s under F for those combinations for which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= 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BC = 01.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truth table, we can then read the five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the function to be 1, 4, 5, 6, and 7. 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633" y="3483680"/>
            <a:ext cx="3120210" cy="308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51621" y="4374292"/>
            <a:ext cx="902043" cy="234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10217" y="5202194"/>
            <a:ext cx="222422" cy="1099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26459" y="5325762"/>
            <a:ext cx="195236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26459" y="5585254"/>
            <a:ext cx="195236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66555" y="5906530"/>
            <a:ext cx="195236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66555" y="6166022"/>
            <a:ext cx="195236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53664" y="4466967"/>
            <a:ext cx="56525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33590</TotalTime>
  <Words>2440</Words>
  <Application>Microsoft Office PowerPoint</Application>
  <PresentationFormat>Widescreen</PresentationFormat>
  <Paragraphs>713</Paragraphs>
  <Slides>66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7" baseType="lpstr">
      <vt:lpstr>Arial</vt:lpstr>
      <vt:lpstr>Book Antiqua</vt:lpstr>
      <vt:lpstr>Calibri</vt:lpstr>
      <vt:lpstr>Calibri Light</vt:lpstr>
      <vt:lpstr>Cambria Math</vt:lpstr>
      <vt:lpstr>標楷體</vt:lpstr>
      <vt:lpstr>新細明體</vt:lpstr>
      <vt:lpstr>Times New Roman</vt:lpstr>
      <vt:lpstr>Wingdings</vt:lpstr>
      <vt:lpstr>Office Theme</vt:lpstr>
      <vt:lpstr>Visio</vt:lpstr>
      <vt:lpstr>  ICT 2103 Digital Logic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is the behavior implemented</vt:lpstr>
      <vt:lpstr>PowerPoint Presentation</vt:lpstr>
      <vt:lpstr>Combinational Circuits</vt:lpstr>
      <vt:lpstr>Combinational Circuits</vt:lpstr>
      <vt:lpstr>PowerPoint Presentation</vt:lpstr>
      <vt:lpstr>PowerPoint Presentation</vt:lpstr>
      <vt:lpstr>Combinational Circuits</vt:lpstr>
      <vt:lpstr>Analysis Procedure</vt:lpstr>
      <vt:lpstr>Analysis Procedure</vt:lpstr>
      <vt:lpstr>Analysis Procedure</vt:lpstr>
      <vt:lpstr>Analysis Procedure</vt:lpstr>
      <vt:lpstr>Analysis Procedure</vt:lpstr>
      <vt:lpstr>Analysis Procedure</vt:lpstr>
      <vt:lpstr>Analysis Procedure</vt:lpstr>
      <vt:lpstr>Analysis Procedure</vt:lpstr>
      <vt:lpstr>Analysis Procedure</vt:lpstr>
      <vt:lpstr>Design Procedure</vt:lpstr>
      <vt:lpstr>Analysis Procedure</vt:lpstr>
      <vt:lpstr>PowerPoint Presentation</vt:lpstr>
      <vt:lpstr>The Map Method</vt:lpstr>
      <vt:lpstr>PowerPoint Presentation</vt:lpstr>
      <vt:lpstr>Two-Variable Map</vt:lpstr>
      <vt:lpstr>Three-variable Map</vt:lpstr>
      <vt:lpstr>Three-variable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Problem-01:   Minimize the following boolean function- F(A, B, C, D) = Σm(0, 1, 2, 5, 7, 8, 9, 10, 13, 15) </vt:lpstr>
      <vt:lpstr>Now, F(A, B, C, D) = (A’B + AB)(C’D + CD) + (A’B’ + A’B + AB + AB’)C’D + (A’B’ + AB’)(C’D’ + CD’) = BD + C’D + B’D’   Thus, minimized Boolean expression is- F(A, B, C, D) = BD + C’D + B’D’</vt:lpstr>
      <vt:lpstr>Problem-02:   Minimize the following boolean function- F(A, B, C, D) = Σm(0, 1, 3, 5, 7, 8, 9, 11, 13, 15)</vt:lpstr>
      <vt:lpstr>Problem-02:   Minimize the following boolean function- F(A, B, C, D) = Σm(0, 1, 3, 5, 7, 8, 9, 11, 13, 15)</vt:lpstr>
      <vt:lpstr>Problem-03:   Minimize the following boolean function- F(A, B, C, D) = Σm(1, 3, 4, 6, 8, 9, 11, 13, 15) + Σd(0, 2, 14)   </vt:lpstr>
      <vt:lpstr>Problem-03:   Minimize the following boolean function- F(A, B, C, D) = Σm(1, 3, 4, 6, 8, 9, 11, 13, 15) + Σd(0, 2, 14)   </vt:lpstr>
      <vt:lpstr>Thanks 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Hp</dc:creator>
  <cp:lastModifiedBy>Prof. Shahin</cp:lastModifiedBy>
  <cp:revision>273</cp:revision>
  <dcterms:created xsi:type="dcterms:W3CDTF">2021-06-16T02:53:36Z</dcterms:created>
  <dcterms:modified xsi:type="dcterms:W3CDTF">2024-03-10T04:22:04Z</dcterms:modified>
</cp:coreProperties>
</file>