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842" r:id="rId2"/>
    <p:sldId id="961" r:id="rId3"/>
    <p:sldId id="959" r:id="rId4"/>
    <p:sldId id="960" r:id="rId5"/>
    <p:sldId id="856" r:id="rId6"/>
    <p:sldId id="857" r:id="rId7"/>
    <p:sldId id="859" r:id="rId8"/>
    <p:sldId id="958" r:id="rId9"/>
    <p:sldId id="860" r:id="rId10"/>
    <p:sldId id="861" r:id="rId11"/>
    <p:sldId id="954" r:id="rId12"/>
    <p:sldId id="955" r:id="rId13"/>
    <p:sldId id="862" r:id="rId14"/>
    <p:sldId id="863" r:id="rId15"/>
    <p:sldId id="864" r:id="rId16"/>
    <p:sldId id="962" r:id="rId17"/>
    <p:sldId id="963" r:id="rId18"/>
    <p:sldId id="865" r:id="rId19"/>
    <p:sldId id="956" r:id="rId20"/>
    <p:sldId id="957" r:id="rId21"/>
    <p:sldId id="866" r:id="rId22"/>
    <p:sldId id="869" r:id="rId23"/>
    <p:sldId id="910" r:id="rId24"/>
    <p:sldId id="911" r:id="rId25"/>
    <p:sldId id="965" r:id="rId26"/>
    <p:sldId id="967" r:id="rId27"/>
    <p:sldId id="931" r:id="rId28"/>
    <p:sldId id="932" r:id="rId29"/>
    <p:sldId id="933" r:id="rId30"/>
    <p:sldId id="934" r:id="rId31"/>
    <p:sldId id="935" r:id="rId32"/>
    <p:sldId id="936" r:id="rId33"/>
    <p:sldId id="937" r:id="rId34"/>
    <p:sldId id="938" r:id="rId35"/>
    <p:sldId id="940" r:id="rId36"/>
    <p:sldId id="941" r:id="rId37"/>
    <p:sldId id="942" r:id="rId38"/>
    <p:sldId id="943" r:id="rId39"/>
    <p:sldId id="944" r:id="rId40"/>
    <p:sldId id="945" r:id="rId41"/>
    <p:sldId id="946" r:id="rId42"/>
    <p:sldId id="947" r:id="rId43"/>
    <p:sldId id="969" r:id="rId44"/>
    <p:sldId id="970" r:id="rId45"/>
    <p:sldId id="971" r:id="rId46"/>
    <p:sldId id="972" r:id="rId47"/>
    <p:sldId id="973" r:id="rId48"/>
    <p:sldId id="974" r:id="rId49"/>
    <p:sldId id="975" r:id="rId50"/>
    <p:sldId id="976" r:id="rId51"/>
    <p:sldId id="977" r:id="rId52"/>
    <p:sldId id="978" r:id="rId53"/>
    <p:sldId id="979" r:id="rId54"/>
    <p:sldId id="980" r:id="rId55"/>
    <p:sldId id="981" r:id="rId56"/>
    <p:sldId id="982" r:id="rId57"/>
    <p:sldId id="983" r:id="rId58"/>
    <p:sldId id="984" r:id="rId59"/>
    <p:sldId id="985" r:id="rId60"/>
    <p:sldId id="986" r:id="rId61"/>
    <p:sldId id="987" r:id="rId62"/>
    <p:sldId id="988" r:id="rId63"/>
    <p:sldId id="991" r:id="rId64"/>
    <p:sldId id="992" r:id="rId65"/>
    <p:sldId id="993" r:id="rId66"/>
    <p:sldId id="994" r:id="rId67"/>
    <p:sldId id="995" r:id="rId68"/>
    <p:sldId id="996" r:id="rId69"/>
    <p:sldId id="997" r:id="rId70"/>
    <p:sldId id="998" r:id="rId71"/>
    <p:sldId id="999" r:id="rId72"/>
    <p:sldId id="1000" r:id="rId73"/>
    <p:sldId id="1001" r:id="rId74"/>
    <p:sldId id="1002" r:id="rId75"/>
    <p:sldId id="1003" r:id="rId76"/>
    <p:sldId id="1004" r:id="rId77"/>
    <p:sldId id="1005" r:id="rId78"/>
    <p:sldId id="1006" r:id="rId79"/>
    <p:sldId id="1007" r:id="rId80"/>
    <p:sldId id="1008" r:id="rId81"/>
    <p:sldId id="1009" r:id="rId82"/>
    <p:sldId id="1010" r:id="rId83"/>
    <p:sldId id="1011" r:id="rId84"/>
    <p:sldId id="1012" r:id="rId85"/>
    <p:sldId id="1013" r:id="rId86"/>
    <p:sldId id="1014" r:id="rId87"/>
    <p:sldId id="1015" r:id="rId88"/>
    <p:sldId id="1016" r:id="rId89"/>
    <p:sldId id="990" r:id="rId90"/>
    <p:sldId id="98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5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6CB1-E68F-4D73-823E-A8BC1F68833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96D5-8203-4106-B728-4283ED3E3C16}" type="slidenum">
              <a:rPr lang="en-US" smtClean="0"/>
              <a:t>‹#›</a:t>
            </a:fld>
            <a:endParaRPr lang="en-US"/>
          </a:p>
        </p:txBody>
      </p:sp>
    </p:spTree>
    <p:extLst>
      <p:ext uri="{BB962C8B-B14F-4D97-AF65-F5344CB8AC3E}">
        <p14:creationId xmlns:p14="http://schemas.microsoft.com/office/powerpoint/2010/main" val="328636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48</a:t>
            </a:fld>
            <a:endParaRPr lang="en-US"/>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78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49</a:t>
            </a:fld>
            <a:endParaRPr lang="en-US"/>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51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50</a:t>
            </a:fld>
            <a:endParaRPr lang="en-US"/>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568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58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A9370289-671E-42C1-AC2E-EAF90727C7F5}" type="slidenum">
              <a:rPr lang="en-US" smtClean="0"/>
              <a:pPr>
                <a:defRPr/>
              </a:pPr>
              <a:t>51</a:t>
            </a:fld>
            <a:endParaRPr lang="en-US" dirty="0"/>
          </a:p>
        </p:txBody>
      </p:sp>
    </p:spTree>
    <p:extLst>
      <p:ext uri="{BB962C8B-B14F-4D97-AF65-F5344CB8AC3E}">
        <p14:creationId xmlns:p14="http://schemas.microsoft.com/office/powerpoint/2010/main" val="243187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shows a typical application of a multiplexer (in this case a 4-to-1 MUX). Have the students share other common applications of MUXs.</a:t>
            </a:r>
          </a:p>
          <a:p>
            <a:endParaRPr lang="en-US">
              <a:latin typeface="Arial" pitchFamily="34" charset="0"/>
            </a:endParaRPr>
          </a:p>
          <a:p>
            <a:r>
              <a:rPr lang="en-US">
                <a:latin typeface="Arial" pitchFamily="34" charset="0"/>
              </a:rPr>
              <a:t>http://images.tigerdirect.ca/skuimages/large/Logitech-X-540-L23-7250-mai.jpg</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68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F426D573-B677-45DF-ABE7-8DB634C95AF8}" type="slidenum">
              <a:rPr lang="en-US" smtClean="0"/>
              <a:pPr>
                <a:defRPr/>
              </a:pPr>
              <a:t>52</a:t>
            </a:fld>
            <a:endParaRPr lang="en-US" dirty="0"/>
          </a:p>
        </p:txBody>
      </p:sp>
    </p:spTree>
    <p:extLst>
      <p:ext uri="{BB962C8B-B14F-4D97-AF65-F5344CB8AC3E}">
        <p14:creationId xmlns:p14="http://schemas.microsoft.com/office/powerpoint/2010/main" val="133262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SSI logic diagram, block diagram, and truth table for a 4-to-1 MUX</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78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A5F24B05-E8F2-40F8-BA12-582B419BD502}" type="slidenum">
              <a:rPr lang="en-US" smtClean="0"/>
              <a:pPr>
                <a:defRPr/>
              </a:pPr>
              <a:t>53</a:t>
            </a:fld>
            <a:endParaRPr lang="en-US" dirty="0"/>
          </a:p>
        </p:txBody>
      </p:sp>
    </p:spTree>
    <p:extLst>
      <p:ext uri="{BB962C8B-B14F-4D97-AF65-F5344CB8AC3E}">
        <p14:creationId xmlns:p14="http://schemas.microsoft.com/office/powerpoint/2010/main" val="161960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Waveform diagram for a 4-to-1 MUX. The input data signals (D0-D3) are colored RED to indicate when its is connected to the output Y. Note: There is no significance to the values of the four input data signals; they are intended solely to demonstrate that the select lines (A &amp; B) will select what input data signal will be connected to the output.</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891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094A8845-4D52-4A18-AF0B-D08EB461CA82}" type="slidenum">
              <a:rPr lang="en-US" smtClean="0"/>
              <a:pPr>
                <a:defRPr/>
              </a:pPr>
              <a:t>54</a:t>
            </a:fld>
            <a:endParaRPr lang="en-US" dirty="0"/>
          </a:p>
        </p:txBody>
      </p:sp>
    </p:spTree>
    <p:extLst>
      <p:ext uri="{BB962C8B-B14F-4D97-AF65-F5344CB8AC3E}">
        <p14:creationId xmlns:p14="http://schemas.microsoft.com/office/powerpoint/2010/main" val="382927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extLst>
            <a:ext uri="{FAA26D3D-D897-4be2-8F04-BA451C77F1D7}">
              <ma14:placeholderFlag xmlns="" xmlns:ma14="http://schemas.microsoft.com/office/mac/drawingml/2011/main" val="1"/>
            </a:ext>
          </a:extLst>
        </p:spPr>
        <p:txBody>
          <a:bodyPr lIns="86493" tIns="43247" rIns="86493" bIns="43247"/>
          <a:lstStyle>
            <a:lvl1pPr defTabSz="937009" eaLnBrk="0" hangingPunct="0">
              <a:defRPr sz="2300">
                <a:solidFill>
                  <a:schemeClr val="tx1"/>
                </a:solidFill>
                <a:latin typeface="Times New Roman" pitchFamily="18" charset="0"/>
                <a:ea typeface="MS PGothic" pitchFamily="34" charset="-128"/>
              </a:defRPr>
            </a:lvl1pPr>
            <a:lvl2pPr marL="702756" indent="-270291" defTabSz="937009" eaLnBrk="0" hangingPunct="0">
              <a:defRPr sz="2300">
                <a:solidFill>
                  <a:schemeClr val="tx1"/>
                </a:solidFill>
                <a:latin typeface="Times New Roman" pitchFamily="18" charset="0"/>
                <a:ea typeface="MS PGothic" pitchFamily="34" charset="-128"/>
              </a:defRPr>
            </a:lvl2pPr>
            <a:lvl3pPr marL="1081164" indent="-216233" defTabSz="937009" eaLnBrk="0" hangingPunct="0">
              <a:defRPr sz="2300">
                <a:solidFill>
                  <a:schemeClr val="tx1"/>
                </a:solidFill>
                <a:latin typeface="Times New Roman" pitchFamily="18" charset="0"/>
                <a:ea typeface="MS PGothic" pitchFamily="34" charset="-128"/>
              </a:defRPr>
            </a:lvl3pPr>
            <a:lvl4pPr marL="1513629" indent="-216233" defTabSz="937009" eaLnBrk="0" hangingPunct="0">
              <a:defRPr sz="2300">
                <a:solidFill>
                  <a:schemeClr val="tx1"/>
                </a:solidFill>
                <a:latin typeface="Times New Roman" pitchFamily="18" charset="0"/>
                <a:ea typeface="MS PGothic" pitchFamily="34" charset="-128"/>
              </a:defRPr>
            </a:lvl4pPr>
            <a:lvl5pPr marL="1946095" indent="-216233" defTabSz="937009" eaLnBrk="0" hangingPunct="0">
              <a:defRPr sz="2300">
                <a:solidFill>
                  <a:schemeClr val="tx1"/>
                </a:solidFill>
                <a:latin typeface="Times New Roman" pitchFamily="18" charset="0"/>
                <a:ea typeface="MS PGothic" pitchFamily="34" charset="-128"/>
              </a:defRPr>
            </a:lvl5pPr>
            <a:lvl6pPr marL="2378560" indent="-216233" defTabSz="937009" eaLnBrk="0" fontAlgn="base" hangingPunct="0">
              <a:spcBef>
                <a:spcPct val="0"/>
              </a:spcBef>
              <a:spcAft>
                <a:spcPct val="0"/>
              </a:spcAft>
              <a:defRPr sz="2300">
                <a:solidFill>
                  <a:schemeClr val="tx1"/>
                </a:solidFill>
                <a:latin typeface="Times New Roman" pitchFamily="18" charset="0"/>
                <a:ea typeface="MS PGothic" pitchFamily="34" charset="-128"/>
              </a:defRPr>
            </a:lvl6pPr>
            <a:lvl7pPr marL="2811026" indent="-216233" defTabSz="937009" eaLnBrk="0" fontAlgn="base" hangingPunct="0">
              <a:spcBef>
                <a:spcPct val="0"/>
              </a:spcBef>
              <a:spcAft>
                <a:spcPct val="0"/>
              </a:spcAft>
              <a:defRPr sz="2300">
                <a:solidFill>
                  <a:schemeClr val="tx1"/>
                </a:solidFill>
                <a:latin typeface="Times New Roman" pitchFamily="18" charset="0"/>
                <a:ea typeface="MS PGothic" pitchFamily="34" charset="-128"/>
              </a:defRPr>
            </a:lvl7pPr>
            <a:lvl8pPr marL="3243491" indent="-216233" defTabSz="937009" eaLnBrk="0" fontAlgn="base" hangingPunct="0">
              <a:spcBef>
                <a:spcPct val="0"/>
              </a:spcBef>
              <a:spcAft>
                <a:spcPct val="0"/>
              </a:spcAft>
              <a:defRPr sz="2300">
                <a:solidFill>
                  <a:schemeClr val="tx1"/>
                </a:solidFill>
                <a:latin typeface="Times New Roman" pitchFamily="18" charset="0"/>
                <a:ea typeface="MS PGothic" pitchFamily="34" charset="-128"/>
              </a:defRPr>
            </a:lvl8pPr>
            <a:lvl9pPr marL="3675957" indent="-216233" defTabSz="937009" eaLnBrk="0" fontAlgn="base" hangingPunct="0">
              <a:spcBef>
                <a:spcPct val="0"/>
              </a:spcBef>
              <a:spcAft>
                <a:spcPct val="0"/>
              </a:spcAft>
              <a:defRPr sz="2300">
                <a:solidFill>
                  <a:schemeClr val="tx1"/>
                </a:solidFill>
                <a:latin typeface="Times New Roman" pitchFamily="18" charset="0"/>
                <a:ea typeface="MS PGothic" pitchFamily="34" charset="-128"/>
              </a:defRPr>
            </a:lvl9pPr>
          </a:lstStyle>
          <a:p>
            <a:pPr eaLnBrk="1" hangingPunct="1"/>
            <a:fld id="{36242490-D1A6-4C92-9425-38E0AFED66C4}" type="slidenum">
              <a:rPr lang="tr-TR" sz="1200"/>
              <a:pPr eaLnBrk="1" hangingPunct="1"/>
              <a:t>70</a:t>
            </a:fld>
            <a:endParaRPr lang="tr-TR" sz="1200"/>
          </a:p>
        </p:txBody>
      </p:sp>
      <p:sp>
        <p:nvSpPr>
          <p:cNvPr id="6809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680963" name="Rectangle 3"/>
          <p:cNvSpPr>
            <a:spLocks noGrp="1" noChangeArrowheads="1"/>
          </p:cNvSpPr>
          <p:nvPr>
            <p:ph type="body" idx="1"/>
          </p:nvPr>
        </p:nvSpPr>
        <p:spPr/>
        <p:txBody>
          <a:bodyPr/>
          <a:lstStyle/>
          <a:p>
            <a:pPr eaLnBrk="1" hangingPunct="1">
              <a:defRPr/>
            </a:pPr>
            <a:endParaRPr lang="tr-TR">
              <a:ea typeface="ＭＳ Ｐゴシック" charset="0"/>
            </a:endParaRPr>
          </a:p>
        </p:txBody>
      </p:sp>
    </p:spTree>
    <p:extLst>
      <p:ext uri="{BB962C8B-B14F-4D97-AF65-F5344CB8AC3E}">
        <p14:creationId xmlns:p14="http://schemas.microsoft.com/office/powerpoint/2010/main" val="58583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78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78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784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784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78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8150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5516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A21D50-B132-45A4-9C1C-0B4271B6AFFF}" type="slidenum">
              <a:rPr lang="en-US" smtClean="0"/>
              <a:pPr/>
              <a:t>44</a:t>
            </a:fld>
            <a:endParaRPr lang="en-US"/>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047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29D8BA-D008-47AB-8611-E2D3288A8DBE}" type="slidenum">
              <a:rPr lang="en-US" smtClean="0"/>
              <a:pPr/>
              <a:t>45</a:t>
            </a:fld>
            <a:endParaRPr lang="en-US"/>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19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47</a:t>
            </a:fld>
            <a:endParaRPr lang="en-US"/>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96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1B0083-C4EF-472F-8005-37042E889C0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602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8914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9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121897" tIns="121897" rIns="121897" bIns="121897"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121897" tIns="121897" rIns="121897" bIns="121897"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4681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8450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0083-C4EF-472F-8005-37042E889C0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48600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1B0083-C4EF-472F-8005-37042E889C0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30235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1B0083-C4EF-472F-8005-37042E889C08}"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7704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1B0083-C4EF-472F-8005-37042E889C08}"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5489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0083-C4EF-472F-8005-37042E889C08}"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3501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68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92606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0083-C4EF-472F-8005-37042E889C08}"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AF0B-5B29-4F23-9709-C2E147FD5580}" type="slidenum">
              <a:rPr lang="en-US" smtClean="0"/>
              <a:t>‹#›</a:t>
            </a:fld>
            <a:endParaRPr lang="en-US"/>
          </a:p>
        </p:txBody>
      </p:sp>
    </p:spTree>
    <p:extLst>
      <p:ext uri="{BB962C8B-B14F-4D97-AF65-F5344CB8AC3E}">
        <p14:creationId xmlns:p14="http://schemas.microsoft.com/office/powerpoint/2010/main" val="32103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45.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image" Target="../media/image49.wmf"/></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 Id="rId9"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9" y="1122218"/>
            <a:ext cx="9888680" cy="1350818"/>
          </a:xfrm>
        </p:spPr>
        <p:txBody>
          <a:bodyPr>
            <a:noAutofit/>
          </a:bodyPr>
          <a:lstStyle/>
          <a:p>
            <a:r>
              <a:rPr lang="en-US" sz="4800" dirty="0">
                <a:latin typeface="Times New Roman" panose="02020603050405020304" pitchFamily="18" charset="0"/>
                <a:ea typeface="標楷體" pitchFamily="65" charset="-120"/>
                <a:cs typeface="Times New Roman" panose="02020603050405020304" pitchFamily="18" charset="0"/>
              </a:rPr>
              <a:t/>
            </a: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ea typeface="標楷體" pitchFamily="65" charset="-120"/>
                <a:cs typeface="Times New Roman" panose="02020603050405020304" pitchFamily="18" charset="0"/>
              </a:rPr>
              <a:t/>
            </a: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ea typeface="標楷體" pitchFamily="65" charset="-120"/>
                <a:cs typeface="Times New Roman" panose="02020603050405020304" pitchFamily="18" charset="0"/>
              </a:rPr>
              <a:t>CSE231</a:t>
            </a:r>
            <a:r>
              <a:rPr kumimoji="1" lang="en-US" altLang="zh-TW" sz="4800" i="0" u="none" dirty="0">
                <a:solidFill>
                  <a:schemeClr val="tx1"/>
                </a:solidFill>
                <a:latin typeface="Book Antiqua" panose="02040602050305030304" pitchFamily="18" charset="0"/>
              </a:rPr>
              <a:t>Digital </a:t>
            </a:r>
            <a:r>
              <a:rPr kumimoji="1" lang="tr-TR" altLang="zh-TW" sz="4800" i="0" u="none" dirty="0">
                <a:solidFill>
                  <a:schemeClr val="tx1"/>
                </a:solidFill>
                <a:latin typeface="Book Antiqua" panose="02040602050305030304" pitchFamily="18" charset="0"/>
              </a:rPr>
              <a:t>Logic</a:t>
            </a:r>
            <a:endParaRPr lang="en-US" sz="4800" dirty="0"/>
          </a:p>
        </p:txBody>
      </p:sp>
      <p:sp>
        <p:nvSpPr>
          <p:cNvPr id="3" name="Subtitle 2"/>
          <p:cNvSpPr>
            <a:spLocks noGrp="1"/>
          </p:cNvSpPr>
          <p:nvPr>
            <p:ph type="subTitle" idx="1"/>
          </p:nvPr>
        </p:nvSpPr>
        <p:spPr>
          <a:xfrm>
            <a:off x="1007919" y="2473036"/>
            <a:ext cx="10048009" cy="4634346"/>
          </a:xfrm>
        </p:spPr>
        <p:txBody>
          <a:bodyPr>
            <a:normAutofit/>
          </a:bodyPr>
          <a:lstStyle/>
          <a:p>
            <a:r>
              <a:rPr lang="en-US" sz="3600" dirty="0">
                <a:latin typeface="Times New Roman" panose="02020603050405020304" pitchFamily="18" charset="0"/>
                <a:ea typeface="標楷體" pitchFamily="65" charset="-120"/>
                <a:cs typeface="Times New Roman" panose="02020603050405020304" pitchFamily="18" charset="0"/>
              </a:rPr>
              <a:t>Prof. Dr. Muhammad </a:t>
            </a:r>
            <a:r>
              <a:rPr lang="en-US" sz="3600" dirty="0" err="1">
                <a:latin typeface="Times New Roman" panose="02020603050405020304" pitchFamily="18" charset="0"/>
                <a:ea typeface="標楷體" pitchFamily="65" charset="-120"/>
                <a:cs typeface="Times New Roman" panose="02020603050405020304" pitchFamily="18" charset="0"/>
              </a:rPr>
              <a:t>Shahin</a:t>
            </a:r>
            <a:r>
              <a:rPr lang="en-US" sz="3600" dirty="0">
                <a:latin typeface="Times New Roman" panose="02020603050405020304" pitchFamily="18" charset="0"/>
                <a:ea typeface="標楷體" pitchFamily="65" charset="-120"/>
                <a:cs typeface="Times New Roman" panose="02020603050405020304" pitchFamily="18" charset="0"/>
              </a:rPr>
              <a:t> Uddin</a:t>
            </a:r>
          </a:p>
          <a:p>
            <a:r>
              <a:rPr lang="en-US" sz="3600" dirty="0" smtClean="0">
                <a:latin typeface="Times New Roman" panose="02020603050405020304" pitchFamily="18" charset="0"/>
                <a:ea typeface="標楷體" pitchFamily="65" charset="-120"/>
                <a:cs typeface="Times New Roman" panose="02020603050405020304" pitchFamily="18" charset="0"/>
              </a:rPr>
              <a:t>Email: shahin.Uddin@mbstu.ac.bd</a:t>
            </a:r>
            <a:endParaRPr lang="en-US" sz="3600" dirty="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300637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Four-Variable Map</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normAutofit/>
          </a:bodyPr>
          <a:lstStyle/>
          <a:p>
            <a:pPr eaLnBrk="1" hangingPunct="1">
              <a:buFont typeface="Wingdings" panose="05000000000000000000"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The map</a:t>
            </a:r>
          </a:p>
          <a:p>
            <a:pPr lvl="1" eaLnBrk="1" hangingPunct="1">
              <a:spcBef>
                <a:spcPct val="10000"/>
              </a:spcBef>
            </a:pPr>
            <a:r>
              <a:rPr lang="zh-TW" altLang="en-US" dirty="0">
                <a:latin typeface="Times New Roman" panose="02020603050405020304" pitchFamily="18" charset="0"/>
                <a:ea typeface="新細明體" pitchFamily="18" charset="-120"/>
                <a:cs typeface="Times New Roman" panose="02020603050405020304" pitchFamily="18" charset="0"/>
              </a:rPr>
              <a:t>16 </a:t>
            </a:r>
            <a:r>
              <a:rPr lang="en-US" altLang="zh-TW" dirty="0" err="1">
                <a:latin typeface="Times New Roman" panose="02020603050405020304" pitchFamily="18" charset="0"/>
                <a:ea typeface="新細明體" pitchFamily="18" charset="-120"/>
                <a:cs typeface="Times New Roman" panose="02020603050405020304" pitchFamily="18" charset="0"/>
              </a:rPr>
              <a:t>minterms</a:t>
            </a:r>
            <a:endParaRPr lang="en-US" altLang="zh-TW" dirty="0">
              <a:latin typeface="Times New Roman" panose="02020603050405020304" pitchFamily="18" charset="0"/>
              <a:ea typeface="新細明體" pitchFamily="18" charset="-120"/>
              <a:cs typeface="Times New Roman" panose="02020603050405020304" pitchFamily="18" charset="0"/>
            </a:endParaRPr>
          </a:p>
          <a:p>
            <a:pPr lvl="1" eaLnBrk="1" hangingPunct="1">
              <a:spcBef>
                <a:spcPct val="10000"/>
              </a:spcBef>
            </a:pPr>
            <a:r>
              <a:rPr lang="en-US" altLang="zh-TW" dirty="0">
                <a:latin typeface="Times New Roman" panose="02020603050405020304" pitchFamily="18" charset="0"/>
                <a:ea typeface="新細明體" pitchFamily="18" charset="-120"/>
                <a:cs typeface="Times New Roman" panose="02020603050405020304" pitchFamily="18" charset="0"/>
              </a:rPr>
              <a:t>Combinations of 2, 4, 8, and 16 adjacent squares</a:t>
            </a:r>
          </a:p>
          <a:p>
            <a:pPr eaLnBrk="1" hangingPunct="1"/>
            <a:endParaRPr lang="zh-TW" altLang="en-US" sz="2400" dirty="0">
              <a:latin typeface="Times New Roman" panose="02020603050405020304" pitchFamily="18" charset="0"/>
              <a:ea typeface="新細明體" pitchFamily="18" charset="-120"/>
              <a:cs typeface="Times New Roman" panose="02020603050405020304" pitchFamily="18" charset="0"/>
            </a:endParaRPr>
          </a:p>
        </p:txBody>
      </p:sp>
      <p:pic>
        <p:nvPicPr>
          <p:cNvPr id="6" name="Picture 6" descr="AACFLNF0"/>
          <p:cNvPicPr>
            <a:picLocks noChangeAspect="1" noChangeArrowheads="1"/>
          </p:cNvPicPr>
          <p:nvPr/>
        </p:nvPicPr>
        <p:blipFill>
          <a:blip r:embed="rId2">
            <a:lum bright="-14000" contrast="42000"/>
            <a:extLst>
              <a:ext uri="{28A0092B-C50C-407E-A947-70E740481C1C}">
                <a14:useLocalDpi xmlns:a14="http://schemas.microsoft.com/office/drawing/2010/main" val="0"/>
              </a:ext>
            </a:extLst>
          </a:blip>
          <a:srcRect t="1114" b="12256"/>
          <a:stretch>
            <a:fillRect/>
          </a:stretch>
        </p:blipFill>
        <p:spPr bwMode="auto">
          <a:xfrm>
            <a:off x="1300163" y="2620963"/>
            <a:ext cx="6272212"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978149" y="5996930"/>
            <a:ext cx="3286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dirty="0">
                <a:latin typeface="Times New Roman" panose="02020603050405020304" pitchFamily="18" charset="0"/>
                <a:ea typeface="新細明體" pitchFamily="18" charset="-120"/>
                <a:cs typeface="Times New Roman" panose="02020603050405020304" pitchFamily="18" charset="0"/>
              </a:rPr>
              <a:t>Four-variable Map</a:t>
            </a:r>
          </a:p>
        </p:txBody>
      </p:sp>
    </p:spTree>
    <p:extLst>
      <p:ext uri="{BB962C8B-B14F-4D97-AF65-F5344CB8AC3E}">
        <p14:creationId xmlns:p14="http://schemas.microsoft.com/office/powerpoint/2010/main" val="332060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22330" y="326778"/>
            <a:ext cx="10936835" cy="1463386"/>
          </a:xfrm>
          <a:prstGeom prst="rect">
            <a:avLst/>
          </a:prstGeom>
        </p:spPr>
        <p:txBody>
          <a:bodyPr wrap="square" lIns="121897" tIns="121897" rIns="121897" bIns="121897" anchor="ctr" anchorCtr="0">
            <a:noAutofit/>
          </a:bodyPr>
          <a:lstStyle/>
          <a:p>
            <a:pPr algn="l" fontAlgn="base"/>
            <a:r>
              <a:rPr lang="en-US" sz="2400" b="1" u="sng" dirty="0">
                <a:latin typeface="Times New Roman" pitchFamily="18" charset="0"/>
                <a:cs typeface="Times New Roman" pitchFamily="18" charset="0"/>
              </a:rPr>
              <a:t>Problem-08:</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(0, 1, 3, 5, 7, 8, 9, 11, 13, 15)</a:t>
            </a:r>
          </a:p>
        </p:txBody>
      </p:sp>
    </p:spTree>
    <p:extLst>
      <p:ext uri="{BB962C8B-B14F-4D97-AF65-F5344CB8AC3E}">
        <p14:creationId xmlns:p14="http://schemas.microsoft.com/office/powerpoint/2010/main" val="212506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22330" y="326778"/>
            <a:ext cx="10936835" cy="1463386"/>
          </a:xfrm>
          <a:prstGeom prst="rect">
            <a:avLst/>
          </a:prstGeom>
        </p:spPr>
        <p:txBody>
          <a:bodyPr wrap="square" lIns="121897" tIns="121897" rIns="121897" bIns="121897" anchor="ctr" anchorCtr="0">
            <a:noAutofit/>
          </a:bodyPr>
          <a:lstStyle/>
          <a:p>
            <a:pPr fontAlgn="base"/>
            <a:r>
              <a:rPr lang="en-US" sz="2400" b="1" u="sng" dirty="0">
                <a:latin typeface="Times New Roman" pitchFamily="18" charset="0"/>
                <a:cs typeface="Times New Roman" pitchFamily="18" charset="0"/>
              </a:rPr>
              <a:t>Problem-09:</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(0, 1, 3, 5, 7, 8, 9, 11, 13, 15)</a:t>
            </a:r>
          </a:p>
        </p:txBody>
      </p:sp>
      <p:pic>
        <p:nvPicPr>
          <p:cNvPr id="23554" name="Picture 2" descr="https://www.gatevidyalay.com/wp-content/uploads/2020/07/Karnaugh-Maps-Solved-Examples-Problem-02-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69" y="2210872"/>
            <a:ext cx="4764155" cy="39096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63083" y="4995861"/>
            <a:ext cx="2265877" cy="369332"/>
          </a:xfrm>
          <a:prstGeom prst="rect">
            <a:avLst/>
          </a:prstGeom>
        </p:spPr>
        <p:txBody>
          <a:bodyPr wrap="none">
            <a:spAutoFit/>
          </a:bodyPr>
          <a:lstStyle/>
          <a:p>
            <a:r>
              <a:rPr lang="en-US" b="1" dirty="0"/>
              <a:t>F(A, B, C, D) = B’C’ + D</a:t>
            </a:r>
            <a:endParaRPr lang="en-US" dirty="0"/>
          </a:p>
        </p:txBody>
      </p:sp>
    </p:spTree>
    <p:extLst>
      <p:ext uri="{BB962C8B-B14F-4D97-AF65-F5344CB8AC3E}">
        <p14:creationId xmlns:p14="http://schemas.microsoft.com/office/powerpoint/2010/main" val="203007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10</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066800"/>
            <a:ext cx="9382991" cy="5181600"/>
          </a:xfrm>
        </p:spPr>
        <p:txBody>
          <a:bodyPr lIns="90488" tIns="44450" rIns="90488" bIns="44450"/>
          <a:lstStyle/>
          <a:p>
            <a:pPr eaLnBrk="1" hangingPunct="1">
              <a:buFont typeface="Wingdings" panose="05000000000000000000"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w</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x</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 S(0, 1, 2, 4, 5, 6, 8, 9, 12, 13, 14)</a:t>
            </a:r>
          </a:p>
          <a:p>
            <a:pPr eaLnBrk="1" hangingPunct="1"/>
            <a:endParaRPr lang="zh-TW" altLang="en-US" dirty="0">
              <a:ea typeface="新細明體" pitchFamily="18" charset="-120"/>
            </a:endParaRPr>
          </a:p>
        </p:txBody>
      </p:sp>
      <p:pic>
        <p:nvPicPr>
          <p:cNvPr id="6" name="Picture 7"/>
          <p:cNvPicPr>
            <a:picLocks noChangeAspect="1" noChangeArrowheads="1"/>
          </p:cNvPicPr>
          <p:nvPr/>
        </p:nvPicPr>
        <p:blipFill rotWithShape="1">
          <a:blip r:embed="rId2">
            <a:lum bright="-14000" contrast="32000"/>
            <a:extLst>
              <a:ext uri="{28A0092B-C50C-407E-A947-70E740481C1C}">
                <a14:useLocalDpi xmlns:a14="http://schemas.microsoft.com/office/drawing/2010/main" val="0"/>
              </a:ext>
            </a:extLst>
          </a:blip>
          <a:srcRect b="10654"/>
          <a:stretch/>
        </p:blipFill>
        <p:spPr bwMode="auto">
          <a:xfrm>
            <a:off x="1064483" y="1551374"/>
            <a:ext cx="4749800" cy="347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6188033" y="4181647"/>
            <a:ext cx="190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marL="0" lvl="1" eaLnBrk="1" hangingPunct="1">
              <a:buClr>
                <a:schemeClr val="hlink"/>
              </a:buClr>
              <a:buSzPct val="55000"/>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 = y'+w'z'+</a:t>
            </a:r>
            <a:r>
              <a:rPr lang="en-US" altLang="zh-TW" i="1" dirty="0" err="1">
                <a:latin typeface="Times New Roman" panose="02020603050405020304" pitchFamily="18" charset="0"/>
                <a:ea typeface="新細明體" pitchFamily="18" charset="-120"/>
                <a:cs typeface="Times New Roman" panose="02020603050405020304" pitchFamily="18" charset="0"/>
              </a:rPr>
              <a:t>xz</a:t>
            </a:r>
            <a:r>
              <a:rPr lang="en-US" altLang="zh-TW" i="1" dirty="0">
                <a:latin typeface="Times New Roman" panose="02020603050405020304" pitchFamily="18" charset="0"/>
                <a:ea typeface="新細明體" pitchFamily="18" charset="-120"/>
                <a:cs typeface="Times New Roman" panose="02020603050405020304" pitchFamily="18" charset="0"/>
              </a:rPr>
              <a:t>'</a:t>
            </a:r>
            <a:endParaRPr lang="zh-TW" altLang="en-US" i="1" dirty="0">
              <a:latin typeface="Times New Roman" panose="02020603050405020304" pitchFamily="18" charset="0"/>
              <a:ea typeface="新細明體" pitchFamily="18" charset="-120"/>
              <a:cs typeface="Times New Roman" panose="02020603050405020304" pitchFamily="18" charset="0"/>
            </a:endParaRPr>
          </a:p>
        </p:txBody>
      </p:sp>
      <p:sp>
        <p:nvSpPr>
          <p:cNvPr id="8" name="Text Box 8"/>
          <p:cNvSpPr txBox="1">
            <a:spLocks noChangeArrowheads="1"/>
          </p:cNvSpPr>
          <p:nvPr/>
        </p:nvSpPr>
        <p:spPr bwMode="auto">
          <a:xfrm>
            <a:off x="523103" y="5411483"/>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w</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(0, 1, 2, 4, 5, 6, 8, 9, 12, 13, 14) = </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y' + w' z' +</a:t>
            </a:r>
            <a:r>
              <a:rPr lang="en-US" altLang="zh-TW" b="1" i="1" dirty="0" err="1">
                <a:solidFill>
                  <a:srgbClr val="FF0000"/>
                </a:solidFill>
                <a:latin typeface="Times New Roman" panose="02020603050405020304" pitchFamily="18" charset="0"/>
                <a:ea typeface="新細明體" pitchFamily="18" charset="-120"/>
                <a:cs typeface="Times New Roman" panose="02020603050405020304" pitchFamily="18" charset="0"/>
              </a:rPr>
              <a:t>xz</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a:t>
            </a:r>
          </a:p>
        </p:txBody>
      </p:sp>
      <p:sp>
        <p:nvSpPr>
          <p:cNvPr id="9" name="AutoShape 42"/>
          <p:cNvSpPr>
            <a:spLocks noChangeArrowheads="1"/>
          </p:cNvSpPr>
          <p:nvPr/>
        </p:nvSpPr>
        <p:spPr bwMode="auto">
          <a:xfrm>
            <a:off x="5187006" y="4273722"/>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Tree>
    <p:extLst>
      <p:ext uri="{BB962C8B-B14F-4D97-AF65-F5344CB8AC3E}">
        <p14:creationId xmlns:p14="http://schemas.microsoft.com/office/powerpoint/2010/main" val="151651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Example11</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10099964" cy="5181600"/>
          </a:xfrm>
        </p:spPr>
        <p:txBody>
          <a:bodyPr lIns="90488" tIns="44450" rIns="90488" bIns="44450"/>
          <a:lstStyle/>
          <a:p>
            <a:pPr eaLnBrk="1" hangingPunct="1"/>
            <a:r>
              <a:rPr lang="en-US" altLang="zh-TW" sz="2400" dirty="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 = A</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B</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C</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 + B</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CD</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 + A</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a:t>
            </a:r>
            <a:r>
              <a:rPr lang="en-US" altLang="zh-TW" sz="2400" i="1" dirty="0">
                <a:latin typeface="Times New Roman" panose="02020603050405020304" pitchFamily="18" charset="0"/>
                <a:ea typeface="新細明體" pitchFamily="18" charset="-120"/>
                <a:cs typeface="Times New Roman" panose="02020603050405020304" pitchFamily="18" charset="0"/>
              </a:rPr>
              <a:t> BCD</a:t>
            </a:r>
            <a:r>
              <a:rPr lang="en-US" altLang="zh-TW" sz="2400" i="1" dirty="0">
                <a:solidFill>
                  <a:srgbClr val="000000"/>
                </a:solidFill>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a:t>
            </a:r>
            <a:r>
              <a:rPr lang="en-US" altLang="zh-TW" sz="2400" i="1" dirty="0">
                <a:latin typeface="Times New Roman" panose="02020603050405020304" pitchFamily="18" charset="0"/>
                <a:ea typeface="新細明體" pitchFamily="18" charset="-120"/>
                <a:cs typeface="Times New Roman" panose="02020603050405020304" pitchFamily="18" charset="0"/>
              </a:rPr>
              <a:t> + AB</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a:latin typeface="Times New Roman" panose="02020603050405020304" pitchFamily="18" charset="0"/>
                <a:ea typeface="新細明體" pitchFamily="18" charset="-120"/>
                <a:cs typeface="Times New Roman" panose="02020603050405020304" pitchFamily="18" charset="0"/>
              </a:rPr>
              <a:t>C</a:t>
            </a:r>
            <a:r>
              <a:rPr lang="en-US" altLang="zh-TW" sz="2400"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p>
          <a:p>
            <a:pPr eaLnBrk="1" hangingPunct="1"/>
            <a:endParaRPr lang="en-US" altLang="zh-TW" dirty="0">
              <a:ea typeface="新細明體" pitchFamily="18" charset="-120"/>
            </a:endParaRPr>
          </a:p>
          <a:p>
            <a:pPr eaLnBrk="1" hangingPunct="1"/>
            <a:endParaRPr lang="zh-TW" altLang="en-US" dirty="0">
              <a:ea typeface="新細明體" pitchFamily="18" charset="-120"/>
            </a:endParaRPr>
          </a:p>
        </p:txBody>
      </p:sp>
      <p:pic>
        <p:nvPicPr>
          <p:cNvPr id="6" name="Picture 7"/>
          <p:cNvPicPr>
            <a:picLocks noChangeAspect="1" noChangeArrowheads="1"/>
          </p:cNvPicPr>
          <p:nvPr/>
        </p:nvPicPr>
        <p:blipFill>
          <a:blip r:embed="rId2">
            <a:lum bright="-14000" contrast="34000"/>
            <a:extLst>
              <a:ext uri="{28A0092B-C50C-407E-A947-70E740481C1C}">
                <a14:useLocalDpi xmlns:a14="http://schemas.microsoft.com/office/drawing/2010/main" val="0"/>
              </a:ext>
            </a:extLst>
          </a:blip>
          <a:srcRect/>
          <a:stretch>
            <a:fillRect/>
          </a:stretch>
        </p:blipFill>
        <p:spPr bwMode="auto">
          <a:xfrm>
            <a:off x="900113" y="2166938"/>
            <a:ext cx="4748212"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3962400"/>
            <a:ext cx="3495675" cy="915988"/>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8"/>
          <p:cNvSpPr txBox="1">
            <a:spLocks noChangeArrowheads="1"/>
          </p:cNvSpPr>
          <p:nvPr/>
        </p:nvSpPr>
        <p:spPr bwMode="auto">
          <a:xfrm>
            <a:off x="1652155" y="5770602"/>
            <a:ext cx="91336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i="1" dirty="0">
                <a:latin typeface="Times New Roman" panose="02020603050405020304" pitchFamily="18" charset="0"/>
                <a:ea typeface="新細明體" pitchFamily="18" charset="-120"/>
                <a:cs typeface="Times New Roman" panose="02020603050405020304" pitchFamily="18" charset="0"/>
              </a:rPr>
              <a:t>A</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CD</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A</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D</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AB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BD + BC +ACD</a:t>
            </a:r>
            <a:endParaRPr lang="en-US" altLang="zh-TW" i="1"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179957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itchFamily="18" charset="0"/>
                <a:ea typeface="新細明體" pitchFamily="18" charset="-120"/>
                <a:cs typeface="Times New Roman" pitchFamily="18" charset="0"/>
              </a:rPr>
              <a:t>Example 12</a:t>
            </a:r>
            <a:endParaRPr lang="zh-TW" altLang="en-US" sz="2800" b="1" dirty="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10768914" cy="5181600"/>
          </a:xfrm>
        </p:spPr>
        <p:txBody>
          <a:bodyPr lIns="90488" tIns="44450" rIns="90488" bIns="44450"/>
          <a:lstStyle/>
          <a:p>
            <a:pPr marL="342900" lvl="1" indent="-342900" eaLnBrk="1" hangingPunct="1">
              <a:lnSpc>
                <a:spcPct val="90000"/>
              </a:lnSpc>
              <a:buClr>
                <a:srgbClr val="0000FF"/>
              </a:buClr>
              <a:buSzPct val="90000"/>
              <a:buFont typeface="Wingdings" pitchFamily="2" charset="2"/>
              <a:buChar char="v"/>
            </a:pPr>
            <a:r>
              <a:rPr lang="en-US" altLang="zh-TW" sz="2400" dirty="0">
                <a:latin typeface="Times New Roman" pitchFamily="18" charset="0"/>
                <a:ea typeface="新細明體" pitchFamily="18" charset="-120"/>
                <a:cs typeface="Times New Roman" pitchFamily="18" charset="0"/>
              </a:rPr>
              <a:t>Simplify </a:t>
            </a:r>
            <a:r>
              <a:rPr lang="en-US" altLang="zh-TW" sz="2400" i="1" dirty="0">
                <a:latin typeface="Times New Roman" pitchFamily="18" charset="0"/>
                <a:ea typeface="新細明體" pitchFamily="18" charset="-120"/>
                <a:cs typeface="Times New Roman" pitchFamily="18" charset="0"/>
              </a:rPr>
              <a:t>F</a:t>
            </a:r>
            <a:r>
              <a:rPr lang="en-US" altLang="zh-TW" sz="2400" dirty="0">
                <a:latin typeface="Times New Roman" pitchFamily="18" charset="0"/>
                <a:ea typeface="新細明體" pitchFamily="18" charset="-120"/>
                <a:cs typeface="Times New Roman" pitchFamily="18" charset="0"/>
              </a:rPr>
              <a:t> = ∑(0, 1, 2, 5, 8, 9, 10) into sum-of-products form</a:t>
            </a:r>
            <a:endParaRPr lang="zh-TW" altLang="en-US" dirty="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a:ea typeface="新細明體" pitchFamily="18" charset="-120"/>
            </a:endParaRPr>
          </a:p>
        </p:txBody>
      </p:sp>
      <p:pic>
        <p:nvPicPr>
          <p:cNvPr id="6" name="Picture 5"/>
          <p:cNvPicPr>
            <a:picLocks noChangeAspect="1" noChangeArrowheads="1"/>
          </p:cNvPicPr>
          <p:nvPr/>
        </p:nvPicPr>
        <p:blipFill>
          <a:blip r:embed="rId2" cstate="print">
            <a:lum bright="-18000" contrast="36000"/>
            <a:extLst>
              <a:ext uri="{28A0092B-C50C-407E-A947-70E740481C1C}">
                <a14:useLocalDpi xmlns:a14="http://schemas.microsoft.com/office/drawing/2010/main" val="0"/>
              </a:ext>
            </a:extLst>
          </a:blip>
          <a:srcRect l="5811" t="21106" r="5791" b="12027"/>
          <a:stretch>
            <a:fillRect/>
          </a:stretch>
        </p:blipFill>
        <p:spPr bwMode="auto">
          <a:xfrm>
            <a:off x="304800" y="1905000"/>
            <a:ext cx="496093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546124" y="3102231"/>
            <a:ext cx="5599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a:latin typeface="Times New Roman" panose="02020603050405020304" pitchFamily="18" charset="0"/>
                <a:ea typeface="新細明體" pitchFamily="18" charset="-120"/>
                <a:cs typeface="Times New Roman" panose="02020603050405020304" pitchFamily="18" charset="0"/>
              </a:rPr>
              <a:t>F(</a:t>
            </a:r>
            <a:r>
              <a:rPr lang="en-US" altLang="zh-TW" sz="1800" i="1" dirty="0">
                <a:latin typeface="Times New Roman" panose="02020603050405020304" pitchFamily="18" charset="0"/>
                <a:ea typeface="新細明體" pitchFamily="18" charset="-120"/>
                <a:cs typeface="Times New Roman" panose="02020603050405020304" pitchFamily="18" charset="0"/>
              </a:rPr>
              <a:t>A</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B</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Times New Roman" panose="02020603050405020304" pitchFamily="18" charset="0"/>
                <a:ea typeface="新細明體" pitchFamily="18" charset="-120"/>
                <a:cs typeface="Times New Roman" panose="02020603050405020304" pitchFamily="18" charset="0"/>
              </a:rPr>
              <a:t> C</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D</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Symbol" panose="05050102010706020507" pitchFamily="18" charset="2"/>
                <a:ea typeface="新細明體" pitchFamily="18" charset="-120"/>
                <a:cs typeface="Times New Roman" panose="02020603050405020304" pitchFamily="18" charset="0"/>
              </a:rPr>
              <a:t> </a:t>
            </a:r>
            <a:r>
              <a:rPr lang="en-US" altLang="zh-TW" sz="1800" dirty="0">
                <a:latin typeface="Symbol" panose="05050102010706020507" pitchFamily="18" charset="2"/>
                <a:ea typeface="新細明體" pitchFamily="18" charset="-120"/>
                <a:cs typeface="Times New Roman" panose="02020603050405020304" pitchFamily="18" charset="0"/>
              </a:rPr>
              <a:t>S</a:t>
            </a:r>
            <a:r>
              <a:rPr lang="en-US" altLang="zh-TW" sz="1800" dirty="0">
                <a:latin typeface="Times New Roman" panose="02020603050405020304" pitchFamily="18" charset="0"/>
                <a:ea typeface="新細明體" pitchFamily="18" charset="-120"/>
                <a:cs typeface="Times New Roman" panose="02020603050405020304" pitchFamily="18" charset="0"/>
              </a:rPr>
              <a:t>(0, 1, 2, 5, 8, 9, 10) = </a:t>
            </a:r>
            <a:r>
              <a:rPr lang="en-US" altLang="zh-TW" sz="1800" i="1" dirty="0">
                <a:latin typeface="Times New Roman" panose="02020603050405020304" pitchFamily="18" charset="0"/>
                <a:ea typeface="新細明體" pitchFamily="18" charset="-120"/>
                <a:cs typeface="Times New Roman" panose="02020603050405020304" pitchFamily="18" charset="0"/>
              </a:rPr>
              <a:t>B'D'+B'C'+A'C'D</a:t>
            </a:r>
          </a:p>
        </p:txBody>
      </p:sp>
    </p:spTree>
    <p:extLst>
      <p:ext uri="{BB962C8B-B14F-4D97-AF65-F5344CB8AC3E}">
        <p14:creationId xmlns:p14="http://schemas.microsoft.com/office/powerpoint/2010/main" val="232809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2" name="Title 1"/>
          <p:cNvSpPr>
            <a:spLocks noGrp="1"/>
          </p:cNvSpPr>
          <p:nvPr>
            <p:ph type="title"/>
          </p:nvPr>
        </p:nvSpPr>
        <p:spPr>
          <a:xfrm>
            <a:off x="351206" y="820059"/>
            <a:ext cx="11360800" cy="1122400"/>
          </a:xfrm>
        </p:spPr>
        <p:txBody>
          <a:bodyPr>
            <a:noAutofit/>
          </a:bodyPr>
          <a:lstStyle/>
          <a:p>
            <a:pPr algn="l" fontAlgn="base"/>
            <a:r>
              <a:rPr lang="en-US" sz="2400" b="1" u="sng" dirty="0"/>
              <a:t>Problem-13:</a:t>
            </a:r>
            <a:r>
              <a:rPr lang="en-US" sz="2400" b="1" dirty="0"/>
              <a:t/>
            </a:r>
            <a:br>
              <a:rPr lang="en-US" sz="2400" b="1" dirty="0"/>
            </a:br>
            <a:r>
              <a:rPr lang="en-US" sz="2400" dirty="0"/>
              <a:t> </a:t>
            </a:r>
            <a:br>
              <a:rPr lang="en-US" sz="2400" dirty="0"/>
            </a:br>
            <a:r>
              <a:rPr lang="en-US" sz="2400" dirty="0">
                <a:latin typeface="Times New Roman" pitchFamily="18" charset="0"/>
                <a:cs typeface="Times New Roman" pitchFamily="18" charset="0"/>
              </a:rPr>
              <a:t>Minimize the following Boolean function-</a:t>
            </a:r>
            <a:br>
              <a:rPr lang="en-US" sz="2400" dirty="0">
                <a:latin typeface="Times New Roman" pitchFamily="18" charset="0"/>
                <a:cs typeface="Times New Roman" pitchFamily="18" charset="0"/>
              </a:rPr>
            </a:br>
            <a:r>
              <a:rPr lang="en-US" sz="2400" dirty="0"/>
              <a:t>F(A, B, C, D) = </a:t>
            </a:r>
            <a:r>
              <a:rPr lang="en-US" sz="2400" dirty="0" err="1"/>
              <a:t>Σm</a:t>
            </a:r>
            <a:r>
              <a:rPr lang="en-US" sz="2400" dirty="0"/>
              <a:t>(0, 1, 2, 5, 7, 8, 9, 10, 13, 15)</a:t>
            </a:r>
            <a:br>
              <a:rPr lang="en-US" sz="2400" dirty="0"/>
            </a:br>
            <a:endParaRPr lang="en-US" sz="2400" dirty="0"/>
          </a:p>
        </p:txBody>
      </p:sp>
    </p:spTree>
    <p:extLst>
      <p:ext uri="{BB962C8B-B14F-4D97-AF65-F5344CB8AC3E}">
        <p14:creationId xmlns:p14="http://schemas.microsoft.com/office/powerpoint/2010/main" val="99535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504156" y="4095482"/>
            <a:ext cx="9468643" cy="1097052"/>
          </a:xfrm>
          <a:prstGeom prst="rect">
            <a:avLst/>
          </a:prstGeom>
        </p:spPr>
        <p:txBody>
          <a:bodyPr wrap="square" lIns="121897" tIns="121897" rIns="121897" bIns="121897" anchor="ctr" anchorCtr="0">
            <a:noAutofit/>
          </a:bodyPr>
          <a:lstStyle/>
          <a:p>
            <a:pPr algn="l" fontAlgn="base"/>
            <a:r>
              <a:rPr lang="en-US" sz="2400" dirty="0"/>
              <a:t>Now,</a:t>
            </a:r>
            <a:br>
              <a:rPr lang="en-US" sz="2400" dirty="0"/>
            </a:br>
            <a:r>
              <a:rPr lang="en-US" sz="2400" dirty="0"/>
              <a:t>F(A, B, C, D)</a:t>
            </a:r>
            <a:br>
              <a:rPr lang="en-US" sz="2400" dirty="0"/>
            </a:br>
            <a:r>
              <a:rPr lang="en-US" sz="2400" dirty="0"/>
              <a:t>= (A’B + AB)(C’D + CD) + (A’B’ + A’B + AB + AB’)C’D + (A’B’ + AB’)(C’D’ + CD’)</a:t>
            </a:r>
            <a:br>
              <a:rPr lang="en-US" sz="2400" dirty="0"/>
            </a:br>
            <a:r>
              <a:rPr lang="en-US" sz="2400" dirty="0"/>
              <a:t>= BD + C’D + B’D’</a:t>
            </a:r>
            <a:br>
              <a:rPr lang="en-US" sz="2400" dirty="0"/>
            </a:br>
            <a:r>
              <a:rPr lang="en-US" sz="2400" dirty="0"/>
              <a:t> </a:t>
            </a:r>
            <a:br>
              <a:rPr lang="en-US" sz="2400" dirty="0"/>
            </a:br>
            <a:r>
              <a:rPr lang="en-US" sz="2800" dirty="0">
                <a:latin typeface="Times New Roman" pitchFamily="18" charset="0"/>
                <a:cs typeface="Times New Roman" pitchFamily="18" charset="0"/>
              </a:rPr>
              <a:t>Thus, minimized Boolean expression is-</a:t>
            </a:r>
            <a:br>
              <a:rPr lang="en-US" sz="2800" dirty="0">
                <a:latin typeface="Times New Roman" pitchFamily="18" charset="0"/>
                <a:cs typeface="Times New Roman" pitchFamily="18" charset="0"/>
              </a:rPr>
            </a:br>
            <a:r>
              <a:rPr lang="en-US" sz="2400" b="1" dirty="0">
                <a:solidFill>
                  <a:srgbClr val="FF0000"/>
                </a:solidFill>
              </a:rPr>
              <a:t>F(A, B, C, D) = BD + C’D + B’D’</a:t>
            </a:r>
            <a:endParaRPr lang="en-US" sz="2400" dirty="0">
              <a:solidFill>
                <a:srgbClr val="FF0000"/>
              </a:solidFill>
            </a:endParaRPr>
          </a:p>
        </p:txBody>
      </p:sp>
      <p:pic>
        <p:nvPicPr>
          <p:cNvPr id="18434" name="Picture 2" descr="https://www.gatevidyalay.com/wp-content/uploads/2020/07/Karnaugh-Maps-Solved-Examples-Problem-01-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335" y="310074"/>
            <a:ext cx="4675031" cy="35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73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914400" y="152400"/>
            <a:ext cx="7772400" cy="712788"/>
          </a:xfrm>
        </p:spPr>
        <p:txBody>
          <a:bodyPr lIns="0" tIns="0" rIns="0" bIns="0"/>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Don't-Care Conditions</a:t>
            </a:r>
          </a:p>
        </p:txBody>
      </p:sp>
      <p:sp>
        <p:nvSpPr>
          <p:cNvPr id="5" name="Rectangle 3"/>
          <p:cNvSpPr>
            <a:spLocks noGrp="1" noChangeArrowheads="1"/>
          </p:cNvSpPr>
          <p:nvPr>
            <p:ph idx="4294967295"/>
          </p:nvPr>
        </p:nvSpPr>
        <p:spPr>
          <a:xfrm>
            <a:off x="685799" y="1066800"/>
            <a:ext cx="10329531" cy="5181600"/>
          </a:xfrm>
        </p:spPr>
        <p:txBody>
          <a:bodyPr lIns="90488" tIns="44450" rIns="90488" bIns="44450"/>
          <a:lstStyle/>
          <a:p>
            <a:pPr eaLnBrk="1" hangingPunct="1">
              <a:buFont typeface="Wingdings"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The value of a function is not specified for certain combinations of variables</a:t>
            </a:r>
          </a:p>
          <a:p>
            <a:pPr eaLnBrk="1" hangingPunct="1">
              <a:buFont typeface="Wingdings"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The don't-care conditions can be utilized in logic minimization</a:t>
            </a:r>
          </a:p>
          <a:p>
            <a:pPr lvl="1" eaLnBrk="1" hangingPunct="1"/>
            <a:r>
              <a:rPr lang="en-US" altLang="zh-TW" sz="2200" dirty="0">
                <a:latin typeface="Times New Roman" panose="02020603050405020304" pitchFamily="18" charset="0"/>
                <a:ea typeface="新細明體" pitchFamily="18" charset="-120"/>
                <a:cs typeface="Times New Roman" panose="02020603050405020304" pitchFamily="18" charset="0"/>
              </a:rPr>
              <a:t>Can be implemented as 0 or 1</a:t>
            </a:r>
          </a:p>
          <a:p>
            <a:pPr lvl="1" eaLnBrk="1" hangingPunct="1">
              <a:buFont typeface="Wingdings" pitchFamily="2" charset="2"/>
              <a:buChar char="v"/>
            </a:pPr>
            <a:endParaRPr lang="en-US" altLang="zh-TW" dirty="0">
              <a:ea typeface="新細明體" pitchFamily="18" charset="-120"/>
            </a:endParaRPr>
          </a:p>
          <a:p>
            <a:pPr eaLnBrk="1" hangingPunct="1"/>
            <a:endParaRPr lang="en-US" altLang="zh-TW" dirty="0">
              <a:ea typeface="新細明體" pitchFamily="18" charset="-120"/>
            </a:endParaRPr>
          </a:p>
          <a:p>
            <a:pPr eaLnBrk="1" hangingPunct="1"/>
            <a:endParaRPr lang="zh-TW" altLang="en-US" dirty="0">
              <a:ea typeface="新細明體" pitchFamily="18" charset="-120"/>
            </a:endParaRPr>
          </a:p>
        </p:txBody>
      </p:sp>
    </p:spTree>
    <p:extLst>
      <p:ext uri="{BB962C8B-B14F-4D97-AF65-F5344CB8AC3E}">
        <p14:creationId xmlns:p14="http://schemas.microsoft.com/office/powerpoint/2010/main" val="72794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57936" y="674507"/>
            <a:ext cx="10936835" cy="1463386"/>
          </a:xfrm>
          <a:prstGeom prst="rect">
            <a:avLst/>
          </a:prstGeom>
        </p:spPr>
        <p:txBody>
          <a:bodyPr wrap="square" lIns="121897" tIns="121897" rIns="121897" bIns="121897" anchor="ctr" anchorCtr="0">
            <a:noAutofit/>
          </a:bodyPr>
          <a:lstStyle/>
          <a:p>
            <a:pPr fontAlgn="base"/>
            <a:r>
              <a:rPr lang="en-US" sz="2400" b="1" u="sng" dirty="0">
                <a:latin typeface="Times New Roman" pitchFamily="18" charset="0"/>
                <a:cs typeface="Times New Roman" pitchFamily="18" charset="0"/>
              </a:rPr>
              <a:t>Problem-14:</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(1, 3, 4, 6, 8, 9, 11, 13, 15) + </a:t>
            </a:r>
            <a:r>
              <a:rPr lang="en-US" sz="2400" dirty="0" err="1">
                <a:latin typeface="Times New Roman" pitchFamily="18" charset="0"/>
                <a:cs typeface="Times New Roman" pitchFamily="18" charset="0"/>
              </a:rPr>
              <a:t>Σd</a:t>
            </a:r>
            <a:r>
              <a:rPr lang="en-US" sz="2400" dirty="0">
                <a:latin typeface="Times New Roman" pitchFamily="18" charset="0"/>
                <a:cs typeface="Times New Roman" pitchFamily="18" charset="0"/>
              </a:rPr>
              <a:t>(0, 2, 14)</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705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262" y="360457"/>
            <a:ext cx="10412273" cy="523220"/>
          </a:xfrm>
          <a:prstGeom prst="rect">
            <a:avLst/>
          </a:prstGeom>
        </p:spPr>
        <p:txBody>
          <a:bodyPr wrap="square">
            <a:spAutoFit/>
          </a:bodyPr>
          <a:lstStyle/>
          <a:p>
            <a:r>
              <a:rPr lang="en-US" sz="2800" b="1" dirty="0" err="1">
                <a:latin typeface="Times New Roman" pitchFamily="18" charset="0"/>
                <a:cs typeface="Times New Roman" pitchFamily="18" charset="0"/>
              </a:rPr>
              <a:t>Karnaugh</a:t>
            </a:r>
            <a:r>
              <a:rPr lang="en-US" sz="2800" b="1" dirty="0">
                <a:latin typeface="Times New Roman" pitchFamily="18" charset="0"/>
                <a:cs typeface="Times New Roman" pitchFamily="18" charset="0"/>
              </a:rPr>
              <a:t> Maps - Rules of Simplification : Summary</a:t>
            </a:r>
          </a:p>
        </p:txBody>
      </p:sp>
      <p:sp>
        <p:nvSpPr>
          <p:cNvPr id="2" name="Rectangle 1"/>
          <p:cNvSpPr/>
          <p:nvPr/>
        </p:nvSpPr>
        <p:spPr>
          <a:xfrm>
            <a:off x="669852" y="1020185"/>
            <a:ext cx="9112102" cy="3046988"/>
          </a:xfrm>
          <a:prstGeom prst="rect">
            <a:avLst/>
          </a:prstGeom>
        </p:spPr>
        <p:txBody>
          <a:bodyPr wrap="square">
            <a:spAutoFit/>
          </a:bodyPr>
          <a:lstStyle/>
          <a:p>
            <a:pPr marL="342900" indent="-342900">
              <a:buFont typeface="Wingdings" pitchFamily="2" charset="2"/>
              <a:buChar char="v"/>
            </a:pPr>
            <a:r>
              <a:rPr lang="en-US" sz="2400" dirty="0">
                <a:latin typeface="Times New Roman" pitchFamily="18" charset="0"/>
                <a:cs typeface="Times New Roman" pitchFamily="18" charset="0"/>
              </a:rPr>
              <a:t>No zeros allowed.</a:t>
            </a:r>
          </a:p>
          <a:p>
            <a:pPr marL="342900" indent="-342900">
              <a:buFont typeface="Wingdings" pitchFamily="2" charset="2"/>
              <a:buChar char="v"/>
            </a:pPr>
            <a:r>
              <a:rPr lang="en-US" sz="2400" dirty="0">
                <a:latin typeface="Times New Roman" pitchFamily="18" charset="0"/>
                <a:cs typeface="Times New Roman" pitchFamily="18" charset="0"/>
              </a:rPr>
              <a:t>No diagonals.</a:t>
            </a:r>
          </a:p>
          <a:p>
            <a:pPr marL="342900" indent="-342900">
              <a:buFont typeface="Wingdings" pitchFamily="2" charset="2"/>
              <a:buChar char="v"/>
            </a:pPr>
            <a:r>
              <a:rPr lang="en-US" sz="2400" dirty="0">
                <a:latin typeface="Times New Roman" pitchFamily="18" charset="0"/>
                <a:cs typeface="Times New Roman" pitchFamily="18" charset="0"/>
              </a:rPr>
              <a:t>Only power of 2 number of cells in each group.</a:t>
            </a:r>
          </a:p>
          <a:p>
            <a:pPr marL="342900" indent="-342900">
              <a:buFont typeface="Wingdings" pitchFamily="2" charset="2"/>
              <a:buChar char="v"/>
            </a:pPr>
            <a:r>
              <a:rPr lang="en-US" sz="2400" dirty="0">
                <a:latin typeface="Times New Roman" pitchFamily="18" charset="0"/>
                <a:cs typeface="Times New Roman" pitchFamily="18" charset="0"/>
              </a:rPr>
              <a:t>Groups should be as large as possible.</a:t>
            </a:r>
          </a:p>
          <a:p>
            <a:pPr marL="342900" indent="-342900">
              <a:buFont typeface="Wingdings" pitchFamily="2" charset="2"/>
              <a:buChar char="v"/>
            </a:pPr>
            <a:r>
              <a:rPr lang="en-US" sz="2400" dirty="0">
                <a:latin typeface="Times New Roman" pitchFamily="18" charset="0"/>
                <a:cs typeface="Times New Roman" pitchFamily="18" charset="0"/>
              </a:rPr>
              <a:t>Every one must be in at least one group.</a:t>
            </a:r>
          </a:p>
          <a:p>
            <a:pPr marL="342900" indent="-342900">
              <a:buFont typeface="Wingdings" pitchFamily="2" charset="2"/>
              <a:buChar char="v"/>
            </a:pPr>
            <a:r>
              <a:rPr lang="en-US" sz="2400" dirty="0">
                <a:latin typeface="Times New Roman" pitchFamily="18" charset="0"/>
                <a:cs typeface="Times New Roman" pitchFamily="18" charset="0"/>
              </a:rPr>
              <a:t>Overlapping allowed.</a:t>
            </a:r>
          </a:p>
          <a:p>
            <a:pPr marL="342900" indent="-342900">
              <a:buFont typeface="Wingdings" pitchFamily="2" charset="2"/>
              <a:buChar char="v"/>
            </a:pPr>
            <a:r>
              <a:rPr lang="en-US" sz="2400" dirty="0">
                <a:latin typeface="Times New Roman" pitchFamily="18" charset="0"/>
                <a:cs typeface="Times New Roman" pitchFamily="18" charset="0"/>
              </a:rPr>
              <a:t>Wrap around allowed.</a:t>
            </a:r>
          </a:p>
          <a:p>
            <a:pPr marL="342900" indent="-342900">
              <a:buFont typeface="Wingdings" pitchFamily="2" charset="2"/>
              <a:buChar char="v"/>
            </a:pPr>
            <a:r>
              <a:rPr lang="en-US" sz="2400" dirty="0">
                <a:latin typeface="Times New Roman" pitchFamily="18" charset="0"/>
                <a:cs typeface="Times New Roman" pitchFamily="18" charset="0"/>
              </a:rPr>
              <a:t>Fewest number of groups possible.</a:t>
            </a:r>
          </a:p>
        </p:txBody>
      </p:sp>
    </p:spTree>
    <p:extLst>
      <p:ext uri="{BB962C8B-B14F-4D97-AF65-F5344CB8AC3E}">
        <p14:creationId xmlns:p14="http://schemas.microsoft.com/office/powerpoint/2010/main" val="102493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57936" y="674507"/>
            <a:ext cx="10936835" cy="1463386"/>
          </a:xfrm>
          <a:prstGeom prst="rect">
            <a:avLst/>
          </a:prstGeom>
        </p:spPr>
        <p:txBody>
          <a:bodyPr wrap="square" lIns="121897" tIns="121897" rIns="121897" bIns="121897" anchor="ctr" anchorCtr="0">
            <a:noAutofit/>
          </a:bodyPr>
          <a:lstStyle/>
          <a:p>
            <a:pPr fontAlgn="base"/>
            <a:r>
              <a:rPr lang="en-US" sz="2400" b="1" u="sng" dirty="0">
                <a:latin typeface="Times New Roman" pitchFamily="18" charset="0"/>
                <a:cs typeface="Times New Roman" pitchFamily="18" charset="0"/>
              </a:rPr>
              <a:t>Problem-14:</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(1, 3, 4, 6, 8, 9, 11, 13, 15) + </a:t>
            </a:r>
            <a:r>
              <a:rPr lang="en-US" sz="2400" dirty="0" err="1">
                <a:latin typeface="Times New Roman" pitchFamily="18" charset="0"/>
                <a:cs typeface="Times New Roman" pitchFamily="18" charset="0"/>
              </a:rPr>
              <a:t>Σd</a:t>
            </a:r>
            <a:r>
              <a:rPr lang="en-US" sz="2400" dirty="0">
                <a:latin typeface="Times New Roman" pitchFamily="18" charset="0"/>
                <a:cs typeface="Times New Roman" pitchFamily="18" charset="0"/>
              </a:rPr>
              <a:t>(0, 2, 14)</a:t>
            </a:r>
            <a:br>
              <a:rPr lang="en-US" sz="2400" dirty="0">
                <a:latin typeface="Times New Roman" pitchFamily="18" charset="0"/>
                <a:cs typeface="Times New Roman" pitchFamily="18" charset="0"/>
              </a:rPr>
            </a:br>
            <a:r>
              <a:rPr lang="en-US" sz="3200" dirty="0">
                <a:latin typeface="Times New Roman" pitchFamily="18" charset="0"/>
                <a:cs typeface="Times New Roman" pitchFamily="18" charset="0"/>
              </a:rPr>
              <a:t>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6626" name="Picture 2" descr="https://www.gatevidyalay.com/wp-content/uploads/2020/07/Karnaugh-Maps-Solved-Examples-Problem-03-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415" y="2185115"/>
            <a:ext cx="4764154" cy="36329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22514" y="4725404"/>
            <a:ext cx="3577326" cy="369332"/>
          </a:xfrm>
          <a:prstGeom prst="rect">
            <a:avLst/>
          </a:prstGeom>
        </p:spPr>
        <p:txBody>
          <a:bodyPr wrap="none">
            <a:spAutoFit/>
          </a:bodyPr>
          <a:lstStyle/>
          <a:p>
            <a:r>
              <a:rPr lang="en-US" b="1" dirty="0"/>
              <a:t>F(A, B, C, D) = AD + B’D + B’C’ + A’D’</a:t>
            </a:r>
            <a:endParaRPr lang="en-US" dirty="0"/>
          </a:p>
        </p:txBody>
      </p:sp>
    </p:spTree>
    <p:extLst>
      <p:ext uri="{BB962C8B-B14F-4D97-AF65-F5344CB8AC3E}">
        <p14:creationId xmlns:p14="http://schemas.microsoft.com/office/powerpoint/2010/main" val="388024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15</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988828" y="1479584"/>
            <a:ext cx="8077200" cy="5181600"/>
          </a:xfrm>
        </p:spPr>
        <p:txBody>
          <a:bodyPr lIns="90488" tIns="44450" rIns="90488" bIns="44450"/>
          <a:lstStyle/>
          <a:p>
            <a:pPr lvl="1" eaLnBrk="1" hangingPunct="1">
              <a:spcBef>
                <a:spcPct val="0"/>
              </a:spcBef>
            </a:pPr>
            <a:r>
              <a:rPr lang="en-US" altLang="zh-TW" i="1" dirty="0">
                <a:latin typeface="Times New Roman" panose="02020603050405020304" pitchFamily="18" charset="0"/>
                <a:ea typeface="新細明體" pitchFamily="18" charset="-120"/>
                <a:cs typeface="Times New Roman" panose="02020603050405020304" pitchFamily="18" charset="0"/>
              </a:rPr>
              <a:t>F = </a:t>
            </a:r>
            <a:r>
              <a:rPr lang="en-US" altLang="zh-TW" i="1" dirty="0" err="1">
                <a:latin typeface="Times New Roman" panose="02020603050405020304" pitchFamily="18" charset="0"/>
                <a:ea typeface="新細明體" pitchFamily="18" charset="-120"/>
                <a:cs typeface="Times New Roman" panose="02020603050405020304" pitchFamily="18" charset="0"/>
              </a:rPr>
              <a:t>yz</a:t>
            </a:r>
            <a:r>
              <a:rPr lang="en-US" altLang="zh-TW" i="1"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w'x</a:t>
            </a:r>
            <a:r>
              <a:rPr lang="en-US" altLang="zh-TW" i="1" dirty="0">
                <a:latin typeface="Times New Roman" panose="02020603050405020304" pitchFamily="18" charset="0"/>
                <a:ea typeface="新細明體" pitchFamily="18" charset="-120"/>
                <a:cs typeface="Times New Roman" panose="02020603050405020304" pitchFamily="18" charset="0"/>
              </a:rPr>
              <a:t>'; F = </a:t>
            </a:r>
            <a:r>
              <a:rPr lang="en-US" altLang="zh-TW" i="1" dirty="0" err="1">
                <a:latin typeface="Times New Roman" panose="02020603050405020304" pitchFamily="18" charset="0"/>
                <a:ea typeface="新細明體" pitchFamily="18" charset="-120"/>
                <a:cs typeface="Times New Roman" panose="02020603050405020304" pitchFamily="18" charset="0"/>
              </a:rPr>
              <a:t>yz</a:t>
            </a:r>
            <a:r>
              <a:rPr lang="en-US" altLang="zh-TW" i="1"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w'z</a:t>
            </a:r>
            <a:endParaRPr lang="en-US" altLang="zh-TW" i="1" dirty="0">
              <a:latin typeface="Times New Roman" panose="02020603050405020304" pitchFamily="18" charset="0"/>
              <a:ea typeface="新細明體" pitchFamily="18" charset="-120"/>
              <a:cs typeface="Times New Roman" panose="02020603050405020304" pitchFamily="18" charset="0"/>
            </a:endParaRPr>
          </a:p>
          <a:p>
            <a:pPr lvl="1">
              <a:spcBef>
                <a:spcPct val="0"/>
              </a:spcBef>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 = ∑(0, 1, 2, 3, 7, 11, 15) ; </a:t>
            </a: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 = ∑(1, 3, 5, 7, 11, 15)</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Either expression is acceptable</a:t>
            </a:r>
          </a:p>
          <a:p>
            <a:pPr eaLnBrk="1" hangingPunct="1"/>
            <a:endParaRPr lang="zh-TW" altLang="en-US" dirty="0">
              <a:latin typeface="Times New Roman" panose="02020603050405020304" pitchFamily="18" charset="0"/>
              <a:ea typeface="新細明體" pitchFamily="18" charset="-120"/>
              <a:cs typeface="Times New Roman" panose="02020603050405020304" pitchFamily="18" charset="0"/>
            </a:endParaRPr>
          </a:p>
        </p:txBody>
      </p:sp>
      <p:pic>
        <p:nvPicPr>
          <p:cNvPr id="6" name="Picture 6"/>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063256" y="2734287"/>
            <a:ext cx="7421525" cy="351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p:cNvSpPr txBox="1">
            <a:spLocks noChangeArrowheads="1"/>
          </p:cNvSpPr>
          <p:nvPr/>
        </p:nvSpPr>
        <p:spPr bwMode="auto">
          <a:xfrm>
            <a:off x="2834224" y="6249988"/>
            <a:ext cx="3879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2000" dirty="0">
                <a:latin typeface="Times New Roman" panose="02020603050405020304" pitchFamily="18" charset="0"/>
                <a:ea typeface="新細明體" pitchFamily="18" charset="-120"/>
                <a:cs typeface="Angsana New" pitchFamily="18" charset="-34"/>
              </a:rPr>
              <a:t>Example with don't-care Conditions</a:t>
            </a:r>
            <a:endParaRPr lang="zh-TW" altLang="en-US" sz="2000" dirty="0">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988828" y="648587"/>
            <a:ext cx="10792046" cy="830997"/>
          </a:xfrm>
          <a:prstGeom prst="rect">
            <a:avLst/>
          </a:prstGeom>
        </p:spPr>
        <p:txBody>
          <a:bodyPr wrap="square">
            <a:spAutoFit/>
          </a:bodyPr>
          <a:lstStyle/>
          <a:p>
            <a:pPr>
              <a:buFont typeface="Wingdings"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w</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x</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 ∑(1, 3, 7, 11, 15) which has the don't-care conditions </a:t>
            </a:r>
            <a:r>
              <a:rPr lang="en-US" altLang="zh-TW" sz="2400" i="1" dirty="0">
                <a:latin typeface="Times New Roman" panose="02020603050405020304" pitchFamily="18" charset="0"/>
                <a:ea typeface="新細明體" pitchFamily="18" charset="-120"/>
                <a:cs typeface="Times New Roman" panose="02020603050405020304" pitchFamily="18" charset="0"/>
              </a:rPr>
              <a:t>d</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w</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x</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y</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z</a:t>
            </a:r>
            <a:r>
              <a:rPr lang="en-US" altLang="zh-TW" sz="2400" dirty="0">
                <a:latin typeface="Times New Roman" panose="02020603050405020304" pitchFamily="18" charset="0"/>
                <a:ea typeface="新細明體" pitchFamily="18" charset="-120"/>
                <a:cs typeface="Times New Roman" panose="02020603050405020304" pitchFamily="18" charset="0"/>
              </a:rPr>
              <a:t>) = ∑(0, 2, 5).</a:t>
            </a:r>
          </a:p>
        </p:txBody>
      </p:sp>
    </p:spTree>
    <p:extLst>
      <p:ext uri="{BB962C8B-B14F-4D97-AF65-F5344CB8AC3E}">
        <p14:creationId xmlns:p14="http://schemas.microsoft.com/office/powerpoint/2010/main" val="120067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262" y="360457"/>
            <a:ext cx="10412273" cy="523220"/>
          </a:xfrm>
          <a:prstGeom prst="rect">
            <a:avLst/>
          </a:prstGeom>
        </p:spPr>
        <p:txBody>
          <a:bodyPr wrap="square">
            <a:spAutoFit/>
          </a:bodyPr>
          <a:lstStyle/>
          <a:p>
            <a:r>
              <a:rPr lang="en-US" sz="2800" b="1" dirty="0" err="1">
                <a:latin typeface="Times New Roman" pitchFamily="18" charset="0"/>
                <a:cs typeface="Times New Roman" pitchFamily="18" charset="0"/>
              </a:rPr>
              <a:t>Karnaugh</a:t>
            </a:r>
            <a:r>
              <a:rPr lang="en-US" sz="2800" b="1" dirty="0">
                <a:latin typeface="Times New Roman" pitchFamily="18" charset="0"/>
                <a:cs typeface="Times New Roman" pitchFamily="18" charset="0"/>
              </a:rPr>
              <a:t> Maps – Practice </a:t>
            </a:r>
          </a:p>
        </p:txBody>
      </p:sp>
      <p:sp>
        <p:nvSpPr>
          <p:cNvPr id="2" name="Rectangle 1"/>
          <p:cNvSpPr/>
          <p:nvPr/>
        </p:nvSpPr>
        <p:spPr>
          <a:xfrm>
            <a:off x="669852" y="1020185"/>
            <a:ext cx="9112102" cy="461665"/>
          </a:xfrm>
          <a:prstGeom prst="rect">
            <a:avLst/>
          </a:prstGeom>
        </p:spPr>
        <p:txBody>
          <a:bodyPr wrap="square">
            <a:spAutoFit/>
          </a:bodyPr>
          <a:lstStyle/>
          <a:p>
            <a:pPr marL="342900" indent="-342900">
              <a:buFont typeface="Wingdings" pitchFamily="2" charset="2"/>
              <a:buChar char="v"/>
            </a:pPr>
            <a:r>
              <a:rPr lang="en-US" sz="2400" dirty="0">
                <a:latin typeface="Times New Roman" pitchFamily="18" charset="0"/>
                <a:cs typeface="Times New Roman" pitchFamily="18" charset="0"/>
              </a:rPr>
              <a:t>Some Selected Problems </a:t>
            </a:r>
          </a:p>
        </p:txBody>
      </p:sp>
      <p:sp>
        <p:nvSpPr>
          <p:cNvPr id="3" name="Rectangle 2"/>
          <p:cNvSpPr/>
          <p:nvPr/>
        </p:nvSpPr>
        <p:spPr>
          <a:xfrm>
            <a:off x="669852" y="1714917"/>
            <a:ext cx="10418858" cy="2862322"/>
          </a:xfrm>
          <a:prstGeom prst="rect">
            <a:avLst/>
          </a:prstGeom>
        </p:spPr>
        <p:txBody>
          <a:bodyPr wrap="square">
            <a:spAutoFit/>
          </a:bodyPr>
          <a:lstStyle/>
          <a:p>
            <a:pPr fontAlgn="base">
              <a:lnSpc>
                <a:spcPct val="200000"/>
              </a:lnSpc>
            </a:pPr>
            <a:r>
              <a:rPr lang="en-US" sz="2000" dirty="0">
                <a:latin typeface="Times New Roman" pitchFamily="18" charset="0"/>
                <a:cs typeface="Times New Roman" pitchFamily="18" charset="0"/>
              </a:rPr>
              <a:t>16. Minimize 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function-F(A, B, C)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(1, 2, 5, 7)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(0, 4, 6)</a:t>
            </a:r>
          </a:p>
          <a:p>
            <a:pPr fontAlgn="base">
              <a:lnSpc>
                <a:spcPct val="200000"/>
              </a:lnSpc>
            </a:pPr>
            <a:r>
              <a:rPr lang="en-US" sz="2000" dirty="0">
                <a:latin typeface="Times New Roman" pitchFamily="18" charset="0"/>
                <a:cs typeface="Times New Roman" pitchFamily="18" charset="0"/>
              </a:rPr>
              <a:t>17 Minimize 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function-F(A, B, C)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(0, 1, 6, 7)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(3, 4, 5)</a:t>
            </a:r>
          </a:p>
          <a:p>
            <a:pPr fontAlgn="base">
              <a:lnSpc>
                <a:spcPct val="200000"/>
              </a:lnSpc>
            </a:pPr>
            <a:r>
              <a:rPr lang="en-US" sz="2000" dirty="0">
                <a:latin typeface="Times New Roman" pitchFamily="18" charset="0"/>
                <a:cs typeface="Times New Roman" pitchFamily="18" charset="0"/>
              </a:rPr>
              <a:t>18. Minimize 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function-F(A, B, C, D)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(0, 2, 8, 10, 14)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(5, 15)</a:t>
            </a:r>
          </a:p>
          <a:p>
            <a:pPr fontAlgn="base">
              <a:lnSpc>
                <a:spcPct val="200000"/>
              </a:lnSpc>
            </a:pPr>
            <a:r>
              <a:rPr lang="en-US" sz="2000" dirty="0">
                <a:latin typeface="Times New Roman" pitchFamily="18" charset="0"/>
                <a:cs typeface="Times New Roman" pitchFamily="18" charset="0"/>
              </a:rPr>
              <a:t>19. Consider 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function- F(W, X, Y, Z)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(1, 3, 4, 6, 9, 11, 12, 14)</a:t>
            </a:r>
          </a:p>
          <a:p>
            <a:pPr marL="342900" indent="-342900" fontAlgn="base">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9832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Five-Variable Map</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066800"/>
            <a:ext cx="9881755" cy="5181600"/>
          </a:xfrm>
        </p:spPr>
        <p:txBody>
          <a:bodyPr lIns="90488" tIns="44450" rIns="90488" bIns="44450">
            <a:normAutofit/>
          </a:bodyPr>
          <a:lstStyle/>
          <a:p>
            <a:pPr eaLnBrk="1" hangingPunct="1">
              <a:spcBef>
                <a:spcPct val="0"/>
              </a:spcBef>
              <a:buFont typeface="Wingdings" panose="05000000000000000000" pitchFamily="2" charset="2"/>
              <a:buChar char="v"/>
            </a:pPr>
            <a:r>
              <a:rPr lang="en-US" altLang="zh-TW" sz="2400" dirty="0">
                <a:latin typeface="Times New Roman" panose="02020603050405020304" pitchFamily="18" charset="0"/>
                <a:ea typeface="新細明體" pitchFamily="18" charset="-120"/>
                <a:cs typeface="Times New Roman" panose="02020603050405020304" pitchFamily="18" charset="0"/>
              </a:rPr>
              <a:t>Map for more than four variables becomes complicated</a:t>
            </a:r>
          </a:p>
          <a:p>
            <a:pPr lvl="1" eaLnBrk="1" hangingPunct="1">
              <a:spcBef>
                <a:spcPct val="0"/>
              </a:spcBef>
            </a:pPr>
            <a:r>
              <a:rPr lang="en-US" altLang="zh-TW" dirty="0">
                <a:latin typeface="Times New Roman" panose="02020603050405020304" pitchFamily="18" charset="0"/>
                <a:ea typeface="新細明體" pitchFamily="18" charset="-120"/>
                <a:cs typeface="Times New Roman" panose="02020603050405020304" pitchFamily="18" charset="0"/>
              </a:rPr>
              <a:t>Five-variable map: two four-variable map (one on the top of the other).</a:t>
            </a:r>
            <a:endParaRPr lang="zh-TW" altLang="en-US" dirty="0">
              <a:latin typeface="Times New Roman" panose="02020603050405020304" pitchFamily="18" charset="0"/>
              <a:ea typeface="新細明體" pitchFamily="18" charset="-120"/>
              <a:cs typeface="Times New Roman" panose="02020603050405020304" pitchFamily="18" charset="0"/>
            </a:endParaRPr>
          </a:p>
        </p:txBody>
      </p:sp>
      <p:pic>
        <p:nvPicPr>
          <p:cNvPr id="6" name="Picture 5" descr="AACFLNJ0"/>
          <p:cNvPicPr>
            <a:picLocks noChangeAspect="1" noChangeArrowheads="1"/>
          </p:cNvPicPr>
          <p:nvPr/>
        </p:nvPicPr>
        <p:blipFill>
          <a:blip r:embed="rId2">
            <a:extLst>
              <a:ext uri="{28A0092B-C50C-407E-A947-70E740481C1C}">
                <a14:useLocalDpi xmlns:a14="http://schemas.microsoft.com/office/drawing/2010/main" val="0"/>
              </a:ext>
            </a:extLst>
          </a:blip>
          <a:srcRect b="10432"/>
          <a:stretch>
            <a:fillRect/>
          </a:stretch>
        </p:blipFill>
        <p:spPr bwMode="auto">
          <a:xfrm>
            <a:off x="685799" y="2270125"/>
            <a:ext cx="794385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152650" y="6357938"/>
            <a:ext cx="464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sz="1800" dirty="0">
                <a:latin typeface="Times New Roman" panose="02020603050405020304" pitchFamily="18" charset="0"/>
                <a:ea typeface="新細明體" pitchFamily="18" charset="-120"/>
                <a:cs typeface="Times New Roman" panose="02020603050405020304" pitchFamily="18" charset="0"/>
              </a:rPr>
              <a:t>Five-variable Map</a:t>
            </a:r>
          </a:p>
        </p:txBody>
      </p:sp>
    </p:spTree>
    <p:extLst>
      <p:ext uri="{BB962C8B-B14F-4D97-AF65-F5344CB8AC3E}">
        <p14:creationId xmlns:p14="http://schemas.microsoft.com/office/powerpoint/2010/main" val="41930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20</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r>
              <a:rPr lang="en-US" altLang="zh-TW" sz="2400" dirty="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 = ∑(0, 2, 4, 6, 9, 13, 21, 23, 25, 29, 31)</a:t>
            </a:r>
          </a:p>
          <a:p>
            <a:pPr eaLnBrk="1" hangingPunct="1"/>
            <a:endParaRPr lang="zh-TW" altLang="en-US" dirty="0">
              <a:ea typeface="新細明體" pitchFamily="18" charset="-120"/>
            </a:endParaRPr>
          </a:p>
        </p:txBody>
      </p:sp>
      <p:sp>
        <p:nvSpPr>
          <p:cNvPr id="7" name="Rectangle 6"/>
          <p:cNvSpPr>
            <a:spLocks noChangeArrowheads="1"/>
          </p:cNvSpPr>
          <p:nvPr/>
        </p:nvSpPr>
        <p:spPr bwMode="auto">
          <a:xfrm>
            <a:off x="2413145" y="5592763"/>
            <a:ext cx="266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2000" i="1">
                <a:latin typeface="Times New Roman" panose="02020603050405020304" pitchFamily="18" charset="0"/>
                <a:ea typeface="新細明體" pitchFamily="18" charset="-120"/>
                <a:cs typeface="Times New Roman" panose="02020603050405020304" pitchFamily="18" charset="0"/>
              </a:rPr>
              <a:t>F = A'B'E'+BD'E+ACE</a:t>
            </a:r>
            <a:endParaRPr lang="zh-TW" altLang="en-US" sz="2000" i="1">
              <a:latin typeface="Times New Roman" panose="02020603050405020304" pitchFamily="18" charset="0"/>
              <a:ea typeface="新細明體" pitchFamily="18" charset="-120"/>
              <a:cs typeface="Times New Roman" panose="02020603050405020304" pitchFamily="18" charset="0"/>
            </a:endParaRPr>
          </a:p>
        </p:txBody>
      </p:sp>
      <p:sp>
        <p:nvSpPr>
          <p:cNvPr id="8" name="AutoShape 42"/>
          <p:cNvSpPr>
            <a:spLocks noChangeArrowheads="1"/>
          </p:cNvSpPr>
          <p:nvPr/>
        </p:nvSpPr>
        <p:spPr bwMode="auto">
          <a:xfrm>
            <a:off x="1489075" y="5684838"/>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pic>
        <p:nvPicPr>
          <p:cNvPr id="9" name="Picture 8"/>
          <p:cNvPicPr>
            <a:picLocks noChangeAspect="1"/>
          </p:cNvPicPr>
          <p:nvPr/>
        </p:nvPicPr>
        <p:blipFill>
          <a:blip r:embed="rId2"/>
          <a:stretch>
            <a:fillRect/>
          </a:stretch>
        </p:blipFill>
        <p:spPr>
          <a:xfrm>
            <a:off x="1443037" y="1877219"/>
            <a:ext cx="6562725" cy="3305175"/>
          </a:xfrm>
          <a:prstGeom prst="rect">
            <a:avLst/>
          </a:prstGeom>
        </p:spPr>
      </p:pic>
    </p:spTree>
    <p:extLst>
      <p:ext uri="{BB962C8B-B14F-4D97-AF65-F5344CB8AC3E}">
        <p14:creationId xmlns:p14="http://schemas.microsoft.com/office/powerpoint/2010/main" val="2347980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096" y="376684"/>
            <a:ext cx="11443063" cy="2031325"/>
          </a:xfrm>
          <a:prstGeom prst="rect">
            <a:avLst/>
          </a:prstGeom>
        </p:spPr>
        <p:txBody>
          <a:bodyPr wrap="square">
            <a:spAutoFit/>
          </a:bodyPr>
          <a:lstStyle/>
          <a:p>
            <a:pPr marL="285750" indent="-285750" algn="just">
              <a:buFont typeface="Wingdings" panose="05000000000000000000" pitchFamily="2" charset="2"/>
              <a:buChar char="v"/>
            </a:pPr>
            <a:endParaRPr lang="en-US" dirty="0">
              <a:solidFill>
                <a:srgbClr val="2C2F3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solidFill>
                  <a:srgbClr val="2C2F34"/>
                </a:solidFill>
                <a:latin typeface="Times New Roman" panose="02020603050405020304" pitchFamily="18" charset="0"/>
                <a:cs typeface="Times New Roman" panose="02020603050405020304" pitchFamily="18" charset="0"/>
              </a:rPr>
              <a:t>6-variable k-map is a complex k-map which can be drawn. </a:t>
            </a:r>
          </a:p>
          <a:p>
            <a:pPr marL="285750" indent="-285750" algn="just">
              <a:buFont typeface="Wingdings" panose="05000000000000000000" pitchFamily="2" charset="2"/>
              <a:buChar char="v"/>
            </a:pPr>
            <a:r>
              <a:rPr lang="en-US" dirty="0">
                <a:solidFill>
                  <a:srgbClr val="2C2F34"/>
                </a:solidFill>
                <a:latin typeface="Times New Roman" panose="02020603050405020304" pitchFamily="18" charset="0"/>
                <a:cs typeface="Times New Roman" panose="02020603050405020304" pitchFamily="18" charset="0"/>
              </a:rPr>
              <a:t>Visualizing 6-variable k-map is a little bit tricky.</a:t>
            </a:r>
          </a:p>
          <a:p>
            <a:pPr marL="285750" indent="-285750" algn="just">
              <a:buFont typeface="Wingdings" panose="05000000000000000000" pitchFamily="2" charset="2"/>
              <a:buChar char="v"/>
            </a:pPr>
            <a:r>
              <a:rPr lang="en-US" dirty="0">
                <a:solidFill>
                  <a:srgbClr val="2C2F34"/>
                </a:solidFill>
                <a:latin typeface="Times New Roman" panose="02020603050405020304" pitchFamily="18" charset="0"/>
                <a:cs typeface="Times New Roman" panose="02020603050405020304" pitchFamily="18" charset="0"/>
              </a:rPr>
              <a:t> 6 variables make 64 min terms, this means that the k-map of 6 variables will have 64 cells. </a:t>
            </a:r>
          </a:p>
          <a:p>
            <a:pPr marL="285750" indent="-285750" algn="just">
              <a:buFont typeface="Wingdings" panose="05000000000000000000" pitchFamily="2" charset="2"/>
              <a:buChar char="v"/>
            </a:pPr>
            <a:r>
              <a:rPr lang="en-US" dirty="0">
                <a:solidFill>
                  <a:srgbClr val="2C2F34"/>
                </a:solidFill>
                <a:latin typeface="Times New Roman" panose="02020603050405020304" pitchFamily="18" charset="0"/>
                <a:cs typeface="Times New Roman" panose="02020603050405020304" pitchFamily="18" charset="0"/>
              </a:rPr>
              <a:t>Its geometry becomes difficult to draw as these cells are adjacent to each other in all direction in 3-dimensions i.e. a cell is adjacent to upper, lower, left, right, front and back cells at the same time. </a:t>
            </a:r>
          </a:p>
          <a:p>
            <a:pPr marL="285750" indent="-285750" algn="just">
              <a:buFont typeface="Wingdings" panose="05000000000000000000" pitchFamily="2" charset="2"/>
              <a:buChar char="v"/>
            </a:pPr>
            <a:r>
              <a:rPr lang="en-US" dirty="0">
                <a:solidFill>
                  <a:srgbClr val="2C2F34"/>
                </a:solidFill>
                <a:latin typeface="Times New Roman" panose="02020603050405020304" pitchFamily="18" charset="0"/>
                <a:cs typeface="Times New Roman" panose="02020603050405020304" pitchFamily="18" charset="0"/>
              </a:rPr>
              <a:t>we will draw it like 5-variable k-map as shown in the figure below.</a:t>
            </a:r>
            <a:endParaRPr lang="en-US" b="0" i="0" dirty="0">
              <a:solidFill>
                <a:srgbClr val="2C2F34"/>
              </a:solidFill>
              <a:effectLst/>
              <a:latin typeface="Times New Roman" panose="02020603050405020304" pitchFamily="18" charset="0"/>
              <a:cs typeface="Times New Roman" panose="02020603050405020304" pitchFamily="18" charset="0"/>
            </a:endParaRPr>
          </a:p>
        </p:txBody>
      </p:sp>
      <p:pic>
        <p:nvPicPr>
          <p:cNvPr id="20482" name="Picture 2" descr="https://www.electricaltechnology.org/wp-content/uploads/2018/05/6-Variable-karnaugh-map-k-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7" y="2284228"/>
            <a:ext cx="4877979" cy="437415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ww.electricaltechnology.org/wp-content/uploads/2018/05/6-Variable-k-map-karnaugh-map.png"/>
          <p:cNvPicPr>
            <a:picLocks noChangeAspect="1" noChangeArrowheads="1"/>
          </p:cNvPicPr>
          <p:nvPr/>
        </p:nvPicPr>
        <p:blipFill rotWithShape="1">
          <a:blip r:embed="rId3">
            <a:extLst>
              <a:ext uri="{28A0092B-C50C-407E-A947-70E740481C1C}">
                <a14:useLocalDpi xmlns:a14="http://schemas.microsoft.com/office/drawing/2010/main" val="0"/>
              </a:ext>
            </a:extLst>
          </a:blip>
          <a:srcRect b="4611"/>
          <a:stretch/>
        </p:blipFill>
        <p:spPr bwMode="auto">
          <a:xfrm>
            <a:off x="5755187" y="2382109"/>
            <a:ext cx="4860562" cy="4384452"/>
          </a:xfrm>
          <a:prstGeom prst="rect">
            <a:avLst/>
          </a:prstGeom>
          <a:noFill/>
          <a:extLst>
            <a:ext uri="{909E8E84-426E-40DD-AFC4-6F175D3DCCD1}">
              <a14:hiddenFill xmlns:a14="http://schemas.microsoft.com/office/drawing/2010/main">
                <a:solidFill>
                  <a:srgbClr val="FFFFFF"/>
                </a:solidFill>
              </a14:hiddenFill>
            </a:ext>
          </a:extLst>
        </p:spPr>
      </p:pic>
      <p:sp>
        <p:nvSpPr>
          <p:cNvPr id="5" name="標題 1"/>
          <p:cNvSpPr>
            <a:spLocks noGrp="1"/>
          </p:cNvSpPr>
          <p:nvPr>
            <p:ph type="title" idx="4294967295"/>
          </p:nvPr>
        </p:nvSpPr>
        <p:spPr>
          <a:xfrm>
            <a:off x="703385" y="150842"/>
            <a:ext cx="105156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K-Map: Six-Variables</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351607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96646" y="333691"/>
            <a:ext cx="940145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Solving SOP function: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clear understanding, let us solve the example of SOP function minimization of 5 Variable K-Map using the following expression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 name="AutoShape 6" descr="\sum\ m(0, 2, 4, 7, 8, 10, 12, 16, 18, 20, 23, 24, 25, 26, 27, 28)  "/>
          <p:cNvSpPr>
            <a:spLocks noChangeAspect="1" noChangeArrowheads="1"/>
          </p:cNvSpPr>
          <p:nvPr/>
        </p:nvSpPr>
        <p:spPr bwMode="auto">
          <a:xfrm>
            <a:off x="10582275" y="90488"/>
            <a:ext cx="5838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sum\ m(0, 2, 4, 7, 8, 10, 12, 16, 18, 20, 23, 24, 25, 26, 27, 28)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3560408" y="1057643"/>
            <a:ext cx="4311538" cy="398755"/>
          </a:xfrm>
          <a:prstGeom prst="rect">
            <a:avLst/>
          </a:prstGeom>
        </p:spPr>
      </p:pic>
      <p:pic>
        <p:nvPicPr>
          <p:cNvPr id="14" name="Picture 13"/>
          <p:cNvPicPr/>
          <p:nvPr/>
        </p:nvPicPr>
        <p:blipFill rotWithShape="1">
          <a:blip r:embed="rId3">
            <a:extLst>
              <a:ext uri="{28A0092B-C50C-407E-A947-70E740481C1C}">
                <a14:useLocalDpi xmlns:a14="http://schemas.microsoft.com/office/drawing/2010/main" val="0"/>
              </a:ext>
            </a:extLst>
          </a:blip>
          <a:srcRect t="3191"/>
          <a:stretch/>
        </p:blipFill>
        <p:spPr bwMode="auto">
          <a:xfrm>
            <a:off x="2467992" y="1882066"/>
            <a:ext cx="6490588" cy="27889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059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5" y="313171"/>
            <a:ext cx="8222673" cy="912957"/>
          </a:xfrm>
        </p:spPr>
        <p:txBody>
          <a:bodyPr>
            <a:normAutofit/>
          </a:bodyPr>
          <a:lstStyle/>
          <a:p>
            <a:r>
              <a:rPr lang="en-US" sz="2800" b="1" dirty="0">
                <a:latin typeface="Times New Roman" panose="02020603050405020304" pitchFamily="18" charset="0"/>
                <a:cs typeface="Times New Roman" panose="02020603050405020304" pitchFamily="18" charset="0"/>
              </a:rPr>
              <a:t>Design Procedure</a:t>
            </a:r>
          </a:p>
        </p:txBody>
      </p:sp>
      <p:pic>
        <p:nvPicPr>
          <p:cNvPr id="7" name="Picture 6"/>
          <p:cNvPicPr>
            <a:picLocks noChangeAspect="1"/>
          </p:cNvPicPr>
          <p:nvPr/>
        </p:nvPicPr>
        <p:blipFill rotWithShape="1">
          <a:blip r:embed="rId2"/>
          <a:srcRect r="39584"/>
          <a:stretch/>
        </p:blipFill>
        <p:spPr>
          <a:xfrm>
            <a:off x="7381312" y="1727301"/>
            <a:ext cx="4401980" cy="3150520"/>
          </a:xfrm>
          <a:prstGeom prst="rect">
            <a:avLst/>
          </a:prstGeom>
        </p:spPr>
      </p:pic>
      <p:sp>
        <p:nvSpPr>
          <p:cNvPr id="6" name="TextBox 5"/>
          <p:cNvSpPr txBox="1"/>
          <p:nvPr/>
        </p:nvSpPr>
        <p:spPr>
          <a:xfrm>
            <a:off x="682753" y="1369737"/>
            <a:ext cx="6698559" cy="480131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Design Procedure:</a:t>
            </a:r>
          </a:p>
          <a:p>
            <a:pPr marL="800100" lvl="1"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Input: the specification of the problem</a:t>
            </a:r>
          </a:p>
          <a:p>
            <a:pPr marL="800100" lvl="1"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Output : the logic circuit diagram (or Boolean function)</a:t>
            </a: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Step1</a:t>
            </a:r>
            <a:r>
              <a:rPr lang="en-US" sz="2400" dirty="0">
                <a:latin typeface="Times New Roman" panose="02020603050405020304" pitchFamily="18" charset="0"/>
                <a:cs typeface="Times New Roman" panose="02020603050405020304" pitchFamily="18" charset="0"/>
              </a:rPr>
              <a:t>: determine the required number of inputs and outputs from the specification</a:t>
            </a: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Step2</a:t>
            </a:r>
            <a:r>
              <a:rPr lang="en-US" sz="2400" dirty="0">
                <a:latin typeface="Times New Roman" panose="02020603050405020304" pitchFamily="18" charset="0"/>
                <a:cs typeface="Times New Roman" panose="02020603050405020304" pitchFamily="18" charset="0"/>
              </a:rPr>
              <a:t>: derive the truth table that defines the required relationship between inputs and outputs</a:t>
            </a: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Step3</a:t>
            </a:r>
            <a:r>
              <a:rPr lang="en-US" sz="2400" dirty="0">
                <a:latin typeface="Times New Roman" panose="02020603050405020304" pitchFamily="18" charset="0"/>
                <a:cs typeface="Times New Roman" panose="02020603050405020304" pitchFamily="18" charset="0"/>
              </a:rPr>
              <a:t>: obtain the simplified Boolean function for each output as a function of the input variables</a:t>
            </a: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Step4</a:t>
            </a:r>
            <a:r>
              <a:rPr lang="en-US" sz="2400" dirty="0">
                <a:latin typeface="Times New Roman" panose="02020603050405020304" pitchFamily="18" charset="0"/>
                <a:cs typeface="Times New Roman" panose="02020603050405020304" pitchFamily="18" charset="0"/>
              </a:rPr>
              <a:t>: draw the logic diagram and verify the correctness of the design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2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777875"/>
          </a:xfrm>
        </p:spPr>
        <p:txBody>
          <a:bodyPr>
            <a:normAutofit/>
          </a:bodyPr>
          <a:lstStyle/>
          <a:p>
            <a:r>
              <a:rPr lang="en-US" sz="2800" b="1" dirty="0">
                <a:latin typeface="Times New Roman" panose="02020603050405020304" pitchFamily="18" charset="0"/>
                <a:cs typeface="Times New Roman" panose="02020603050405020304" pitchFamily="18" charset="0"/>
              </a:rPr>
              <a:t>Design of BCD to Excess -3 Code Converter Circuit</a:t>
            </a:r>
          </a:p>
        </p:txBody>
      </p:sp>
      <p:pic>
        <p:nvPicPr>
          <p:cNvPr id="5" name="Picture 4"/>
          <p:cNvPicPr>
            <a:picLocks noChangeAspect="1"/>
          </p:cNvPicPr>
          <p:nvPr/>
        </p:nvPicPr>
        <p:blipFill rotWithShape="1">
          <a:blip r:embed="rId2"/>
          <a:srcRect l="35539" t="17506" r="1212" b="2699"/>
          <a:stretch/>
        </p:blipFill>
        <p:spPr>
          <a:xfrm>
            <a:off x="1271183" y="2754223"/>
            <a:ext cx="4897553" cy="3813642"/>
          </a:xfrm>
          <a:prstGeom prst="rect">
            <a:avLst/>
          </a:prstGeom>
        </p:spPr>
      </p:pic>
      <p:sp>
        <p:nvSpPr>
          <p:cNvPr id="6" name="TextBox 5"/>
          <p:cNvSpPr txBox="1"/>
          <p:nvPr/>
        </p:nvSpPr>
        <p:spPr>
          <a:xfrm>
            <a:off x="838200" y="1028700"/>
            <a:ext cx="6712528"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Convert from BCD code to Excess-3 code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6 input combinations not listed are don’t cares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These values have no meaning in BCD</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can arbitrary assign them to 1 or 0</a:t>
            </a:r>
          </a:p>
        </p:txBody>
      </p:sp>
      <p:sp>
        <p:nvSpPr>
          <p:cNvPr id="3" name="TextBox 2"/>
          <p:cNvSpPr txBox="1"/>
          <p:nvPr/>
        </p:nvSpPr>
        <p:spPr>
          <a:xfrm>
            <a:off x="6525491" y="2754223"/>
            <a:ext cx="4828309" cy="1661993"/>
          </a:xfrm>
          <a:prstGeom prst="rect">
            <a:avLst/>
          </a:prstGeom>
          <a:noFill/>
        </p:spPr>
        <p:txBody>
          <a:bodyPr wrap="square" rtlCol="0">
            <a:spAutoFit/>
          </a:bodyPr>
          <a:lstStyle/>
          <a:p>
            <a:pPr marL="342900" indent="-342900">
              <a:buFont typeface="Wingdings" panose="05000000000000000000" pitchFamily="2" charset="2"/>
              <a:buChar char="v"/>
            </a:pPr>
            <a:r>
              <a:rPr lang="en-US" sz="2000" u="sng" dirty="0">
                <a:latin typeface="Times New Roman" panose="02020603050405020304" pitchFamily="18" charset="0"/>
                <a:cs typeface="Times New Roman" panose="02020603050405020304" pitchFamily="18" charset="0"/>
              </a:rPr>
              <a:t>BCD to Excess-3 Code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0  0  0  1    =1</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0  0  1  1    =3</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0  1  0  0   =4</a:t>
            </a:r>
          </a:p>
        </p:txBody>
      </p:sp>
      <p:cxnSp>
        <p:nvCxnSpPr>
          <p:cNvPr id="8" name="Straight Connector 7"/>
          <p:cNvCxnSpPr/>
          <p:nvPr/>
        </p:nvCxnSpPr>
        <p:spPr>
          <a:xfrm flipV="1">
            <a:off x="6599960" y="4042064"/>
            <a:ext cx="1879022"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91745" y="4042064"/>
            <a:ext cx="28055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836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0" y="205640"/>
            <a:ext cx="10515600" cy="1059638"/>
          </a:xfrm>
        </p:spPr>
        <p:txBody>
          <a:bodyPr>
            <a:normAutofit/>
          </a:bodyPr>
          <a:lstStyle/>
          <a:p>
            <a:r>
              <a:rPr lang="en-US" sz="2800" b="1" dirty="0">
                <a:latin typeface="Times New Roman" panose="02020603050405020304" pitchFamily="18" charset="0"/>
                <a:cs typeface="Times New Roman" panose="02020603050405020304" pitchFamily="18" charset="0"/>
              </a:rPr>
              <a:t>Maps for Code Conversion…. Example</a:t>
            </a:r>
          </a:p>
        </p:txBody>
      </p:sp>
      <p:pic>
        <p:nvPicPr>
          <p:cNvPr id="4" name="Picture 3"/>
          <p:cNvPicPr>
            <a:picLocks noChangeAspect="1"/>
          </p:cNvPicPr>
          <p:nvPr/>
        </p:nvPicPr>
        <p:blipFill>
          <a:blip r:embed="rId2"/>
          <a:stretch>
            <a:fillRect/>
          </a:stretch>
        </p:blipFill>
        <p:spPr>
          <a:xfrm>
            <a:off x="1302427" y="1977656"/>
            <a:ext cx="7640005" cy="3408297"/>
          </a:xfrm>
          <a:prstGeom prst="rect">
            <a:avLst/>
          </a:prstGeom>
        </p:spPr>
      </p:pic>
      <p:sp>
        <p:nvSpPr>
          <p:cNvPr id="6" name="Rectangle 5"/>
          <p:cNvSpPr/>
          <p:nvPr/>
        </p:nvSpPr>
        <p:spPr>
          <a:xfrm>
            <a:off x="759578" y="1438620"/>
            <a:ext cx="9383882"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six don’t care </a:t>
            </a:r>
            <a:r>
              <a:rPr lang="en-US" sz="2400" dirty="0" err="1">
                <a:latin typeface="Times New Roman" panose="02020603050405020304" pitchFamily="18" charset="0"/>
                <a:cs typeface="Times New Roman" panose="02020603050405020304" pitchFamily="18" charset="0"/>
              </a:rPr>
              <a:t>minterms</a:t>
            </a:r>
            <a:r>
              <a:rPr lang="en-US" sz="2400" dirty="0">
                <a:latin typeface="Times New Roman" panose="02020603050405020304" pitchFamily="18" charset="0"/>
                <a:cs typeface="Times New Roman" panose="02020603050405020304" pitchFamily="18" charset="0"/>
              </a:rPr>
              <a:t> (10-15) are marked with x</a:t>
            </a:r>
          </a:p>
        </p:txBody>
      </p:sp>
      <p:sp>
        <p:nvSpPr>
          <p:cNvPr id="9" name="TextBox 8"/>
          <p:cNvSpPr txBox="1"/>
          <p:nvPr/>
        </p:nvSpPr>
        <p:spPr>
          <a:xfrm>
            <a:off x="2213264" y="5385953"/>
            <a:ext cx="682779" cy="369332"/>
          </a:xfrm>
          <a:prstGeom prst="rect">
            <a:avLst/>
          </a:prstGeom>
          <a:noFill/>
        </p:spPr>
        <p:txBody>
          <a:bodyPr wrap="square" rtlCol="0">
            <a:spAutoFit/>
          </a:bodyPr>
          <a:lstStyle/>
          <a:p>
            <a:r>
              <a:rPr lang="en-US" dirty="0"/>
              <a:t>z=D’</a:t>
            </a:r>
          </a:p>
        </p:txBody>
      </p:sp>
      <p:sp>
        <p:nvSpPr>
          <p:cNvPr id="10" name="TextBox 9"/>
          <p:cNvSpPr txBox="1"/>
          <p:nvPr/>
        </p:nvSpPr>
        <p:spPr>
          <a:xfrm>
            <a:off x="6463146" y="5278658"/>
            <a:ext cx="2047009" cy="369332"/>
          </a:xfrm>
          <a:prstGeom prst="rect">
            <a:avLst/>
          </a:prstGeom>
          <a:noFill/>
        </p:spPr>
        <p:txBody>
          <a:bodyPr wrap="square" rtlCol="0">
            <a:spAutoFit/>
          </a:bodyPr>
          <a:lstStyle/>
          <a:p>
            <a:r>
              <a:rPr lang="en-US" dirty="0"/>
              <a:t>y=CD+C’D’</a:t>
            </a:r>
          </a:p>
        </p:txBody>
      </p:sp>
    </p:spTree>
    <p:extLst>
      <p:ext uri="{BB962C8B-B14F-4D97-AF65-F5344CB8AC3E}">
        <p14:creationId xmlns:p14="http://schemas.microsoft.com/office/powerpoint/2010/main" val="77665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itchFamily="18" charset="0"/>
                <a:ea typeface="新細明體" pitchFamily="18" charset="-120"/>
                <a:cs typeface="Times New Roman" pitchFamily="18" charset="0"/>
              </a:rPr>
              <a:t>Example 1</a:t>
            </a:r>
            <a:endParaRPr lang="zh-TW" altLang="en-US" sz="2800" b="1" dirty="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10768914" cy="5181600"/>
          </a:xfrm>
        </p:spPr>
        <p:txBody>
          <a:bodyPr lIns="90488" tIns="44450" rIns="90488" bIns="44450"/>
          <a:lstStyle/>
          <a:p>
            <a:pPr marL="342900" lvl="1" indent="-342900" eaLnBrk="1" hangingPunct="1">
              <a:lnSpc>
                <a:spcPct val="90000"/>
              </a:lnSpc>
              <a:buClr>
                <a:srgbClr val="0000FF"/>
              </a:buClr>
              <a:buSzPct val="90000"/>
              <a:buFont typeface="Wingdings" pitchFamily="2" charset="2"/>
              <a:buChar char="v"/>
            </a:pPr>
            <a:r>
              <a:rPr lang="en-US" altLang="zh-TW" sz="2400" dirty="0">
                <a:latin typeface="Times New Roman" pitchFamily="18" charset="0"/>
                <a:ea typeface="新細明體" pitchFamily="18" charset="-120"/>
                <a:cs typeface="Times New Roman" pitchFamily="18" charset="0"/>
              </a:rPr>
              <a:t>Simplify </a:t>
            </a:r>
            <a:r>
              <a:rPr lang="en-US" altLang="zh-TW" sz="2400" i="1" dirty="0">
                <a:latin typeface="Times New Roman" pitchFamily="18" charset="0"/>
                <a:ea typeface="新細明體" pitchFamily="18" charset="-120"/>
                <a:cs typeface="Times New Roman" pitchFamily="18" charset="0"/>
              </a:rPr>
              <a:t>F</a:t>
            </a:r>
            <a:r>
              <a:rPr lang="en-US" altLang="zh-TW" sz="2400" dirty="0">
                <a:latin typeface="Times New Roman" pitchFamily="18" charset="0"/>
                <a:ea typeface="新細明體" pitchFamily="18" charset="-120"/>
                <a:cs typeface="Times New Roman" pitchFamily="18" charset="0"/>
              </a:rPr>
              <a:t> = ∑(0, 1, 2, 5, 8, 9, 10) into sum-of-products form</a:t>
            </a:r>
            <a:endParaRPr lang="zh-TW" altLang="en-US" dirty="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a:ea typeface="新細明體" pitchFamily="18" charset="-120"/>
            </a:endParaRPr>
          </a:p>
        </p:txBody>
      </p:sp>
      <p:pic>
        <p:nvPicPr>
          <p:cNvPr id="6" name="Picture 5"/>
          <p:cNvPicPr>
            <a:picLocks noChangeAspect="1" noChangeArrowheads="1"/>
          </p:cNvPicPr>
          <p:nvPr/>
        </p:nvPicPr>
        <p:blipFill>
          <a:blip r:embed="rId2" cstate="print">
            <a:lum bright="-18000" contrast="36000"/>
            <a:extLst>
              <a:ext uri="{28A0092B-C50C-407E-A947-70E740481C1C}">
                <a14:useLocalDpi xmlns:a14="http://schemas.microsoft.com/office/drawing/2010/main" val="0"/>
              </a:ext>
            </a:extLst>
          </a:blip>
          <a:srcRect l="5811" t="21106" r="5791" b="12027"/>
          <a:stretch>
            <a:fillRect/>
          </a:stretch>
        </p:blipFill>
        <p:spPr bwMode="auto">
          <a:xfrm>
            <a:off x="304800" y="1905000"/>
            <a:ext cx="496093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546124" y="3102231"/>
            <a:ext cx="5599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a:latin typeface="Times New Roman" panose="02020603050405020304" pitchFamily="18" charset="0"/>
                <a:ea typeface="新細明體" pitchFamily="18" charset="-120"/>
                <a:cs typeface="Times New Roman" panose="02020603050405020304" pitchFamily="18" charset="0"/>
              </a:rPr>
              <a:t>F(</a:t>
            </a:r>
            <a:r>
              <a:rPr lang="en-US" altLang="zh-TW" sz="1800" i="1" dirty="0">
                <a:latin typeface="Times New Roman" panose="02020603050405020304" pitchFamily="18" charset="0"/>
                <a:ea typeface="新細明體" pitchFamily="18" charset="-120"/>
                <a:cs typeface="Times New Roman" panose="02020603050405020304" pitchFamily="18" charset="0"/>
              </a:rPr>
              <a:t>A</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B</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Times New Roman" panose="02020603050405020304" pitchFamily="18" charset="0"/>
                <a:ea typeface="新細明體" pitchFamily="18" charset="-120"/>
                <a:cs typeface="Times New Roman" panose="02020603050405020304" pitchFamily="18" charset="0"/>
              </a:rPr>
              <a:t> C</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D</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Symbol" panose="05050102010706020507" pitchFamily="18" charset="2"/>
                <a:ea typeface="新細明體" pitchFamily="18" charset="-120"/>
                <a:cs typeface="Times New Roman" panose="02020603050405020304" pitchFamily="18" charset="0"/>
              </a:rPr>
              <a:t> </a:t>
            </a:r>
            <a:r>
              <a:rPr lang="en-US" altLang="zh-TW" sz="1800" dirty="0">
                <a:latin typeface="Symbol" panose="05050102010706020507" pitchFamily="18" charset="2"/>
                <a:ea typeface="新細明體" pitchFamily="18" charset="-120"/>
                <a:cs typeface="Times New Roman" panose="02020603050405020304" pitchFamily="18" charset="0"/>
              </a:rPr>
              <a:t>S</a:t>
            </a:r>
            <a:r>
              <a:rPr lang="en-US" altLang="zh-TW" sz="1800" dirty="0">
                <a:latin typeface="Times New Roman" panose="02020603050405020304" pitchFamily="18" charset="0"/>
                <a:ea typeface="新細明體" pitchFamily="18" charset="-120"/>
                <a:cs typeface="Times New Roman" panose="02020603050405020304" pitchFamily="18" charset="0"/>
              </a:rPr>
              <a:t>(0, 1, 2, 5, 8, 9, 10) = </a:t>
            </a:r>
            <a:r>
              <a:rPr lang="en-US" altLang="zh-TW" sz="1800" i="1" dirty="0">
                <a:latin typeface="Times New Roman" panose="02020603050405020304" pitchFamily="18" charset="0"/>
                <a:ea typeface="新細明體" pitchFamily="18" charset="-120"/>
                <a:cs typeface="Times New Roman" panose="02020603050405020304" pitchFamily="18" charset="0"/>
              </a:rPr>
              <a:t>B'D'+B'C'+A'C'D</a:t>
            </a:r>
          </a:p>
        </p:txBody>
      </p:sp>
    </p:spTree>
    <p:extLst>
      <p:ext uri="{BB962C8B-B14F-4D97-AF65-F5344CB8AC3E}">
        <p14:creationId xmlns:p14="http://schemas.microsoft.com/office/powerpoint/2010/main" val="3210929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0" y="205640"/>
            <a:ext cx="10515600" cy="1059638"/>
          </a:xfrm>
        </p:spPr>
        <p:txBody>
          <a:bodyPr>
            <a:normAutofit/>
          </a:bodyPr>
          <a:lstStyle/>
          <a:p>
            <a:r>
              <a:rPr lang="en-US" sz="2800" b="1" dirty="0">
                <a:latin typeface="Times New Roman" panose="02020603050405020304" pitchFamily="18" charset="0"/>
                <a:cs typeface="Times New Roman" panose="02020603050405020304" pitchFamily="18" charset="0"/>
              </a:rPr>
              <a:t>Maps for Code Conversion…. Example</a:t>
            </a:r>
          </a:p>
        </p:txBody>
      </p:sp>
      <p:pic>
        <p:nvPicPr>
          <p:cNvPr id="9" name="Content Placeholder 3"/>
          <p:cNvPicPr>
            <a:picLocks noChangeAspect="1"/>
          </p:cNvPicPr>
          <p:nvPr/>
        </p:nvPicPr>
        <p:blipFill rotWithShape="1">
          <a:blip r:embed="rId2"/>
          <a:srcRect l="1717" t="3050" r="1632" b="22092"/>
          <a:stretch/>
        </p:blipFill>
        <p:spPr>
          <a:xfrm>
            <a:off x="1248651" y="1609384"/>
            <a:ext cx="7481456" cy="3314700"/>
          </a:xfrm>
          <a:prstGeom prst="rect">
            <a:avLst/>
          </a:prstGeom>
        </p:spPr>
      </p:pic>
      <p:sp>
        <p:nvSpPr>
          <p:cNvPr id="10" name="TextBox 9"/>
          <p:cNvSpPr txBox="1"/>
          <p:nvPr/>
        </p:nvSpPr>
        <p:spPr>
          <a:xfrm>
            <a:off x="1756064" y="5268190"/>
            <a:ext cx="2047009" cy="369332"/>
          </a:xfrm>
          <a:prstGeom prst="rect">
            <a:avLst/>
          </a:prstGeom>
          <a:noFill/>
        </p:spPr>
        <p:txBody>
          <a:bodyPr wrap="square" rtlCol="0">
            <a:spAutoFit/>
          </a:bodyPr>
          <a:lstStyle/>
          <a:p>
            <a:r>
              <a:rPr lang="en-US" dirty="0"/>
              <a:t>x=B’C+B’D+BC’D’</a:t>
            </a:r>
          </a:p>
        </p:txBody>
      </p:sp>
      <p:sp>
        <p:nvSpPr>
          <p:cNvPr id="11" name="TextBox 10"/>
          <p:cNvSpPr txBox="1"/>
          <p:nvPr/>
        </p:nvSpPr>
        <p:spPr>
          <a:xfrm>
            <a:off x="6598227" y="5299765"/>
            <a:ext cx="2047009" cy="369332"/>
          </a:xfrm>
          <a:prstGeom prst="rect">
            <a:avLst/>
          </a:prstGeom>
          <a:noFill/>
        </p:spPr>
        <p:txBody>
          <a:bodyPr wrap="square" rtlCol="0">
            <a:spAutoFit/>
          </a:bodyPr>
          <a:lstStyle/>
          <a:p>
            <a:r>
              <a:rPr lang="en-US" dirty="0"/>
              <a:t>w=A+BC+BD</a:t>
            </a:r>
          </a:p>
        </p:txBody>
      </p:sp>
    </p:spTree>
    <p:extLst>
      <p:ext uri="{BB962C8B-B14F-4D97-AF65-F5344CB8AC3E}">
        <p14:creationId xmlns:p14="http://schemas.microsoft.com/office/powerpoint/2010/main" val="4008089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Logic Diagram for the Converter</a:t>
            </a:r>
          </a:p>
        </p:txBody>
      </p:sp>
      <p:pic>
        <p:nvPicPr>
          <p:cNvPr id="7" name="Picture 6"/>
          <p:cNvPicPr>
            <a:picLocks noChangeAspect="1"/>
          </p:cNvPicPr>
          <p:nvPr/>
        </p:nvPicPr>
        <p:blipFill>
          <a:blip r:embed="rId2"/>
          <a:stretch>
            <a:fillRect/>
          </a:stretch>
        </p:blipFill>
        <p:spPr>
          <a:xfrm>
            <a:off x="6622472" y="4208318"/>
            <a:ext cx="2667000" cy="1870797"/>
          </a:xfrm>
          <a:prstGeom prst="rect">
            <a:avLst/>
          </a:prstGeom>
        </p:spPr>
      </p:pic>
      <p:pic>
        <p:nvPicPr>
          <p:cNvPr id="8" name="Picture 7"/>
          <p:cNvPicPr>
            <a:picLocks noChangeAspect="1"/>
          </p:cNvPicPr>
          <p:nvPr/>
        </p:nvPicPr>
        <p:blipFill rotWithShape="1">
          <a:blip r:embed="rId3"/>
          <a:srcRect l="14831" t="63323" r="18712" b="4076"/>
          <a:stretch/>
        </p:blipFill>
        <p:spPr>
          <a:xfrm>
            <a:off x="1135208" y="4052455"/>
            <a:ext cx="5101937" cy="2088608"/>
          </a:xfrm>
          <a:prstGeom prst="rect">
            <a:avLst/>
          </a:prstGeom>
        </p:spPr>
      </p:pic>
      <p:sp>
        <p:nvSpPr>
          <p:cNvPr id="9" name="TextBox 8"/>
          <p:cNvSpPr txBox="1"/>
          <p:nvPr/>
        </p:nvSpPr>
        <p:spPr>
          <a:xfrm>
            <a:off x="1041689" y="1444506"/>
            <a:ext cx="9723293" cy="230832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are various possibilities for a logic diagram that implements a circuit</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two-level logic diagram may be obtained directly from the Boolean expressions derived by the maps</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expressions may be manipulated algebraically to use common gates for two or more outputs</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Reduce the number of gates used </a:t>
            </a:r>
          </a:p>
        </p:txBody>
      </p:sp>
    </p:spTree>
    <p:extLst>
      <p:ext uri="{BB962C8B-B14F-4D97-AF65-F5344CB8AC3E}">
        <p14:creationId xmlns:p14="http://schemas.microsoft.com/office/powerpoint/2010/main" val="428952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2800" b="1" dirty="0">
                <a:latin typeface="Times New Roman" panose="02020603050405020304" pitchFamily="18" charset="0"/>
                <a:cs typeface="Times New Roman" panose="02020603050405020304" pitchFamily="18" charset="0"/>
              </a:rPr>
              <a:t>Logic Diagram for the Converter</a:t>
            </a:r>
            <a:endParaRPr lang="en-US" sz="2800" b="1" dirty="0"/>
          </a:p>
        </p:txBody>
      </p:sp>
      <p:pic>
        <p:nvPicPr>
          <p:cNvPr id="5" name="Picture 4"/>
          <p:cNvPicPr>
            <a:picLocks noChangeAspect="1"/>
          </p:cNvPicPr>
          <p:nvPr/>
        </p:nvPicPr>
        <p:blipFill>
          <a:blip r:embed="rId2"/>
          <a:stretch>
            <a:fillRect/>
          </a:stretch>
        </p:blipFill>
        <p:spPr>
          <a:xfrm>
            <a:off x="838200" y="1485034"/>
            <a:ext cx="6200775" cy="4552950"/>
          </a:xfrm>
          <a:prstGeom prst="rect">
            <a:avLst/>
          </a:prstGeom>
        </p:spPr>
      </p:pic>
      <p:sp>
        <p:nvSpPr>
          <p:cNvPr id="6" name="TextBox 5"/>
          <p:cNvSpPr txBox="1"/>
          <p:nvPr/>
        </p:nvSpPr>
        <p:spPr>
          <a:xfrm>
            <a:off x="2909454" y="1392382"/>
            <a:ext cx="56110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
            </a:r>
          </a:p>
        </p:txBody>
      </p:sp>
      <p:sp>
        <p:nvSpPr>
          <p:cNvPr id="7" name="TextBox 6"/>
          <p:cNvSpPr txBox="1"/>
          <p:nvPr/>
        </p:nvSpPr>
        <p:spPr>
          <a:xfrm>
            <a:off x="2909454" y="2007601"/>
            <a:ext cx="56110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CD</a:t>
            </a:r>
          </a:p>
        </p:txBody>
      </p:sp>
      <p:sp>
        <p:nvSpPr>
          <p:cNvPr id="8" name="TextBox 7"/>
          <p:cNvSpPr txBox="1"/>
          <p:nvPr/>
        </p:nvSpPr>
        <p:spPr>
          <a:xfrm>
            <a:off x="2909454" y="3264917"/>
            <a:ext cx="9975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C+D</a:t>
            </a:r>
          </a:p>
        </p:txBody>
      </p:sp>
      <p:sp>
        <p:nvSpPr>
          <p:cNvPr id="9" name="TextBox 8"/>
          <p:cNvSpPr txBox="1"/>
          <p:nvPr/>
        </p:nvSpPr>
        <p:spPr>
          <a:xfrm>
            <a:off x="3819956" y="3049314"/>
            <a:ext cx="9975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(C+D)’</a:t>
            </a:r>
          </a:p>
        </p:txBody>
      </p:sp>
    </p:spTree>
    <p:extLst>
      <p:ext uri="{BB962C8B-B14F-4D97-AF65-F5344CB8AC3E}">
        <p14:creationId xmlns:p14="http://schemas.microsoft.com/office/powerpoint/2010/main" val="1254343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777875"/>
          </a:xfrm>
        </p:spPr>
        <p:txBody>
          <a:bodyPr>
            <a:normAutofit/>
          </a:bodyPr>
          <a:lstStyle/>
          <a:p>
            <a:r>
              <a:rPr lang="en-US" sz="2800" b="1" dirty="0">
                <a:latin typeface="Times New Roman" panose="02020603050405020304" pitchFamily="18" charset="0"/>
                <a:cs typeface="Times New Roman" panose="02020603050405020304" pitchFamily="18" charset="0"/>
              </a:rPr>
              <a:t>Design of BCD to Gray Code Converter Circuit</a:t>
            </a:r>
          </a:p>
        </p:txBody>
      </p:sp>
      <p:sp>
        <p:nvSpPr>
          <p:cNvPr id="6" name="TextBox 5"/>
          <p:cNvSpPr txBox="1"/>
          <p:nvPr/>
        </p:nvSpPr>
        <p:spPr>
          <a:xfrm>
            <a:off x="838200" y="1028700"/>
            <a:ext cx="6712528" cy="1200329"/>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Convert from BCD (0-9) code to Gray code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6 input combinations not listed are don’t cares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can arbitrary assign them to 1 or 0 (don’t care)</a:t>
            </a:r>
          </a:p>
        </p:txBody>
      </p:sp>
      <p:sp>
        <p:nvSpPr>
          <p:cNvPr id="3" name="TextBox 2"/>
          <p:cNvSpPr txBox="1"/>
          <p:nvPr/>
        </p:nvSpPr>
        <p:spPr>
          <a:xfrm>
            <a:off x="2108038" y="2714187"/>
            <a:ext cx="4828309" cy="1015663"/>
          </a:xfrm>
          <a:prstGeom prst="rect">
            <a:avLst/>
          </a:prstGeom>
          <a:noFill/>
        </p:spPr>
        <p:txBody>
          <a:bodyPr wrap="square" rtlCol="0">
            <a:spAutoFit/>
          </a:bodyPr>
          <a:lstStyle/>
          <a:p>
            <a:pPr marL="342900" indent="-342900">
              <a:buFont typeface="Wingdings" panose="05000000000000000000" pitchFamily="2" charset="2"/>
              <a:buChar char="v"/>
            </a:pPr>
            <a:r>
              <a:rPr lang="en-US" sz="2000" u="sng" dirty="0">
                <a:latin typeface="Times New Roman" panose="02020603050405020304" pitchFamily="18" charset="0"/>
                <a:cs typeface="Times New Roman" panose="02020603050405020304" pitchFamily="18" charset="0"/>
              </a:rPr>
              <a:t>BCD to Gray Code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BCD 0  0  0  1    = Gray </a:t>
            </a:r>
          </a:p>
        </p:txBody>
      </p:sp>
      <p:pic>
        <p:nvPicPr>
          <p:cNvPr id="9" name="Picture 8"/>
          <p:cNvPicPr>
            <a:picLocks noChangeAspect="1"/>
          </p:cNvPicPr>
          <p:nvPr/>
        </p:nvPicPr>
        <p:blipFill rotWithShape="1">
          <a:blip r:embed="rId2"/>
          <a:srcRect b="9596"/>
          <a:stretch/>
        </p:blipFill>
        <p:spPr>
          <a:xfrm>
            <a:off x="7550728" y="1028700"/>
            <a:ext cx="3693904" cy="5402300"/>
          </a:xfrm>
          <a:prstGeom prst="rect">
            <a:avLst/>
          </a:prstGeom>
        </p:spPr>
      </p:pic>
    </p:spTree>
    <p:extLst>
      <p:ext uri="{BB962C8B-B14F-4D97-AF65-F5344CB8AC3E}">
        <p14:creationId xmlns:p14="http://schemas.microsoft.com/office/powerpoint/2010/main" val="378945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89" y="2626412"/>
            <a:ext cx="10515600" cy="1325563"/>
          </a:xfrm>
        </p:spPr>
        <p:txBody>
          <a:bodyPr>
            <a:normAutofit/>
          </a:bodyPr>
          <a:lstStyle/>
          <a:p>
            <a:pPr algn="ctr"/>
            <a:r>
              <a:rPr lang="en-US" sz="2800" b="1" dirty="0">
                <a:latin typeface="Times New Roman" pitchFamily="18" charset="0"/>
                <a:cs typeface="Times New Roman" pitchFamily="18" charset="0"/>
              </a:rPr>
              <a:t>Application of Combinational Circuit</a:t>
            </a:r>
          </a:p>
        </p:txBody>
      </p:sp>
    </p:spTree>
    <p:extLst>
      <p:ext uri="{BB962C8B-B14F-4D97-AF65-F5344CB8AC3E}">
        <p14:creationId xmlns:p14="http://schemas.microsoft.com/office/powerpoint/2010/main" val="2436129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0597" y="4598651"/>
            <a:ext cx="9744452" cy="1569660"/>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A parity generator is a combinational logic circuit that generates the parity bit in the transmitter</a:t>
            </a:r>
          </a:p>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On the other hand, a circuit that checks the parity in the receiver is called parity checker</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202104" y="3789862"/>
            <a:ext cx="4884570" cy="523220"/>
          </a:xfrm>
          <a:prstGeom prst="rect">
            <a:avLst/>
          </a:prstGeom>
        </p:spPr>
        <p:txBody>
          <a:bodyPr wrap="square">
            <a:spAutoFit/>
          </a:bodyPr>
          <a:lstStyle/>
          <a:p>
            <a:r>
              <a:rPr lang="en-US" sz="2800" b="1" dirty="0">
                <a:solidFill>
                  <a:srgbClr val="202124"/>
                </a:solidFill>
                <a:latin typeface="Times New Roman" panose="02020603050405020304" pitchFamily="18" charset="0"/>
                <a:cs typeface="Times New Roman" panose="02020603050405020304" pitchFamily="18" charset="0"/>
              </a:rPr>
              <a:t>Parity Generator</a:t>
            </a:r>
            <a:endParaRPr lang="en-US"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129368" y="404320"/>
            <a:ext cx="1810111" cy="523220"/>
          </a:xfrm>
          <a:prstGeom prst="rect">
            <a:avLst/>
          </a:prstGeom>
        </p:spPr>
        <p:txBody>
          <a:bodyPr wrap="none">
            <a:spAutoFit/>
          </a:bodyPr>
          <a:lstStyle/>
          <a:p>
            <a:r>
              <a:rPr lang="en-US" sz="2800" b="1" dirty="0">
                <a:solidFill>
                  <a:srgbClr val="202124"/>
                </a:solidFill>
                <a:latin typeface="Times New Roman" panose="02020603050405020304" pitchFamily="18" charset="0"/>
                <a:cs typeface="Times New Roman" panose="02020603050405020304" pitchFamily="18" charset="0"/>
              </a:rPr>
              <a:t>Parity Bit:</a:t>
            </a:r>
          </a:p>
        </p:txBody>
      </p:sp>
      <p:sp>
        <p:nvSpPr>
          <p:cNvPr id="3" name="Rectangle 2"/>
          <p:cNvSpPr/>
          <p:nvPr/>
        </p:nvSpPr>
        <p:spPr>
          <a:xfrm>
            <a:off x="1020597" y="1112206"/>
            <a:ext cx="9526910" cy="2677656"/>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The parity generating technique is one of the most widely used error detection techniques for the data transmission.</a:t>
            </a:r>
          </a:p>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 In digital systems, when binary data is transmitted and processed, data may be subjected to noise so that such noise can alter 0s (of data bits) to 1s and 1s to 0s. </a:t>
            </a:r>
          </a:p>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Hence, parity bit is added to the word containing data in order to make number of 1’s either even or odd. </a:t>
            </a:r>
          </a:p>
        </p:txBody>
      </p:sp>
    </p:spTree>
    <p:extLst>
      <p:ext uri="{BB962C8B-B14F-4D97-AF65-F5344CB8AC3E}">
        <p14:creationId xmlns:p14="http://schemas.microsoft.com/office/powerpoint/2010/main" val="3616947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281354"/>
            <a:ext cx="7772400" cy="712788"/>
          </a:xfrm>
        </p:spPr>
        <p:txBody>
          <a:bodyPr lIns="0" tIns="0" rIns="0" bIns="0">
            <a:normAutofit/>
          </a:bodyPr>
          <a:lstStyle/>
          <a:p>
            <a:pPr eaLnBrk="1" hangingPunct="1"/>
            <a:r>
              <a:rPr lang="en-US" altLang="zh-TW" sz="2800" b="1" dirty="0">
                <a:latin typeface="Times New Roman" pitchFamily="18" charset="0"/>
                <a:ea typeface="新細明體" pitchFamily="18" charset="-120"/>
                <a:cs typeface="Times New Roman" pitchFamily="18" charset="0"/>
              </a:rPr>
              <a:t>Parity Generation and Checking</a:t>
            </a:r>
            <a:endParaRPr lang="zh-TW" altLang="en-US" sz="2800" b="1" dirty="0">
              <a:latin typeface="Times New Roman" pitchFamily="18" charset="0"/>
              <a:ea typeface="新細明體" pitchFamily="18" charset="-120"/>
              <a:cs typeface="Times New Roman" pitchFamily="18" charset="0"/>
            </a:endParaRPr>
          </a:p>
        </p:txBody>
      </p:sp>
      <p:pic>
        <p:nvPicPr>
          <p:cNvPr id="5" name="Picture 7"/>
          <p:cNvPicPr>
            <a:picLocks noChangeAspect="1" noChangeArrowheads="1"/>
          </p:cNvPicPr>
          <p:nvPr/>
        </p:nvPicPr>
        <p:blipFill rotWithShape="1">
          <a:blip r:embed="rId2">
            <a:lum bright="-18000" contrast="36000"/>
            <a:extLst>
              <a:ext uri="{28A0092B-C50C-407E-A947-70E740481C1C}">
                <a14:useLocalDpi xmlns:a14="http://schemas.microsoft.com/office/drawing/2010/main" val="0"/>
              </a:ext>
            </a:extLst>
          </a:blip>
          <a:srcRect t="5818"/>
          <a:stretch/>
        </p:blipFill>
        <p:spPr bwMode="auto">
          <a:xfrm>
            <a:off x="1592233" y="1235676"/>
            <a:ext cx="5980672" cy="473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5627077" y="2456514"/>
            <a:ext cx="1" cy="35508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72041" y="2464239"/>
            <a:ext cx="1" cy="355087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3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685800" y="152400"/>
            <a:ext cx="8077200" cy="712788"/>
          </a:xfrm>
        </p:spPr>
        <p:txBody>
          <a:bodyPr lIns="0" tIns="0" rIns="0" bIns="0">
            <a:normAutofit/>
          </a:bodyPr>
          <a:lstStyle/>
          <a:p>
            <a:pPr eaLnBrk="1" hangingPunct="1"/>
            <a:r>
              <a:rPr lang="en-US" altLang="zh-TW" sz="2800" b="1" dirty="0">
                <a:latin typeface="Times New Roman" pitchFamily="18" charset="0"/>
                <a:ea typeface="新細明體" pitchFamily="18" charset="-120"/>
                <a:cs typeface="Times New Roman" pitchFamily="18" charset="0"/>
              </a:rPr>
              <a:t>Parity Generation and Checking</a:t>
            </a:r>
            <a:endParaRPr lang="zh-TW" altLang="en-US" sz="2800" b="1" dirty="0">
              <a:latin typeface="Times New Roman" pitchFamily="18" charset="0"/>
              <a:ea typeface="新細明體" pitchFamily="18" charset="-120"/>
              <a:cs typeface="Times New Roman" pitchFamily="18" charset="0"/>
            </a:endParaRPr>
          </a:p>
        </p:txBody>
      </p:sp>
      <p:pic>
        <p:nvPicPr>
          <p:cNvPr id="6" name="Picture 4"/>
          <p:cNvPicPr>
            <a:picLocks noChangeAspect="1" noChangeArrowheads="1"/>
          </p:cNvPicPr>
          <p:nvPr/>
        </p:nvPicPr>
        <p:blipFill rotWithShape="1">
          <a:blip r:embed="rId2">
            <a:lum bright="-12000" contrast="36000"/>
            <a:extLst>
              <a:ext uri="{28A0092B-C50C-407E-A947-70E740481C1C}">
                <a14:useLocalDpi xmlns:a14="http://schemas.microsoft.com/office/drawing/2010/main" val="0"/>
              </a:ext>
            </a:extLst>
          </a:blip>
          <a:srcRect t="4090"/>
          <a:stretch/>
        </p:blipFill>
        <p:spPr bwMode="auto">
          <a:xfrm>
            <a:off x="2203939" y="988649"/>
            <a:ext cx="5568461" cy="5589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69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normAutofit/>
          </a:bodyPr>
          <a:lstStyle/>
          <a:p>
            <a:r>
              <a:rPr lang="en-US" sz="2800" b="1" dirty="0">
                <a:latin typeface="Times New Roman" pitchFamily="18" charset="0"/>
                <a:cs typeface="Times New Roman" pitchFamily="18" charset="0"/>
              </a:rPr>
              <a:t>Even Parity Generator</a:t>
            </a:r>
          </a:p>
        </p:txBody>
      </p:sp>
      <p:pic>
        <p:nvPicPr>
          <p:cNvPr id="22530" name="Picture 2" descr="https://www.electronicshub.org/wp-content/uploads/2015/07/Even-Parity-Generator-Truth-T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65" y="1092396"/>
            <a:ext cx="440055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67018" y="4178539"/>
            <a:ext cx="4244244" cy="707886"/>
          </a:xfrm>
          <a:prstGeom prst="rect">
            <a:avLst/>
          </a:prstGeom>
        </p:spPr>
        <p:txBody>
          <a:bodyPr wrap="square">
            <a:spAutoFit/>
          </a:bodyPr>
          <a:lstStyle/>
          <a:p>
            <a:r>
              <a:rPr lang="en-US" sz="2000" dirty="0">
                <a:latin typeface="Times New Roman" pitchFamily="18" charset="0"/>
                <a:cs typeface="Times New Roman" pitchFamily="18" charset="0"/>
              </a:rPr>
              <a:t>K-map simplification for 3-bit message even parity generator is</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018" y="4886424"/>
            <a:ext cx="3600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42817" y="1087952"/>
            <a:ext cx="529883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From the above truth table, the simplified expression of the parity bit can be written as </a:t>
            </a:r>
          </a:p>
        </p:txBody>
      </p:sp>
      <p:pic>
        <p:nvPicPr>
          <p:cNvPr id="22533" name="Picture 5" descr="https://www.electronicshub.org/wp-content/uploads/2015/07/even-parity-generator-ex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011" y="1734283"/>
            <a:ext cx="2657475" cy="1762126"/>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3306" y="3496408"/>
            <a:ext cx="6310045" cy="257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17589" y="5662711"/>
            <a:ext cx="123568" cy="523220"/>
          </a:xfrm>
          <a:prstGeom prst="rect">
            <a:avLst/>
          </a:prstGeom>
          <a:noFill/>
        </p:spPr>
        <p:txBody>
          <a:bodyPr wrap="square" rtlCol="0">
            <a:spAutoFit/>
          </a:bodyPr>
          <a:lstStyle/>
          <a:p>
            <a:r>
              <a:rPr lang="en-US" sz="1400" dirty="0">
                <a:latin typeface="Times New Roman" pitchFamily="18" charset="0"/>
                <a:cs typeface="Times New Roman" pitchFamily="18" charset="0"/>
              </a:rPr>
              <a:t>0</a:t>
            </a:r>
          </a:p>
          <a:p>
            <a:r>
              <a:rPr lang="en-US" sz="1400" dirty="0">
                <a:latin typeface="Times New Roman" pitchFamily="18" charset="0"/>
                <a:cs typeface="Times New Roman" pitchFamily="18" charset="0"/>
              </a:rPr>
              <a:t>1</a:t>
            </a:r>
          </a:p>
        </p:txBody>
      </p:sp>
    </p:spTree>
    <p:extLst>
      <p:ext uri="{BB962C8B-B14F-4D97-AF65-F5344CB8AC3E}">
        <p14:creationId xmlns:p14="http://schemas.microsoft.com/office/powerpoint/2010/main" val="357154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64" y="202871"/>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28" y="2025716"/>
            <a:ext cx="5308356" cy="413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6463" y="1010054"/>
            <a:ext cx="9050214" cy="1015663"/>
          </a:xfrm>
          <a:prstGeom prst="rect">
            <a:avLst/>
          </a:prstGeom>
        </p:spPr>
        <p:txBody>
          <a:bodyPr wrap="square">
            <a:spAutoFit/>
          </a:bodyPr>
          <a:lstStyle/>
          <a:p>
            <a:pPr marL="342900" indent="-342900">
              <a:buFont typeface="Wingdings" pitchFamily="2" charset="2"/>
              <a:buChar char="v"/>
            </a:pPr>
            <a:r>
              <a:rPr lang="en-US" sz="2000" b="1" dirty="0">
                <a:latin typeface="Times New Roman" pitchFamily="18" charset="0"/>
                <a:cs typeface="Times New Roman" pitchFamily="18" charset="0"/>
              </a:rPr>
              <a:t>The below table shows the truth table for the even parity checker :</a:t>
            </a:r>
          </a:p>
          <a:p>
            <a:pPr marL="342900" indent="-342900">
              <a:buFont typeface="Wingdings" pitchFamily="2" charset="2"/>
              <a:buChar char="Ø"/>
            </a:pPr>
            <a:r>
              <a:rPr lang="en-US" sz="2000" dirty="0">
                <a:latin typeface="Times New Roman" pitchFamily="18" charset="0"/>
                <a:cs typeface="Times New Roman" pitchFamily="18" charset="0"/>
              </a:rPr>
              <a:t> PEC = 1 if the error occurs, i.e., the four bits received have odd number of 1s and</a:t>
            </a:r>
          </a:p>
          <a:p>
            <a:pPr marL="342900" indent="-342900">
              <a:buFont typeface="Wingdings" pitchFamily="2" charset="2"/>
              <a:buChar char="Ø"/>
            </a:pPr>
            <a:r>
              <a:rPr lang="en-US" sz="2000" dirty="0">
                <a:latin typeface="Times New Roman" pitchFamily="18" charset="0"/>
                <a:cs typeface="Times New Roman" pitchFamily="18" charset="0"/>
              </a:rPr>
              <a:t> PEC = 0 if no error occurs, i.e., if the 4-bit message has even number of 1s.</a:t>
            </a:r>
          </a:p>
        </p:txBody>
      </p:sp>
      <p:pic>
        <p:nvPicPr>
          <p:cNvPr id="23556" name="Picture 4" descr="https://www.electronicshub.org/wp-content/uploads/2015/07/K-map-for-Even-Parity-Check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530" y="2209185"/>
            <a:ext cx="4726234" cy="317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2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2</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765175" y="1010444"/>
            <a:ext cx="9988684" cy="5181600"/>
          </a:xfrm>
        </p:spPr>
        <p:txBody>
          <a:bodyPr lIns="90488" tIns="44450" rIns="90488" bIns="44450"/>
          <a:lstStyle/>
          <a:p>
            <a:pPr eaLnBrk="1" hangingPunct="1"/>
            <a:r>
              <a:rPr lang="en-US" altLang="zh-TW" sz="2400" dirty="0">
                <a:latin typeface="Times New Roman" panose="02020603050405020304" pitchFamily="18" charset="0"/>
                <a:ea typeface="新細明體" pitchFamily="18" charset="-120"/>
                <a:cs typeface="Times New Roman" panose="02020603050405020304" pitchFamily="18" charset="0"/>
              </a:rPr>
              <a:t>Implement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x, y, z</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 </a:t>
            </a:r>
          </a:p>
          <a:p>
            <a:pPr eaLnBrk="1" hangingPunct="1"/>
            <a:endParaRPr lang="zh-TW" altLang="en-US" dirty="0">
              <a:ea typeface="新細明體" pitchFamily="18" charset="-12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3877221220"/>
              </p:ext>
            </p:extLst>
          </p:nvPr>
        </p:nvGraphicFramePr>
        <p:xfrm>
          <a:off x="690563" y="1820863"/>
          <a:ext cx="3032125" cy="442912"/>
        </p:xfrm>
        <a:graphic>
          <a:graphicData uri="http://schemas.openxmlformats.org/presentationml/2006/ole">
            <mc:AlternateContent xmlns:mc="http://schemas.openxmlformats.org/markup-compatibility/2006">
              <mc:Choice xmlns:v="urn:schemas-microsoft-com:vml" Requires="v">
                <p:oleObj spid="_x0000_s19524" name="Equation" r:id="rId3" imgW="1739900" imgH="254000" progId="Equation.DSMT4">
                  <p:embed/>
                </p:oleObj>
              </mc:Choice>
              <mc:Fallback>
                <p:oleObj name="Equation" r:id="rId3" imgW="1739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820863"/>
                        <a:ext cx="30321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70475" y="1844675"/>
          <a:ext cx="2684463" cy="365125"/>
        </p:xfrm>
        <a:graphic>
          <a:graphicData uri="http://schemas.openxmlformats.org/presentationml/2006/ole">
            <mc:AlternateContent xmlns:mc="http://schemas.openxmlformats.org/markup-compatibility/2006">
              <mc:Choice xmlns:v="urn:schemas-microsoft-com:vml" Requires="v">
                <p:oleObj spid="_x0000_s19525" name="Equation" r:id="rId5" imgW="1497950" imgH="203112" progId="Equation.DSMT4">
                  <p:embed/>
                </p:oleObj>
              </mc:Choice>
              <mc:Fallback>
                <p:oleObj name="Equation" r:id="rId5" imgW="1497950"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844675"/>
                        <a:ext cx="26844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15"/>
          <p:cNvPicPr>
            <a:picLocks noChangeAspect="1" noChangeArrowheads="1"/>
          </p:cNvPicPr>
          <p:nvPr/>
        </p:nvPicPr>
        <p:blipFill>
          <a:blip r:embed="rId7">
            <a:lum bright="-18000" contrast="30000"/>
            <a:extLst>
              <a:ext uri="{28A0092B-C50C-407E-A947-70E740481C1C}">
                <a14:useLocalDpi xmlns:a14="http://schemas.microsoft.com/office/drawing/2010/main" val="0"/>
              </a:ext>
            </a:extLst>
          </a:blip>
          <a:srcRect/>
          <a:stretch>
            <a:fillRect/>
          </a:stretch>
        </p:blipFill>
        <p:spPr bwMode="auto">
          <a:xfrm>
            <a:off x="2803525" y="2525713"/>
            <a:ext cx="414655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8">
            <a:lum bright="-18000" contrast="30000"/>
            <a:extLst>
              <a:ext uri="{28A0092B-C50C-407E-A947-70E740481C1C}">
                <a14:useLocalDpi xmlns:a14="http://schemas.microsoft.com/office/drawing/2010/main" val="0"/>
              </a:ext>
            </a:extLst>
          </a:blip>
          <a:srcRect/>
          <a:stretch>
            <a:fillRect/>
          </a:stretch>
        </p:blipFill>
        <p:spPr bwMode="auto">
          <a:xfrm>
            <a:off x="1150938" y="4583113"/>
            <a:ext cx="28654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p:cNvPicPr>
            <a:picLocks noChangeAspect="1" noChangeArrowheads="1"/>
          </p:cNvPicPr>
          <p:nvPr/>
        </p:nvPicPr>
        <p:blipFill>
          <a:blip r:embed="rId9">
            <a:lum bright="-18000" contrast="30000"/>
            <a:extLst>
              <a:ext uri="{28A0092B-C50C-407E-A947-70E740481C1C}">
                <a14:useLocalDpi xmlns:a14="http://schemas.microsoft.com/office/drawing/2010/main" val="0"/>
              </a:ext>
            </a:extLst>
          </a:blip>
          <a:srcRect/>
          <a:stretch>
            <a:fillRect/>
          </a:stretch>
        </p:blipFill>
        <p:spPr bwMode="auto">
          <a:xfrm>
            <a:off x="5387975" y="4541838"/>
            <a:ext cx="28670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4"/>
          <p:cNvSpPr txBox="1">
            <a:spLocks noChangeArrowheads="1"/>
          </p:cNvSpPr>
          <p:nvPr/>
        </p:nvSpPr>
        <p:spPr bwMode="auto">
          <a:xfrm>
            <a:off x="2701925" y="6367463"/>
            <a:ext cx="2371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a:latin typeface="Times New Roman" panose="02020603050405020304" pitchFamily="18" charset="0"/>
                <a:ea typeface="新細明體" pitchFamily="18" charset="-120"/>
                <a:cs typeface="Angsana New" pitchFamily="18" charset="-34"/>
              </a:rPr>
              <a:t>Solution to Example10</a:t>
            </a:r>
            <a:endParaRPr lang="zh-TW" altLang="en-US" sz="1800" i="1" dirty="0">
              <a:latin typeface="Times New Roman" panose="02020603050405020304" pitchFamily="18" charset="0"/>
              <a:ea typeface="新細明體" pitchFamily="18" charset="-120"/>
              <a:cs typeface="Angsana New" pitchFamily="18" charset="-34"/>
            </a:endParaRPr>
          </a:p>
        </p:txBody>
      </p:sp>
      <p:sp>
        <p:nvSpPr>
          <p:cNvPr id="12" name="AutoShape 42"/>
          <p:cNvSpPr>
            <a:spLocks noChangeArrowheads="1"/>
          </p:cNvSpPr>
          <p:nvPr/>
        </p:nvSpPr>
        <p:spPr bwMode="auto">
          <a:xfrm>
            <a:off x="3971925" y="1908175"/>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3734788" y="1085925"/>
            <a:ext cx="1888659" cy="369332"/>
          </a:xfrm>
          <a:prstGeom prst="rect">
            <a:avLst/>
          </a:prstGeom>
        </p:spPr>
        <p:txBody>
          <a:bodyPr wrap="none">
            <a:spAutoFit/>
          </a:bodyPr>
          <a:lstStyle/>
          <a:p>
            <a:r>
              <a:rPr lang="en-US" altLang="zh-TW" dirty="0">
                <a:latin typeface="Times New Roman" panose="02020603050405020304" pitchFamily="18" charset="0"/>
                <a:ea typeface="新細明體" pitchFamily="18" charset="-120"/>
                <a:cs typeface="Times New Roman" panose="02020603050405020304" pitchFamily="18" charset="0"/>
              </a:rPr>
              <a:t>∑( 1, 2, 3, 4, 5, 7) </a:t>
            </a:r>
            <a:endParaRPr lang="en-US" dirty="0"/>
          </a:p>
        </p:txBody>
      </p:sp>
    </p:spTree>
    <p:extLst>
      <p:ext uri="{BB962C8B-B14F-4D97-AF65-F5344CB8AC3E}">
        <p14:creationId xmlns:p14="http://schemas.microsoft.com/office/powerpoint/2010/main" val="2313098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81" y="1094276"/>
            <a:ext cx="5600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595187" y="402163"/>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011" y="2760303"/>
            <a:ext cx="5584614" cy="248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6463" y="5246693"/>
            <a:ext cx="9199393" cy="1015663"/>
          </a:xfrm>
          <a:prstGeom prst="rect">
            <a:avLst/>
          </a:prstGeom>
        </p:spPr>
        <p:txBody>
          <a:bodyPr wrap="square">
            <a:spAutoFit/>
          </a:bodyPr>
          <a:lstStyle/>
          <a:p>
            <a:pPr algn="just"/>
            <a:r>
              <a:rPr lang="en-US" sz="2000" dirty="0">
                <a:latin typeface="Times New Roman" pitchFamily="18" charset="0"/>
                <a:cs typeface="Times New Roman" pitchFamily="18" charset="0"/>
              </a:rPr>
              <a:t>The above logic expression for the even parity checker can be implemented by using three Ex-OR gates as shown in figure. If the received message consists of five bits, then one more Ex-OR gate is required for the even parity checking.</a:t>
            </a:r>
          </a:p>
        </p:txBody>
      </p:sp>
    </p:spTree>
    <p:extLst>
      <p:ext uri="{BB962C8B-B14F-4D97-AF65-F5344CB8AC3E}">
        <p14:creationId xmlns:p14="http://schemas.microsoft.com/office/powerpoint/2010/main" val="1472589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itchFamily="18" charset="0"/>
                <a:ea typeface="新細明體" pitchFamily="18" charset="-120"/>
                <a:cs typeface="Times New Roman" pitchFamily="18" charset="0"/>
              </a:rPr>
              <a:t>Parity Generation and Checking</a:t>
            </a:r>
            <a:endParaRPr lang="zh-TW" altLang="en-US" sz="2800" b="1" dirty="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buFont typeface="Wingdings" pitchFamily="2" charset="2"/>
              <a:buChar char="v"/>
            </a:pPr>
            <a:r>
              <a:rPr lang="en-US" altLang="zh-TW" sz="2400" dirty="0">
                <a:latin typeface="Times New Roman" pitchFamily="18" charset="0"/>
                <a:ea typeface="新細明體" pitchFamily="18" charset="-120"/>
                <a:cs typeface="Times New Roman" pitchFamily="18" charset="0"/>
              </a:rPr>
              <a:t> Parity Generation and Checking</a:t>
            </a:r>
          </a:p>
          <a:p>
            <a:pPr lvl="1" eaLnBrk="1" hangingPunct="1"/>
            <a:r>
              <a:rPr lang="en-US" altLang="zh-TW" dirty="0">
                <a:latin typeface="Times New Roman" pitchFamily="18" charset="0"/>
                <a:ea typeface="新細明體" pitchFamily="18" charset="-120"/>
                <a:cs typeface="Times New Roman" pitchFamily="18" charset="0"/>
              </a:rPr>
              <a:t>A parity bit: P = </a:t>
            </a:r>
            <a:r>
              <a:rPr lang="en-US" altLang="zh-TW" i="1" dirty="0" err="1">
                <a:ea typeface="新細明體" pitchFamily="18" charset="-120"/>
              </a:rPr>
              <a:t>x</a:t>
            </a:r>
            <a:r>
              <a:rPr lang="en-US" altLang="zh-TW" dirty="0" err="1">
                <a:latin typeface="Symbol" panose="05050102010706020507" pitchFamily="18" charset="2"/>
                <a:ea typeface="新細明體" pitchFamily="18" charset="-120"/>
              </a:rPr>
              <a:t>Å</a:t>
            </a:r>
            <a:r>
              <a:rPr lang="en-US" altLang="zh-TW" i="1" dirty="0" err="1">
                <a:ea typeface="新細明體" pitchFamily="18" charset="-120"/>
              </a:rPr>
              <a:t>y</a:t>
            </a:r>
            <a:r>
              <a:rPr lang="en-US" altLang="zh-TW" dirty="0" err="1">
                <a:latin typeface="Symbol" panose="05050102010706020507" pitchFamily="18" charset="2"/>
                <a:ea typeface="新細明體" pitchFamily="18" charset="-120"/>
              </a:rPr>
              <a:t>Å</a:t>
            </a:r>
            <a:r>
              <a:rPr lang="en-US" altLang="zh-TW" i="1" dirty="0" err="1">
                <a:ea typeface="新細明體" pitchFamily="18" charset="-120"/>
              </a:rPr>
              <a:t>z</a:t>
            </a:r>
            <a:endParaRPr lang="en-US" altLang="zh-TW" i="1" dirty="0">
              <a:ea typeface="新細明體" pitchFamily="18" charset="-120"/>
            </a:endParaRPr>
          </a:p>
          <a:p>
            <a:pPr lvl="1" eaLnBrk="1" hangingPunct="1"/>
            <a:r>
              <a:rPr lang="en-US" altLang="zh-TW" dirty="0">
                <a:latin typeface="Times New Roman" pitchFamily="18" charset="0"/>
                <a:ea typeface="新細明體" pitchFamily="18" charset="-120"/>
                <a:cs typeface="Times New Roman" pitchFamily="18" charset="0"/>
              </a:rPr>
              <a:t>Parity check: C = </a:t>
            </a:r>
            <a:r>
              <a:rPr lang="en-US" altLang="zh-TW" i="1" dirty="0" err="1">
                <a:ea typeface="新細明體" pitchFamily="18" charset="-120"/>
              </a:rPr>
              <a:t>x</a:t>
            </a:r>
            <a:r>
              <a:rPr lang="en-US" altLang="zh-TW" dirty="0" err="1">
                <a:latin typeface="Symbol" panose="05050102010706020507" pitchFamily="18" charset="2"/>
                <a:ea typeface="新細明體" pitchFamily="18" charset="-120"/>
              </a:rPr>
              <a:t>Å</a:t>
            </a:r>
            <a:r>
              <a:rPr lang="en-US" altLang="zh-TW" i="1" dirty="0" err="1">
                <a:ea typeface="新細明體" pitchFamily="18" charset="-120"/>
              </a:rPr>
              <a:t>y</a:t>
            </a:r>
            <a:r>
              <a:rPr lang="en-US" altLang="zh-TW" dirty="0" err="1">
                <a:latin typeface="Symbol" panose="05050102010706020507" pitchFamily="18" charset="2"/>
                <a:ea typeface="新細明體" pitchFamily="18" charset="-120"/>
              </a:rPr>
              <a:t>Å</a:t>
            </a:r>
            <a:r>
              <a:rPr lang="en-US" altLang="zh-TW" i="1" dirty="0" err="1">
                <a:ea typeface="新細明體" pitchFamily="18" charset="-120"/>
              </a:rPr>
              <a:t>z</a:t>
            </a:r>
            <a:r>
              <a:rPr lang="en-US" altLang="zh-TW" dirty="0" err="1">
                <a:latin typeface="Symbol" panose="05050102010706020507" pitchFamily="18" charset="2"/>
                <a:ea typeface="新細明體" pitchFamily="18" charset="-120"/>
              </a:rPr>
              <a:t>Å</a:t>
            </a:r>
            <a:r>
              <a:rPr lang="en-US" altLang="zh-TW" i="1" dirty="0" err="1">
                <a:ea typeface="新細明體" pitchFamily="18" charset="-120"/>
              </a:rPr>
              <a:t>P</a:t>
            </a:r>
            <a:endParaRPr lang="en-US" altLang="zh-TW" i="1" dirty="0">
              <a:ea typeface="新細明體" pitchFamily="18" charset="-120"/>
            </a:endParaRPr>
          </a:p>
          <a:p>
            <a:pPr lvl="2" eaLnBrk="1" hangingPunct="1"/>
            <a:r>
              <a:rPr lang="en-US" altLang="zh-TW" dirty="0">
                <a:latin typeface="Times New Roman" pitchFamily="18" charset="0"/>
                <a:ea typeface="新細明體" pitchFamily="18" charset="-120"/>
                <a:cs typeface="Times New Roman" pitchFamily="18" charset="0"/>
              </a:rPr>
              <a:t>C=1: one bit error or an odd number of data bit error</a:t>
            </a:r>
          </a:p>
          <a:p>
            <a:pPr lvl="2" eaLnBrk="1" hangingPunct="1"/>
            <a:r>
              <a:rPr lang="en-US" altLang="zh-TW" dirty="0">
                <a:latin typeface="Times New Roman" pitchFamily="18" charset="0"/>
                <a:ea typeface="新細明體" pitchFamily="18" charset="-120"/>
                <a:cs typeface="Times New Roman" pitchFamily="18" charset="0"/>
              </a:rPr>
              <a:t>C=0: correct or an even # of data bit error</a:t>
            </a:r>
          </a:p>
          <a:p>
            <a:pPr eaLnBrk="1" hangingPunct="1"/>
            <a:endParaRPr lang="zh-TW" altLang="en-US" dirty="0">
              <a:ea typeface="新細明體" pitchFamily="18" charset="-120"/>
            </a:endParaRPr>
          </a:p>
        </p:txBody>
      </p:sp>
      <p:pic>
        <p:nvPicPr>
          <p:cNvPr id="6" name="Picture 6"/>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t="8492"/>
          <a:stretch>
            <a:fillRect/>
          </a:stretch>
        </p:blipFill>
        <p:spPr bwMode="auto">
          <a:xfrm>
            <a:off x="1307611" y="3027240"/>
            <a:ext cx="83661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722193" y="5299289"/>
            <a:ext cx="6191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sz="2000" dirty="0">
                <a:latin typeface="Times New Roman" panose="02020603050405020304" pitchFamily="18" charset="0"/>
                <a:ea typeface="新細明體" pitchFamily="18" charset="-120"/>
                <a:cs typeface="Angsana New" pitchFamily="18" charset="-34"/>
              </a:rPr>
              <a:t>Logic Diagram of a Parity Generator and Checker</a:t>
            </a:r>
          </a:p>
        </p:txBody>
      </p:sp>
    </p:spTree>
    <p:extLst>
      <p:ext uri="{BB962C8B-B14F-4D97-AF65-F5344CB8AC3E}">
        <p14:creationId xmlns:p14="http://schemas.microsoft.com/office/powerpoint/2010/main" val="334598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81" y="1094276"/>
            <a:ext cx="5600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595187" y="402163"/>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011" y="2760303"/>
            <a:ext cx="5584614" cy="248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6463" y="5246693"/>
            <a:ext cx="10235829" cy="1107996"/>
          </a:xfrm>
          <a:prstGeom prst="rect">
            <a:avLst/>
          </a:prstGeom>
        </p:spPr>
        <p:txBody>
          <a:bodyPr wrap="square">
            <a:spAutoFit/>
          </a:bodyPr>
          <a:lstStyle/>
          <a:p>
            <a:pPr algn="just"/>
            <a:r>
              <a:rPr lang="en-US" sz="2200" dirty="0">
                <a:latin typeface="Times New Roman" pitchFamily="18" charset="0"/>
                <a:cs typeface="Times New Roman" pitchFamily="18" charset="0"/>
              </a:rPr>
              <a:t>The above logic expression for the even parity checker can be implemented by using three Ex-OR gates as shown in figure. If the received message consists of five bits, then one more Ex-OR gate is required for the even parity checking</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1279133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89" y="2626412"/>
            <a:ext cx="10515600" cy="1325563"/>
          </a:xfrm>
        </p:spPr>
        <p:txBody>
          <a:bodyPr>
            <a:normAutofit/>
          </a:bodyPr>
          <a:lstStyle/>
          <a:p>
            <a:pPr algn="ctr"/>
            <a:r>
              <a:rPr lang="en-US" sz="2800" b="1" dirty="0">
                <a:latin typeface="Times New Roman" pitchFamily="18" charset="0"/>
                <a:cs typeface="Times New Roman" pitchFamily="18" charset="0"/>
              </a:rPr>
              <a:t>Application of Combinational Circuit</a:t>
            </a:r>
          </a:p>
        </p:txBody>
      </p:sp>
    </p:spTree>
    <p:extLst>
      <p:ext uri="{BB962C8B-B14F-4D97-AF65-F5344CB8AC3E}">
        <p14:creationId xmlns:p14="http://schemas.microsoft.com/office/powerpoint/2010/main" val="173551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38200" y="365125"/>
            <a:ext cx="10515600" cy="411163"/>
          </a:xfrm>
        </p:spPr>
        <p:txBody>
          <a:bodyPr>
            <a:noAutofit/>
          </a:bodyPr>
          <a:lstStyle/>
          <a:p>
            <a:pPr>
              <a:defRPr/>
            </a:pPr>
            <a:r>
              <a:rPr lang="en-US" sz="2800" b="1" dirty="0">
                <a:latin typeface="Times New Roman" panose="02020603050405020304" pitchFamily="18" charset="0"/>
                <a:cs typeface="Times New Roman" panose="02020603050405020304" pitchFamily="18" charset="0"/>
              </a:rPr>
              <a:t>Encoders</a:t>
            </a:r>
          </a:p>
        </p:txBody>
      </p:sp>
      <p:sp>
        <p:nvSpPr>
          <p:cNvPr id="516099" name="Rectangle 3"/>
          <p:cNvSpPr>
            <a:spLocks noGrp="1" noChangeArrowheads="1"/>
          </p:cNvSpPr>
          <p:nvPr>
            <p:ph type="body" idx="1"/>
          </p:nvPr>
        </p:nvSpPr>
        <p:spPr>
          <a:xfrm>
            <a:off x="2135188" y="1089026"/>
            <a:ext cx="8280400" cy="1666875"/>
          </a:xfrm>
        </p:spPr>
        <p:txBody>
          <a:bodyPr>
            <a:normAutofit/>
          </a:bodyPr>
          <a:lstStyle/>
          <a:p>
            <a:r>
              <a:rPr lang="en-US" sz="2400" dirty="0">
                <a:latin typeface="Times New Roman" panose="02020603050405020304" pitchFamily="18" charset="0"/>
                <a:cs typeface="Times New Roman" panose="02020603050405020304" pitchFamily="18" charset="0"/>
              </a:rPr>
              <a:t>Put “</a:t>
            </a:r>
            <a:r>
              <a:rPr lang="en-US" sz="2400" i="1" dirty="0">
                <a:solidFill>
                  <a:schemeClr val="accent1"/>
                </a:solidFill>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into code</a:t>
            </a:r>
          </a:p>
          <a:p>
            <a:r>
              <a:rPr lang="en-US" sz="2400" dirty="0">
                <a:latin typeface="Times New Roman" panose="02020603050405020304" pitchFamily="18" charset="0"/>
                <a:cs typeface="Times New Roman" panose="02020603050405020304" pitchFamily="18" charset="0"/>
              </a:rPr>
              <a:t>Binary Encoder</a:t>
            </a:r>
          </a:p>
          <a:p>
            <a:pPr lvl="1"/>
            <a:r>
              <a:rPr lang="en-US" dirty="0">
                <a:latin typeface="Times New Roman" panose="02020603050405020304" pitchFamily="18" charset="0"/>
                <a:cs typeface="Times New Roman" panose="02020603050405020304" pitchFamily="18" charset="0"/>
              </a:rPr>
              <a:t>Example: 4-to-2 Binary Encoder</a:t>
            </a:r>
          </a:p>
        </p:txBody>
      </p:sp>
      <p:graphicFrame>
        <p:nvGraphicFramePr>
          <p:cNvPr id="516146" name="Group 50"/>
          <p:cNvGraphicFramePr>
            <a:graphicFrameLocks noGrp="1"/>
          </p:cNvGraphicFramePr>
          <p:nvPr/>
        </p:nvGraphicFramePr>
        <p:xfrm>
          <a:off x="7356476" y="3608388"/>
          <a:ext cx="2519363" cy="2159000"/>
        </p:xfrm>
        <a:graphic>
          <a:graphicData uri="http://schemas.openxmlformats.org/drawingml/2006/table">
            <a:tbl>
              <a:tblPr/>
              <a:tblGrid>
                <a:gridCol w="1439863">
                  <a:extLst>
                    <a:ext uri="{9D8B030D-6E8A-4147-A177-3AD203B41FA5}">
                      <a16:colId xmlns:a16="http://schemas.microsoft.com/office/drawing/2014/main" xmlns="" val="20000"/>
                    </a:ext>
                  </a:extLst>
                </a:gridCol>
                <a:gridCol w="1079500">
                  <a:extLst>
                    <a:ext uri="{9D8B030D-6E8A-4147-A177-3AD203B41FA5}">
                      <a16:colId xmlns:a16="http://schemas.microsoft.com/office/drawing/2014/main" xmlns=""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x</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x</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1" i="1"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0   0</a:t>
                      </a:r>
                      <a:endParaRPr kumimoji="0" lang="en-US" sz="2400" b="1" i="0" u="none" strike="noStrike" cap="none" normalizeH="0" baseline="0">
                        <a:ln>
                          <a:noFill/>
                        </a:ln>
                        <a:solidFill>
                          <a:schemeClr val="accent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0   0   </a:t>
                      </a:r>
                      <a:r>
                        <a:rPr kumimoji="0" lang="en-US" sz="2400" b="1" i="0" u="none" strike="noStrike" cap="none" normalizeH="0" baseline="0">
                          <a:ln>
                            <a:noFill/>
                          </a:ln>
                          <a:solidFill>
                            <a:srgbClr val="CC00CC"/>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   </a:t>
                      </a:r>
                      <a:r>
                        <a:rPr kumimoji="0" lang="en-US" sz="2400" b="1" i="0" u="none" strike="noStrike" cap="none" normalizeH="0" baseline="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a:ln>
                            <a:noFill/>
                          </a:ln>
                          <a:solidFill>
                            <a:schemeClr val="accent2"/>
                          </a:solidFill>
                          <a:effectLst/>
                          <a:latin typeface="Times New Roman" pitchFamily="18" charset="0"/>
                          <a:cs typeface="Times New Roman" pitchFamily="18" charset="0"/>
                        </a:rPr>
                        <a:t>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a:ln>
                            <a:noFill/>
                          </a:ln>
                          <a:solidFill>
                            <a:schemeClr val="accent2"/>
                          </a:solidFill>
                          <a:effectLst/>
                          <a:latin typeface="Times New Roman" pitchFamily="18" charset="0"/>
                          <a:cs typeface="Times New Roman" pitchFamily="18" charset="0"/>
                        </a:rPr>
                        <a:t>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a:ln>
                            <a:noFill/>
                          </a:ln>
                          <a:solidFill>
                            <a:schemeClr val="tx1"/>
                          </a:solidFill>
                          <a:effectLst/>
                          <a:latin typeface="Times New Roman" pitchFamily="18" charset="0"/>
                          <a:cs typeface="Times New Roman" pitchFamily="18" charset="0"/>
                        </a:rPr>
                        <a:t> </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pSp>
        <p:nvGrpSpPr>
          <p:cNvPr id="2" name="Group 51"/>
          <p:cNvGrpSpPr>
            <a:grpSpLocks/>
          </p:cNvGrpSpPr>
          <p:nvPr/>
        </p:nvGrpSpPr>
        <p:grpSpPr bwMode="auto">
          <a:xfrm>
            <a:off x="2465388" y="3244840"/>
            <a:ext cx="4222751" cy="2827333"/>
            <a:chOff x="593" y="2093"/>
            <a:chExt cx="2660" cy="1781"/>
          </a:xfrm>
        </p:grpSpPr>
        <p:sp>
          <p:nvSpPr>
            <p:cNvPr id="32796" name="WordArt 9"/>
            <p:cNvSpPr>
              <a:spLocks noChangeArrowheads="1" noChangeShapeType="1" noTextEdit="1"/>
            </p:cNvSpPr>
            <p:nvPr/>
          </p:nvSpPr>
          <p:spPr bwMode="auto">
            <a:xfrm>
              <a:off x="593" y="2093"/>
              <a:ext cx="113" cy="341"/>
            </a:xfrm>
            <a:prstGeom prst="rect">
              <a:avLst/>
            </a:prstGeom>
          </p:spPr>
          <p:txBody>
            <a:bodyPr wrap="none" fromWordArt="1">
              <a:prstTxWarp prst="textPlain">
                <a:avLst>
                  <a:gd name="adj" fmla="val 49384"/>
                </a:avLst>
              </a:prstTxWarp>
            </a:bodyPr>
            <a:lstStyle/>
            <a:p>
              <a:pPr algn="ctr"/>
              <a:r>
                <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0</a:t>
              </a:r>
            </a:p>
          </p:txBody>
        </p:sp>
        <p:sp>
          <p:nvSpPr>
            <p:cNvPr id="32797" name="WordArt 10"/>
            <p:cNvSpPr>
              <a:spLocks noChangeArrowheads="1" noChangeShapeType="1" noTextEdit="1"/>
            </p:cNvSpPr>
            <p:nvPr/>
          </p:nvSpPr>
          <p:spPr bwMode="auto">
            <a:xfrm>
              <a:off x="612" y="2969"/>
              <a:ext cx="113" cy="341"/>
            </a:xfrm>
            <a:prstGeom prst="rect">
              <a:avLst/>
            </a:prstGeom>
          </p:spPr>
          <p:txBody>
            <a:bodyPr wrap="none" fromWordArt="1">
              <a:prstTxWarp prst="textPlain">
                <a:avLst>
                  <a:gd name="adj" fmla="val 49384"/>
                </a:avLst>
              </a:prstTxWarp>
            </a:bodyPr>
            <a:lstStyle/>
            <a:p>
              <a:pPr algn="ctr"/>
              <a:r>
                <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2</a:t>
              </a:r>
            </a:p>
          </p:txBody>
        </p:sp>
        <p:sp>
          <p:nvSpPr>
            <p:cNvPr id="32798" name="WordArt 12"/>
            <p:cNvSpPr>
              <a:spLocks noChangeArrowheads="1" noChangeShapeType="1" noTextEdit="1"/>
            </p:cNvSpPr>
            <p:nvPr/>
          </p:nvSpPr>
          <p:spPr bwMode="auto">
            <a:xfrm>
              <a:off x="612" y="3401"/>
              <a:ext cx="113" cy="341"/>
            </a:xfrm>
            <a:prstGeom prst="rect">
              <a:avLst/>
            </a:prstGeom>
          </p:spPr>
          <p:txBody>
            <a:bodyPr wrap="none" fromWordArt="1">
              <a:prstTxWarp prst="textPlain">
                <a:avLst>
                  <a:gd name="adj" fmla="val 49384"/>
                </a:avLst>
              </a:prstTxWarp>
            </a:bodyPr>
            <a:lstStyle/>
            <a:p>
              <a:pPr algn="ctr"/>
              <a:r>
                <a:rPr lang="en-US" sz="3600" kern="10" spc="72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3</a:t>
              </a:r>
            </a:p>
          </p:txBody>
        </p:sp>
        <p:sp>
          <p:nvSpPr>
            <p:cNvPr id="32799" name="AutoShape 14"/>
            <p:cNvSpPr>
              <a:spLocks noChangeArrowheads="1"/>
            </p:cNvSpPr>
            <p:nvPr/>
          </p:nvSpPr>
          <p:spPr bwMode="auto">
            <a:xfrm>
              <a:off x="1745" y="2160"/>
              <a:ext cx="907" cy="1588"/>
            </a:xfrm>
            <a:prstGeom prst="roundRect">
              <a:avLst>
                <a:gd name="adj" fmla="val 16667"/>
              </a:avLst>
            </a:prstGeom>
            <a:solidFill>
              <a:srgbClr val="FFFF00"/>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a:solidFill>
                    <a:schemeClr val="accent1"/>
                  </a:solidFill>
                  <a:latin typeface="Times New Roman" panose="02020603050405020304" pitchFamily="18" charset="0"/>
                  <a:cs typeface="Times New Roman" panose="02020603050405020304" pitchFamily="18" charset="0"/>
                </a:rPr>
                <a:t>Binary</a:t>
              </a:r>
              <a:br>
                <a:rPr lang="en-US" sz="2400" b="1">
                  <a:solidFill>
                    <a:schemeClr val="accent1"/>
                  </a:solidFill>
                  <a:latin typeface="Times New Roman" panose="02020603050405020304" pitchFamily="18" charset="0"/>
                  <a:cs typeface="Times New Roman" panose="02020603050405020304" pitchFamily="18" charset="0"/>
                </a:rPr>
              </a:br>
              <a:r>
                <a:rPr lang="en-US" sz="2400" b="1">
                  <a:solidFill>
                    <a:schemeClr val="accent1"/>
                  </a:solidFill>
                  <a:latin typeface="Times New Roman" panose="02020603050405020304" pitchFamily="18" charset="0"/>
                  <a:cs typeface="Times New Roman" panose="02020603050405020304" pitchFamily="18" charset="0"/>
                </a:rPr>
                <a:t>Encoder</a:t>
              </a:r>
            </a:p>
          </p:txBody>
        </p:sp>
        <p:sp>
          <p:nvSpPr>
            <p:cNvPr id="32800" name="Line 15"/>
            <p:cNvSpPr>
              <a:spLocks noChangeShapeType="1"/>
            </p:cNvSpPr>
            <p:nvPr/>
          </p:nvSpPr>
          <p:spPr bwMode="auto">
            <a:xfrm>
              <a:off x="1060" y="2285"/>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1" name="Line 16"/>
            <p:cNvSpPr>
              <a:spLocks noChangeShapeType="1"/>
            </p:cNvSpPr>
            <p:nvPr/>
          </p:nvSpPr>
          <p:spPr bwMode="auto">
            <a:xfrm>
              <a:off x="1065" y="3224"/>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2" name="Text Box 17"/>
            <p:cNvSpPr txBox="1">
              <a:spLocks noChangeArrowheads="1"/>
            </p:cNvSpPr>
            <p:nvPr/>
          </p:nvSpPr>
          <p:spPr bwMode="auto">
            <a:xfrm>
              <a:off x="3027" y="2614"/>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solidFill>
                    <a:schemeClr val="accent2"/>
                  </a:solidFill>
                  <a:latin typeface="Times New Roman" panose="02020603050405020304" pitchFamily="18" charset="0"/>
                  <a:cs typeface="Times New Roman" panose="02020603050405020304" pitchFamily="18" charset="0"/>
                </a:rPr>
                <a:t> </a:t>
              </a:r>
              <a:r>
                <a:rPr lang="en-US" sz="2400" b="1" i="1">
                  <a:solidFill>
                    <a:schemeClr val="accent2"/>
                  </a:solidFill>
                  <a:latin typeface="Times New Roman" panose="02020603050405020304" pitchFamily="18" charset="0"/>
                  <a:cs typeface="Times New Roman" panose="02020603050405020304" pitchFamily="18" charset="0"/>
                </a:rPr>
                <a:t>y</a:t>
              </a:r>
              <a:r>
                <a:rPr lang="en-US" sz="2400" b="1" i="1" baseline="-25000">
                  <a:solidFill>
                    <a:schemeClr val="accent2"/>
                  </a:solidFill>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solidFill>
                  <a:schemeClr val="accent2"/>
                </a:solidFill>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solidFill>
                    <a:schemeClr val="accent2"/>
                  </a:solidFill>
                  <a:latin typeface="Times New Roman" panose="02020603050405020304" pitchFamily="18" charset="0"/>
                  <a:cs typeface="Times New Roman" panose="02020603050405020304" pitchFamily="18" charset="0"/>
                </a:rPr>
                <a:t>y</a:t>
              </a:r>
              <a:r>
                <a:rPr lang="en-US" sz="2400" b="1" i="1" baseline="-25000">
                  <a:solidFill>
                    <a:schemeClr val="accent2"/>
                  </a:solidFill>
                  <a:latin typeface="Times New Roman" panose="02020603050405020304" pitchFamily="18" charset="0"/>
                  <a:cs typeface="Times New Roman" panose="02020603050405020304" pitchFamily="18" charset="0"/>
                </a:rPr>
                <a:t>0</a:t>
              </a:r>
            </a:p>
          </p:txBody>
        </p:sp>
        <p:sp>
          <p:nvSpPr>
            <p:cNvPr id="32803" name="Line 18"/>
            <p:cNvSpPr>
              <a:spLocks noChangeShapeType="1"/>
            </p:cNvSpPr>
            <p:nvPr/>
          </p:nvSpPr>
          <p:spPr bwMode="auto">
            <a:xfrm>
              <a:off x="2652" y="2753"/>
              <a:ext cx="341" cy="0"/>
            </a:xfrm>
            <a:prstGeom prst="line">
              <a:avLst/>
            </a:prstGeom>
            <a:noFill/>
            <a:ln w="38100">
              <a:solidFill>
                <a:schemeClr val="accent1"/>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4" name="Line 19"/>
            <p:cNvSpPr>
              <a:spLocks noChangeShapeType="1"/>
            </p:cNvSpPr>
            <p:nvPr/>
          </p:nvSpPr>
          <p:spPr bwMode="auto">
            <a:xfrm>
              <a:off x="2652" y="3207"/>
              <a:ext cx="341" cy="0"/>
            </a:xfrm>
            <a:prstGeom prst="line">
              <a:avLst/>
            </a:prstGeom>
            <a:noFill/>
            <a:ln w="38100">
              <a:solidFill>
                <a:schemeClr val="accent1"/>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5" name="Line 20"/>
            <p:cNvSpPr>
              <a:spLocks noChangeShapeType="1"/>
            </p:cNvSpPr>
            <p:nvPr/>
          </p:nvSpPr>
          <p:spPr bwMode="auto">
            <a:xfrm>
              <a:off x="1065" y="3602"/>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32806" name="Picture 8"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 y="3420"/>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7"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 y="2979"/>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8" name="Picture 6"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 y="2094"/>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9" name="Text Box 45"/>
            <p:cNvSpPr txBox="1">
              <a:spLocks noChangeArrowheads="1"/>
            </p:cNvSpPr>
            <p:nvPr/>
          </p:nvSpPr>
          <p:spPr bwMode="auto">
            <a:xfrm>
              <a:off x="1294" y="2267"/>
              <a:ext cx="226"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buClr>
                  <a:schemeClr val="bg1"/>
                </a:buClr>
                <a:buFont typeface="Arial" panose="020B0604020202020204" pitchFamily="34" charset="0"/>
                <a:buNone/>
              </a:pPr>
              <a:r>
                <a:rPr lang="en-US" sz="2400" b="1" i="1" baseline="-25000" dirty="0">
                  <a:solidFill>
                    <a:srgbClr val="CC00CC"/>
                  </a:solidFill>
                  <a:latin typeface="Times New Roman" panose="02020603050405020304" pitchFamily="18" charset="0"/>
                  <a:cs typeface="Times New Roman" panose="02020603050405020304" pitchFamily="18" charset="0"/>
                </a:rPr>
                <a:t> </a:t>
              </a:r>
              <a:r>
                <a:rPr lang="en-US" sz="2400" b="1" i="1" dirty="0">
                  <a:solidFill>
                    <a:srgbClr val="CC00CC"/>
                  </a:solidFill>
                  <a:latin typeface="Times New Roman" panose="02020603050405020304" pitchFamily="18" charset="0"/>
                  <a:cs typeface="Times New Roman" panose="02020603050405020304" pitchFamily="18" charset="0"/>
                </a:rPr>
                <a:t>x</a:t>
              </a:r>
              <a:r>
                <a:rPr lang="en-US" sz="2400" b="1" i="1" baseline="-25000" dirty="0">
                  <a:solidFill>
                    <a:srgbClr val="CC00CC"/>
                  </a:solidFill>
                  <a:latin typeface="Times New Roman" panose="02020603050405020304" pitchFamily="18" charset="0"/>
                  <a:cs typeface="Times New Roman" panose="02020603050405020304" pitchFamily="18" charset="0"/>
                </a:rPr>
                <a:t>0</a:t>
              </a: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pPr>
              <a:endParaRPr lang="en-US" sz="1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pPr>
              <a:r>
                <a:rPr lang="en-US" sz="2400" b="1" i="1" dirty="0">
                  <a:solidFill>
                    <a:srgbClr val="CC00CC"/>
                  </a:solidFill>
                  <a:latin typeface="Times New Roman" panose="02020603050405020304" pitchFamily="18" charset="0"/>
                  <a:cs typeface="Times New Roman" panose="02020603050405020304" pitchFamily="18" charset="0"/>
                </a:rPr>
                <a:t>x</a:t>
              </a:r>
              <a:r>
                <a:rPr lang="en-US" sz="2400" b="1" i="1" baseline="-25000" dirty="0">
                  <a:solidFill>
                    <a:srgbClr val="CC00CC"/>
                  </a:solidFill>
                  <a:latin typeface="Times New Roman" panose="02020603050405020304" pitchFamily="18" charset="0"/>
                  <a:cs typeface="Times New Roman" panose="02020603050405020304" pitchFamily="18" charset="0"/>
                </a:rPr>
                <a:t>1</a:t>
              </a: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r>
                <a:rPr lang="en-US" sz="2400" b="1" i="1" dirty="0">
                  <a:solidFill>
                    <a:srgbClr val="CC00CC"/>
                  </a:solidFill>
                  <a:latin typeface="Times New Roman" panose="02020603050405020304" pitchFamily="18" charset="0"/>
                  <a:cs typeface="Times New Roman" panose="02020603050405020304" pitchFamily="18" charset="0"/>
                </a:rPr>
                <a:t>x</a:t>
              </a:r>
              <a:r>
                <a:rPr lang="en-US" sz="2400" b="1" i="1" baseline="-25000" dirty="0">
                  <a:solidFill>
                    <a:srgbClr val="CC00CC"/>
                  </a:solidFill>
                  <a:latin typeface="Times New Roman" panose="02020603050405020304" pitchFamily="18" charset="0"/>
                  <a:cs typeface="Times New Roman" panose="02020603050405020304" pitchFamily="18" charset="0"/>
                </a:rPr>
                <a:t>2</a:t>
              </a:r>
              <a:r>
                <a:rPr lang="en-US" sz="2400" b="1" i="1" dirty="0">
                  <a:solidFill>
                    <a:srgbClr val="CC00CC"/>
                  </a:solidFill>
                  <a:latin typeface="Times New Roman" panose="02020603050405020304" pitchFamily="18" charset="0"/>
                  <a:cs typeface="Times New Roman" panose="02020603050405020304" pitchFamily="18" charset="0"/>
                </a:rPr>
                <a:t> </a:t>
              </a: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r>
                <a:rPr lang="en-US" sz="2400" b="1" i="1" dirty="0">
                  <a:solidFill>
                    <a:srgbClr val="CC00CC"/>
                  </a:solidFill>
                  <a:latin typeface="Times New Roman" panose="02020603050405020304" pitchFamily="18" charset="0"/>
                  <a:cs typeface="Times New Roman" panose="02020603050405020304" pitchFamily="18" charset="0"/>
                </a:rPr>
                <a:t>x</a:t>
              </a:r>
              <a:r>
                <a:rPr lang="en-US" sz="2400" b="1" i="1" baseline="-25000" dirty="0">
                  <a:solidFill>
                    <a:srgbClr val="CC00CC"/>
                  </a:solidFill>
                  <a:latin typeface="Times New Roman" panose="02020603050405020304" pitchFamily="18" charset="0"/>
                  <a:cs typeface="Times New Roman" panose="02020603050405020304" pitchFamily="18" charset="0"/>
                </a:rPr>
                <a:t>3</a:t>
              </a:r>
            </a:p>
          </p:txBody>
        </p:sp>
      </p:grpSp>
      <p:sp>
        <p:nvSpPr>
          <p:cNvPr id="516148" name="AutoShape 52"/>
          <p:cNvSpPr>
            <a:spLocks noChangeArrowheads="1"/>
          </p:cNvSpPr>
          <p:nvPr/>
        </p:nvSpPr>
        <p:spPr bwMode="auto">
          <a:xfrm>
            <a:off x="8796337" y="1268414"/>
            <a:ext cx="1480271" cy="1800225"/>
          </a:xfrm>
          <a:prstGeom prst="wedgeRoundRectCallout">
            <a:avLst>
              <a:gd name="adj1" fmla="val -92667"/>
              <a:gd name="adj2" fmla="val 7301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Only </a:t>
            </a:r>
            <a:r>
              <a:rPr lang="en-US" sz="2400" i="1" dirty="0">
                <a:solidFill>
                  <a:schemeClr val="accent1"/>
                </a:solidFill>
                <a:latin typeface="Times New Roman" panose="02020603050405020304" pitchFamily="18" charset="0"/>
                <a:cs typeface="Times New Roman" panose="02020603050405020304" pitchFamily="18" charset="0"/>
              </a:rPr>
              <a:t>one</a:t>
            </a:r>
            <a:r>
              <a:rPr lang="en-US" sz="2400" dirty="0">
                <a:latin typeface="Times New Roman" panose="02020603050405020304" pitchFamily="18" charset="0"/>
                <a:cs typeface="Times New Roman" panose="02020603050405020304" pitchFamily="18" charset="0"/>
              </a:rPr>
              <a:t> switch should be activated at a time</a:t>
            </a:r>
          </a:p>
        </p:txBody>
      </p:sp>
      <p:sp>
        <p:nvSpPr>
          <p:cNvPr id="21" name="WordArt 9"/>
          <p:cNvSpPr>
            <a:spLocks noChangeArrowheads="1" noChangeShapeType="1" noTextEdit="1"/>
          </p:cNvSpPr>
          <p:nvPr/>
        </p:nvSpPr>
        <p:spPr bwMode="auto">
          <a:xfrm>
            <a:off x="2467639" y="3918098"/>
            <a:ext cx="179388" cy="541337"/>
          </a:xfrm>
          <a:prstGeom prst="rect">
            <a:avLst/>
          </a:prstGeom>
        </p:spPr>
        <p:txBody>
          <a:bodyPr wrap="none" fromWordArt="1">
            <a:prstTxWarp prst="textPlain">
              <a:avLst>
                <a:gd name="adj" fmla="val 49384"/>
              </a:avLst>
            </a:prstTxWarp>
          </a:bodyPr>
          <a:lstStyle/>
          <a:p>
            <a:pPr algn="ctr"/>
            <a:r>
              <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1</a:t>
            </a:r>
          </a:p>
        </p:txBody>
      </p:sp>
      <p:sp>
        <p:nvSpPr>
          <p:cNvPr id="22" name="Line 15"/>
          <p:cNvSpPr>
            <a:spLocks noChangeShapeType="1"/>
          </p:cNvSpPr>
          <p:nvPr/>
        </p:nvSpPr>
        <p:spPr bwMode="auto">
          <a:xfrm>
            <a:off x="3249327" y="4208299"/>
            <a:ext cx="10810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23" name="Picture 6"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0552" y="3940915"/>
            <a:ext cx="441325" cy="72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867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16099">
                                            <p:txEl>
                                              <p:pRg st="2" end="2"/>
                                            </p:txEl>
                                          </p:spTgt>
                                        </p:tgtEl>
                                        <p:attrNameLst>
                                          <p:attrName>style.visibility</p:attrName>
                                        </p:attrNameLst>
                                      </p:cBhvr>
                                      <p:to>
                                        <p:strVal val="visible"/>
                                      </p:to>
                                    </p:set>
                                    <p:animEffect transition="in" filter="wipe(left)">
                                      <p:cBhvr>
                                        <p:cTn id="16" dur="500"/>
                                        <p:tgtEl>
                                          <p:spTgt spid="5160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516146"/>
                                        </p:tgtEl>
                                        <p:attrNameLst>
                                          <p:attrName>style.visibility</p:attrName>
                                        </p:attrNameLst>
                                      </p:cBhvr>
                                      <p:to>
                                        <p:strVal val="visible"/>
                                      </p:to>
                                    </p:set>
                                    <p:animEffect transition="in" filter="wipe(up)">
                                      <p:cBhvr>
                                        <p:cTn id="25" dur="500"/>
                                        <p:tgtEl>
                                          <p:spTgt spid="516146"/>
                                        </p:tgtEl>
                                      </p:cBhvr>
                                    </p:animEffect>
                                  </p:childTnLst>
                                </p:cTn>
                              </p:par>
                            </p:childTnLst>
                          </p:cTn>
                        </p:par>
                        <p:par>
                          <p:cTn id="26" fill="hold" nodeType="afterGroup">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516148"/>
                                        </p:tgtEl>
                                        <p:attrNameLst>
                                          <p:attrName>style.visibility</p:attrName>
                                        </p:attrNameLst>
                                      </p:cBhvr>
                                      <p:to>
                                        <p:strVal val="visible"/>
                                      </p:to>
                                    </p:set>
                                    <p:animEffect transition="in" filter="wipe(down)">
                                      <p:cBhvr>
                                        <p:cTn id="29" dur="500"/>
                                        <p:tgtEl>
                                          <p:spTgt spid="51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4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170790"/>
            <a:ext cx="10515600" cy="595314"/>
          </a:xfrm>
        </p:spPr>
        <p:txBody>
          <a:bodyPr>
            <a:normAutofit/>
          </a:bodyPr>
          <a:lstStyle/>
          <a:p>
            <a:pPr>
              <a:defRPr/>
            </a:pPr>
            <a:r>
              <a:rPr lang="en-US" sz="2800" b="1" dirty="0">
                <a:latin typeface="Times New Roman" panose="02020603050405020304" pitchFamily="18" charset="0"/>
                <a:cs typeface="Times New Roman" panose="02020603050405020304" pitchFamily="18" charset="0"/>
              </a:rPr>
              <a:t>Encoders</a:t>
            </a:r>
          </a:p>
        </p:txBody>
      </p:sp>
      <p:sp>
        <p:nvSpPr>
          <p:cNvPr id="517123" name="Rectangle 3"/>
          <p:cNvSpPr>
            <a:spLocks noGrp="1" noChangeArrowheads="1"/>
          </p:cNvSpPr>
          <p:nvPr>
            <p:ph type="body" idx="1"/>
          </p:nvPr>
        </p:nvSpPr>
        <p:spPr>
          <a:xfrm>
            <a:off x="2135188" y="1089025"/>
            <a:ext cx="8280400" cy="477838"/>
          </a:xfrm>
        </p:spPr>
        <p:txBody>
          <a:bodyPr>
            <a:normAutofit/>
          </a:bodyPr>
          <a:lstStyle/>
          <a:p>
            <a:r>
              <a:rPr lang="en-US" dirty="0">
                <a:latin typeface="Times New Roman" panose="02020603050405020304" pitchFamily="18" charset="0"/>
                <a:cs typeface="Times New Roman" panose="02020603050405020304" pitchFamily="18" charset="0"/>
              </a:rPr>
              <a:t>Octal-to-Binary Encoder (8-to-3)</a:t>
            </a:r>
          </a:p>
        </p:txBody>
      </p:sp>
      <p:graphicFrame>
        <p:nvGraphicFramePr>
          <p:cNvPr id="517186" name="Group 66"/>
          <p:cNvGraphicFramePr>
            <a:graphicFrameLocks noGrp="1"/>
          </p:cNvGraphicFramePr>
          <p:nvPr/>
        </p:nvGraphicFramePr>
        <p:xfrm>
          <a:off x="2316164" y="1749425"/>
          <a:ext cx="4319587" cy="3364122"/>
        </p:xfrm>
        <a:graphic>
          <a:graphicData uri="http://schemas.openxmlformats.org/drawingml/2006/table">
            <a:tbl>
              <a:tblPr/>
              <a:tblGrid>
                <a:gridCol w="3059112">
                  <a:extLst>
                    <a:ext uri="{9D8B030D-6E8A-4147-A177-3AD203B41FA5}">
                      <a16:colId xmlns:a16="http://schemas.microsoft.com/office/drawing/2014/main" xmlns="" val="20000"/>
                    </a:ext>
                  </a:extLst>
                </a:gridCol>
                <a:gridCol w="1260475">
                  <a:extLst>
                    <a:ext uri="{9D8B030D-6E8A-4147-A177-3AD203B41FA5}">
                      <a16:colId xmlns:a16="http://schemas.microsoft.com/office/drawing/2014/main" xmlns="" val="20001"/>
                    </a:ext>
                  </a:extLst>
                </a:gridCol>
              </a:tblGrid>
              <a:tr h="438042">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7</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6</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5</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4</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0"/>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0   0   0   0   0   0   0   </a:t>
                      </a:r>
                      <a:r>
                        <a:rPr kumimoji="0" lang="en-US" sz="2400" b="1" i="0" u="none" strike="noStrike" cap="none" normalizeH="0" baseline="0">
                          <a:ln>
                            <a:noFill/>
                          </a:ln>
                          <a:solidFill>
                            <a:srgbClr val="CC00CC"/>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0   0   0</a:t>
                      </a:r>
                      <a:endParaRPr kumimoji="0" lang="en-US" sz="2400" b="1" i="0" u="none" strike="noStrike" cap="none" normalizeH="0" baseline="0">
                        <a:ln>
                          <a:noFill/>
                        </a:ln>
                        <a:solidFill>
                          <a:schemeClr val="accent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0   0   0   0   0   0   </a:t>
                      </a:r>
                      <a:r>
                        <a:rPr kumimoji="0" lang="en-US" sz="2400" b="1" i="0" u="none" strike="noStrike" cap="none" normalizeH="0" baseline="0">
                          <a:ln>
                            <a:noFill/>
                          </a:ln>
                          <a:solidFill>
                            <a:srgbClr val="CC00CC"/>
                          </a:solidFill>
                          <a:effectLst/>
                          <a:latin typeface="Times New Roman" pitchFamily="18" charset="0"/>
                          <a:cs typeface="Times New Roman" pitchFamily="18" charset="0"/>
                        </a:rPr>
                        <a:t>1   </a:t>
                      </a: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0   0   </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0   0   0   0   0   </a:t>
                      </a:r>
                      <a:r>
                        <a:rPr kumimoji="0" lang="en-US" sz="2400" b="1" i="0" u="none" strike="noStrike" cap="none" normalizeH="0" baseline="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a:ln>
                            <a:noFill/>
                          </a:ln>
                          <a:solidFill>
                            <a:schemeClr val="accent2"/>
                          </a:solidFill>
                          <a:effectLst/>
                          <a:latin typeface="Times New Roman" pitchFamily="18" charset="0"/>
                          <a:cs typeface="Times New Roman" pitchFamily="18" charset="0"/>
                        </a:rPr>
                        <a:t>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0   0   0   0   </a:t>
                      </a:r>
                      <a:r>
                        <a:rPr kumimoji="0" lang="en-US" sz="2400" b="1" i="0" u="none" strike="noStrike" cap="none" normalizeH="0" baseline="0" dirty="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1   1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0   0   0   </a:t>
                      </a:r>
                      <a:r>
                        <a:rPr kumimoji="0" lang="en-US" sz="2400" b="1" i="0" u="none" strike="noStrike" cap="none" normalizeH="0" baseline="0" dirty="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0</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   </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0   0   </a:t>
                      </a:r>
                      <a:r>
                        <a:rPr kumimoji="0" lang="en-US" sz="2400" b="1" i="0" u="none" strike="noStrike" cap="none" normalizeH="0" baseline="0" dirty="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0</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0   </a:t>
                      </a:r>
                      <a:r>
                        <a:rPr kumimoji="0" lang="en-US" sz="2400" b="1" i="0" u="none" strike="noStrike" cap="none" normalizeH="0" baseline="0" dirty="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   0   0   0   0   0   0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   0   0   0   0   0   0   0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1   1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pSp>
        <p:nvGrpSpPr>
          <p:cNvPr id="2" name="Group 84"/>
          <p:cNvGrpSpPr>
            <a:grpSpLocks/>
          </p:cNvGrpSpPr>
          <p:nvPr/>
        </p:nvGrpSpPr>
        <p:grpSpPr bwMode="auto">
          <a:xfrm>
            <a:off x="7535863" y="1089026"/>
            <a:ext cx="2881312" cy="3421063"/>
            <a:chOff x="3674" y="913"/>
            <a:chExt cx="1815" cy="2155"/>
          </a:xfrm>
        </p:grpSpPr>
        <p:sp>
          <p:nvSpPr>
            <p:cNvPr id="34857" name="AutoShape 68"/>
            <p:cNvSpPr>
              <a:spLocks noChangeArrowheads="1"/>
            </p:cNvSpPr>
            <p:nvPr/>
          </p:nvSpPr>
          <p:spPr bwMode="auto">
            <a:xfrm flipH="1" flipV="1">
              <a:off x="4015" y="913"/>
              <a:ext cx="1134" cy="2155"/>
            </a:xfrm>
            <a:prstGeom prst="roundRect">
              <a:avLst>
                <a:gd name="adj" fmla="val 16667"/>
              </a:avLst>
            </a:prstGeom>
            <a:solidFill>
              <a:srgbClr val="FFFF00"/>
            </a:solidFill>
            <a:ln w="28575" algn="ctr">
              <a:solidFill>
                <a:srgbClr val="008000"/>
              </a:solidFill>
              <a:round/>
              <a:headEnd/>
              <a:tailEnd/>
            </a:ln>
          </p:spPr>
          <p:txBody>
            <a:bodyPr vert="eaVert" wrap="none"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a:solidFill>
                    <a:schemeClr val="accent1"/>
                  </a:solidFill>
                  <a:latin typeface="Times New Roman" panose="02020603050405020304" pitchFamily="18" charset="0"/>
                  <a:cs typeface="Times New Roman" panose="02020603050405020304" pitchFamily="18" charset="0"/>
                </a:rPr>
                <a:t>Binary</a:t>
              </a:r>
              <a:br>
                <a:rPr lang="en-US" sz="2400" b="1">
                  <a:solidFill>
                    <a:schemeClr val="accent1"/>
                  </a:solidFill>
                  <a:latin typeface="Times New Roman" panose="02020603050405020304" pitchFamily="18" charset="0"/>
                  <a:cs typeface="Times New Roman" panose="02020603050405020304" pitchFamily="18" charset="0"/>
                </a:rPr>
              </a:br>
              <a:r>
                <a:rPr lang="en-US" sz="2400" b="1">
                  <a:solidFill>
                    <a:schemeClr val="accent1"/>
                  </a:solidFill>
                  <a:latin typeface="Times New Roman" panose="02020603050405020304" pitchFamily="18" charset="0"/>
                  <a:cs typeface="Times New Roman" panose="02020603050405020304" pitchFamily="18" charset="0"/>
                </a:rPr>
                <a:t>Encoder</a:t>
              </a:r>
            </a:p>
          </p:txBody>
        </p:sp>
        <p:sp>
          <p:nvSpPr>
            <p:cNvPr id="34858" name="Line 69"/>
            <p:cNvSpPr>
              <a:spLocks noChangeShapeType="1"/>
            </p:cNvSpPr>
            <p:nvPr/>
          </p:nvSpPr>
          <p:spPr bwMode="auto">
            <a:xfrm>
              <a:off x="5148" y="1819"/>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59" name="Line 70"/>
            <p:cNvSpPr>
              <a:spLocks noChangeShapeType="1"/>
            </p:cNvSpPr>
            <p:nvPr/>
          </p:nvSpPr>
          <p:spPr bwMode="auto">
            <a:xfrm>
              <a:off x="5148" y="2273"/>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0" name="Text Box 71"/>
            <p:cNvSpPr txBox="1">
              <a:spLocks noChangeArrowheads="1"/>
            </p:cNvSpPr>
            <p:nvPr/>
          </p:nvSpPr>
          <p:spPr bwMode="auto">
            <a:xfrm>
              <a:off x="4921" y="1649"/>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2</a:t>
              </a:r>
            </a:p>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0</a:t>
              </a:r>
            </a:p>
          </p:txBody>
        </p:sp>
        <p:sp>
          <p:nvSpPr>
            <p:cNvPr id="34861" name="Line 72"/>
            <p:cNvSpPr>
              <a:spLocks noChangeShapeType="1"/>
            </p:cNvSpPr>
            <p:nvPr/>
          </p:nvSpPr>
          <p:spPr bwMode="auto">
            <a:xfrm>
              <a:off x="3674" y="1253"/>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2" name="Text Box 73"/>
            <p:cNvSpPr txBox="1">
              <a:spLocks noChangeArrowheads="1"/>
            </p:cNvSpPr>
            <p:nvPr/>
          </p:nvSpPr>
          <p:spPr bwMode="auto">
            <a:xfrm>
              <a:off x="4014" y="1114"/>
              <a:ext cx="226" cy="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7</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6</a:t>
              </a:r>
            </a:p>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5</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4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3</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2</a:t>
              </a:r>
            </a:p>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1</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0</a:t>
              </a:r>
            </a:p>
          </p:txBody>
        </p:sp>
        <p:sp>
          <p:nvSpPr>
            <p:cNvPr id="34863" name="Line 74"/>
            <p:cNvSpPr>
              <a:spLocks noChangeShapeType="1"/>
            </p:cNvSpPr>
            <p:nvPr/>
          </p:nvSpPr>
          <p:spPr bwMode="auto">
            <a:xfrm>
              <a:off x="3674" y="1480"/>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4" name="Line 75"/>
            <p:cNvSpPr>
              <a:spLocks noChangeShapeType="1"/>
            </p:cNvSpPr>
            <p:nvPr/>
          </p:nvSpPr>
          <p:spPr bwMode="auto">
            <a:xfrm>
              <a:off x="3674" y="170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5" name="Line 76"/>
            <p:cNvSpPr>
              <a:spLocks noChangeShapeType="1"/>
            </p:cNvSpPr>
            <p:nvPr/>
          </p:nvSpPr>
          <p:spPr bwMode="auto">
            <a:xfrm>
              <a:off x="3674" y="1934"/>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6" name="Line 77"/>
            <p:cNvSpPr>
              <a:spLocks noChangeShapeType="1"/>
            </p:cNvSpPr>
            <p:nvPr/>
          </p:nvSpPr>
          <p:spPr bwMode="auto">
            <a:xfrm>
              <a:off x="5148" y="2046"/>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7" name="Line 78"/>
            <p:cNvSpPr>
              <a:spLocks noChangeShapeType="1"/>
            </p:cNvSpPr>
            <p:nvPr/>
          </p:nvSpPr>
          <p:spPr bwMode="auto">
            <a:xfrm>
              <a:off x="3674" y="2160"/>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8" name="Line 79"/>
            <p:cNvSpPr>
              <a:spLocks noChangeShapeType="1"/>
            </p:cNvSpPr>
            <p:nvPr/>
          </p:nvSpPr>
          <p:spPr bwMode="auto">
            <a:xfrm>
              <a:off x="3674" y="2386"/>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9" name="Line 80"/>
            <p:cNvSpPr>
              <a:spLocks noChangeShapeType="1"/>
            </p:cNvSpPr>
            <p:nvPr/>
          </p:nvSpPr>
          <p:spPr bwMode="auto">
            <a:xfrm>
              <a:off x="3674" y="2612"/>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70" name="Line 81"/>
            <p:cNvSpPr>
              <a:spLocks noChangeShapeType="1"/>
            </p:cNvSpPr>
            <p:nvPr/>
          </p:nvSpPr>
          <p:spPr bwMode="auto">
            <a:xfrm>
              <a:off x="3674" y="2838"/>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aphicFrame>
        <p:nvGraphicFramePr>
          <p:cNvPr id="517202" name="Object 82"/>
          <p:cNvGraphicFramePr>
            <a:graphicFrameLocks noChangeAspect="1"/>
          </p:cNvGraphicFramePr>
          <p:nvPr/>
        </p:nvGraphicFramePr>
        <p:xfrm>
          <a:off x="2328863" y="5229226"/>
          <a:ext cx="2493962" cy="1389063"/>
        </p:xfrm>
        <a:graphic>
          <a:graphicData uri="http://schemas.openxmlformats.org/presentationml/2006/ole">
            <mc:AlternateContent xmlns:mc="http://schemas.openxmlformats.org/markup-compatibility/2006">
              <mc:Choice xmlns:v="urn:schemas-microsoft-com:vml" Requires="v">
                <p:oleObj spid="_x0000_s21548" name="Equation" r:id="rId4" imgW="1231900" imgH="685800" progId="Equation.3">
                  <p:embed/>
                </p:oleObj>
              </mc:Choice>
              <mc:Fallback>
                <p:oleObj name="Equation" r:id="rId4" imgW="12319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863" y="5229226"/>
                        <a:ext cx="2493962" cy="138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205" name="Object 85"/>
          <p:cNvGraphicFramePr>
            <a:graphicFrameLocks noChangeAspect="1"/>
          </p:cNvGraphicFramePr>
          <p:nvPr/>
        </p:nvGraphicFramePr>
        <p:xfrm>
          <a:off x="6861176" y="4491038"/>
          <a:ext cx="2970213" cy="2309812"/>
        </p:xfrm>
        <a:graphic>
          <a:graphicData uri="http://schemas.openxmlformats.org/presentationml/2006/ole">
            <mc:AlternateContent xmlns:mc="http://schemas.openxmlformats.org/markup-compatibility/2006">
              <mc:Choice xmlns:v="urn:schemas-microsoft-com:vml" Requires="v">
                <p:oleObj spid="_x0000_s21549" name="Visio" r:id="rId6" imgW="1891955" imgH="1471087" progId="Visio.Drawing.11">
                  <p:embed/>
                </p:oleObj>
              </mc:Choice>
              <mc:Fallback>
                <p:oleObj name="Visio" r:id="rId6" imgW="1891955" imgH="147108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1176" y="4491038"/>
                        <a:ext cx="2970213" cy="230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249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left)">
                                      <p:cBhvr>
                                        <p:cTn id="7" dur="500"/>
                                        <p:tgtEl>
                                          <p:spTgt spid="51712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7186"/>
                                        </p:tgtEl>
                                        <p:attrNameLst>
                                          <p:attrName>style.visibility</p:attrName>
                                        </p:attrNameLst>
                                      </p:cBhvr>
                                      <p:to>
                                        <p:strVal val="visible"/>
                                      </p:to>
                                    </p:set>
                                    <p:animEffect transition="in" filter="wipe(up)">
                                      <p:cBhvr>
                                        <p:cTn id="11" dur="500"/>
                                        <p:tgtEl>
                                          <p:spTgt spid="51718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17202"/>
                                        </p:tgtEl>
                                        <p:attrNameLst>
                                          <p:attrName>style.visibility</p:attrName>
                                        </p:attrNameLst>
                                      </p:cBhvr>
                                      <p:to>
                                        <p:strVal val="visible"/>
                                      </p:to>
                                    </p:set>
                                    <p:animEffect transition="in" filter="wipe(left)">
                                      <p:cBhvr>
                                        <p:cTn id="20" dur="500"/>
                                        <p:tgtEl>
                                          <p:spTgt spid="517202"/>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517205"/>
                                        </p:tgtEl>
                                        <p:attrNameLst>
                                          <p:attrName>style.visibility</p:attrName>
                                        </p:attrNameLst>
                                      </p:cBhvr>
                                      <p:to>
                                        <p:strVal val="visible"/>
                                      </p:to>
                                    </p:set>
                                    <p:animEffect transition="in" filter="wipe(left)">
                                      <p:cBhvr>
                                        <p:cTn id="24" dur="500"/>
                                        <p:tgtEl>
                                          <p:spTgt spid="51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1234" y="728961"/>
            <a:ext cx="5301493" cy="4689312"/>
          </a:xfrm>
          <a:prstGeom prst="rect">
            <a:avLst/>
          </a:prstGeom>
        </p:spPr>
      </p:pic>
      <p:sp>
        <p:nvSpPr>
          <p:cNvPr id="4" name="Title 3"/>
          <p:cNvSpPr>
            <a:spLocks noGrp="1"/>
          </p:cNvSpPr>
          <p:nvPr>
            <p:ph type="title"/>
          </p:nvPr>
        </p:nvSpPr>
        <p:spPr>
          <a:xfrm>
            <a:off x="942703" y="356417"/>
            <a:ext cx="10515600" cy="523149"/>
          </a:xfrm>
        </p:spPr>
        <p:txBody>
          <a:bodyPr>
            <a:normAutofit/>
          </a:bodyPr>
          <a:lstStyle/>
          <a:p>
            <a:r>
              <a:rPr lang="en-US" sz="2800" b="1" dirty="0">
                <a:latin typeface="Times New Roman" panose="02020603050405020304" pitchFamily="18" charset="0"/>
                <a:cs typeface="Times New Roman" panose="02020603050405020304" pitchFamily="18" charset="0"/>
              </a:rPr>
              <a:t>Decoder Circuit </a:t>
            </a:r>
          </a:p>
        </p:txBody>
      </p:sp>
      <p:sp>
        <p:nvSpPr>
          <p:cNvPr id="6" name="Title 3"/>
          <p:cNvSpPr txBox="1">
            <a:spLocks/>
          </p:cNvSpPr>
          <p:nvPr/>
        </p:nvSpPr>
        <p:spPr>
          <a:xfrm>
            <a:off x="881743" y="1361351"/>
            <a:ext cx="4500154" cy="3175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A decoder is a circuit which takes an n-bits as input and use it to select (set to 1)exactly one of its 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outputs.</a:t>
            </a:r>
          </a:p>
        </p:txBody>
      </p:sp>
    </p:spTree>
    <p:extLst>
      <p:ext uri="{BB962C8B-B14F-4D97-AF65-F5344CB8AC3E}">
        <p14:creationId xmlns:p14="http://schemas.microsoft.com/office/powerpoint/2010/main" val="492850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a:latin typeface="Times New Roman" panose="02020603050405020304" pitchFamily="18" charset="0"/>
                <a:cs typeface="Times New Roman" panose="02020603050405020304" pitchFamily="18" charset="0"/>
              </a:rPr>
              <a:t>Extract “</a:t>
            </a:r>
            <a:r>
              <a:rPr lang="en-US" sz="2400" i="1" dirty="0">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from the code</a:t>
            </a:r>
          </a:p>
          <a:p>
            <a:r>
              <a:rPr lang="en-US" sz="2400" dirty="0">
                <a:latin typeface="Times New Roman" panose="02020603050405020304" pitchFamily="18" charset="0"/>
                <a:cs typeface="Times New Roman" panose="02020603050405020304" pitchFamily="18" charset="0"/>
              </a:rPr>
              <a:t>Binary Decoder</a:t>
            </a:r>
          </a:p>
          <a:p>
            <a:pPr lvl="1"/>
            <a:r>
              <a:rPr lang="en-US" dirty="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136530"/>
              <a:gd name="adj2" fmla="val 141096"/>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endParaRPr lang="en-US" sz="2400" b="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2" name="Table 1"/>
          <p:cNvGraphicFramePr>
            <a:graphicFrameLocks noGrp="1"/>
          </p:cNvGraphicFramePr>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xmlns="" val="20000"/>
                    </a:ext>
                  </a:extLst>
                </a:gridCol>
                <a:gridCol w="747184">
                  <a:extLst>
                    <a:ext uri="{9D8B030D-6E8A-4147-A177-3AD203B41FA5}">
                      <a16:colId xmlns:a16="http://schemas.microsoft.com/office/drawing/2014/main" xmlns="" val="20001"/>
                    </a:ext>
                  </a:extLst>
                </a:gridCol>
                <a:gridCol w="747184">
                  <a:extLst>
                    <a:ext uri="{9D8B030D-6E8A-4147-A177-3AD203B41FA5}">
                      <a16:colId xmlns:a16="http://schemas.microsoft.com/office/drawing/2014/main" xmlns=""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x</a:t>
                      </a:r>
                      <a:r>
                        <a:rPr lang="en-US" sz="2400" b="1" kern="1200" baseline="-25000" dirty="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a:solidFill>
                            <a:schemeClr val="tx1"/>
                          </a:solidFill>
                        </a:rPr>
                        <a:t>x</a:t>
                      </a:r>
                      <a:r>
                        <a:rPr lang="en-US" sz="2400" b="1" baseline="-25000" dirty="0">
                          <a:solidFill>
                            <a:schemeClr val="tx1"/>
                          </a:solidFill>
                        </a:rPr>
                        <a:t>0</a:t>
                      </a:r>
                      <a:endParaRPr lang="en-US" b="1" baseline="-25000" dirty="0">
                        <a:solidFill>
                          <a:schemeClr val="tx1"/>
                        </a:solidFill>
                      </a:endParaRPr>
                    </a:p>
                  </a:txBody>
                  <a:tcPr/>
                </a:tc>
                <a:tc>
                  <a:txBody>
                    <a:bodyPr/>
                    <a:lstStyle/>
                    <a:p>
                      <a:r>
                        <a:rPr lang="en-US" b="1" dirty="0">
                          <a:solidFill>
                            <a:schemeClr val="tx1"/>
                          </a:solidFill>
                        </a:rPr>
                        <a:t>O/P</a:t>
                      </a:r>
                    </a:p>
                  </a:txBody>
                  <a:tcPr/>
                </a:tc>
                <a:extLst>
                  <a:ext uri="{0D108BD9-81ED-4DB2-BD59-A6C34878D82A}">
                    <a16:rowId xmlns:a16="http://schemas.microsoft.com/office/drawing/2014/main" xmlns="" val="10000"/>
                  </a:ext>
                </a:extLst>
              </a:tr>
              <a:tr h="370840">
                <a:tc>
                  <a:txBody>
                    <a:bodyPr/>
                    <a:lstStyle/>
                    <a:p>
                      <a:r>
                        <a:rPr lang="en-US" b="1" dirty="0"/>
                        <a:t>0</a:t>
                      </a:r>
                    </a:p>
                  </a:txBody>
                  <a:tcPr/>
                </a:tc>
                <a:tc>
                  <a:txBody>
                    <a:bodyPr/>
                    <a:lstStyle/>
                    <a:p>
                      <a:r>
                        <a:rPr lang="en-US" b="1" dirty="0"/>
                        <a:t>0</a:t>
                      </a:r>
                    </a:p>
                  </a:txBody>
                  <a:tcPr/>
                </a:tc>
                <a:tc>
                  <a:txBody>
                    <a:bodyPr/>
                    <a:lstStyle/>
                    <a:p>
                      <a:r>
                        <a:rPr lang="en-US" b="1" dirty="0"/>
                        <a:t>0</a:t>
                      </a:r>
                    </a:p>
                  </a:txBody>
                  <a:tcPr/>
                </a:tc>
                <a:extLst>
                  <a:ext uri="{0D108BD9-81ED-4DB2-BD59-A6C34878D82A}">
                    <a16:rowId xmlns:a16="http://schemas.microsoft.com/office/drawing/2014/main" xmlns=""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6151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0" nodeType="clickEffect">
                                  <p:stCondLst>
                                    <p:cond delay="0"/>
                                  </p:stCondLst>
                                  <p:childTnLst>
                                    <p:anim calcmode="discrete" valueType="str">
                                      <p:cBhvr override="childStyle">
                                        <p:cTn id="46" dur="2000" fill="hold"/>
                                        <p:tgtEl>
                                          <p:spTgt spid="507925">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22" presetClass="entr" presetSubtype="4" fill="hold" grpId="0" nodeType="withEffect">
                                  <p:stCondLst>
                                    <p:cond delay="0"/>
                                  </p:stCondLst>
                                  <p:childTnLst>
                                    <p:set>
                                      <p:cBhvr>
                                        <p:cTn id="48" dur="1" fill="hold">
                                          <p:stCondLst>
                                            <p:cond delay="0"/>
                                          </p:stCondLst>
                                        </p:cTn>
                                        <p:tgtEl>
                                          <p:spTgt spid="507928"/>
                                        </p:tgtEl>
                                        <p:attrNameLst>
                                          <p:attrName>style.visibility</p:attrName>
                                        </p:attrNameLst>
                                      </p:cBhvr>
                                      <p:to>
                                        <p:strVal val="visible"/>
                                      </p:to>
                                    </p:set>
                                    <p:animEffect transition="in" filter="wipe(down)">
                                      <p:cBhvr>
                                        <p:cTn id="49" dur="500"/>
                                        <p:tgtEl>
                                          <p:spTgt spid="50792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07937"/>
                                        </p:tgtEl>
                                        <p:attrNameLst>
                                          <p:attrName>style.visibility</p:attrName>
                                        </p:attrNameLst>
                                      </p:cBhvr>
                                      <p:to>
                                        <p:strVal val="visible"/>
                                      </p:to>
                                    </p:set>
                                    <p:animEffect transition="in" filter="wipe(down)">
                                      <p:cBhvr>
                                        <p:cTn id="52" dur="500"/>
                                        <p:tgtEl>
                                          <p:spTgt spid="50793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7939"/>
                                        </p:tgtEl>
                                        <p:attrNameLst>
                                          <p:attrName>style.visibility</p:attrName>
                                        </p:attrNameLst>
                                      </p:cBhvr>
                                      <p:to>
                                        <p:strVal val="visible"/>
                                      </p:to>
                                    </p:set>
                                    <p:animEffect transition="in" filter="wipe(down)">
                                      <p:cBhvr>
                                        <p:cTn id="55" dur="500"/>
                                        <p:tgtEl>
                                          <p:spTgt spid="507939"/>
                                        </p:tgtEl>
                                      </p:cBhvr>
                                    </p:animEffect>
                                  </p:childTnLst>
                                </p:cTn>
                              </p:par>
                              <p:par>
                                <p:cTn id="56" presetID="3" presetClass="emph" presetSubtype="2" fill="hold" grpId="1" nodeType="withEffect">
                                  <p:stCondLst>
                                    <p:cond delay="0"/>
                                  </p:stCondLst>
                                  <p:childTnLst>
                                    <p:animClr clrSpc="rgb" dir="cw">
                                      <p:cBhvr>
                                        <p:cTn id="57" dur="500" fill="hold"/>
                                        <p:tgtEl>
                                          <p:spTgt spid="507928"/>
                                        </p:tgtEl>
                                        <p:attrNameLst>
                                          <p:attrName>style.color</p:attrName>
                                        </p:attrNameLst>
                                      </p:cBhvr>
                                      <p:to>
                                        <a:schemeClr val="tx1"/>
                                      </p:to>
                                    </p:animClr>
                                  </p:childTnLst>
                                </p:cTn>
                              </p:par>
                              <p:par>
                                <p:cTn id="58" presetID="3" presetClass="emph" presetSubtype="2" fill="hold" grpId="1" nodeType="withEffect">
                                  <p:stCondLst>
                                    <p:cond delay="0"/>
                                  </p:stCondLst>
                                  <p:childTnLst>
                                    <p:animClr clrSpc="rgb" dir="cw">
                                      <p:cBhvr>
                                        <p:cTn id="59" dur="500" fill="hold"/>
                                        <p:tgtEl>
                                          <p:spTgt spid="507937"/>
                                        </p:tgtEl>
                                        <p:attrNameLst>
                                          <p:attrName>style.color</p:attrName>
                                        </p:attrNameLst>
                                      </p:cBhvr>
                                      <p:to>
                                        <a:schemeClr val="tx1"/>
                                      </p:to>
                                    </p:animClr>
                                  </p:childTnLst>
                                </p:cTn>
                              </p:par>
                              <p:par>
                                <p:cTn id="60" presetID="3" presetClass="emph" presetSubtype="2" fill="hold" grpId="1" nodeType="withEffect">
                                  <p:stCondLst>
                                    <p:cond delay="0"/>
                                  </p:stCondLst>
                                  <p:childTnLst>
                                    <p:animClr clrSpc="rgb" dir="cw">
                                      <p:cBhvr>
                                        <p:cTn id="61" dur="500" fill="hold"/>
                                        <p:tgtEl>
                                          <p:spTgt spid="507939"/>
                                        </p:tgtEl>
                                        <p:attrNameLst>
                                          <p:attrName>style.color</p:attrName>
                                        </p:attrNameLst>
                                      </p:cBhvr>
                                      <p:to>
                                        <a:schemeClr val="tx1"/>
                                      </p:to>
                                    </p:animClr>
                                  </p:childTnLst>
                                </p:cTn>
                              </p:par>
                            </p:childTnLst>
                          </p:cTn>
                        </p:par>
                        <p:par>
                          <p:cTn id="62" fill="hold" nodeType="afterGroup">
                            <p:stCondLst>
                              <p:cond delay="2000"/>
                            </p:stCondLst>
                            <p:childTnLst>
                              <p:par>
                                <p:cTn id="63" presetID="2" presetClass="entr" presetSubtype="8" fill="hold" grpId="0" nodeType="afterEffect">
                                  <p:stCondLst>
                                    <p:cond delay="0"/>
                                  </p:stCondLst>
                                  <p:childTnLst>
                                    <p:set>
                                      <p:cBhvr>
                                        <p:cTn id="64" dur="1" fill="hold">
                                          <p:stCondLst>
                                            <p:cond delay="0"/>
                                          </p:stCondLst>
                                        </p:cTn>
                                        <p:tgtEl>
                                          <p:spTgt spid="507982"/>
                                        </p:tgtEl>
                                        <p:attrNameLst>
                                          <p:attrName>style.visibility</p:attrName>
                                        </p:attrNameLst>
                                      </p:cBhvr>
                                      <p:to>
                                        <p:strVal val="visible"/>
                                      </p:to>
                                    </p:set>
                                    <p:anim calcmode="lin" valueType="num">
                                      <p:cBhvr additive="base">
                                        <p:cTn id="65" dur="500" fill="hold"/>
                                        <p:tgtEl>
                                          <p:spTgt spid="507982"/>
                                        </p:tgtEl>
                                        <p:attrNameLst>
                                          <p:attrName>ppt_x</p:attrName>
                                        </p:attrNameLst>
                                      </p:cBhvr>
                                      <p:tavLst>
                                        <p:tav tm="0">
                                          <p:val>
                                            <p:strVal val="0-#ppt_w/2"/>
                                          </p:val>
                                        </p:tav>
                                        <p:tav tm="100000">
                                          <p:val>
                                            <p:strVal val="#ppt_x"/>
                                          </p:val>
                                        </p:tav>
                                      </p:tavLst>
                                    </p:anim>
                                    <p:anim calcmode="lin" valueType="num">
                                      <p:cBhvr additive="base">
                                        <p:cTn id="66" dur="500" fill="hold"/>
                                        <p:tgtEl>
                                          <p:spTgt spid="507982"/>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2500"/>
                            </p:stCondLst>
                            <p:childTnLst>
                              <p:par>
                                <p:cTn id="68" presetID="22" presetClass="entr" presetSubtype="8" fill="hold" grpId="0" nodeType="afterEffect">
                                  <p:stCondLst>
                                    <p:cond delay="0"/>
                                  </p:stCondLst>
                                  <p:childTnLst>
                                    <p:set>
                                      <p:cBhvr>
                                        <p:cTn id="69" dur="1" fill="hold">
                                          <p:stCondLst>
                                            <p:cond delay="0"/>
                                          </p:stCondLst>
                                        </p:cTn>
                                        <p:tgtEl>
                                          <p:spTgt spid="507983"/>
                                        </p:tgtEl>
                                        <p:attrNameLst>
                                          <p:attrName>style.visibility</p:attrName>
                                        </p:attrNameLst>
                                      </p:cBhvr>
                                      <p:to>
                                        <p:strVal val="visible"/>
                                      </p:to>
                                    </p:set>
                                    <p:animEffect transition="in" filter="wipe(left)">
                                      <p:cBhvr>
                                        <p:cTn id="70" dur="500"/>
                                        <p:tgtEl>
                                          <p:spTgt spid="507983"/>
                                        </p:tgtEl>
                                      </p:cBhvr>
                                    </p:animEffect>
                                  </p:childTnLst>
                                </p:cTn>
                              </p:par>
                            </p:childTnLst>
                          </p:cTn>
                        </p:par>
                        <p:par>
                          <p:cTn id="71" fill="hold" nodeType="afterGroup">
                            <p:stCondLst>
                              <p:cond delay="3000"/>
                            </p:stCondLst>
                            <p:childTnLst>
                              <p:par>
                                <p:cTn id="72" presetID="1" presetClass="emph" presetSubtype="2" fill="hold" nodeType="afterEffect">
                                  <p:stCondLst>
                                    <p:cond delay="0"/>
                                  </p:stCondLst>
                                  <p:childTnLst>
                                    <p:animClr clrSpc="rgb" dir="cw">
                                      <p:cBhvr>
                                        <p:cTn id="73" dur="1000" fill="hold"/>
                                        <p:tgtEl>
                                          <p:spTgt spid="507914"/>
                                        </p:tgtEl>
                                        <p:attrNameLst>
                                          <p:attrName>fillcolor</p:attrName>
                                        </p:attrNameLst>
                                      </p:cBhvr>
                                      <p:to>
                                        <a:schemeClr val="accent1"/>
                                      </p:to>
                                    </p:animClr>
                                    <p:set>
                                      <p:cBhvr>
                                        <p:cTn id="74" dur="1000" fill="hold"/>
                                        <p:tgtEl>
                                          <p:spTgt spid="507914"/>
                                        </p:tgtEl>
                                        <p:attrNameLst>
                                          <p:attrName>fill.type</p:attrName>
                                        </p:attrNameLst>
                                      </p:cBhvr>
                                      <p:to>
                                        <p:strVal val="solid"/>
                                      </p:to>
                                    </p:set>
                                    <p:set>
                                      <p:cBhvr>
                                        <p:cTn id="75" dur="1000" fill="hold"/>
                                        <p:tgtEl>
                                          <p:spTgt spid="507914"/>
                                        </p:tgtEl>
                                        <p:attrNameLst>
                                          <p:attrName>fill.on</p:attrName>
                                        </p:attrNameLst>
                                      </p:cBhvr>
                                      <p:to>
                                        <p:strVal val="true"/>
                                      </p:to>
                                    </p:set>
                                  </p:childTnLst>
                                </p:cTn>
                              </p:par>
                            </p:childTnLst>
                          </p:cTn>
                        </p:par>
                        <p:par>
                          <p:cTn id="76" fill="hold" nodeType="afterGroup">
                            <p:stCondLst>
                              <p:cond delay="4000"/>
                            </p:stCondLst>
                            <p:childTnLst>
                              <p:par>
                                <p:cTn id="77" presetID="22" presetClass="entr" presetSubtype="4" fill="hold" grpId="0" nodeType="afterEffect">
                                  <p:stCondLst>
                                    <p:cond delay="0"/>
                                  </p:stCondLst>
                                  <p:childTnLst>
                                    <p:set>
                                      <p:cBhvr>
                                        <p:cTn id="78" dur="1" fill="hold">
                                          <p:stCondLst>
                                            <p:cond delay="0"/>
                                          </p:stCondLst>
                                        </p:cTn>
                                        <p:tgtEl>
                                          <p:spTgt spid="507981"/>
                                        </p:tgtEl>
                                        <p:attrNameLst>
                                          <p:attrName>style.visibility</p:attrName>
                                        </p:attrNameLst>
                                      </p:cBhvr>
                                      <p:to>
                                        <p:strVal val="visible"/>
                                      </p:to>
                                    </p:set>
                                    <p:animEffect transition="in" filter="wipe(down)">
                                      <p:cBhvr>
                                        <p:cTn id="79"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build="allAtOnce"/>
      <p:bldP spid="507937" grpId="0"/>
      <p:bldP spid="507937" grpId="1"/>
      <p:bldP spid="507939" grpId="0"/>
      <p:bldP spid="5079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a:latin typeface="Times New Roman" panose="02020603050405020304" pitchFamily="18" charset="0"/>
                <a:cs typeface="Times New Roman" panose="02020603050405020304" pitchFamily="18" charset="0"/>
              </a:rPr>
              <a:t>Extract “</a:t>
            </a:r>
            <a:r>
              <a:rPr lang="en-US" sz="2400" i="1" dirty="0">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from the code</a:t>
            </a:r>
          </a:p>
          <a:p>
            <a:r>
              <a:rPr lang="en-US" sz="2400" dirty="0">
                <a:latin typeface="Times New Roman" panose="02020603050405020304" pitchFamily="18" charset="0"/>
                <a:cs typeface="Times New Roman" panose="02020603050405020304" pitchFamily="18" charset="0"/>
              </a:rPr>
              <a:t>Binary Decoder</a:t>
            </a:r>
          </a:p>
          <a:p>
            <a:pPr lvl="1"/>
            <a:r>
              <a:rPr lang="en-US" dirty="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74001"/>
              <a:gd name="adj2" fmla="val 134590"/>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30" name="Table 29"/>
          <p:cNvGraphicFramePr>
            <a:graphicFrameLocks noGrp="1"/>
          </p:cNvGraphicFramePr>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xmlns="" val="20000"/>
                    </a:ext>
                  </a:extLst>
                </a:gridCol>
                <a:gridCol w="747184">
                  <a:extLst>
                    <a:ext uri="{9D8B030D-6E8A-4147-A177-3AD203B41FA5}">
                      <a16:colId xmlns:a16="http://schemas.microsoft.com/office/drawing/2014/main" xmlns="" val="20001"/>
                    </a:ext>
                  </a:extLst>
                </a:gridCol>
                <a:gridCol w="747184">
                  <a:extLst>
                    <a:ext uri="{9D8B030D-6E8A-4147-A177-3AD203B41FA5}">
                      <a16:colId xmlns:a16="http://schemas.microsoft.com/office/drawing/2014/main" xmlns=""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x</a:t>
                      </a:r>
                      <a:r>
                        <a:rPr lang="en-US" sz="2400" b="1" kern="1200" baseline="-25000" dirty="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a:solidFill>
                            <a:schemeClr val="tx1"/>
                          </a:solidFill>
                        </a:rPr>
                        <a:t>x</a:t>
                      </a:r>
                      <a:r>
                        <a:rPr lang="en-US" sz="2400" b="1" baseline="-25000" dirty="0">
                          <a:solidFill>
                            <a:schemeClr val="tx1"/>
                          </a:solidFill>
                        </a:rPr>
                        <a:t>0</a:t>
                      </a:r>
                      <a:endParaRPr lang="en-US" b="1" baseline="-25000" dirty="0">
                        <a:solidFill>
                          <a:schemeClr val="tx1"/>
                        </a:solidFill>
                      </a:endParaRPr>
                    </a:p>
                  </a:txBody>
                  <a:tcPr/>
                </a:tc>
                <a:tc>
                  <a:txBody>
                    <a:bodyPr/>
                    <a:lstStyle/>
                    <a:p>
                      <a:r>
                        <a:rPr lang="en-US" b="1" dirty="0">
                          <a:solidFill>
                            <a:schemeClr val="tx1"/>
                          </a:solidFill>
                        </a:rPr>
                        <a:t>O/P</a:t>
                      </a:r>
                    </a:p>
                  </a:txBody>
                  <a:tcPr/>
                </a:tc>
                <a:extLst>
                  <a:ext uri="{0D108BD9-81ED-4DB2-BD59-A6C34878D82A}">
                    <a16:rowId xmlns:a16="http://schemas.microsoft.com/office/drawing/2014/main" xmlns="" val="10000"/>
                  </a:ext>
                </a:extLst>
              </a:tr>
              <a:tr h="370840">
                <a:tc>
                  <a:txBody>
                    <a:bodyPr/>
                    <a:lstStyle/>
                    <a:p>
                      <a:r>
                        <a:rPr lang="en-US" b="1" dirty="0"/>
                        <a:t>0</a:t>
                      </a:r>
                    </a:p>
                  </a:txBody>
                  <a:tcPr/>
                </a:tc>
                <a:tc>
                  <a:txBody>
                    <a:bodyPr/>
                    <a:lstStyle/>
                    <a:p>
                      <a:r>
                        <a:rPr lang="en-US" b="1" dirty="0"/>
                        <a:t>0</a:t>
                      </a:r>
                    </a:p>
                  </a:txBody>
                  <a:tcPr/>
                </a:tc>
                <a:tc>
                  <a:txBody>
                    <a:bodyPr/>
                    <a:lstStyle/>
                    <a:p>
                      <a:r>
                        <a:rPr lang="en-US" b="1" dirty="0"/>
                        <a:t>0</a:t>
                      </a:r>
                    </a:p>
                  </a:txBody>
                  <a:tcPr/>
                </a:tc>
                <a:extLst>
                  <a:ext uri="{0D108BD9-81ED-4DB2-BD59-A6C34878D82A}">
                    <a16:rowId xmlns:a16="http://schemas.microsoft.com/office/drawing/2014/main" xmlns="" val="10001"/>
                  </a:ext>
                </a:extLst>
              </a:tr>
              <a:tr h="370840">
                <a:tc>
                  <a:txBody>
                    <a:bodyPr/>
                    <a:lstStyle/>
                    <a:p>
                      <a:r>
                        <a:rPr lang="en-US" b="1" dirty="0"/>
                        <a:t>0</a:t>
                      </a:r>
                    </a:p>
                  </a:txBody>
                  <a:tcPr/>
                </a:tc>
                <a:tc>
                  <a:txBody>
                    <a:bodyPr/>
                    <a:lstStyle/>
                    <a:p>
                      <a:r>
                        <a:rPr lang="en-US" b="1" dirty="0"/>
                        <a:t>1</a:t>
                      </a:r>
                    </a:p>
                  </a:txBody>
                  <a:tcPr/>
                </a:tc>
                <a:tc>
                  <a:txBody>
                    <a:bodyPr/>
                    <a:lstStyle/>
                    <a:p>
                      <a:r>
                        <a:rPr lang="en-US" b="1" dirty="0"/>
                        <a:t>1</a:t>
                      </a:r>
                    </a:p>
                  </a:txBody>
                  <a:tcPr/>
                </a:tc>
                <a:extLst>
                  <a:ext uri="{0D108BD9-81ED-4DB2-BD59-A6C34878D82A}">
                    <a16:rowId xmlns:a16="http://schemas.microsoft.com/office/drawing/2014/main" xmlns=""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917605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07925"/>
                                        </p:tgtEl>
                                        <p:attrNameLst>
                                          <p:attrName>style.visibility</p:attrName>
                                        </p:attrNameLst>
                                      </p:cBhvr>
                                      <p:to>
                                        <p:strVal val="visible"/>
                                      </p:to>
                                    </p:set>
                                    <p:animEffect transition="in" filter="wipe(down)">
                                      <p:cBhvr>
                                        <p:cTn id="45" dur="500"/>
                                        <p:tgtEl>
                                          <p:spTgt spid="50792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07928"/>
                                        </p:tgtEl>
                                        <p:attrNameLst>
                                          <p:attrName>style.visibility</p:attrName>
                                        </p:attrNameLst>
                                      </p:cBhvr>
                                      <p:to>
                                        <p:strVal val="visible"/>
                                      </p:to>
                                    </p:set>
                                    <p:animEffect transition="in" filter="wipe(down)">
                                      <p:cBhvr>
                                        <p:cTn id="48" dur="500"/>
                                        <p:tgtEl>
                                          <p:spTgt spid="50792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07937"/>
                                        </p:tgtEl>
                                        <p:attrNameLst>
                                          <p:attrName>style.visibility</p:attrName>
                                        </p:attrNameLst>
                                      </p:cBhvr>
                                      <p:to>
                                        <p:strVal val="visible"/>
                                      </p:to>
                                    </p:set>
                                    <p:animEffect transition="in" filter="wipe(down)">
                                      <p:cBhvr>
                                        <p:cTn id="51" dur="500"/>
                                        <p:tgtEl>
                                          <p:spTgt spid="50793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07939"/>
                                        </p:tgtEl>
                                        <p:attrNameLst>
                                          <p:attrName>style.visibility</p:attrName>
                                        </p:attrNameLst>
                                      </p:cBhvr>
                                      <p:to>
                                        <p:strVal val="visible"/>
                                      </p:to>
                                    </p:set>
                                    <p:animEffect transition="in" filter="wipe(down)">
                                      <p:cBhvr>
                                        <p:cTn id="54" dur="500"/>
                                        <p:tgtEl>
                                          <p:spTgt spid="5079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mph" presetSubtype="2" fill="hold" grpId="1" nodeType="clickEffect">
                                  <p:stCondLst>
                                    <p:cond delay="0"/>
                                  </p:stCondLst>
                                  <p:childTnLst>
                                    <p:animClr clrSpc="rgb" dir="cw">
                                      <p:cBhvr>
                                        <p:cTn id="58" dur="500" fill="hold"/>
                                        <p:tgtEl>
                                          <p:spTgt spid="507925"/>
                                        </p:tgtEl>
                                        <p:attrNameLst>
                                          <p:attrName>style.color</p:attrName>
                                        </p:attrNameLst>
                                      </p:cBhvr>
                                      <p:to>
                                        <a:schemeClr val="tx1"/>
                                      </p:to>
                                    </p:animClr>
                                  </p:childTnLst>
                                </p:cTn>
                              </p:par>
                              <p:par>
                                <p:cTn id="59" presetID="3" presetClass="emph" presetSubtype="2" fill="hold" grpId="1" nodeType="withEffect">
                                  <p:stCondLst>
                                    <p:cond delay="0"/>
                                  </p:stCondLst>
                                  <p:childTnLst>
                                    <p:animClr clrSpc="rgb" dir="cw">
                                      <p:cBhvr>
                                        <p:cTn id="60" dur="500" fill="hold"/>
                                        <p:tgtEl>
                                          <p:spTgt spid="507928"/>
                                        </p:tgtEl>
                                        <p:attrNameLst>
                                          <p:attrName>style.color</p:attrName>
                                        </p:attrNameLst>
                                      </p:cBhvr>
                                      <p:to>
                                        <a:schemeClr val="tx1"/>
                                      </p:to>
                                    </p:animClr>
                                  </p:childTnLst>
                                </p:cTn>
                              </p:par>
                              <p:par>
                                <p:cTn id="61" presetID="3" presetClass="emph" presetSubtype="2" fill="hold" grpId="1" nodeType="withEffect">
                                  <p:stCondLst>
                                    <p:cond delay="0"/>
                                  </p:stCondLst>
                                  <p:childTnLst>
                                    <p:animClr clrSpc="rgb" dir="cw">
                                      <p:cBhvr>
                                        <p:cTn id="62" dur="500" fill="hold"/>
                                        <p:tgtEl>
                                          <p:spTgt spid="507937"/>
                                        </p:tgtEl>
                                        <p:attrNameLst>
                                          <p:attrName>style.color</p:attrName>
                                        </p:attrNameLst>
                                      </p:cBhvr>
                                      <p:to>
                                        <a:schemeClr val="tx1"/>
                                      </p:to>
                                    </p:animClr>
                                  </p:childTnLst>
                                </p:cTn>
                              </p:par>
                              <p:par>
                                <p:cTn id="63" presetID="3" presetClass="emph" presetSubtype="2" fill="hold" grpId="1" nodeType="withEffect">
                                  <p:stCondLst>
                                    <p:cond delay="0"/>
                                  </p:stCondLst>
                                  <p:childTnLst>
                                    <p:animClr clrSpc="rgb" dir="cw">
                                      <p:cBhvr>
                                        <p:cTn id="64" dur="500" fill="hold"/>
                                        <p:tgtEl>
                                          <p:spTgt spid="507939"/>
                                        </p:tgtEl>
                                        <p:attrNameLst>
                                          <p:attrName>style.color</p:attrName>
                                        </p:attrNameLst>
                                      </p:cBhvr>
                                      <p:to>
                                        <a:schemeClr val="tx1"/>
                                      </p:to>
                                    </p:animClr>
                                  </p:childTnLst>
                                </p:cTn>
                              </p:par>
                            </p:childTnLst>
                          </p:cTn>
                        </p:par>
                        <p:par>
                          <p:cTn id="65" fill="hold" nodeType="afterGroup">
                            <p:stCondLst>
                              <p:cond delay="500"/>
                            </p:stCondLst>
                            <p:childTnLst>
                              <p:par>
                                <p:cTn id="66" presetID="2" presetClass="entr" presetSubtype="8" fill="hold" grpId="0" nodeType="afterEffect">
                                  <p:stCondLst>
                                    <p:cond delay="0"/>
                                  </p:stCondLst>
                                  <p:childTnLst>
                                    <p:set>
                                      <p:cBhvr>
                                        <p:cTn id="67" dur="1" fill="hold">
                                          <p:stCondLst>
                                            <p:cond delay="0"/>
                                          </p:stCondLst>
                                        </p:cTn>
                                        <p:tgtEl>
                                          <p:spTgt spid="507982"/>
                                        </p:tgtEl>
                                        <p:attrNameLst>
                                          <p:attrName>style.visibility</p:attrName>
                                        </p:attrNameLst>
                                      </p:cBhvr>
                                      <p:to>
                                        <p:strVal val="visible"/>
                                      </p:to>
                                    </p:set>
                                    <p:anim calcmode="lin" valueType="num">
                                      <p:cBhvr additive="base">
                                        <p:cTn id="68" dur="500" fill="hold"/>
                                        <p:tgtEl>
                                          <p:spTgt spid="507982"/>
                                        </p:tgtEl>
                                        <p:attrNameLst>
                                          <p:attrName>ppt_x</p:attrName>
                                        </p:attrNameLst>
                                      </p:cBhvr>
                                      <p:tavLst>
                                        <p:tav tm="0">
                                          <p:val>
                                            <p:strVal val="0-#ppt_w/2"/>
                                          </p:val>
                                        </p:tav>
                                        <p:tav tm="100000">
                                          <p:val>
                                            <p:strVal val="#ppt_x"/>
                                          </p:val>
                                        </p:tav>
                                      </p:tavLst>
                                    </p:anim>
                                    <p:anim calcmode="lin" valueType="num">
                                      <p:cBhvr additive="base">
                                        <p:cTn id="69" dur="500" fill="hold"/>
                                        <p:tgtEl>
                                          <p:spTgt spid="507982"/>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07983"/>
                                        </p:tgtEl>
                                        <p:attrNameLst>
                                          <p:attrName>style.visibility</p:attrName>
                                        </p:attrNameLst>
                                      </p:cBhvr>
                                      <p:to>
                                        <p:strVal val="visible"/>
                                      </p:to>
                                    </p:set>
                                    <p:animEffect transition="in" filter="wipe(left)">
                                      <p:cBhvr>
                                        <p:cTn id="73" dur="500"/>
                                        <p:tgtEl>
                                          <p:spTgt spid="507983"/>
                                        </p:tgtEl>
                                      </p:cBhvr>
                                    </p:animEffect>
                                  </p:childTnLst>
                                </p:cTn>
                              </p:par>
                            </p:childTnLst>
                          </p:cTn>
                        </p:par>
                        <p:par>
                          <p:cTn id="74" fill="hold" nodeType="afterGroup">
                            <p:stCondLst>
                              <p:cond delay="1500"/>
                            </p:stCondLst>
                            <p:childTnLst>
                              <p:par>
                                <p:cTn id="75" presetID="1" presetClass="emph" presetSubtype="2" fill="hold" nodeType="afterEffect">
                                  <p:stCondLst>
                                    <p:cond delay="0"/>
                                  </p:stCondLst>
                                  <p:childTnLst>
                                    <p:animClr clrSpc="rgb" dir="cw">
                                      <p:cBhvr>
                                        <p:cTn id="76" dur="1000" fill="hold"/>
                                        <p:tgtEl>
                                          <p:spTgt spid="507914"/>
                                        </p:tgtEl>
                                        <p:attrNameLst>
                                          <p:attrName>fillcolor</p:attrName>
                                        </p:attrNameLst>
                                      </p:cBhvr>
                                      <p:to>
                                        <a:schemeClr val="accent1"/>
                                      </p:to>
                                    </p:animClr>
                                    <p:set>
                                      <p:cBhvr>
                                        <p:cTn id="77" dur="1000" fill="hold"/>
                                        <p:tgtEl>
                                          <p:spTgt spid="507914"/>
                                        </p:tgtEl>
                                        <p:attrNameLst>
                                          <p:attrName>fill.type</p:attrName>
                                        </p:attrNameLst>
                                      </p:cBhvr>
                                      <p:to>
                                        <p:strVal val="solid"/>
                                      </p:to>
                                    </p:set>
                                    <p:set>
                                      <p:cBhvr>
                                        <p:cTn id="78" dur="1000" fill="hold"/>
                                        <p:tgtEl>
                                          <p:spTgt spid="507914"/>
                                        </p:tgtEl>
                                        <p:attrNameLst>
                                          <p:attrName>fill.on</p:attrName>
                                        </p:attrNameLst>
                                      </p:cBhvr>
                                      <p:to>
                                        <p:strVal val="true"/>
                                      </p:to>
                                    </p:set>
                                  </p:childTnLst>
                                </p:cTn>
                              </p:par>
                              <p:par>
                                <p:cTn id="79" presetID="3" presetClass="emph" presetSubtype="2" fill="hold" grpId="2" nodeType="withEffect">
                                  <p:stCondLst>
                                    <p:cond delay="0"/>
                                  </p:stCondLst>
                                  <p:childTnLst>
                                    <p:animClr clrSpc="rgb" dir="cw">
                                      <p:cBhvr>
                                        <p:cTn id="80" dur="1000" fill="hold"/>
                                        <p:tgtEl>
                                          <p:spTgt spid="507925"/>
                                        </p:tgtEl>
                                        <p:attrNameLst>
                                          <p:attrName>style.color</p:attrName>
                                        </p:attrNameLst>
                                      </p:cBhvr>
                                      <p:to>
                                        <a:schemeClr val="accent1"/>
                                      </p:to>
                                    </p:animClr>
                                  </p:childTnLst>
                                </p:cTn>
                              </p:par>
                            </p:childTnLst>
                          </p:cTn>
                        </p:par>
                        <p:par>
                          <p:cTn id="81" fill="hold" nodeType="afterGroup">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507981"/>
                                        </p:tgtEl>
                                        <p:attrNameLst>
                                          <p:attrName>style.visibility</p:attrName>
                                        </p:attrNameLst>
                                      </p:cBhvr>
                                      <p:to>
                                        <p:strVal val="visible"/>
                                      </p:to>
                                    </p:set>
                                    <p:animEffect transition="in" filter="wipe(down)">
                                      <p:cBhvr>
                                        <p:cTn id="84"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p:bldP spid="507925" grpId="1"/>
      <p:bldP spid="507925" grpId="2"/>
      <p:bldP spid="507937" grpId="0"/>
      <p:bldP spid="507937" grpId="1"/>
      <p:bldP spid="507939" grpId="0"/>
      <p:bldP spid="50793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a:latin typeface="Times New Roman" panose="02020603050405020304" pitchFamily="18" charset="0"/>
                <a:cs typeface="Times New Roman" panose="02020603050405020304" pitchFamily="18" charset="0"/>
              </a:rPr>
              <a:t>Extract “</a:t>
            </a:r>
            <a:r>
              <a:rPr lang="en-US" sz="2400" i="1" dirty="0">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from the code</a:t>
            </a:r>
          </a:p>
          <a:p>
            <a:r>
              <a:rPr lang="en-US" sz="2400" dirty="0">
                <a:latin typeface="Times New Roman" panose="02020603050405020304" pitchFamily="18" charset="0"/>
                <a:cs typeface="Times New Roman" panose="02020603050405020304" pitchFamily="18" charset="0"/>
              </a:rPr>
              <a:t>Binary Decoder</a:t>
            </a:r>
          </a:p>
          <a:p>
            <a:pPr lvl="1"/>
            <a:r>
              <a:rPr lang="en-US" dirty="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17101"/>
              <a:gd name="adj2" fmla="val 13983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30" name="Table 29"/>
          <p:cNvGraphicFramePr>
            <a:graphicFrameLocks noGrp="1"/>
          </p:cNvGraphicFramePr>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xmlns="" val="20000"/>
                    </a:ext>
                  </a:extLst>
                </a:gridCol>
                <a:gridCol w="747184">
                  <a:extLst>
                    <a:ext uri="{9D8B030D-6E8A-4147-A177-3AD203B41FA5}">
                      <a16:colId xmlns:a16="http://schemas.microsoft.com/office/drawing/2014/main" xmlns="" val="20001"/>
                    </a:ext>
                  </a:extLst>
                </a:gridCol>
                <a:gridCol w="747184">
                  <a:extLst>
                    <a:ext uri="{9D8B030D-6E8A-4147-A177-3AD203B41FA5}">
                      <a16:colId xmlns:a16="http://schemas.microsoft.com/office/drawing/2014/main" xmlns=""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x</a:t>
                      </a:r>
                      <a:r>
                        <a:rPr lang="en-US" sz="2400" b="1" kern="1200" baseline="-25000" dirty="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a:solidFill>
                            <a:schemeClr val="tx1"/>
                          </a:solidFill>
                        </a:rPr>
                        <a:t>x</a:t>
                      </a:r>
                      <a:r>
                        <a:rPr lang="en-US" sz="2400" b="1" baseline="-25000" dirty="0">
                          <a:solidFill>
                            <a:schemeClr val="tx1"/>
                          </a:solidFill>
                        </a:rPr>
                        <a:t>0</a:t>
                      </a:r>
                      <a:endParaRPr lang="en-US" b="1" baseline="-25000" dirty="0">
                        <a:solidFill>
                          <a:schemeClr val="tx1"/>
                        </a:solidFill>
                      </a:endParaRPr>
                    </a:p>
                  </a:txBody>
                  <a:tcPr/>
                </a:tc>
                <a:tc>
                  <a:txBody>
                    <a:bodyPr/>
                    <a:lstStyle/>
                    <a:p>
                      <a:r>
                        <a:rPr lang="en-US" b="1" dirty="0">
                          <a:solidFill>
                            <a:schemeClr val="tx1"/>
                          </a:solidFill>
                        </a:rPr>
                        <a:t>O/P</a:t>
                      </a:r>
                    </a:p>
                  </a:txBody>
                  <a:tcPr/>
                </a:tc>
                <a:extLst>
                  <a:ext uri="{0D108BD9-81ED-4DB2-BD59-A6C34878D82A}">
                    <a16:rowId xmlns:a16="http://schemas.microsoft.com/office/drawing/2014/main" xmlns="" val="10000"/>
                  </a:ext>
                </a:extLst>
              </a:tr>
              <a:tr h="370840">
                <a:tc>
                  <a:txBody>
                    <a:bodyPr/>
                    <a:lstStyle/>
                    <a:p>
                      <a:r>
                        <a:rPr lang="en-US" b="1" dirty="0"/>
                        <a:t>0</a:t>
                      </a:r>
                    </a:p>
                  </a:txBody>
                  <a:tcPr/>
                </a:tc>
                <a:tc>
                  <a:txBody>
                    <a:bodyPr/>
                    <a:lstStyle/>
                    <a:p>
                      <a:r>
                        <a:rPr lang="en-US" b="1" dirty="0"/>
                        <a:t>0</a:t>
                      </a:r>
                    </a:p>
                  </a:txBody>
                  <a:tcPr/>
                </a:tc>
                <a:tc>
                  <a:txBody>
                    <a:bodyPr/>
                    <a:lstStyle/>
                    <a:p>
                      <a:r>
                        <a:rPr lang="en-US" b="1" dirty="0"/>
                        <a:t>0</a:t>
                      </a:r>
                    </a:p>
                  </a:txBody>
                  <a:tcPr/>
                </a:tc>
                <a:extLst>
                  <a:ext uri="{0D108BD9-81ED-4DB2-BD59-A6C34878D82A}">
                    <a16:rowId xmlns:a16="http://schemas.microsoft.com/office/drawing/2014/main" xmlns="" val="10001"/>
                  </a:ext>
                </a:extLst>
              </a:tr>
              <a:tr h="370840">
                <a:tc>
                  <a:txBody>
                    <a:bodyPr/>
                    <a:lstStyle/>
                    <a:p>
                      <a:r>
                        <a:rPr lang="en-US" b="1" dirty="0"/>
                        <a:t>0</a:t>
                      </a:r>
                    </a:p>
                  </a:txBody>
                  <a:tcPr/>
                </a:tc>
                <a:tc>
                  <a:txBody>
                    <a:bodyPr/>
                    <a:lstStyle/>
                    <a:p>
                      <a:r>
                        <a:rPr lang="en-US" b="1" dirty="0"/>
                        <a:t>1</a:t>
                      </a:r>
                    </a:p>
                  </a:txBody>
                  <a:tcPr/>
                </a:tc>
                <a:tc>
                  <a:txBody>
                    <a:bodyPr/>
                    <a:lstStyle/>
                    <a:p>
                      <a:r>
                        <a:rPr lang="en-US" b="1" dirty="0"/>
                        <a:t>1</a:t>
                      </a:r>
                    </a:p>
                  </a:txBody>
                  <a:tcPr/>
                </a:tc>
                <a:extLst>
                  <a:ext uri="{0D108BD9-81ED-4DB2-BD59-A6C34878D82A}">
                    <a16:rowId xmlns:a16="http://schemas.microsoft.com/office/drawing/2014/main" xmlns="" val="10002"/>
                  </a:ext>
                </a:extLst>
              </a:tr>
              <a:tr h="370840">
                <a:tc>
                  <a:txBody>
                    <a:bodyPr/>
                    <a:lstStyle/>
                    <a:p>
                      <a:r>
                        <a:rPr lang="en-US" b="1" dirty="0"/>
                        <a:t>1</a:t>
                      </a:r>
                    </a:p>
                  </a:txBody>
                  <a:tcPr/>
                </a:tc>
                <a:tc>
                  <a:txBody>
                    <a:bodyPr/>
                    <a:lstStyle/>
                    <a:p>
                      <a:r>
                        <a:rPr lang="en-US" b="1" dirty="0"/>
                        <a:t>0</a:t>
                      </a:r>
                    </a:p>
                  </a:txBody>
                  <a:tcPr/>
                </a:tc>
                <a:tc>
                  <a:txBody>
                    <a:bodyPr/>
                    <a:lstStyle/>
                    <a:p>
                      <a:r>
                        <a:rPr lang="en-US" b="1" dirty="0"/>
                        <a:t>2</a:t>
                      </a:r>
                    </a:p>
                  </a:txBody>
                  <a:tcPr/>
                </a:tc>
                <a:extLst>
                  <a:ext uri="{0D108BD9-81ED-4DB2-BD59-A6C34878D82A}">
                    <a16:rowId xmlns:a16="http://schemas.microsoft.com/office/drawing/2014/main" xmlns="" val="10003"/>
                  </a:ext>
                </a:extLst>
              </a:tr>
              <a:tr h="370840">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3225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07925"/>
                                        </p:tgtEl>
                                        <p:attrNameLst>
                                          <p:attrName>style.visibility</p:attrName>
                                        </p:attrNameLst>
                                      </p:cBhvr>
                                      <p:to>
                                        <p:strVal val="visible"/>
                                      </p:to>
                                    </p:set>
                                    <p:animEffect transition="in" filter="circle(in)">
                                      <p:cBhvr>
                                        <p:cTn id="47" dur="2000"/>
                                        <p:tgtEl>
                                          <p:spTgt spid="50792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07928"/>
                                        </p:tgtEl>
                                        <p:attrNameLst>
                                          <p:attrName>style.visibility</p:attrName>
                                        </p:attrNameLst>
                                      </p:cBhvr>
                                      <p:to>
                                        <p:strVal val="visible"/>
                                      </p:to>
                                    </p:set>
                                    <p:animEffect transition="in" filter="wipe(down)">
                                      <p:cBhvr>
                                        <p:cTn id="50" dur="500"/>
                                        <p:tgtEl>
                                          <p:spTgt spid="50792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07937"/>
                                        </p:tgtEl>
                                        <p:attrNameLst>
                                          <p:attrName>style.visibility</p:attrName>
                                        </p:attrNameLst>
                                      </p:cBhvr>
                                      <p:to>
                                        <p:strVal val="visible"/>
                                      </p:to>
                                    </p:set>
                                    <p:animEffect transition="in" filter="wipe(down)">
                                      <p:cBhvr>
                                        <p:cTn id="53" dur="500"/>
                                        <p:tgtEl>
                                          <p:spTgt spid="50793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507939"/>
                                        </p:tgtEl>
                                        <p:attrNameLst>
                                          <p:attrName>style.visibility</p:attrName>
                                        </p:attrNameLst>
                                      </p:cBhvr>
                                      <p:to>
                                        <p:strVal val="visible"/>
                                      </p:to>
                                    </p:set>
                                    <p:animEffect transition="in" filter="wipe(down)">
                                      <p:cBhvr>
                                        <p:cTn id="56" dur="500"/>
                                        <p:tgtEl>
                                          <p:spTgt spid="507939"/>
                                        </p:tgtEl>
                                      </p:cBhvr>
                                    </p:animEffect>
                                  </p:childTnLst>
                                </p:cTn>
                              </p:par>
                              <p:par>
                                <p:cTn id="57" presetID="3" presetClass="emph" presetSubtype="2" fill="hold" grpId="1" nodeType="withEffect">
                                  <p:stCondLst>
                                    <p:cond delay="0"/>
                                  </p:stCondLst>
                                  <p:childTnLst>
                                    <p:animClr clrSpc="rgb" dir="cw">
                                      <p:cBhvr>
                                        <p:cTn id="58" dur="500" fill="hold"/>
                                        <p:tgtEl>
                                          <p:spTgt spid="507928"/>
                                        </p:tgtEl>
                                        <p:attrNameLst>
                                          <p:attrName>style.color</p:attrName>
                                        </p:attrNameLst>
                                      </p:cBhvr>
                                      <p:to>
                                        <a:schemeClr val="tx1"/>
                                      </p:to>
                                    </p:animClr>
                                  </p:childTnLst>
                                </p:cTn>
                              </p:par>
                              <p:par>
                                <p:cTn id="59" presetID="3" presetClass="emph" presetSubtype="2" fill="hold" grpId="1" nodeType="withEffect">
                                  <p:stCondLst>
                                    <p:cond delay="0"/>
                                  </p:stCondLst>
                                  <p:childTnLst>
                                    <p:animClr clrSpc="rgb" dir="cw">
                                      <p:cBhvr>
                                        <p:cTn id="60" dur="500" fill="hold"/>
                                        <p:tgtEl>
                                          <p:spTgt spid="507937"/>
                                        </p:tgtEl>
                                        <p:attrNameLst>
                                          <p:attrName>style.color</p:attrName>
                                        </p:attrNameLst>
                                      </p:cBhvr>
                                      <p:to>
                                        <a:schemeClr val="tx1"/>
                                      </p:to>
                                    </p:animClr>
                                  </p:childTnLst>
                                </p:cTn>
                              </p:par>
                              <p:par>
                                <p:cTn id="61" presetID="3" presetClass="emph" presetSubtype="2" fill="hold" grpId="1" nodeType="withEffect">
                                  <p:stCondLst>
                                    <p:cond delay="0"/>
                                  </p:stCondLst>
                                  <p:childTnLst>
                                    <p:animClr clrSpc="rgb" dir="cw">
                                      <p:cBhvr>
                                        <p:cTn id="62" dur="500" fill="hold"/>
                                        <p:tgtEl>
                                          <p:spTgt spid="507939"/>
                                        </p:tgtEl>
                                        <p:attrNameLst>
                                          <p:attrName>style.color</p:attrName>
                                        </p:attrNameLst>
                                      </p:cBhvr>
                                      <p:to>
                                        <a:schemeClr val="tx1"/>
                                      </p:to>
                                    </p:animClr>
                                  </p:childTnLst>
                                </p:cTn>
                              </p:par>
                            </p:childTnLst>
                          </p:cTn>
                        </p:par>
                        <p:par>
                          <p:cTn id="63" fill="hold" nodeType="afterGroup">
                            <p:stCondLst>
                              <p:cond delay="2000"/>
                            </p:stCondLst>
                            <p:childTnLst>
                              <p:par>
                                <p:cTn id="64" presetID="2" presetClass="entr" presetSubtype="8" fill="hold" grpId="0" nodeType="afterEffect">
                                  <p:stCondLst>
                                    <p:cond delay="0"/>
                                  </p:stCondLst>
                                  <p:childTnLst>
                                    <p:set>
                                      <p:cBhvr>
                                        <p:cTn id="65" dur="1" fill="hold">
                                          <p:stCondLst>
                                            <p:cond delay="0"/>
                                          </p:stCondLst>
                                        </p:cTn>
                                        <p:tgtEl>
                                          <p:spTgt spid="507982"/>
                                        </p:tgtEl>
                                        <p:attrNameLst>
                                          <p:attrName>style.visibility</p:attrName>
                                        </p:attrNameLst>
                                      </p:cBhvr>
                                      <p:to>
                                        <p:strVal val="visible"/>
                                      </p:to>
                                    </p:set>
                                    <p:anim calcmode="lin" valueType="num">
                                      <p:cBhvr additive="base">
                                        <p:cTn id="66" dur="500" fill="hold"/>
                                        <p:tgtEl>
                                          <p:spTgt spid="507982"/>
                                        </p:tgtEl>
                                        <p:attrNameLst>
                                          <p:attrName>ppt_x</p:attrName>
                                        </p:attrNameLst>
                                      </p:cBhvr>
                                      <p:tavLst>
                                        <p:tav tm="0">
                                          <p:val>
                                            <p:strVal val="0-#ppt_w/2"/>
                                          </p:val>
                                        </p:tav>
                                        <p:tav tm="100000">
                                          <p:val>
                                            <p:strVal val="#ppt_x"/>
                                          </p:val>
                                        </p:tav>
                                      </p:tavLst>
                                    </p:anim>
                                    <p:anim calcmode="lin" valueType="num">
                                      <p:cBhvr additive="base">
                                        <p:cTn id="67" dur="500" fill="hold"/>
                                        <p:tgtEl>
                                          <p:spTgt spid="507982"/>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2500"/>
                            </p:stCondLst>
                            <p:childTnLst>
                              <p:par>
                                <p:cTn id="69" presetID="22" presetClass="entr" presetSubtype="8" fill="hold" grpId="0" nodeType="afterEffect">
                                  <p:stCondLst>
                                    <p:cond delay="0"/>
                                  </p:stCondLst>
                                  <p:childTnLst>
                                    <p:set>
                                      <p:cBhvr>
                                        <p:cTn id="70" dur="1" fill="hold">
                                          <p:stCondLst>
                                            <p:cond delay="0"/>
                                          </p:stCondLst>
                                        </p:cTn>
                                        <p:tgtEl>
                                          <p:spTgt spid="507983"/>
                                        </p:tgtEl>
                                        <p:attrNameLst>
                                          <p:attrName>style.visibility</p:attrName>
                                        </p:attrNameLst>
                                      </p:cBhvr>
                                      <p:to>
                                        <p:strVal val="visible"/>
                                      </p:to>
                                    </p:set>
                                    <p:animEffect transition="in" filter="wipe(left)">
                                      <p:cBhvr>
                                        <p:cTn id="71" dur="500"/>
                                        <p:tgtEl>
                                          <p:spTgt spid="507983"/>
                                        </p:tgtEl>
                                      </p:cBhvr>
                                    </p:animEffect>
                                  </p:childTnLst>
                                </p:cTn>
                              </p:par>
                            </p:childTnLst>
                          </p:cTn>
                        </p:par>
                        <p:par>
                          <p:cTn id="72" fill="hold" nodeType="afterGroup">
                            <p:stCondLst>
                              <p:cond delay="3000"/>
                            </p:stCondLst>
                            <p:childTnLst>
                              <p:par>
                                <p:cTn id="73" presetID="1" presetClass="emph" presetSubtype="2" fill="hold" nodeType="afterEffect">
                                  <p:stCondLst>
                                    <p:cond delay="0"/>
                                  </p:stCondLst>
                                  <p:childTnLst>
                                    <p:animClr clrSpc="rgb" dir="cw">
                                      <p:cBhvr>
                                        <p:cTn id="74" dur="1000" fill="hold"/>
                                        <p:tgtEl>
                                          <p:spTgt spid="507914"/>
                                        </p:tgtEl>
                                        <p:attrNameLst>
                                          <p:attrName>fillcolor</p:attrName>
                                        </p:attrNameLst>
                                      </p:cBhvr>
                                      <p:to>
                                        <a:schemeClr val="accent1"/>
                                      </p:to>
                                    </p:animClr>
                                    <p:set>
                                      <p:cBhvr>
                                        <p:cTn id="75" dur="1000" fill="hold"/>
                                        <p:tgtEl>
                                          <p:spTgt spid="507914"/>
                                        </p:tgtEl>
                                        <p:attrNameLst>
                                          <p:attrName>fill.type</p:attrName>
                                        </p:attrNameLst>
                                      </p:cBhvr>
                                      <p:to>
                                        <p:strVal val="solid"/>
                                      </p:to>
                                    </p:set>
                                    <p:set>
                                      <p:cBhvr>
                                        <p:cTn id="76" dur="1000" fill="hold"/>
                                        <p:tgtEl>
                                          <p:spTgt spid="507914"/>
                                        </p:tgtEl>
                                        <p:attrNameLst>
                                          <p:attrName>fill.on</p:attrName>
                                        </p:attrNameLst>
                                      </p:cBhvr>
                                      <p:to>
                                        <p:strVal val="true"/>
                                      </p:to>
                                    </p:set>
                                  </p:childTnLst>
                                </p:cTn>
                              </p:par>
                            </p:childTnLst>
                          </p:cTn>
                        </p:par>
                        <p:par>
                          <p:cTn id="77" fill="hold" nodeType="afterGroup">
                            <p:stCondLst>
                              <p:cond delay="4000"/>
                            </p:stCondLst>
                            <p:childTnLst>
                              <p:par>
                                <p:cTn id="78" presetID="22" presetClass="entr" presetSubtype="4" fill="hold" grpId="0" nodeType="afterEffect">
                                  <p:stCondLst>
                                    <p:cond delay="0"/>
                                  </p:stCondLst>
                                  <p:childTnLst>
                                    <p:set>
                                      <p:cBhvr>
                                        <p:cTn id="79" dur="1" fill="hold">
                                          <p:stCondLst>
                                            <p:cond delay="0"/>
                                          </p:stCondLst>
                                        </p:cTn>
                                        <p:tgtEl>
                                          <p:spTgt spid="507981"/>
                                        </p:tgtEl>
                                        <p:attrNameLst>
                                          <p:attrName>style.visibility</p:attrName>
                                        </p:attrNameLst>
                                      </p:cBhvr>
                                      <p:to>
                                        <p:strVal val="visible"/>
                                      </p:to>
                                    </p:set>
                                    <p:animEffect transition="in" filter="wipe(down)">
                                      <p:cBhvr>
                                        <p:cTn id="80"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p:bldP spid="507937" grpId="0"/>
      <p:bldP spid="507937" grpId="1"/>
      <p:bldP spid="507939" grpId="0"/>
      <p:bldP spid="50793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3 </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382232"/>
            <a:ext cx="10089573" cy="4866167"/>
          </a:xfrm>
        </p:spPr>
        <p:txBody>
          <a:bodyPr lIns="90488" tIns="44450" rIns="90488" bIns="44450"/>
          <a:lstStyle/>
          <a:p>
            <a:pPr lvl="1"/>
            <a:endParaRPr lang="en-US" altLang="zh-TW" i="1" dirty="0">
              <a:latin typeface="Times New Roman" pitchFamily="18" charset="0"/>
              <a:ea typeface="新細明體" pitchFamily="18" charset="-120"/>
              <a:cs typeface="Times New Roman" pitchFamily="18" charset="0"/>
            </a:endParaRPr>
          </a:p>
          <a:p>
            <a:pPr lvl="1"/>
            <a:r>
              <a:rPr lang="en-US" altLang="zh-TW" i="1" dirty="0">
                <a:latin typeface="Times New Roman" pitchFamily="18" charset="0"/>
                <a:ea typeface="新細明體" pitchFamily="18" charset="-120"/>
                <a:cs typeface="Times New Roman" pitchFamily="18" charset="0"/>
              </a:rPr>
              <a:t>F</a:t>
            </a:r>
            <a:r>
              <a:rPr lang="en-US" altLang="zh-TW" dirty="0">
                <a:latin typeface="Times New Roman" pitchFamily="18" charset="0"/>
                <a:ea typeface="新細明體" pitchFamily="18" charset="-120"/>
                <a:cs typeface="Times New Roman" pitchFamily="18" charset="0"/>
              </a:rPr>
              <a:t>(</a:t>
            </a:r>
            <a:r>
              <a:rPr lang="en-US" altLang="zh-TW" i="1" dirty="0">
                <a:latin typeface="Times New Roman" pitchFamily="18" charset="0"/>
                <a:ea typeface="新細明體" pitchFamily="18" charset="-120"/>
                <a:cs typeface="Times New Roman" pitchFamily="18" charset="0"/>
              </a:rPr>
              <a:t>x</a:t>
            </a:r>
            <a:r>
              <a:rPr lang="en-US" altLang="zh-TW" dirty="0">
                <a:latin typeface="Times New Roman" pitchFamily="18" charset="0"/>
                <a:ea typeface="新細明體" pitchFamily="18" charset="-120"/>
                <a:cs typeface="Times New Roman" pitchFamily="18" charset="0"/>
              </a:rPr>
              <a:t>, </a:t>
            </a:r>
            <a:r>
              <a:rPr lang="en-US" altLang="zh-TW" i="1" dirty="0">
                <a:latin typeface="Times New Roman" pitchFamily="18" charset="0"/>
                <a:ea typeface="新細明體" pitchFamily="18" charset="-120"/>
                <a:cs typeface="Times New Roman" pitchFamily="18" charset="0"/>
              </a:rPr>
              <a:t>y</a:t>
            </a:r>
            <a:r>
              <a:rPr lang="en-US" altLang="zh-TW" dirty="0">
                <a:latin typeface="Times New Roman" pitchFamily="18" charset="0"/>
                <a:ea typeface="新細明體" pitchFamily="18" charset="-120"/>
                <a:cs typeface="Times New Roman" pitchFamily="18" charset="0"/>
              </a:rPr>
              <a:t>, </a:t>
            </a:r>
            <a:r>
              <a:rPr lang="en-US" altLang="zh-TW" i="1" dirty="0">
                <a:latin typeface="Times New Roman" pitchFamily="18" charset="0"/>
                <a:ea typeface="新細明體" pitchFamily="18" charset="-120"/>
                <a:cs typeface="Times New Roman" pitchFamily="18" charset="0"/>
              </a:rPr>
              <a:t>z</a:t>
            </a:r>
            <a:r>
              <a:rPr lang="en-US" altLang="zh-TW" dirty="0">
                <a:latin typeface="Times New Roman" pitchFamily="18" charset="0"/>
                <a:ea typeface="新細明體" pitchFamily="18" charset="-120"/>
                <a:cs typeface="Times New Roman" pitchFamily="18" charset="0"/>
              </a:rPr>
              <a:t>) = ∑(2, 3, 4, 5) = </a:t>
            </a:r>
            <a:r>
              <a:rPr lang="en-US" altLang="zh-TW" i="1" dirty="0" err="1">
                <a:latin typeface="Times New Roman" pitchFamily="18" charset="0"/>
                <a:ea typeface="新細明體" pitchFamily="18" charset="-120"/>
                <a:cs typeface="Times New Roman" pitchFamily="18" charset="0"/>
              </a:rPr>
              <a:t>x'y</a:t>
            </a:r>
            <a:r>
              <a:rPr lang="en-US" altLang="zh-TW" dirty="0">
                <a:latin typeface="Times New Roman" pitchFamily="18" charset="0"/>
                <a:ea typeface="新細明體" pitchFamily="18" charset="-120"/>
                <a:cs typeface="Times New Roman" pitchFamily="18" charset="0"/>
              </a:rPr>
              <a:t> + </a:t>
            </a:r>
            <a:r>
              <a:rPr lang="en-US" altLang="zh-TW" i="1" dirty="0" err="1">
                <a:latin typeface="Times New Roman" pitchFamily="18" charset="0"/>
                <a:ea typeface="新細明體" pitchFamily="18" charset="-120"/>
                <a:cs typeface="Times New Roman" pitchFamily="18" charset="0"/>
              </a:rPr>
              <a:t>xy</a:t>
            </a:r>
            <a:r>
              <a:rPr lang="en-US" altLang="zh-TW" i="1" dirty="0">
                <a:latin typeface="Times New Roman" pitchFamily="18" charset="0"/>
                <a:ea typeface="新細明體" pitchFamily="18" charset="-120"/>
                <a:cs typeface="Times New Roman" pitchFamily="18" charset="0"/>
              </a:rPr>
              <a:t>'</a:t>
            </a:r>
          </a:p>
          <a:p>
            <a:pPr marL="0" indent="0" eaLnBrk="1" hangingPunct="1">
              <a:buNone/>
            </a:pPr>
            <a:endParaRPr lang="zh-TW" altLang="en-US" dirty="0">
              <a:latin typeface="Times New Roman" pitchFamily="18" charset="0"/>
              <a:ea typeface="新細明體" pitchFamily="18" charset="-120"/>
              <a:cs typeface="Times New Roman" pitchFamily="18" charset="0"/>
            </a:endParaRPr>
          </a:p>
        </p:txBody>
      </p: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t="3764"/>
          <a:stretch>
            <a:fillRect/>
          </a:stretch>
        </p:blipFill>
        <p:spPr bwMode="auto">
          <a:xfrm>
            <a:off x="2037337" y="2324746"/>
            <a:ext cx="4829175"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1265238" y="5686425"/>
            <a:ext cx="6715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(2, 3, 4, 5) =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Rectangle 1"/>
          <p:cNvSpPr/>
          <p:nvPr/>
        </p:nvSpPr>
        <p:spPr>
          <a:xfrm>
            <a:off x="1637413" y="809202"/>
            <a:ext cx="8293395" cy="461665"/>
          </a:xfrm>
          <a:prstGeom prst="rect">
            <a:avLst/>
          </a:prstGeom>
        </p:spPr>
        <p:txBody>
          <a:bodyPr wrap="square">
            <a:spAutoFit/>
          </a:bodyPr>
          <a:lstStyle/>
          <a:p>
            <a:r>
              <a:rPr lang="en-US" altLang="zh-TW" sz="2400" dirty="0">
                <a:latin typeface="Times New Roman" panose="02020603050405020304" pitchFamily="18" charset="0"/>
                <a:ea typeface="新細明體" pitchFamily="18" charset="-120"/>
                <a:cs typeface="Times New Roman" panose="02020603050405020304" pitchFamily="18" charset="0"/>
              </a:rPr>
              <a:t>Simplify the Boolean function F(</a:t>
            </a:r>
            <a:r>
              <a:rPr lang="en-US" altLang="zh-TW" sz="2400" i="1" dirty="0">
                <a:latin typeface="Times New Roman" panose="02020603050405020304" pitchFamily="18" charset="0"/>
                <a:ea typeface="新細明體" pitchFamily="18" charset="-120"/>
                <a:cs typeface="Times New Roman" panose="02020603050405020304" pitchFamily="18" charset="0"/>
              </a:rPr>
              <a:t>x</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 ∑(2, 3, 4, 5)</a:t>
            </a:r>
          </a:p>
        </p:txBody>
      </p:sp>
    </p:spTree>
    <p:extLst>
      <p:ext uri="{BB962C8B-B14F-4D97-AF65-F5344CB8AC3E}">
        <p14:creationId xmlns:p14="http://schemas.microsoft.com/office/powerpoint/2010/main" val="1009420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a:latin typeface="Times New Roman" panose="02020603050405020304" pitchFamily="18" charset="0"/>
                <a:cs typeface="Times New Roman" panose="02020603050405020304" pitchFamily="18" charset="0"/>
              </a:rPr>
              <a:t>Extract “</a:t>
            </a:r>
            <a:r>
              <a:rPr lang="en-US" sz="2400" i="1" dirty="0">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from the code</a:t>
            </a:r>
          </a:p>
          <a:p>
            <a:r>
              <a:rPr lang="en-US" sz="2400" dirty="0">
                <a:latin typeface="Times New Roman" panose="02020603050405020304" pitchFamily="18" charset="0"/>
                <a:cs typeface="Times New Roman" panose="02020603050405020304" pitchFamily="18" charset="0"/>
              </a:rPr>
              <a:t>Binary Decoder</a:t>
            </a:r>
          </a:p>
          <a:p>
            <a:pPr lvl="1"/>
            <a:r>
              <a:rPr lang="en-US" dirty="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52104"/>
              <a:gd name="adj2" fmla="val 13983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1</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sp>
        <p:nvSpPr>
          <p:cNvPr id="30" name="Litebulb"/>
          <p:cNvSpPr>
            <a:spLocks noChangeAspect="1" noEditPoints="1" noChangeArrowheads="1"/>
          </p:cNvSpPr>
          <p:nvPr/>
        </p:nvSpPr>
        <p:spPr bwMode="auto">
          <a:xfrm>
            <a:off x="8975725"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31" name="Litebulb"/>
          <p:cNvSpPr>
            <a:spLocks noChangeAspect="1" noEditPoints="1" noChangeArrowheads="1"/>
          </p:cNvSpPr>
          <p:nvPr/>
        </p:nvSpPr>
        <p:spPr bwMode="auto">
          <a:xfrm>
            <a:off x="7910147"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graphicFrame>
        <p:nvGraphicFramePr>
          <p:cNvPr id="32" name="Table 31"/>
          <p:cNvGraphicFramePr>
            <a:graphicFrameLocks noGrp="1"/>
          </p:cNvGraphicFramePr>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xmlns="" val="20000"/>
                    </a:ext>
                  </a:extLst>
                </a:gridCol>
                <a:gridCol w="747184">
                  <a:extLst>
                    <a:ext uri="{9D8B030D-6E8A-4147-A177-3AD203B41FA5}">
                      <a16:colId xmlns:a16="http://schemas.microsoft.com/office/drawing/2014/main" xmlns="" val="20001"/>
                    </a:ext>
                  </a:extLst>
                </a:gridCol>
                <a:gridCol w="747184">
                  <a:extLst>
                    <a:ext uri="{9D8B030D-6E8A-4147-A177-3AD203B41FA5}">
                      <a16:colId xmlns:a16="http://schemas.microsoft.com/office/drawing/2014/main" xmlns=""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x</a:t>
                      </a:r>
                      <a:r>
                        <a:rPr lang="en-US" sz="2400" b="1" kern="1200" baseline="-25000" dirty="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a:solidFill>
                            <a:schemeClr val="tx1"/>
                          </a:solidFill>
                        </a:rPr>
                        <a:t>x</a:t>
                      </a:r>
                      <a:r>
                        <a:rPr lang="en-US" sz="2400" b="1" baseline="-25000" dirty="0">
                          <a:solidFill>
                            <a:schemeClr val="tx1"/>
                          </a:solidFill>
                        </a:rPr>
                        <a:t>0</a:t>
                      </a:r>
                      <a:endParaRPr lang="en-US" b="1" baseline="-25000" dirty="0">
                        <a:solidFill>
                          <a:schemeClr val="tx1"/>
                        </a:solidFill>
                      </a:endParaRPr>
                    </a:p>
                  </a:txBody>
                  <a:tcPr/>
                </a:tc>
                <a:tc>
                  <a:txBody>
                    <a:bodyPr/>
                    <a:lstStyle/>
                    <a:p>
                      <a:r>
                        <a:rPr lang="en-US" b="1" dirty="0">
                          <a:solidFill>
                            <a:schemeClr val="tx1"/>
                          </a:solidFill>
                        </a:rPr>
                        <a:t>O/P</a:t>
                      </a:r>
                    </a:p>
                  </a:txBody>
                  <a:tcPr/>
                </a:tc>
                <a:extLst>
                  <a:ext uri="{0D108BD9-81ED-4DB2-BD59-A6C34878D82A}">
                    <a16:rowId xmlns:a16="http://schemas.microsoft.com/office/drawing/2014/main" xmlns="" val="10000"/>
                  </a:ext>
                </a:extLst>
              </a:tr>
              <a:tr h="370840">
                <a:tc>
                  <a:txBody>
                    <a:bodyPr/>
                    <a:lstStyle/>
                    <a:p>
                      <a:r>
                        <a:rPr lang="en-US" b="1" dirty="0"/>
                        <a:t>0</a:t>
                      </a:r>
                    </a:p>
                  </a:txBody>
                  <a:tcPr/>
                </a:tc>
                <a:tc>
                  <a:txBody>
                    <a:bodyPr/>
                    <a:lstStyle/>
                    <a:p>
                      <a:r>
                        <a:rPr lang="en-US" b="1" dirty="0"/>
                        <a:t>0</a:t>
                      </a:r>
                    </a:p>
                  </a:txBody>
                  <a:tcPr/>
                </a:tc>
                <a:tc>
                  <a:txBody>
                    <a:bodyPr/>
                    <a:lstStyle/>
                    <a:p>
                      <a:r>
                        <a:rPr lang="en-US" b="1" dirty="0"/>
                        <a:t>0</a:t>
                      </a:r>
                    </a:p>
                  </a:txBody>
                  <a:tcPr/>
                </a:tc>
                <a:extLst>
                  <a:ext uri="{0D108BD9-81ED-4DB2-BD59-A6C34878D82A}">
                    <a16:rowId xmlns:a16="http://schemas.microsoft.com/office/drawing/2014/main" xmlns="" val="10001"/>
                  </a:ext>
                </a:extLst>
              </a:tr>
              <a:tr h="370840">
                <a:tc>
                  <a:txBody>
                    <a:bodyPr/>
                    <a:lstStyle/>
                    <a:p>
                      <a:r>
                        <a:rPr lang="en-US" b="1" dirty="0"/>
                        <a:t>0</a:t>
                      </a:r>
                    </a:p>
                  </a:txBody>
                  <a:tcPr/>
                </a:tc>
                <a:tc>
                  <a:txBody>
                    <a:bodyPr/>
                    <a:lstStyle/>
                    <a:p>
                      <a:r>
                        <a:rPr lang="en-US" b="1" dirty="0"/>
                        <a:t>1</a:t>
                      </a:r>
                    </a:p>
                  </a:txBody>
                  <a:tcPr/>
                </a:tc>
                <a:tc>
                  <a:txBody>
                    <a:bodyPr/>
                    <a:lstStyle/>
                    <a:p>
                      <a:r>
                        <a:rPr lang="en-US" b="1" dirty="0"/>
                        <a:t>1</a:t>
                      </a:r>
                    </a:p>
                  </a:txBody>
                  <a:tcPr/>
                </a:tc>
                <a:extLst>
                  <a:ext uri="{0D108BD9-81ED-4DB2-BD59-A6C34878D82A}">
                    <a16:rowId xmlns:a16="http://schemas.microsoft.com/office/drawing/2014/main" xmlns="" val="10002"/>
                  </a:ext>
                </a:extLst>
              </a:tr>
              <a:tr h="370840">
                <a:tc>
                  <a:txBody>
                    <a:bodyPr/>
                    <a:lstStyle/>
                    <a:p>
                      <a:r>
                        <a:rPr lang="en-US" b="1" dirty="0"/>
                        <a:t>1</a:t>
                      </a:r>
                    </a:p>
                  </a:txBody>
                  <a:tcPr/>
                </a:tc>
                <a:tc>
                  <a:txBody>
                    <a:bodyPr/>
                    <a:lstStyle/>
                    <a:p>
                      <a:r>
                        <a:rPr lang="en-US" b="1" dirty="0"/>
                        <a:t>0</a:t>
                      </a:r>
                    </a:p>
                  </a:txBody>
                  <a:tcPr/>
                </a:tc>
                <a:tc>
                  <a:txBody>
                    <a:bodyPr/>
                    <a:lstStyle/>
                    <a:p>
                      <a:r>
                        <a:rPr lang="en-US" b="1" dirty="0"/>
                        <a:t>2</a:t>
                      </a:r>
                    </a:p>
                  </a:txBody>
                  <a:tcPr/>
                </a:tc>
                <a:extLst>
                  <a:ext uri="{0D108BD9-81ED-4DB2-BD59-A6C34878D82A}">
                    <a16:rowId xmlns:a16="http://schemas.microsoft.com/office/drawing/2014/main" xmlns="" val="10003"/>
                  </a:ext>
                </a:extLst>
              </a:tr>
              <a:tr h="370840">
                <a:tc>
                  <a:txBody>
                    <a:bodyPr/>
                    <a:lstStyle/>
                    <a:p>
                      <a:r>
                        <a:rPr lang="en-US" b="1" dirty="0"/>
                        <a:t>1</a:t>
                      </a:r>
                    </a:p>
                  </a:txBody>
                  <a:tcPr/>
                </a:tc>
                <a:tc>
                  <a:txBody>
                    <a:bodyPr/>
                    <a:lstStyle/>
                    <a:p>
                      <a:r>
                        <a:rPr lang="en-US" b="1" dirty="0"/>
                        <a:t>1</a:t>
                      </a:r>
                    </a:p>
                  </a:txBody>
                  <a:tcPr/>
                </a:tc>
                <a:tc>
                  <a:txBody>
                    <a:bodyPr/>
                    <a:lstStyle/>
                    <a:p>
                      <a:r>
                        <a:rPr lang="en-US" b="1" dirty="0"/>
                        <a:t>3</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4827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2"/>
                                        </p:tgtEl>
                                        <p:attrNameLst>
                                          <p:attrName>style.visibility</p:attrName>
                                        </p:attrNameLst>
                                      </p:cBhvr>
                                      <p:to>
                                        <p:strVal val="visible"/>
                                      </p:to>
                                    </p:set>
                                    <p:animEffect transition="in" filter="wipe(down)">
                                      <p:cBhvr>
                                        <p:cTn id="39" dur="500"/>
                                        <p:tgtEl>
                                          <p:spTgt spid="507942"/>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507925"/>
                                        </p:tgtEl>
                                        <p:attrNameLst>
                                          <p:attrName>style.visibility</p:attrName>
                                        </p:attrNameLst>
                                      </p:cBhvr>
                                      <p:to>
                                        <p:strVal val="visible"/>
                                      </p:to>
                                    </p:set>
                                    <p:animEffect transition="in" filter="circle(in)">
                                      <p:cBhvr>
                                        <p:cTn id="44" dur="2000"/>
                                        <p:tgtEl>
                                          <p:spTgt spid="50792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07928"/>
                                        </p:tgtEl>
                                        <p:attrNameLst>
                                          <p:attrName>style.visibility</p:attrName>
                                        </p:attrNameLst>
                                      </p:cBhvr>
                                      <p:to>
                                        <p:strVal val="visible"/>
                                      </p:to>
                                    </p:set>
                                    <p:animEffect transition="in" filter="wipe(down)">
                                      <p:cBhvr>
                                        <p:cTn id="47" dur="500"/>
                                        <p:tgtEl>
                                          <p:spTgt spid="5079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07937"/>
                                        </p:tgtEl>
                                        <p:attrNameLst>
                                          <p:attrName>style.visibility</p:attrName>
                                        </p:attrNameLst>
                                      </p:cBhvr>
                                      <p:to>
                                        <p:strVal val="visible"/>
                                      </p:to>
                                    </p:set>
                                    <p:animEffect transition="in" filter="wipe(down)">
                                      <p:cBhvr>
                                        <p:cTn id="50" dur="500"/>
                                        <p:tgtEl>
                                          <p:spTgt spid="50793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07939"/>
                                        </p:tgtEl>
                                        <p:attrNameLst>
                                          <p:attrName>style.visibility</p:attrName>
                                        </p:attrNameLst>
                                      </p:cBhvr>
                                      <p:to>
                                        <p:strVal val="visible"/>
                                      </p:to>
                                    </p:set>
                                    <p:animEffect transition="in" filter="wipe(down)">
                                      <p:cBhvr>
                                        <p:cTn id="53" dur="500"/>
                                        <p:tgtEl>
                                          <p:spTgt spid="507939"/>
                                        </p:tgtEl>
                                      </p:cBhvr>
                                    </p:animEffect>
                                  </p:childTnLst>
                                </p:cTn>
                              </p:par>
                              <p:par>
                                <p:cTn id="54" presetID="3" presetClass="emph" presetSubtype="2" fill="hold" grpId="1" nodeType="withEffect">
                                  <p:stCondLst>
                                    <p:cond delay="0"/>
                                  </p:stCondLst>
                                  <p:childTnLst>
                                    <p:animClr clrSpc="rgb" dir="cw">
                                      <p:cBhvr>
                                        <p:cTn id="55" dur="500" fill="hold"/>
                                        <p:tgtEl>
                                          <p:spTgt spid="507928"/>
                                        </p:tgtEl>
                                        <p:attrNameLst>
                                          <p:attrName>style.color</p:attrName>
                                        </p:attrNameLst>
                                      </p:cBhvr>
                                      <p:to>
                                        <a:schemeClr val="tx1"/>
                                      </p:to>
                                    </p:animClr>
                                  </p:childTnLst>
                                </p:cTn>
                              </p:par>
                              <p:par>
                                <p:cTn id="56" presetID="3" presetClass="emph" presetSubtype="2" fill="hold" grpId="1" nodeType="withEffect">
                                  <p:stCondLst>
                                    <p:cond delay="0"/>
                                  </p:stCondLst>
                                  <p:childTnLst>
                                    <p:animClr clrSpc="rgb" dir="cw">
                                      <p:cBhvr>
                                        <p:cTn id="57" dur="500" fill="hold"/>
                                        <p:tgtEl>
                                          <p:spTgt spid="507937"/>
                                        </p:tgtEl>
                                        <p:attrNameLst>
                                          <p:attrName>style.color</p:attrName>
                                        </p:attrNameLst>
                                      </p:cBhvr>
                                      <p:to>
                                        <a:schemeClr val="tx1"/>
                                      </p:to>
                                    </p:animClr>
                                  </p:childTnLst>
                                </p:cTn>
                              </p:par>
                              <p:par>
                                <p:cTn id="58" presetID="3" presetClass="emph" presetSubtype="2" fill="hold" grpId="1" nodeType="withEffect">
                                  <p:stCondLst>
                                    <p:cond delay="0"/>
                                  </p:stCondLst>
                                  <p:childTnLst>
                                    <p:animClr clrSpc="rgb" dir="cw">
                                      <p:cBhvr>
                                        <p:cTn id="59" dur="500" fill="hold"/>
                                        <p:tgtEl>
                                          <p:spTgt spid="507939"/>
                                        </p:tgtEl>
                                        <p:attrNameLst>
                                          <p:attrName>style.color</p:attrName>
                                        </p:attrNameLst>
                                      </p:cBhvr>
                                      <p:to>
                                        <a:schemeClr val="tx1"/>
                                      </p:to>
                                    </p:animClr>
                                  </p:childTnLst>
                                </p:cTn>
                              </p:par>
                            </p:childTnLst>
                          </p:cTn>
                        </p:par>
                        <p:par>
                          <p:cTn id="60" fill="hold" nodeType="afterGroup">
                            <p:stCondLst>
                              <p:cond delay="2000"/>
                            </p:stCondLst>
                            <p:childTnLst>
                              <p:par>
                                <p:cTn id="61" presetID="2" presetClass="entr" presetSubtype="8" fill="hold" grpId="0" nodeType="afterEffect">
                                  <p:stCondLst>
                                    <p:cond delay="0"/>
                                  </p:stCondLst>
                                  <p:childTnLst>
                                    <p:set>
                                      <p:cBhvr>
                                        <p:cTn id="62" dur="1" fill="hold">
                                          <p:stCondLst>
                                            <p:cond delay="0"/>
                                          </p:stCondLst>
                                        </p:cTn>
                                        <p:tgtEl>
                                          <p:spTgt spid="507982"/>
                                        </p:tgtEl>
                                        <p:attrNameLst>
                                          <p:attrName>style.visibility</p:attrName>
                                        </p:attrNameLst>
                                      </p:cBhvr>
                                      <p:to>
                                        <p:strVal val="visible"/>
                                      </p:to>
                                    </p:set>
                                    <p:anim calcmode="lin" valueType="num">
                                      <p:cBhvr additive="base">
                                        <p:cTn id="63" dur="500" fill="hold"/>
                                        <p:tgtEl>
                                          <p:spTgt spid="507982"/>
                                        </p:tgtEl>
                                        <p:attrNameLst>
                                          <p:attrName>ppt_x</p:attrName>
                                        </p:attrNameLst>
                                      </p:cBhvr>
                                      <p:tavLst>
                                        <p:tav tm="0">
                                          <p:val>
                                            <p:strVal val="0-#ppt_w/2"/>
                                          </p:val>
                                        </p:tav>
                                        <p:tav tm="100000">
                                          <p:val>
                                            <p:strVal val="#ppt_x"/>
                                          </p:val>
                                        </p:tav>
                                      </p:tavLst>
                                    </p:anim>
                                    <p:anim calcmode="lin" valueType="num">
                                      <p:cBhvr additive="base">
                                        <p:cTn id="64" dur="500" fill="hold"/>
                                        <p:tgtEl>
                                          <p:spTgt spid="507982"/>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2500"/>
                            </p:stCondLst>
                            <p:childTnLst>
                              <p:par>
                                <p:cTn id="66" presetID="22" presetClass="entr" presetSubtype="8" fill="hold" grpId="0" nodeType="afterEffect">
                                  <p:stCondLst>
                                    <p:cond delay="0"/>
                                  </p:stCondLst>
                                  <p:childTnLst>
                                    <p:set>
                                      <p:cBhvr>
                                        <p:cTn id="67" dur="1" fill="hold">
                                          <p:stCondLst>
                                            <p:cond delay="0"/>
                                          </p:stCondLst>
                                        </p:cTn>
                                        <p:tgtEl>
                                          <p:spTgt spid="507983"/>
                                        </p:tgtEl>
                                        <p:attrNameLst>
                                          <p:attrName>style.visibility</p:attrName>
                                        </p:attrNameLst>
                                      </p:cBhvr>
                                      <p:to>
                                        <p:strVal val="visible"/>
                                      </p:to>
                                    </p:set>
                                    <p:animEffect transition="in" filter="wipe(left)">
                                      <p:cBhvr>
                                        <p:cTn id="68" dur="500"/>
                                        <p:tgtEl>
                                          <p:spTgt spid="507983"/>
                                        </p:tgtEl>
                                      </p:cBhvr>
                                    </p:animEffect>
                                  </p:childTnLst>
                                </p:cTn>
                              </p:par>
                            </p:childTnLst>
                          </p:cTn>
                        </p:par>
                        <p:par>
                          <p:cTn id="69" fill="hold" nodeType="afterGroup">
                            <p:stCondLst>
                              <p:cond delay="3000"/>
                            </p:stCondLst>
                            <p:childTnLst>
                              <p:par>
                                <p:cTn id="70" presetID="1" presetClass="emph" presetSubtype="2" fill="hold" nodeType="afterEffect">
                                  <p:stCondLst>
                                    <p:cond delay="0"/>
                                  </p:stCondLst>
                                  <p:childTnLst>
                                    <p:animClr clrSpc="rgb" dir="cw">
                                      <p:cBhvr>
                                        <p:cTn id="71" dur="1000" fill="hold"/>
                                        <p:tgtEl>
                                          <p:spTgt spid="507914"/>
                                        </p:tgtEl>
                                        <p:attrNameLst>
                                          <p:attrName>fillcolor</p:attrName>
                                        </p:attrNameLst>
                                      </p:cBhvr>
                                      <p:to>
                                        <a:schemeClr val="accent1"/>
                                      </p:to>
                                    </p:animClr>
                                    <p:set>
                                      <p:cBhvr>
                                        <p:cTn id="72" dur="1000" fill="hold"/>
                                        <p:tgtEl>
                                          <p:spTgt spid="507914"/>
                                        </p:tgtEl>
                                        <p:attrNameLst>
                                          <p:attrName>fill.type</p:attrName>
                                        </p:attrNameLst>
                                      </p:cBhvr>
                                      <p:to>
                                        <p:strVal val="solid"/>
                                      </p:to>
                                    </p:set>
                                    <p:set>
                                      <p:cBhvr>
                                        <p:cTn id="73" dur="1000" fill="hold"/>
                                        <p:tgtEl>
                                          <p:spTgt spid="507914"/>
                                        </p:tgtEl>
                                        <p:attrNameLst>
                                          <p:attrName>fill.on</p:attrName>
                                        </p:attrNameLst>
                                      </p:cBhvr>
                                      <p:to>
                                        <p:strVal val="true"/>
                                      </p:to>
                                    </p:set>
                                  </p:childTnLst>
                                </p:cTn>
                              </p:par>
                            </p:childTnLst>
                          </p:cTn>
                        </p:par>
                        <p:par>
                          <p:cTn id="74" fill="hold" nodeType="afterGroup">
                            <p:stCondLst>
                              <p:cond delay="4000"/>
                            </p:stCondLst>
                            <p:childTnLst>
                              <p:par>
                                <p:cTn id="75" presetID="22" presetClass="entr" presetSubtype="4" fill="hold" grpId="0" nodeType="afterEffect">
                                  <p:stCondLst>
                                    <p:cond delay="0"/>
                                  </p:stCondLst>
                                  <p:childTnLst>
                                    <p:set>
                                      <p:cBhvr>
                                        <p:cTn id="76" dur="1" fill="hold">
                                          <p:stCondLst>
                                            <p:cond delay="0"/>
                                          </p:stCondLst>
                                        </p:cTn>
                                        <p:tgtEl>
                                          <p:spTgt spid="507981"/>
                                        </p:tgtEl>
                                        <p:attrNameLst>
                                          <p:attrName>style.visibility</p:attrName>
                                        </p:attrNameLst>
                                      </p:cBhvr>
                                      <p:to>
                                        <p:strVal val="visible"/>
                                      </p:to>
                                    </p:set>
                                    <p:animEffect transition="in" filter="wipe(down)">
                                      <p:cBhvr>
                                        <p:cTn id="77" dur="500"/>
                                        <p:tgtEl>
                                          <p:spTgt spid="50798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down)">
                                      <p:cBhvr>
                                        <p:cTn id="8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0" grpId="0" animBg="1"/>
      <p:bldP spid="507914" grpId="0" animBg="1"/>
      <p:bldP spid="507981" grpId="0" animBg="1"/>
      <p:bldP spid="507982" grpId="0"/>
      <p:bldP spid="507983" grpId="0"/>
      <p:bldP spid="507928" grpId="0"/>
      <p:bldP spid="507928" grpId="1"/>
      <p:bldP spid="507925" grpId="0"/>
      <p:bldP spid="507937" grpId="0"/>
      <p:bldP spid="507937" grpId="1"/>
      <p:bldP spid="507939" grpId="0"/>
      <p:bldP spid="507939" grpId="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54036" y="133961"/>
            <a:ext cx="10471760" cy="752304"/>
          </a:xfrm>
        </p:spPr>
        <p:txBody>
          <a:bodyPr>
            <a:normAutofit/>
          </a:bodyPr>
          <a:lstStyle/>
          <a:p>
            <a:r>
              <a:rPr lang="en-US" sz="2800" b="1" dirty="0">
                <a:latin typeface="Times New Roman" pitchFamily="18" charset="0"/>
                <a:cs typeface="Times New Roman" pitchFamily="18" charset="0"/>
              </a:rPr>
              <a:t>What is a Multiplexer (MUX)?</a:t>
            </a:r>
          </a:p>
        </p:txBody>
      </p:sp>
      <p:sp>
        <p:nvSpPr>
          <p:cNvPr id="17411" name="Content Placeholder 3"/>
          <p:cNvSpPr>
            <a:spLocks noGrp="1"/>
          </p:cNvSpPr>
          <p:nvPr>
            <p:ph sz="half" idx="1"/>
          </p:nvPr>
        </p:nvSpPr>
        <p:spPr>
          <a:xfrm>
            <a:off x="637736" y="1143001"/>
            <a:ext cx="6578990" cy="5029200"/>
          </a:xfrm>
        </p:spPr>
        <p:txBody>
          <a:bodyPr/>
          <a:lstStyle/>
          <a:p>
            <a:pPr algn="just">
              <a:spcBef>
                <a:spcPct val="0"/>
              </a:spcBef>
              <a:spcAft>
                <a:spcPts val="1200"/>
              </a:spcAft>
              <a:buFont typeface="Wingdings" pitchFamily="2" charset="2"/>
              <a:buChar char="v"/>
            </a:pPr>
            <a:r>
              <a:rPr lang="en-US" sz="2400" dirty="0">
                <a:latin typeface="Times New Roman" pitchFamily="18" charset="0"/>
                <a:cs typeface="Times New Roman" pitchFamily="18" charset="0"/>
              </a:rPr>
              <a:t>A MUX is a digital switch that has multiple inputs (sources) and a single output (destination).</a:t>
            </a:r>
          </a:p>
          <a:p>
            <a:pPr algn="just">
              <a:spcBef>
                <a:spcPct val="0"/>
              </a:spcBef>
              <a:spcAft>
                <a:spcPts val="1200"/>
              </a:spcAft>
              <a:buFont typeface="Wingdings" pitchFamily="2" charset="2"/>
              <a:buChar char="v"/>
            </a:pPr>
            <a:r>
              <a:rPr lang="en-US" sz="2400" dirty="0">
                <a:latin typeface="Times New Roman" pitchFamily="18" charset="0"/>
                <a:cs typeface="Times New Roman" pitchFamily="18" charset="0"/>
              </a:rPr>
              <a:t>The select lines determine which input is connected to the output.</a:t>
            </a:r>
          </a:p>
          <a:p>
            <a:pPr algn="just">
              <a:spcBef>
                <a:spcPct val="0"/>
              </a:spcBef>
              <a:buFont typeface="Wingdings" pitchFamily="2" charset="2"/>
              <a:buChar char="v"/>
            </a:pPr>
            <a:r>
              <a:rPr lang="en-US" sz="2400" dirty="0">
                <a:latin typeface="Times New Roman" pitchFamily="18" charset="0"/>
                <a:cs typeface="Times New Roman" pitchFamily="18" charset="0"/>
              </a:rPr>
              <a:t>MUX Types</a:t>
            </a:r>
          </a:p>
          <a:p>
            <a:pPr lvl="1">
              <a:buFont typeface="Wingdings" pitchFamily="2" charset="2"/>
              <a:buNone/>
            </a:pP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2-to-1 (1 select line)</a:t>
            </a:r>
          </a:p>
          <a:p>
            <a:pPr lvl="1">
              <a:buFont typeface="Wingdings" pitchFamily="2" charset="2"/>
              <a:buNone/>
            </a:pP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4-to-1 (2 select lines)</a:t>
            </a:r>
          </a:p>
          <a:p>
            <a:pPr lvl="1">
              <a:buFont typeface="Wingdings" pitchFamily="2" charset="2"/>
              <a:buNone/>
            </a:pP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8-to-1 (3 select lines)</a:t>
            </a:r>
          </a:p>
          <a:p>
            <a:pPr lvl="1">
              <a:buFont typeface="Wingdings" pitchFamily="2" charset="2"/>
              <a:buNone/>
            </a:pPr>
            <a:r>
              <a:rPr lang="en-US"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rPr>
              <a:t>16-to-1 (4 select lines)</a:t>
            </a:r>
          </a:p>
          <a:p>
            <a:endParaRPr lang="en-US" sz="2400" dirty="0"/>
          </a:p>
        </p:txBody>
      </p:sp>
      <p:grpSp>
        <p:nvGrpSpPr>
          <p:cNvPr id="2" name="Group 1"/>
          <p:cNvGrpSpPr/>
          <p:nvPr/>
        </p:nvGrpSpPr>
        <p:grpSpPr>
          <a:xfrm>
            <a:off x="7006657" y="1752600"/>
            <a:ext cx="4584130" cy="3963850"/>
            <a:chOff x="7006657" y="1752600"/>
            <a:chExt cx="4584130" cy="3963850"/>
          </a:xfrm>
        </p:grpSpPr>
        <p:sp>
          <p:nvSpPr>
            <p:cNvPr id="17413" name="TextBox 29"/>
            <p:cNvSpPr txBox="1">
              <a:spLocks noChangeArrowheads="1"/>
            </p:cNvSpPr>
            <p:nvPr/>
          </p:nvSpPr>
          <p:spPr bwMode="auto">
            <a:xfrm>
              <a:off x="8440020" y="1752600"/>
              <a:ext cx="17572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dirty="0">
                  <a:latin typeface="Times New Roman" pitchFamily="18" charset="0"/>
                  <a:cs typeface="Times New Roman" pitchFamily="18" charset="0"/>
                </a:rPr>
                <a:t>Multiplexer </a:t>
              </a:r>
            </a:p>
            <a:p>
              <a:pPr algn="ctr" eaLnBrk="1" hangingPunct="1"/>
              <a:r>
                <a:rPr lang="en-US" sz="2000" dirty="0">
                  <a:latin typeface="Times New Roman" pitchFamily="18" charset="0"/>
                  <a:cs typeface="Times New Roman" pitchFamily="18" charset="0"/>
                </a:rPr>
                <a:t>Block Diagram</a:t>
              </a:r>
            </a:p>
          </p:txBody>
        </p:sp>
        <p:grpSp>
          <p:nvGrpSpPr>
            <p:cNvPr id="17414" name="Group 45"/>
            <p:cNvGrpSpPr>
              <a:grpSpLocks/>
            </p:cNvGrpSpPr>
            <p:nvPr/>
          </p:nvGrpSpPr>
          <p:grpSpPr bwMode="auto">
            <a:xfrm>
              <a:off x="7006657" y="2632076"/>
              <a:ext cx="4584130" cy="3084374"/>
              <a:chOff x="5254969" y="2632584"/>
              <a:chExt cx="3438120" cy="3083711"/>
            </a:xfrm>
          </p:grpSpPr>
          <p:cxnSp>
            <p:nvCxnSpPr>
              <p:cNvPr id="7" name="Straight Connector 6"/>
              <p:cNvCxnSpPr/>
              <p:nvPr/>
            </p:nvCxnSpPr>
            <p:spPr bwMode="auto">
              <a:xfrm flipH="1">
                <a:off x="7205652"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a:off x="6600077" y="4755409"/>
                <a:ext cx="54915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7" name="TextBox 29"/>
              <p:cNvSpPr txBox="1">
                <a:spLocks noChangeArrowheads="1"/>
              </p:cNvSpPr>
              <p:nvPr/>
            </p:nvSpPr>
            <p:spPr bwMode="auto">
              <a:xfrm>
                <a:off x="6596692" y="5070103"/>
                <a:ext cx="619404" cy="64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a:t>
                </a:r>
              </a:p>
              <a:p>
                <a:pPr algn="ctr" eaLnBrk="1" hangingPunct="1"/>
                <a:r>
                  <a:rPr lang="en-US"/>
                  <a:t>Lines</a:t>
                </a:r>
              </a:p>
            </p:txBody>
          </p:sp>
          <p:cxnSp>
            <p:nvCxnSpPr>
              <p:cNvPr id="19" name="Straight Connector 18"/>
              <p:cNvCxnSpPr/>
              <p:nvPr/>
            </p:nvCxnSpPr>
            <p:spPr bwMode="auto">
              <a:xfrm>
                <a:off x="6062645"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9" name="TextBox 29"/>
              <p:cNvSpPr txBox="1">
                <a:spLocks noChangeArrowheads="1"/>
              </p:cNvSpPr>
              <p:nvPr/>
            </p:nvSpPr>
            <p:spPr bwMode="auto">
              <a:xfrm>
                <a:off x="5254969" y="3385793"/>
                <a:ext cx="697552" cy="58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dirty="0"/>
                  <a:t>Inputs</a:t>
                </a:r>
              </a:p>
              <a:p>
                <a:pPr algn="ctr" eaLnBrk="1" hangingPunct="1"/>
                <a:r>
                  <a:rPr lang="en-US" sz="1400" i="1" dirty="0"/>
                  <a:t>(sources)</a:t>
                </a:r>
              </a:p>
            </p:txBody>
          </p:sp>
          <p:sp>
            <p:nvSpPr>
              <p:cNvPr id="17420" name="TextBox 29"/>
              <p:cNvSpPr txBox="1">
                <a:spLocks noChangeArrowheads="1"/>
              </p:cNvSpPr>
              <p:nvPr/>
            </p:nvSpPr>
            <p:spPr bwMode="auto">
              <a:xfrm>
                <a:off x="7816401" y="3367218"/>
                <a:ext cx="876688" cy="58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Output</a:t>
                </a:r>
              </a:p>
              <a:p>
                <a:pPr algn="ctr" eaLnBrk="1" hangingPunct="1"/>
                <a:r>
                  <a:rPr lang="en-US" sz="1400" i="1"/>
                  <a:t>(destination)</a:t>
                </a:r>
              </a:p>
            </p:txBody>
          </p:sp>
          <p:cxnSp>
            <p:nvCxnSpPr>
              <p:cNvPr id="23" name="Straight Connector 22"/>
              <p:cNvCxnSpPr/>
              <p:nvPr/>
            </p:nvCxnSpPr>
            <p:spPr>
              <a:xfrm rot="5400000" flipH="1" flipV="1">
                <a:off x="7340607"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2" name="Rectangle 23"/>
              <p:cNvSpPr>
                <a:spLocks noChangeArrowheads="1"/>
              </p:cNvSpPr>
              <p:nvPr/>
            </p:nvSpPr>
            <p:spPr bwMode="auto">
              <a:xfrm>
                <a:off x="7350414" y="3200400"/>
                <a:ext cx="226265"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1</a:t>
                </a:r>
                <a:endParaRPr lang="en-US" b="1" baseline="30000"/>
              </a:p>
            </p:txBody>
          </p:sp>
          <p:cxnSp>
            <p:nvCxnSpPr>
              <p:cNvPr id="25" name="Straight Connector 24"/>
              <p:cNvCxnSpPr/>
              <p:nvPr/>
            </p:nvCxnSpPr>
            <p:spPr>
              <a:xfrm rot="5400000" flipH="1" flipV="1">
                <a:off x="6286500"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4" name="Rectangle 26"/>
              <p:cNvSpPr>
                <a:spLocks noChangeArrowheads="1"/>
              </p:cNvSpPr>
              <p:nvPr/>
            </p:nvSpPr>
            <p:spPr bwMode="auto">
              <a:xfrm>
                <a:off x="6190440" y="3200400"/>
                <a:ext cx="302007"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dirty="0"/>
                  <a:t>2</a:t>
                </a:r>
                <a:r>
                  <a:rPr lang="en-US" b="1" baseline="30000" dirty="0"/>
                  <a:t>N</a:t>
                </a:r>
                <a:endParaRPr lang="en-US" b="1" dirty="0"/>
              </a:p>
            </p:txBody>
          </p:sp>
          <p:cxnSp>
            <p:nvCxnSpPr>
              <p:cNvPr id="30" name="Straight Connector 29"/>
              <p:cNvCxnSpPr/>
              <p:nvPr/>
            </p:nvCxnSpPr>
            <p:spPr>
              <a:xfrm rot="5400000" flipH="1" flipV="1">
                <a:off x="6813554" y="4726030"/>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6" name="Rectangle 30"/>
              <p:cNvSpPr>
                <a:spLocks noChangeArrowheads="1"/>
              </p:cNvSpPr>
              <p:nvPr/>
            </p:nvSpPr>
            <p:spPr bwMode="auto">
              <a:xfrm>
                <a:off x="7059731" y="4583668"/>
                <a:ext cx="252716"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N</a:t>
                </a:r>
              </a:p>
            </p:txBody>
          </p:sp>
          <p:sp>
            <p:nvSpPr>
              <p:cNvPr id="38" name="Flowchart: Manual Operation 37"/>
              <p:cNvSpPr/>
              <p:nvPr/>
            </p:nvSpPr>
            <p:spPr bwMode="auto">
              <a:xfrm rot="16200000">
                <a:off x="5858878" y="3326891"/>
                <a:ext cx="2074417" cy="685804"/>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grpSp>
    </p:spTree>
    <p:extLst>
      <p:ext uri="{BB962C8B-B14F-4D97-AF65-F5344CB8AC3E}">
        <p14:creationId xmlns:p14="http://schemas.microsoft.com/office/powerpoint/2010/main" val="2013185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557985" y="77787"/>
            <a:ext cx="10515600" cy="1033561"/>
          </a:xfrm>
        </p:spPr>
        <p:txBody>
          <a:bodyPr>
            <a:normAutofit/>
          </a:bodyPr>
          <a:lstStyle/>
          <a:p>
            <a:pPr eaLnBrk="1" hangingPunct="1"/>
            <a:r>
              <a:rPr lang="en-US" sz="2800" b="1" dirty="0">
                <a:latin typeface="Times New Roman" pitchFamily="18" charset="0"/>
                <a:cs typeface="Times New Roman" pitchFamily="18" charset="0"/>
              </a:rPr>
              <a:t>Typical Application of a MUX</a:t>
            </a:r>
          </a:p>
        </p:txBody>
      </p:sp>
      <p:sp>
        <p:nvSpPr>
          <p:cNvPr id="4" name="Slide Number Placeholder 3"/>
          <p:cNvSpPr>
            <a:spLocks noGrp="1"/>
          </p:cNvSpPr>
          <p:nvPr>
            <p:ph type="sldNum" sz="quarter" idx="12"/>
          </p:nvPr>
        </p:nvSpPr>
        <p:spPr>
          <a:xfrm>
            <a:off x="8737600" y="6229350"/>
            <a:ext cx="2844800" cy="476250"/>
          </a:xfrm>
        </p:spPr>
        <p:txBody>
          <a:bodyPr/>
          <a:lstStyle/>
          <a:p>
            <a:pPr>
              <a:defRPr/>
            </a:pPr>
            <a:fld id="{523FBE79-4ED0-443A-9CCB-B2FA2C40DB7F}" type="slidenum">
              <a:rPr lang="en-US" smtClean="0"/>
              <a:pPr>
                <a:defRPr/>
              </a:pPr>
              <a:t>52</a:t>
            </a:fld>
            <a:endParaRPr lang="en-US" dirty="0"/>
          </a:p>
        </p:txBody>
      </p:sp>
      <p:grpSp>
        <p:nvGrpSpPr>
          <p:cNvPr id="18436" name="Group 331"/>
          <p:cNvGrpSpPr>
            <a:grpSpLocks/>
          </p:cNvGrpSpPr>
          <p:nvPr/>
        </p:nvGrpSpPr>
        <p:grpSpPr bwMode="auto">
          <a:xfrm>
            <a:off x="1354896" y="2052638"/>
            <a:ext cx="2228621" cy="762000"/>
            <a:chOff x="538334" y="1524000"/>
            <a:chExt cx="1671466" cy="762000"/>
          </a:xfrm>
        </p:grpSpPr>
        <p:pic>
          <p:nvPicPr>
            <p:cNvPr id="18517" name="Picture 161" descr="C:\Users\ghzite.MAIN\AppData\Local\Microsoft\Windows\Temporary Internet Files\Content.IE5\314ZGPDV\MCj043383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8" name="TextBox 324"/>
            <p:cNvSpPr txBox="1">
              <a:spLocks noChangeArrowheads="1"/>
            </p:cNvSpPr>
            <p:nvPr/>
          </p:nvSpPr>
          <p:spPr bwMode="auto">
            <a:xfrm>
              <a:off x="538334" y="1674168"/>
              <a:ext cx="944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MP3 Player</a:t>
              </a:r>
            </a:p>
            <a:p>
              <a:pPr algn="ctr" eaLnBrk="1" hangingPunct="1"/>
              <a:r>
                <a:rPr lang="en-US" sz="1200"/>
                <a:t>Docking Station</a:t>
              </a:r>
            </a:p>
          </p:txBody>
        </p:sp>
      </p:grpSp>
      <p:grpSp>
        <p:nvGrpSpPr>
          <p:cNvPr id="18437" name="Group 330"/>
          <p:cNvGrpSpPr>
            <a:grpSpLocks/>
          </p:cNvGrpSpPr>
          <p:nvPr/>
        </p:nvGrpSpPr>
        <p:grpSpPr bwMode="auto">
          <a:xfrm>
            <a:off x="1318831" y="3227388"/>
            <a:ext cx="2258335" cy="914400"/>
            <a:chOff x="506461" y="2438400"/>
            <a:chExt cx="1692909" cy="914400"/>
          </a:xfrm>
        </p:grpSpPr>
        <p:pic>
          <p:nvPicPr>
            <p:cNvPr id="18515" name="Picture 166" descr="C:\Users\ghzite.MAIN\AppData\Local\Microsoft\Windows\Temporary Internet Files\Content.IE5\6GJ2YC6W\MCj0285758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438400"/>
              <a:ext cx="98017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6" name="TextBox 325"/>
            <p:cNvSpPr txBox="1">
              <a:spLocks noChangeArrowheads="1"/>
            </p:cNvSpPr>
            <p:nvPr/>
          </p:nvSpPr>
          <p:spPr bwMode="auto">
            <a:xfrm>
              <a:off x="506461" y="2664768"/>
              <a:ext cx="751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Laptop </a:t>
              </a:r>
            </a:p>
            <a:p>
              <a:pPr algn="ctr" eaLnBrk="1" hangingPunct="1"/>
              <a:r>
                <a:rPr lang="en-US" sz="1200"/>
                <a:t>Sound Card</a:t>
              </a:r>
            </a:p>
          </p:txBody>
        </p:sp>
      </p:grpSp>
      <p:grpSp>
        <p:nvGrpSpPr>
          <p:cNvPr id="18438" name="Group 329"/>
          <p:cNvGrpSpPr>
            <a:grpSpLocks/>
          </p:cNvGrpSpPr>
          <p:nvPr/>
        </p:nvGrpSpPr>
        <p:grpSpPr bwMode="auto">
          <a:xfrm>
            <a:off x="1317532" y="4554538"/>
            <a:ext cx="2215185" cy="895350"/>
            <a:chOff x="624611" y="3657600"/>
            <a:chExt cx="1661389" cy="895963"/>
          </a:xfrm>
        </p:grpSpPr>
        <p:pic>
          <p:nvPicPr>
            <p:cNvPr id="18513" name="Picture 167" descr="C:\Users\ghzite.MAIN\AppData\Local\Microsoft\Windows\Temporary Internet Files\Content.IE5\314ZGPDV\MCj0396894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3657600"/>
              <a:ext cx="1066800" cy="8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4" name="TextBox 326"/>
            <p:cNvSpPr txBox="1">
              <a:spLocks noChangeArrowheads="1"/>
            </p:cNvSpPr>
            <p:nvPr/>
          </p:nvSpPr>
          <p:spPr bwMode="auto">
            <a:xfrm>
              <a:off x="624611" y="3874749"/>
              <a:ext cx="547265" cy="46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Digital</a:t>
              </a:r>
            </a:p>
            <a:p>
              <a:pPr algn="ctr" eaLnBrk="1" hangingPunct="1"/>
              <a:r>
                <a:rPr lang="en-US" sz="1200"/>
                <a:t>Satellite</a:t>
              </a:r>
            </a:p>
          </p:txBody>
        </p:sp>
      </p:grpSp>
      <p:grpSp>
        <p:nvGrpSpPr>
          <p:cNvPr id="18439" name="Group 358"/>
          <p:cNvGrpSpPr>
            <a:grpSpLocks/>
          </p:cNvGrpSpPr>
          <p:nvPr/>
        </p:nvGrpSpPr>
        <p:grpSpPr bwMode="auto">
          <a:xfrm>
            <a:off x="943370" y="5862640"/>
            <a:ext cx="2978814" cy="461665"/>
            <a:chOff x="331289" y="5405735"/>
            <a:chExt cx="2234111" cy="461368"/>
          </a:xfrm>
        </p:grpSpPr>
        <p:grpSp>
          <p:nvGrpSpPr>
            <p:cNvPr id="18484" name="Group 7"/>
            <p:cNvGrpSpPr>
              <a:grpSpLocks noChangeAspect="1"/>
            </p:cNvGrpSpPr>
            <p:nvPr/>
          </p:nvGrpSpPr>
          <p:grpSpPr bwMode="auto">
            <a:xfrm>
              <a:off x="990600" y="5481935"/>
              <a:ext cx="1574800" cy="327025"/>
              <a:chOff x="384" y="1815"/>
              <a:chExt cx="992" cy="206"/>
            </a:xfrm>
          </p:grpSpPr>
          <p:sp>
            <p:nvSpPr>
              <p:cNvPr id="18486" name="Freeform 11"/>
              <p:cNvSpPr>
                <a:spLocks/>
              </p:cNvSpPr>
              <p:nvPr/>
            </p:nvSpPr>
            <p:spPr bwMode="auto">
              <a:xfrm>
                <a:off x="387" y="1820"/>
                <a:ext cx="989" cy="201"/>
              </a:xfrm>
              <a:custGeom>
                <a:avLst/>
                <a:gdLst>
                  <a:gd name="T0" fmla="*/ 1 w 1978"/>
                  <a:gd name="T1" fmla="*/ 0 h 402"/>
                  <a:gd name="T2" fmla="*/ 1 w 1978"/>
                  <a:gd name="T3" fmla="*/ 0 h 402"/>
                  <a:gd name="T4" fmla="*/ 1 w 1978"/>
                  <a:gd name="T5" fmla="*/ 1 h 402"/>
                  <a:gd name="T6" fmla="*/ 1 w 1978"/>
                  <a:gd name="T7" fmla="*/ 1 h 402"/>
                  <a:gd name="T8" fmla="*/ 1 w 1978"/>
                  <a:gd name="T9" fmla="*/ 1 h 402"/>
                  <a:gd name="T10" fmla="*/ 0 w 1978"/>
                  <a:gd name="T11" fmla="*/ 1 h 402"/>
                  <a:gd name="T12" fmla="*/ 1 w 1978"/>
                  <a:gd name="T13" fmla="*/ 0 h 402"/>
                  <a:gd name="T14" fmla="*/ 0 60000 65536"/>
                  <a:gd name="T15" fmla="*/ 0 60000 65536"/>
                  <a:gd name="T16" fmla="*/ 0 60000 65536"/>
                  <a:gd name="T17" fmla="*/ 0 60000 65536"/>
                  <a:gd name="T18" fmla="*/ 0 60000 65536"/>
                  <a:gd name="T19" fmla="*/ 0 60000 65536"/>
                  <a:gd name="T20" fmla="*/ 0 60000 65536"/>
                  <a:gd name="T21" fmla="*/ 0 w 1978"/>
                  <a:gd name="T22" fmla="*/ 0 h 402"/>
                  <a:gd name="T23" fmla="*/ 1978 w 1978"/>
                  <a:gd name="T24" fmla="*/ 402 h 4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8" h="402">
                    <a:moveTo>
                      <a:pt x="210" y="0"/>
                    </a:moveTo>
                    <a:lnTo>
                      <a:pt x="1768" y="0"/>
                    </a:lnTo>
                    <a:lnTo>
                      <a:pt x="1978" y="146"/>
                    </a:lnTo>
                    <a:lnTo>
                      <a:pt x="1978" y="402"/>
                    </a:lnTo>
                    <a:lnTo>
                      <a:pt x="1" y="402"/>
                    </a:lnTo>
                    <a:lnTo>
                      <a:pt x="0" y="153"/>
                    </a:lnTo>
                    <a:lnTo>
                      <a:pt x="210"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7" name="Freeform 12"/>
              <p:cNvSpPr>
                <a:spLocks/>
              </p:cNvSpPr>
              <p:nvPr/>
            </p:nvSpPr>
            <p:spPr bwMode="auto">
              <a:xfrm>
                <a:off x="384" y="1815"/>
                <a:ext cx="992" cy="80"/>
              </a:xfrm>
              <a:custGeom>
                <a:avLst/>
                <a:gdLst>
                  <a:gd name="T0" fmla="*/ 0 w 1985"/>
                  <a:gd name="T1" fmla="*/ 1 h 159"/>
                  <a:gd name="T2" fmla="*/ 0 w 1985"/>
                  <a:gd name="T3" fmla="*/ 1 h 159"/>
                  <a:gd name="T4" fmla="*/ 0 w 1985"/>
                  <a:gd name="T5" fmla="*/ 0 h 159"/>
                  <a:gd name="T6" fmla="*/ 0 w 1985"/>
                  <a:gd name="T7" fmla="*/ 1 h 159"/>
                  <a:gd name="T8" fmla="*/ 0 w 1985"/>
                  <a:gd name="T9" fmla="*/ 1 h 159"/>
                  <a:gd name="T10" fmla="*/ 0 60000 65536"/>
                  <a:gd name="T11" fmla="*/ 0 60000 65536"/>
                  <a:gd name="T12" fmla="*/ 0 60000 65536"/>
                  <a:gd name="T13" fmla="*/ 0 60000 65536"/>
                  <a:gd name="T14" fmla="*/ 0 60000 65536"/>
                  <a:gd name="T15" fmla="*/ 0 w 1985"/>
                  <a:gd name="T16" fmla="*/ 0 h 159"/>
                  <a:gd name="T17" fmla="*/ 1985 w 1985"/>
                  <a:gd name="T18" fmla="*/ 159 h 159"/>
                </a:gdLst>
                <a:ahLst/>
                <a:cxnLst>
                  <a:cxn ang="T10">
                    <a:pos x="T0" y="T1"/>
                  </a:cxn>
                  <a:cxn ang="T11">
                    <a:pos x="T2" y="T3"/>
                  </a:cxn>
                  <a:cxn ang="T12">
                    <a:pos x="T4" y="T5"/>
                  </a:cxn>
                  <a:cxn ang="T13">
                    <a:pos x="T6" y="T7"/>
                  </a:cxn>
                  <a:cxn ang="T14">
                    <a:pos x="T8" y="T9"/>
                  </a:cxn>
                </a:cxnLst>
                <a:rect l="T15" t="T16" r="T17" b="T18"/>
                <a:pathLst>
                  <a:path w="1985" h="159">
                    <a:moveTo>
                      <a:pt x="0" y="159"/>
                    </a:moveTo>
                    <a:lnTo>
                      <a:pt x="189" y="4"/>
                    </a:lnTo>
                    <a:lnTo>
                      <a:pt x="1766" y="0"/>
                    </a:lnTo>
                    <a:lnTo>
                      <a:pt x="1985" y="155"/>
                    </a:lnTo>
                    <a:lnTo>
                      <a:pt x="0" y="159"/>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8" name="Freeform 13"/>
              <p:cNvSpPr>
                <a:spLocks/>
              </p:cNvSpPr>
              <p:nvPr/>
            </p:nvSpPr>
            <p:spPr bwMode="auto">
              <a:xfrm>
                <a:off x="430" y="1815"/>
                <a:ext cx="946" cy="79"/>
              </a:xfrm>
              <a:custGeom>
                <a:avLst/>
                <a:gdLst>
                  <a:gd name="T0" fmla="*/ 0 w 1893"/>
                  <a:gd name="T1" fmla="*/ 1 h 156"/>
                  <a:gd name="T2" fmla="*/ 0 w 1893"/>
                  <a:gd name="T3" fmla="*/ 1 h 156"/>
                  <a:gd name="T4" fmla="*/ 0 w 1893"/>
                  <a:gd name="T5" fmla="*/ 1 h 156"/>
                  <a:gd name="T6" fmla="*/ 0 w 1893"/>
                  <a:gd name="T7" fmla="*/ 1 h 156"/>
                  <a:gd name="T8" fmla="*/ 0 w 1893"/>
                  <a:gd name="T9" fmla="*/ 1 h 156"/>
                  <a:gd name="T10" fmla="*/ 0 w 1893"/>
                  <a:gd name="T11" fmla="*/ 1 h 156"/>
                  <a:gd name="T12" fmla="*/ 0 w 1893"/>
                  <a:gd name="T13" fmla="*/ 1 h 156"/>
                  <a:gd name="T14" fmla="*/ 0 w 1893"/>
                  <a:gd name="T15" fmla="*/ 1 h 156"/>
                  <a:gd name="T16" fmla="*/ 0 w 1893"/>
                  <a:gd name="T17" fmla="*/ 1 h 156"/>
                  <a:gd name="T18" fmla="*/ 0 w 1893"/>
                  <a:gd name="T19" fmla="*/ 1 h 156"/>
                  <a:gd name="T20" fmla="*/ 0 w 1893"/>
                  <a:gd name="T21" fmla="*/ 1 h 156"/>
                  <a:gd name="T22" fmla="*/ 0 w 1893"/>
                  <a:gd name="T23" fmla="*/ 1 h 156"/>
                  <a:gd name="T24" fmla="*/ 0 w 1893"/>
                  <a:gd name="T25" fmla="*/ 1 h 156"/>
                  <a:gd name="T26" fmla="*/ 0 w 1893"/>
                  <a:gd name="T27" fmla="*/ 1 h 156"/>
                  <a:gd name="T28" fmla="*/ 0 w 1893"/>
                  <a:gd name="T29" fmla="*/ 1 h 156"/>
                  <a:gd name="T30" fmla="*/ 0 w 1893"/>
                  <a:gd name="T31" fmla="*/ 1 h 156"/>
                  <a:gd name="T32" fmla="*/ 0 w 1893"/>
                  <a:gd name="T33" fmla="*/ 1 h 156"/>
                  <a:gd name="T34" fmla="*/ 0 w 1893"/>
                  <a:gd name="T35" fmla="*/ 1 h 156"/>
                  <a:gd name="T36" fmla="*/ 0 w 1893"/>
                  <a:gd name="T37" fmla="*/ 1 h 156"/>
                  <a:gd name="T38" fmla="*/ 0 w 1893"/>
                  <a:gd name="T39" fmla="*/ 0 h 156"/>
                  <a:gd name="T40" fmla="*/ 0 w 1893"/>
                  <a:gd name="T41" fmla="*/ 1 h 156"/>
                  <a:gd name="T42" fmla="*/ 0 w 1893"/>
                  <a:gd name="T43" fmla="*/ 1 h 156"/>
                  <a:gd name="T44" fmla="*/ 0 w 1893"/>
                  <a:gd name="T45" fmla="*/ 1 h 156"/>
                  <a:gd name="T46" fmla="*/ 0 w 1893"/>
                  <a:gd name="T47" fmla="*/ 1 h 156"/>
                  <a:gd name="T48" fmla="*/ 0 w 1893"/>
                  <a:gd name="T49" fmla="*/ 1 h 156"/>
                  <a:gd name="T50" fmla="*/ 0 w 1893"/>
                  <a:gd name="T51" fmla="*/ 1 h 156"/>
                  <a:gd name="T52" fmla="*/ 0 w 1893"/>
                  <a:gd name="T53" fmla="*/ 1 h 156"/>
                  <a:gd name="T54" fmla="*/ 0 w 1893"/>
                  <a:gd name="T55" fmla="*/ 1 h 156"/>
                  <a:gd name="T56" fmla="*/ 0 w 1893"/>
                  <a:gd name="T57" fmla="*/ 1 h 156"/>
                  <a:gd name="T58" fmla="*/ 0 w 1893"/>
                  <a:gd name="T59" fmla="*/ 1 h 156"/>
                  <a:gd name="T60" fmla="*/ 0 w 1893"/>
                  <a:gd name="T61" fmla="*/ 1 h 156"/>
                  <a:gd name="T62" fmla="*/ 0 w 1893"/>
                  <a:gd name="T63" fmla="*/ 1 h 156"/>
                  <a:gd name="T64" fmla="*/ 0 w 1893"/>
                  <a:gd name="T65" fmla="*/ 1 h 156"/>
                  <a:gd name="T66" fmla="*/ 0 w 1893"/>
                  <a:gd name="T67" fmla="*/ 1 h 156"/>
                  <a:gd name="T68" fmla="*/ 0 w 1893"/>
                  <a:gd name="T69" fmla="*/ 1 h 156"/>
                  <a:gd name="T70" fmla="*/ 0 w 1893"/>
                  <a:gd name="T71" fmla="*/ 1 h 156"/>
                  <a:gd name="T72" fmla="*/ 0 w 1893"/>
                  <a:gd name="T73" fmla="*/ 1 h 156"/>
                  <a:gd name="T74" fmla="*/ 0 w 1893"/>
                  <a:gd name="T75" fmla="*/ 1 h 156"/>
                  <a:gd name="T76" fmla="*/ 0 w 1893"/>
                  <a:gd name="T77" fmla="*/ 1 h 156"/>
                  <a:gd name="T78" fmla="*/ 0 w 1893"/>
                  <a:gd name="T79" fmla="*/ 1 h 156"/>
                  <a:gd name="T80" fmla="*/ 0 w 1893"/>
                  <a:gd name="T81" fmla="*/ 1 h 156"/>
                  <a:gd name="T82" fmla="*/ 0 w 1893"/>
                  <a:gd name="T83" fmla="*/ 1 h 156"/>
                  <a:gd name="T84" fmla="*/ 0 w 1893"/>
                  <a:gd name="T85" fmla="*/ 1 h 156"/>
                  <a:gd name="T86" fmla="*/ 0 w 1893"/>
                  <a:gd name="T87" fmla="*/ 1 h 1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3"/>
                  <a:gd name="T133" fmla="*/ 0 h 156"/>
                  <a:gd name="T134" fmla="*/ 1893 w 1893"/>
                  <a:gd name="T135" fmla="*/ 156 h 1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3" h="156">
                    <a:moveTo>
                      <a:pt x="0" y="156"/>
                    </a:moveTo>
                    <a:lnTo>
                      <a:pt x="21" y="137"/>
                    </a:lnTo>
                    <a:lnTo>
                      <a:pt x="43" y="118"/>
                    </a:lnTo>
                    <a:lnTo>
                      <a:pt x="64" y="99"/>
                    </a:lnTo>
                    <a:lnTo>
                      <a:pt x="85" y="80"/>
                    </a:lnTo>
                    <a:lnTo>
                      <a:pt x="107" y="61"/>
                    </a:lnTo>
                    <a:lnTo>
                      <a:pt x="128" y="42"/>
                    </a:lnTo>
                    <a:lnTo>
                      <a:pt x="150" y="23"/>
                    </a:lnTo>
                    <a:lnTo>
                      <a:pt x="171" y="4"/>
                    </a:lnTo>
                    <a:lnTo>
                      <a:pt x="218" y="4"/>
                    </a:lnTo>
                    <a:lnTo>
                      <a:pt x="265" y="4"/>
                    </a:lnTo>
                    <a:lnTo>
                      <a:pt x="312" y="4"/>
                    </a:lnTo>
                    <a:lnTo>
                      <a:pt x="360" y="4"/>
                    </a:lnTo>
                    <a:lnTo>
                      <a:pt x="406" y="4"/>
                    </a:lnTo>
                    <a:lnTo>
                      <a:pt x="453" y="3"/>
                    </a:lnTo>
                    <a:lnTo>
                      <a:pt x="500" y="3"/>
                    </a:lnTo>
                    <a:lnTo>
                      <a:pt x="547" y="3"/>
                    </a:lnTo>
                    <a:lnTo>
                      <a:pt x="595" y="3"/>
                    </a:lnTo>
                    <a:lnTo>
                      <a:pt x="642" y="3"/>
                    </a:lnTo>
                    <a:lnTo>
                      <a:pt x="689" y="3"/>
                    </a:lnTo>
                    <a:lnTo>
                      <a:pt x="736" y="3"/>
                    </a:lnTo>
                    <a:lnTo>
                      <a:pt x="782" y="3"/>
                    </a:lnTo>
                    <a:lnTo>
                      <a:pt x="830" y="3"/>
                    </a:lnTo>
                    <a:lnTo>
                      <a:pt x="877" y="2"/>
                    </a:lnTo>
                    <a:lnTo>
                      <a:pt x="924" y="2"/>
                    </a:lnTo>
                    <a:lnTo>
                      <a:pt x="971" y="2"/>
                    </a:lnTo>
                    <a:lnTo>
                      <a:pt x="1018" y="2"/>
                    </a:lnTo>
                    <a:lnTo>
                      <a:pt x="1064" y="2"/>
                    </a:lnTo>
                    <a:lnTo>
                      <a:pt x="1112" y="2"/>
                    </a:lnTo>
                    <a:lnTo>
                      <a:pt x="1159" y="2"/>
                    </a:lnTo>
                    <a:lnTo>
                      <a:pt x="1206" y="2"/>
                    </a:lnTo>
                    <a:lnTo>
                      <a:pt x="1252" y="1"/>
                    </a:lnTo>
                    <a:lnTo>
                      <a:pt x="1299" y="1"/>
                    </a:lnTo>
                    <a:lnTo>
                      <a:pt x="1347" y="1"/>
                    </a:lnTo>
                    <a:lnTo>
                      <a:pt x="1394" y="1"/>
                    </a:lnTo>
                    <a:lnTo>
                      <a:pt x="1440" y="1"/>
                    </a:lnTo>
                    <a:lnTo>
                      <a:pt x="1487" y="1"/>
                    </a:lnTo>
                    <a:lnTo>
                      <a:pt x="1533" y="1"/>
                    </a:lnTo>
                    <a:lnTo>
                      <a:pt x="1581" y="0"/>
                    </a:lnTo>
                    <a:lnTo>
                      <a:pt x="1627" y="0"/>
                    </a:lnTo>
                    <a:lnTo>
                      <a:pt x="1674" y="0"/>
                    </a:lnTo>
                    <a:lnTo>
                      <a:pt x="1688" y="9"/>
                    </a:lnTo>
                    <a:lnTo>
                      <a:pt x="1701" y="19"/>
                    </a:lnTo>
                    <a:lnTo>
                      <a:pt x="1714" y="28"/>
                    </a:lnTo>
                    <a:lnTo>
                      <a:pt x="1728" y="39"/>
                    </a:lnTo>
                    <a:lnTo>
                      <a:pt x="1742" y="48"/>
                    </a:lnTo>
                    <a:lnTo>
                      <a:pt x="1756" y="58"/>
                    </a:lnTo>
                    <a:lnTo>
                      <a:pt x="1769" y="68"/>
                    </a:lnTo>
                    <a:lnTo>
                      <a:pt x="1783" y="77"/>
                    </a:lnTo>
                    <a:lnTo>
                      <a:pt x="1796" y="87"/>
                    </a:lnTo>
                    <a:lnTo>
                      <a:pt x="1810" y="96"/>
                    </a:lnTo>
                    <a:lnTo>
                      <a:pt x="1824" y="107"/>
                    </a:lnTo>
                    <a:lnTo>
                      <a:pt x="1837" y="116"/>
                    </a:lnTo>
                    <a:lnTo>
                      <a:pt x="1851" y="126"/>
                    </a:lnTo>
                    <a:lnTo>
                      <a:pt x="1865" y="136"/>
                    </a:lnTo>
                    <a:lnTo>
                      <a:pt x="1879" y="146"/>
                    </a:lnTo>
                    <a:lnTo>
                      <a:pt x="1893" y="155"/>
                    </a:lnTo>
                    <a:lnTo>
                      <a:pt x="1834" y="155"/>
                    </a:lnTo>
                    <a:lnTo>
                      <a:pt x="1774" y="155"/>
                    </a:lnTo>
                    <a:lnTo>
                      <a:pt x="1715" y="155"/>
                    </a:lnTo>
                    <a:lnTo>
                      <a:pt x="1657" y="155"/>
                    </a:lnTo>
                    <a:lnTo>
                      <a:pt x="1598" y="155"/>
                    </a:lnTo>
                    <a:lnTo>
                      <a:pt x="1538" y="155"/>
                    </a:lnTo>
                    <a:lnTo>
                      <a:pt x="1479" y="155"/>
                    </a:lnTo>
                    <a:lnTo>
                      <a:pt x="1420" y="155"/>
                    </a:lnTo>
                    <a:lnTo>
                      <a:pt x="1361" y="155"/>
                    </a:lnTo>
                    <a:lnTo>
                      <a:pt x="1302" y="155"/>
                    </a:lnTo>
                    <a:lnTo>
                      <a:pt x="1243" y="155"/>
                    </a:lnTo>
                    <a:lnTo>
                      <a:pt x="1183" y="155"/>
                    </a:lnTo>
                    <a:lnTo>
                      <a:pt x="1124" y="155"/>
                    </a:lnTo>
                    <a:lnTo>
                      <a:pt x="1066" y="155"/>
                    </a:lnTo>
                    <a:lnTo>
                      <a:pt x="1006" y="155"/>
                    </a:lnTo>
                    <a:lnTo>
                      <a:pt x="947" y="155"/>
                    </a:lnTo>
                    <a:lnTo>
                      <a:pt x="888" y="155"/>
                    </a:lnTo>
                    <a:lnTo>
                      <a:pt x="828" y="155"/>
                    </a:lnTo>
                    <a:lnTo>
                      <a:pt x="770" y="155"/>
                    </a:lnTo>
                    <a:lnTo>
                      <a:pt x="710" y="155"/>
                    </a:lnTo>
                    <a:lnTo>
                      <a:pt x="651" y="155"/>
                    </a:lnTo>
                    <a:lnTo>
                      <a:pt x="592" y="155"/>
                    </a:lnTo>
                    <a:lnTo>
                      <a:pt x="532" y="155"/>
                    </a:lnTo>
                    <a:lnTo>
                      <a:pt x="474" y="155"/>
                    </a:lnTo>
                    <a:lnTo>
                      <a:pt x="415" y="155"/>
                    </a:lnTo>
                    <a:lnTo>
                      <a:pt x="355" y="156"/>
                    </a:lnTo>
                    <a:lnTo>
                      <a:pt x="296" y="156"/>
                    </a:lnTo>
                    <a:lnTo>
                      <a:pt x="236" y="156"/>
                    </a:lnTo>
                    <a:lnTo>
                      <a:pt x="178" y="156"/>
                    </a:lnTo>
                    <a:lnTo>
                      <a:pt x="119" y="156"/>
                    </a:lnTo>
                    <a:lnTo>
                      <a:pt x="59" y="156"/>
                    </a:lnTo>
                    <a:lnTo>
                      <a:pt x="0" y="156"/>
                    </a:lnTo>
                    <a:close/>
                  </a:path>
                </a:pathLst>
              </a:custGeom>
              <a:solidFill>
                <a:srgbClr val="494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9" name="Freeform 14"/>
              <p:cNvSpPr>
                <a:spLocks/>
              </p:cNvSpPr>
              <p:nvPr/>
            </p:nvSpPr>
            <p:spPr bwMode="auto">
              <a:xfrm>
                <a:off x="476" y="1815"/>
                <a:ext cx="900" cy="78"/>
              </a:xfrm>
              <a:custGeom>
                <a:avLst/>
                <a:gdLst>
                  <a:gd name="T0" fmla="*/ 0 w 1801"/>
                  <a:gd name="T1" fmla="*/ 1 h 155"/>
                  <a:gd name="T2" fmla="*/ 0 w 1801"/>
                  <a:gd name="T3" fmla="*/ 1 h 155"/>
                  <a:gd name="T4" fmla="*/ 0 w 1801"/>
                  <a:gd name="T5" fmla="*/ 1 h 155"/>
                  <a:gd name="T6" fmla="*/ 0 w 1801"/>
                  <a:gd name="T7" fmla="*/ 1 h 155"/>
                  <a:gd name="T8" fmla="*/ 0 w 1801"/>
                  <a:gd name="T9" fmla="*/ 1 h 155"/>
                  <a:gd name="T10" fmla="*/ 0 w 1801"/>
                  <a:gd name="T11" fmla="*/ 1 h 155"/>
                  <a:gd name="T12" fmla="*/ 0 w 1801"/>
                  <a:gd name="T13" fmla="*/ 1 h 155"/>
                  <a:gd name="T14" fmla="*/ 0 w 1801"/>
                  <a:gd name="T15" fmla="*/ 1 h 155"/>
                  <a:gd name="T16" fmla="*/ 0 w 1801"/>
                  <a:gd name="T17" fmla="*/ 1 h 155"/>
                  <a:gd name="T18" fmla="*/ 0 w 1801"/>
                  <a:gd name="T19" fmla="*/ 1 h 155"/>
                  <a:gd name="T20" fmla="*/ 0 w 1801"/>
                  <a:gd name="T21" fmla="*/ 1 h 155"/>
                  <a:gd name="T22" fmla="*/ 0 w 1801"/>
                  <a:gd name="T23" fmla="*/ 1 h 155"/>
                  <a:gd name="T24" fmla="*/ 0 w 1801"/>
                  <a:gd name="T25" fmla="*/ 1 h 155"/>
                  <a:gd name="T26" fmla="*/ 0 w 1801"/>
                  <a:gd name="T27" fmla="*/ 1 h 155"/>
                  <a:gd name="T28" fmla="*/ 0 w 1801"/>
                  <a:gd name="T29" fmla="*/ 1 h 155"/>
                  <a:gd name="T30" fmla="*/ 0 w 1801"/>
                  <a:gd name="T31" fmla="*/ 1 h 155"/>
                  <a:gd name="T32" fmla="*/ 0 w 1801"/>
                  <a:gd name="T33" fmla="*/ 1 h 155"/>
                  <a:gd name="T34" fmla="*/ 0 w 1801"/>
                  <a:gd name="T35" fmla="*/ 1 h 155"/>
                  <a:gd name="T36" fmla="*/ 0 w 1801"/>
                  <a:gd name="T37" fmla="*/ 1 h 155"/>
                  <a:gd name="T38" fmla="*/ 0 w 1801"/>
                  <a:gd name="T39" fmla="*/ 0 h 155"/>
                  <a:gd name="T40" fmla="*/ 0 w 1801"/>
                  <a:gd name="T41" fmla="*/ 1 h 155"/>
                  <a:gd name="T42" fmla="*/ 0 w 1801"/>
                  <a:gd name="T43" fmla="*/ 1 h 155"/>
                  <a:gd name="T44" fmla="*/ 0 w 1801"/>
                  <a:gd name="T45" fmla="*/ 1 h 155"/>
                  <a:gd name="T46" fmla="*/ 0 w 1801"/>
                  <a:gd name="T47" fmla="*/ 1 h 155"/>
                  <a:gd name="T48" fmla="*/ 0 w 1801"/>
                  <a:gd name="T49" fmla="*/ 1 h 155"/>
                  <a:gd name="T50" fmla="*/ 0 w 1801"/>
                  <a:gd name="T51" fmla="*/ 1 h 155"/>
                  <a:gd name="T52" fmla="*/ 0 w 1801"/>
                  <a:gd name="T53" fmla="*/ 1 h 155"/>
                  <a:gd name="T54" fmla="*/ 0 w 1801"/>
                  <a:gd name="T55" fmla="*/ 1 h 155"/>
                  <a:gd name="T56" fmla="*/ 0 w 1801"/>
                  <a:gd name="T57" fmla="*/ 1 h 155"/>
                  <a:gd name="T58" fmla="*/ 0 w 1801"/>
                  <a:gd name="T59" fmla="*/ 1 h 155"/>
                  <a:gd name="T60" fmla="*/ 0 w 1801"/>
                  <a:gd name="T61" fmla="*/ 1 h 155"/>
                  <a:gd name="T62" fmla="*/ 0 w 1801"/>
                  <a:gd name="T63" fmla="*/ 1 h 155"/>
                  <a:gd name="T64" fmla="*/ 0 w 1801"/>
                  <a:gd name="T65" fmla="*/ 1 h 155"/>
                  <a:gd name="T66" fmla="*/ 0 w 1801"/>
                  <a:gd name="T67" fmla="*/ 1 h 155"/>
                  <a:gd name="T68" fmla="*/ 0 w 1801"/>
                  <a:gd name="T69" fmla="*/ 1 h 155"/>
                  <a:gd name="T70" fmla="*/ 0 w 1801"/>
                  <a:gd name="T71" fmla="*/ 1 h 155"/>
                  <a:gd name="T72" fmla="*/ 0 w 1801"/>
                  <a:gd name="T73" fmla="*/ 1 h 155"/>
                  <a:gd name="T74" fmla="*/ 0 w 1801"/>
                  <a:gd name="T75" fmla="*/ 1 h 155"/>
                  <a:gd name="T76" fmla="*/ 0 w 1801"/>
                  <a:gd name="T77" fmla="*/ 1 h 155"/>
                  <a:gd name="T78" fmla="*/ 0 w 1801"/>
                  <a:gd name="T79" fmla="*/ 1 h 155"/>
                  <a:gd name="T80" fmla="*/ 0 w 1801"/>
                  <a:gd name="T81" fmla="*/ 1 h 155"/>
                  <a:gd name="T82" fmla="*/ 0 w 1801"/>
                  <a:gd name="T83" fmla="*/ 1 h 155"/>
                  <a:gd name="T84" fmla="*/ 0 w 1801"/>
                  <a:gd name="T85" fmla="*/ 1 h 155"/>
                  <a:gd name="T86" fmla="*/ 0 w 1801"/>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1"/>
                  <a:gd name="T133" fmla="*/ 0 h 155"/>
                  <a:gd name="T134" fmla="*/ 1801 w 1801"/>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1" h="155">
                    <a:moveTo>
                      <a:pt x="0" y="153"/>
                    </a:moveTo>
                    <a:lnTo>
                      <a:pt x="20" y="134"/>
                    </a:lnTo>
                    <a:lnTo>
                      <a:pt x="38" y="116"/>
                    </a:lnTo>
                    <a:lnTo>
                      <a:pt x="58" y="98"/>
                    </a:lnTo>
                    <a:lnTo>
                      <a:pt x="76" y="79"/>
                    </a:lnTo>
                    <a:lnTo>
                      <a:pt x="96" y="61"/>
                    </a:lnTo>
                    <a:lnTo>
                      <a:pt x="114" y="42"/>
                    </a:lnTo>
                    <a:lnTo>
                      <a:pt x="134" y="24"/>
                    </a:lnTo>
                    <a:lnTo>
                      <a:pt x="154" y="5"/>
                    </a:lnTo>
                    <a:lnTo>
                      <a:pt x="198" y="5"/>
                    </a:lnTo>
                    <a:lnTo>
                      <a:pt x="243" y="5"/>
                    </a:lnTo>
                    <a:lnTo>
                      <a:pt x="287" y="5"/>
                    </a:lnTo>
                    <a:lnTo>
                      <a:pt x="332" y="5"/>
                    </a:lnTo>
                    <a:lnTo>
                      <a:pt x="377" y="4"/>
                    </a:lnTo>
                    <a:lnTo>
                      <a:pt x="422" y="4"/>
                    </a:lnTo>
                    <a:lnTo>
                      <a:pt x="467" y="4"/>
                    </a:lnTo>
                    <a:lnTo>
                      <a:pt x="511" y="4"/>
                    </a:lnTo>
                    <a:lnTo>
                      <a:pt x="556" y="4"/>
                    </a:lnTo>
                    <a:lnTo>
                      <a:pt x="600" y="4"/>
                    </a:lnTo>
                    <a:lnTo>
                      <a:pt x="645" y="4"/>
                    </a:lnTo>
                    <a:lnTo>
                      <a:pt x="690" y="4"/>
                    </a:lnTo>
                    <a:lnTo>
                      <a:pt x="734" y="3"/>
                    </a:lnTo>
                    <a:lnTo>
                      <a:pt x="779" y="3"/>
                    </a:lnTo>
                    <a:lnTo>
                      <a:pt x="824" y="3"/>
                    </a:lnTo>
                    <a:lnTo>
                      <a:pt x="869" y="3"/>
                    </a:lnTo>
                    <a:lnTo>
                      <a:pt x="914" y="3"/>
                    </a:lnTo>
                    <a:lnTo>
                      <a:pt x="958" y="3"/>
                    </a:lnTo>
                    <a:lnTo>
                      <a:pt x="1002" y="2"/>
                    </a:lnTo>
                    <a:lnTo>
                      <a:pt x="1047" y="2"/>
                    </a:lnTo>
                    <a:lnTo>
                      <a:pt x="1091" y="2"/>
                    </a:lnTo>
                    <a:lnTo>
                      <a:pt x="1136" y="2"/>
                    </a:lnTo>
                    <a:lnTo>
                      <a:pt x="1181" y="2"/>
                    </a:lnTo>
                    <a:lnTo>
                      <a:pt x="1226" y="1"/>
                    </a:lnTo>
                    <a:lnTo>
                      <a:pt x="1270" y="1"/>
                    </a:lnTo>
                    <a:lnTo>
                      <a:pt x="1315" y="1"/>
                    </a:lnTo>
                    <a:lnTo>
                      <a:pt x="1360" y="1"/>
                    </a:lnTo>
                    <a:lnTo>
                      <a:pt x="1403" y="1"/>
                    </a:lnTo>
                    <a:lnTo>
                      <a:pt x="1448" y="1"/>
                    </a:lnTo>
                    <a:lnTo>
                      <a:pt x="1493" y="0"/>
                    </a:lnTo>
                    <a:lnTo>
                      <a:pt x="1537" y="0"/>
                    </a:lnTo>
                    <a:lnTo>
                      <a:pt x="1582" y="0"/>
                    </a:lnTo>
                    <a:lnTo>
                      <a:pt x="1596" y="9"/>
                    </a:lnTo>
                    <a:lnTo>
                      <a:pt x="1609" y="19"/>
                    </a:lnTo>
                    <a:lnTo>
                      <a:pt x="1622" y="28"/>
                    </a:lnTo>
                    <a:lnTo>
                      <a:pt x="1636" y="39"/>
                    </a:lnTo>
                    <a:lnTo>
                      <a:pt x="1650" y="48"/>
                    </a:lnTo>
                    <a:lnTo>
                      <a:pt x="1664" y="58"/>
                    </a:lnTo>
                    <a:lnTo>
                      <a:pt x="1677" y="68"/>
                    </a:lnTo>
                    <a:lnTo>
                      <a:pt x="1691" y="77"/>
                    </a:lnTo>
                    <a:lnTo>
                      <a:pt x="1704" y="87"/>
                    </a:lnTo>
                    <a:lnTo>
                      <a:pt x="1718" y="96"/>
                    </a:lnTo>
                    <a:lnTo>
                      <a:pt x="1732" y="107"/>
                    </a:lnTo>
                    <a:lnTo>
                      <a:pt x="1745" y="116"/>
                    </a:lnTo>
                    <a:lnTo>
                      <a:pt x="1759" y="126"/>
                    </a:lnTo>
                    <a:lnTo>
                      <a:pt x="1773" y="136"/>
                    </a:lnTo>
                    <a:lnTo>
                      <a:pt x="1787" y="146"/>
                    </a:lnTo>
                    <a:lnTo>
                      <a:pt x="1801" y="155"/>
                    </a:lnTo>
                    <a:lnTo>
                      <a:pt x="1744" y="155"/>
                    </a:lnTo>
                    <a:lnTo>
                      <a:pt x="1688" y="155"/>
                    </a:lnTo>
                    <a:lnTo>
                      <a:pt x="1633" y="155"/>
                    </a:lnTo>
                    <a:lnTo>
                      <a:pt x="1576" y="155"/>
                    </a:lnTo>
                    <a:lnTo>
                      <a:pt x="1520" y="155"/>
                    </a:lnTo>
                    <a:lnTo>
                      <a:pt x="1463" y="155"/>
                    </a:lnTo>
                    <a:lnTo>
                      <a:pt x="1407" y="154"/>
                    </a:lnTo>
                    <a:lnTo>
                      <a:pt x="1351" y="154"/>
                    </a:lnTo>
                    <a:lnTo>
                      <a:pt x="1295" y="154"/>
                    </a:lnTo>
                    <a:lnTo>
                      <a:pt x="1239" y="154"/>
                    </a:lnTo>
                    <a:lnTo>
                      <a:pt x="1182" y="154"/>
                    </a:lnTo>
                    <a:lnTo>
                      <a:pt x="1126" y="154"/>
                    </a:lnTo>
                    <a:lnTo>
                      <a:pt x="1069" y="154"/>
                    </a:lnTo>
                    <a:lnTo>
                      <a:pt x="1014" y="154"/>
                    </a:lnTo>
                    <a:lnTo>
                      <a:pt x="958" y="154"/>
                    </a:lnTo>
                    <a:lnTo>
                      <a:pt x="901" y="154"/>
                    </a:lnTo>
                    <a:lnTo>
                      <a:pt x="845" y="154"/>
                    </a:lnTo>
                    <a:lnTo>
                      <a:pt x="788" y="154"/>
                    </a:lnTo>
                    <a:lnTo>
                      <a:pt x="732" y="154"/>
                    </a:lnTo>
                    <a:lnTo>
                      <a:pt x="675" y="154"/>
                    </a:lnTo>
                    <a:lnTo>
                      <a:pt x="620" y="154"/>
                    </a:lnTo>
                    <a:lnTo>
                      <a:pt x="564" y="154"/>
                    </a:lnTo>
                    <a:lnTo>
                      <a:pt x="507" y="154"/>
                    </a:lnTo>
                    <a:lnTo>
                      <a:pt x="451" y="154"/>
                    </a:lnTo>
                    <a:lnTo>
                      <a:pt x="394" y="154"/>
                    </a:lnTo>
                    <a:lnTo>
                      <a:pt x="338" y="153"/>
                    </a:lnTo>
                    <a:lnTo>
                      <a:pt x="281" y="153"/>
                    </a:lnTo>
                    <a:lnTo>
                      <a:pt x="225" y="153"/>
                    </a:lnTo>
                    <a:lnTo>
                      <a:pt x="170" y="153"/>
                    </a:lnTo>
                    <a:lnTo>
                      <a:pt x="113" y="153"/>
                    </a:lnTo>
                    <a:lnTo>
                      <a:pt x="57" y="153"/>
                    </a:lnTo>
                    <a:lnTo>
                      <a:pt x="0" y="153"/>
                    </a:lnTo>
                    <a:close/>
                  </a:path>
                </a:pathLst>
              </a:custGeom>
              <a:solidFill>
                <a:srgbClr val="494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0" name="Freeform 15"/>
              <p:cNvSpPr>
                <a:spLocks/>
              </p:cNvSpPr>
              <p:nvPr/>
            </p:nvSpPr>
            <p:spPr bwMode="auto">
              <a:xfrm>
                <a:off x="522" y="1815"/>
                <a:ext cx="854" cy="78"/>
              </a:xfrm>
              <a:custGeom>
                <a:avLst/>
                <a:gdLst>
                  <a:gd name="T0" fmla="*/ 0 w 1710"/>
                  <a:gd name="T1" fmla="*/ 1 h 155"/>
                  <a:gd name="T2" fmla="*/ 0 w 1710"/>
                  <a:gd name="T3" fmla="*/ 1 h 155"/>
                  <a:gd name="T4" fmla="*/ 0 w 1710"/>
                  <a:gd name="T5" fmla="*/ 1 h 155"/>
                  <a:gd name="T6" fmla="*/ 0 w 1710"/>
                  <a:gd name="T7" fmla="*/ 1 h 155"/>
                  <a:gd name="T8" fmla="*/ 0 w 1710"/>
                  <a:gd name="T9" fmla="*/ 1 h 155"/>
                  <a:gd name="T10" fmla="*/ 0 w 1710"/>
                  <a:gd name="T11" fmla="*/ 1 h 155"/>
                  <a:gd name="T12" fmla="*/ 0 w 1710"/>
                  <a:gd name="T13" fmla="*/ 1 h 155"/>
                  <a:gd name="T14" fmla="*/ 0 w 1710"/>
                  <a:gd name="T15" fmla="*/ 1 h 155"/>
                  <a:gd name="T16" fmla="*/ 0 w 1710"/>
                  <a:gd name="T17" fmla="*/ 1 h 155"/>
                  <a:gd name="T18" fmla="*/ 0 w 1710"/>
                  <a:gd name="T19" fmla="*/ 1 h 155"/>
                  <a:gd name="T20" fmla="*/ 0 w 1710"/>
                  <a:gd name="T21" fmla="*/ 1 h 155"/>
                  <a:gd name="T22" fmla="*/ 0 w 1710"/>
                  <a:gd name="T23" fmla="*/ 1 h 155"/>
                  <a:gd name="T24" fmla="*/ 0 w 1710"/>
                  <a:gd name="T25" fmla="*/ 1 h 155"/>
                  <a:gd name="T26" fmla="*/ 0 w 1710"/>
                  <a:gd name="T27" fmla="*/ 1 h 155"/>
                  <a:gd name="T28" fmla="*/ 0 w 1710"/>
                  <a:gd name="T29" fmla="*/ 1 h 155"/>
                  <a:gd name="T30" fmla="*/ 0 w 1710"/>
                  <a:gd name="T31" fmla="*/ 1 h 155"/>
                  <a:gd name="T32" fmla="*/ 0 w 1710"/>
                  <a:gd name="T33" fmla="*/ 1 h 155"/>
                  <a:gd name="T34" fmla="*/ 0 w 1710"/>
                  <a:gd name="T35" fmla="*/ 1 h 155"/>
                  <a:gd name="T36" fmla="*/ 0 w 1710"/>
                  <a:gd name="T37" fmla="*/ 1 h 155"/>
                  <a:gd name="T38" fmla="*/ 0 w 1710"/>
                  <a:gd name="T39" fmla="*/ 0 h 155"/>
                  <a:gd name="T40" fmla="*/ 0 w 1710"/>
                  <a:gd name="T41" fmla="*/ 1 h 155"/>
                  <a:gd name="T42" fmla="*/ 0 w 1710"/>
                  <a:gd name="T43" fmla="*/ 1 h 155"/>
                  <a:gd name="T44" fmla="*/ 0 w 1710"/>
                  <a:gd name="T45" fmla="*/ 1 h 155"/>
                  <a:gd name="T46" fmla="*/ 0 w 1710"/>
                  <a:gd name="T47" fmla="*/ 1 h 155"/>
                  <a:gd name="T48" fmla="*/ 0 w 1710"/>
                  <a:gd name="T49" fmla="*/ 1 h 155"/>
                  <a:gd name="T50" fmla="*/ 0 w 1710"/>
                  <a:gd name="T51" fmla="*/ 1 h 155"/>
                  <a:gd name="T52" fmla="*/ 0 w 1710"/>
                  <a:gd name="T53" fmla="*/ 1 h 155"/>
                  <a:gd name="T54" fmla="*/ 0 w 1710"/>
                  <a:gd name="T55" fmla="*/ 1 h 155"/>
                  <a:gd name="T56" fmla="*/ 0 w 1710"/>
                  <a:gd name="T57" fmla="*/ 1 h 155"/>
                  <a:gd name="T58" fmla="*/ 0 w 1710"/>
                  <a:gd name="T59" fmla="*/ 1 h 155"/>
                  <a:gd name="T60" fmla="*/ 0 w 1710"/>
                  <a:gd name="T61" fmla="*/ 1 h 155"/>
                  <a:gd name="T62" fmla="*/ 0 w 1710"/>
                  <a:gd name="T63" fmla="*/ 1 h 155"/>
                  <a:gd name="T64" fmla="*/ 0 w 1710"/>
                  <a:gd name="T65" fmla="*/ 1 h 155"/>
                  <a:gd name="T66" fmla="*/ 0 w 1710"/>
                  <a:gd name="T67" fmla="*/ 1 h 155"/>
                  <a:gd name="T68" fmla="*/ 0 w 1710"/>
                  <a:gd name="T69" fmla="*/ 1 h 155"/>
                  <a:gd name="T70" fmla="*/ 0 w 1710"/>
                  <a:gd name="T71" fmla="*/ 1 h 155"/>
                  <a:gd name="T72" fmla="*/ 0 w 1710"/>
                  <a:gd name="T73" fmla="*/ 1 h 155"/>
                  <a:gd name="T74" fmla="*/ 0 w 1710"/>
                  <a:gd name="T75" fmla="*/ 1 h 155"/>
                  <a:gd name="T76" fmla="*/ 0 w 1710"/>
                  <a:gd name="T77" fmla="*/ 1 h 155"/>
                  <a:gd name="T78" fmla="*/ 0 w 1710"/>
                  <a:gd name="T79" fmla="*/ 1 h 155"/>
                  <a:gd name="T80" fmla="*/ 0 w 1710"/>
                  <a:gd name="T81" fmla="*/ 1 h 155"/>
                  <a:gd name="T82" fmla="*/ 0 w 1710"/>
                  <a:gd name="T83" fmla="*/ 1 h 155"/>
                  <a:gd name="T84" fmla="*/ 0 w 1710"/>
                  <a:gd name="T85" fmla="*/ 1 h 155"/>
                  <a:gd name="T86" fmla="*/ 0 w 1710"/>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0"/>
                  <a:gd name="T133" fmla="*/ 0 h 155"/>
                  <a:gd name="T134" fmla="*/ 1710 w 1710"/>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0" h="155">
                    <a:moveTo>
                      <a:pt x="0" y="149"/>
                    </a:moveTo>
                    <a:lnTo>
                      <a:pt x="18" y="132"/>
                    </a:lnTo>
                    <a:lnTo>
                      <a:pt x="34" y="114"/>
                    </a:lnTo>
                    <a:lnTo>
                      <a:pt x="51" y="96"/>
                    </a:lnTo>
                    <a:lnTo>
                      <a:pt x="68" y="78"/>
                    </a:lnTo>
                    <a:lnTo>
                      <a:pt x="84" y="60"/>
                    </a:lnTo>
                    <a:lnTo>
                      <a:pt x="102" y="42"/>
                    </a:lnTo>
                    <a:lnTo>
                      <a:pt x="119" y="24"/>
                    </a:lnTo>
                    <a:lnTo>
                      <a:pt x="136" y="7"/>
                    </a:lnTo>
                    <a:lnTo>
                      <a:pt x="179" y="7"/>
                    </a:lnTo>
                    <a:lnTo>
                      <a:pt x="221" y="7"/>
                    </a:lnTo>
                    <a:lnTo>
                      <a:pt x="263" y="5"/>
                    </a:lnTo>
                    <a:lnTo>
                      <a:pt x="306" y="5"/>
                    </a:lnTo>
                    <a:lnTo>
                      <a:pt x="348" y="5"/>
                    </a:lnTo>
                    <a:lnTo>
                      <a:pt x="391" y="5"/>
                    </a:lnTo>
                    <a:lnTo>
                      <a:pt x="432" y="5"/>
                    </a:lnTo>
                    <a:lnTo>
                      <a:pt x="475" y="4"/>
                    </a:lnTo>
                    <a:lnTo>
                      <a:pt x="517" y="4"/>
                    </a:lnTo>
                    <a:lnTo>
                      <a:pt x="560" y="4"/>
                    </a:lnTo>
                    <a:lnTo>
                      <a:pt x="603" y="4"/>
                    </a:lnTo>
                    <a:lnTo>
                      <a:pt x="645" y="4"/>
                    </a:lnTo>
                    <a:lnTo>
                      <a:pt x="687" y="4"/>
                    </a:lnTo>
                    <a:lnTo>
                      <a:pt x="729" y="3"/>
                    </a:lnTo>
                    <a:lnTo>
                      <a:pt x="772" y="3"/>
                    </a:lnTo>
                    <a:lnTo>
                      <a:pt x="815" y="3"/>
                    </a:lnTo>
                    <a:lnTo>
                      <a:pt x="857" y="3"/>
                    </a:lnTo>
                    <a:lnTo>
                      <a:pt x="899" y="3"/>
                    </a:lnTo>
                    <a:lnTo>
                      <a:pt x="941" y="2"/>
                    </a:lnTo>
                    <a:lnTo>
                      <a:pt x="984" y="2"/>
                    </a:lnTo>
                    <a:lnTo>
                      <a:pt x="1027" y="2"/>
                    </a:lnTo>
                    <a:lnTo>
                      <a:pt x="1068" y="2"/>
                    </a:lnTo>
                    <a:lnTo>
                      <a:pt x="1111" y="2"/>
                    </a:lnTo>
                    <a:lnTo>
                      <a:pt x="1153" y="1"/>
                    </a:lnTo>
                    <a:lnTo>
                      <a:pt x="1196" y="1"/>
                    </a:lnTo>
                    <a:lnTo>
                      <a:pt x="1237" y="1"/>
                    </a:lnTo>
                    <a:lnTo>
                      <a:pt x="1280" y="1"/>
                    </a:lnTo>
                    <a:lnTo>
                      <a:pt x="1323" y="1"/>
                    </a:lnTo>
                    <a:lnTo>
                      <a:pt x="1364" y="1"/>
                    </a:lnTo>
                    <a:lnTo>
                      <a:pt x="1407" y="0"/>
                    </a:lnTo>
                    <a:lnTo>
                      <a:pt x="1448" y="0"/>
                    </a:lnTo>
                    <a:lnTo>
                      <a:pt x="1491" y="0"/>
                    </a:lnTo>
                    <a:lnTo>
                      <a:pt x="1505" y="9"/>
                    </a:lnTo>
                    <a:lnTo>
                      <a:pt x="1518" y="19"/>
                    </a:lnTo>
                    <a:lnTo>
                      <a:pt x="1531" y="28"/>
                    </a:lnTo>
                    <a:lnTo>
                      <a:pt x="1545" y="39"/>
                    </a:lnTo>
                    <a:lnTo>
                      <a:pt x="1559" y="48"/>
                    </a:lnTo>
                    <a:lnTo>
                      <a:pt x="1573" y="58"/>
                    </a:lnTo>
                    <a:lnTo>
                      <a:pt x="1586" y="68"/>
                    </a:lnTo>
                    <a:lnTo>
                      <a:pt x="1600" y="77"/>
                    </a:lnTo>
                    <a:lnTo>
                      <a:pt x="1613" y="87"/>
                    </a:lnTo>
                    <a:lnTo>
                      <a:pt x="1627" y="96"/>
                    </a:lnTo>
                    <a:lnTo>
                      <a:pt x="1641" y="107"/>
                    </a:lnTo>
                    <a:lnTo>
                      <a:pt x="1654" y="116"/>
                    </a:lnTo>
                    <a:lnTo>
                      <a:pt x="1668" y="126"/>
                    </a:lnTo>
                    <a:lnTo>
                      <a:pt x="1682" y="136"/>
                    </a:lnTo>
                    <a:lnTo>
                      <a:pt x="1696" y="146"/>
                    </a:lnTo>
                    <a:lnTo>
                      <a:pt x="1710" y="155"/>
                    </a:lnTo>
                    <a:lnTo>
                      <a:pt x="1657" y="155"/>
                    </a:lnTo>
                    <a:lnTo>
                      <a:pt x="1603" y="155"/>
                    </a:lnTo>
                    <a:lnTo>
                      <a:pt x="1550" y="154"/>
                    </a:lnTo>
                    <a:lnTo>
                      <a:pt x="1497" y="154"/>
                    </a:lnTo>
                    <a:lnTo>
                      <a:pt x="1442" y="154"/>
                    </a:lnTo>
                    <a:lnTo>
                      <a:pt x="1389" y="154"/>
                    </a:lnTo>
                    <a:lnTo>
                      <a:pt x="1336" y="154"/>
                    </a:lnTo>
                    <a:lnTo>
                      <a:pt x="1282" y="154"/>
                    </a:lnTo>
                    <a:lnTo>
                      <a:pt x="1229" y="154"/>
                    </a:lnTo>
                    <a:lnTo>
                      <a:pt x="1176" y="153"/>
                    </a:lnTo>
                    <a:lnTo>
                      <a:pt x="1122" y="153"/>
                    </a:lnTo>
                    <a:lnTo>
                      <a:pt x="1069" y="153"/>
                    </a:lnTo>
                    <a:lnTo>
                      <a:pt x="1016" y="153"/>
                    </a:lnTo>
                    <a:lnTo>
                      <a:pt x="962" y="153"/>
                    </a:lnTo>
                    <a:lnTo>
                      <a:pt x="909" y="153"/>
                    </a:lnTo>
                    <a:lnTo>
                      <a:pt x="855" y="152"/>
                    </a:lnTo>
                    <a:lnTo>
                      <a:pt x="802" y="152"/>
                    </a:lnTo>
                    <a:lnTo>
                      <a:pt x="749" y="152"/>
                    </a:lnTo>
                    <a:lnTo>
                      <a:pt x="695" y="152"/>
                    </a:lnTo>
                    <a:lnTo>
                      <a:pt x="642" y="152"/>
                    </a:lnTo>
                    <a:lnTo>
                      <a:pt x="588" y="152"/>
                    </a:lnTo>
                    <a:lnTo>
                      <a:pt x="535" y="152"/>
                    </a:lnTo>
                    <a:lnTo>
                      <a:pt x="482" y="151"/>
                    </a:lnTo>
                    <a:lnTo>
                      <a:pt x="428" y="151"/>
                    </a:lnTo>
                    <a:lnTo>
                      <a:pt x="375" y="151"/>
                    </a:lnTo>
                    <a:lnTo>
                      <a:pt x="321" y="151"/>
                    </a:lnTo>
                    <a:lnTo>
                      <a:pt x="268" y="151"/>
                    </a:lnTo>
                    <a:lnTo>
                      <a:pt x="215" y="151"/>
                    </a:lnTo>
                    <a:lnTo>
                      <a:pt x="160" y="151"/>
                    </a:lnTo>
                    <a:lnTo>
                      <a:pt x="107" y="149"/>
                    </a:lnTo>
                    <a:lnTo>
                      <a:pt x="53" y="149"/>
                    </a:lnTo>
                    <a:lnTo>
                      <a:pt x="0" y="149"/>
                    </a:lnTo>
                    <a:close/>
                  </a:path>
                </a:pathLst>
              </a:custGeom>
              <a:solidFill>
                <a:srgbClr val="4751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1" name="Freeform 60"/>
              <p:cNvSpPr>
                <a:spLocks/>
              </p:cNvSpPr>
              <p:nvPr/>
            </p:nvSpPr>
            <p:spPr bwMode="auto">
              <a:xfrm>
                <a:off x="1061" y="1923"/>
                <a:ext cx="23" cy="25"/>
              </a:xfrm>
              <a:custGeom>
                <a:avLst/>
                <a:gdLst>
                  <a:gd name="T0" fmla="*/ 0 w 48"/>
                  <a:gd name="T1" fmla="*/ 0 h 50"/>
                  <a:gd name="T2" fmla="*/ 0 w 48"/>
                  <a:gd name="T3" fmla="*/ 1 h 50"/>
                  <a:gd name="T4" fmla="*/ 0 w 48"/>
                  <a:gd name="T5" fmla="*/ 1 h 50"/>
                  <a:gd name="T6" fmla="*/ 0 w 48"/>
                  <a:gd name="T7" fmla="*/ 1 h 50"/>
                  <a:gd name="T8" fmla="*/ 0 w 48"/>
                  <a:gd name="T9" fmla="*/ 1 h 50"/>
                  <a:gd name="T10" fmla="*/ 0 w 48"/>
                  <a:gd name="T11" fmla="*/ 1 h 50"/>
                  <a:gd name="T12" fmla="*/ 0 w 48"/>
                  <a:gd name="T13" fmla="*/ 1 h 50"/>
                  <a:gd name="T14" fmla="*/ 0 w 48"/>
                  <a:gd name="T15" fmla="*/ 1 h 50"/>
                  <a:gd name="T16" fmla="*/ 0 w 48"/>
                  <a:gd name="T17" fmla="*/ 1 h 50"/>
                  <a:gd name="T18" fmla="*/ 0 w 48"/>
                  <a:gd name="T19" fmla="*/ 1 h 50"/>
                  <a:gd name="T20" fmla="*/ 0 w 48"/>
                  <a:gd name="T21" fmla="*/ 1 h 50"/>
                  <a:gd name="T22" fmla="*/ 0 w 48"/>
                  <a:gd name="T23" fmla="*/ 1 h 50"/>
                  <a:gd name="T24" fmla="*/ 0 w 48"/>
                  <a:gd name="T25" fmla="*/ 1 h 50"/>
                  <a:gd name="T26" fmla="*/ 0 w 48"/>
                  <a:gd name="T27" fmla="*/ 1 h 50"/>
                  <a:gd name="T28" fmla="*/ 0 w 48"/>
                  <a:gd name="T29" fmla="*/ 1 h 50"/>
                  <a:gd name="T30" fmla="*/ 0 w 48"/>
                  <a:gd name="T31" fmla="*/ 1 h 50"/>
                  <a:gd name="T32" fmla="*/ 0 w 48"/>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0"/>
                  <a:gd name="T53" fmla="*/ 48 w 48"/>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0">
                    <a:moveTo>
                      <a:pt x="25" y="0"/>
                    </a:moveTo>
                    <a:lnTo>
                      <a:pt x="34" y="2"/>
                    </a:lnTo>
                    <a:lnTo>
                      <a:pt x="41" y="7"/>
                    </a:lnTo>
                    <a:lnTo>
                      <a:pt x="45" y="15"/>
                    </a:lnTo>
                    <a:lnTo>
                      <a:pt x="48" y="25"/>
                    </a:lnTo>
                    <a:lnTo>
                      <a:pt x="45" y="35"/>
                    </a:lnTo>
                    <a:lnTo>
                      <a:pt x="41" y="43"/>
                    </a:lnTo>
                    <a:lnTo>
                      <a:pt x="34" y="47"/>
                    </a:lnTo>
                    <a:lnTo>
                      <a:pt x="25" y="50"/>
                    </a:lnTo>
                    <a:lnTo>
                      <a:pt x="15" y="47"/>
                    </a:lnTo>
                    <a:lnTo>
                      <a:pt x="7" y="43"/>
                    </a:lnTo>
                    <a:lnTo>
                      <a:pt x="3" y="35"/>
                    </a:lnTo>
                    <a:lnTo>
                      <a:pt x="0" y="25"/>
                    </a:lnTo>
                    <a:lnTo>
                      <a:pt x="3" y="15"/>
                    </a:lnTo>
                    <a:lnTo>
                      <a:pt x="7" y="7"/>
                    </a:lnTo>
                    <a:lnTo>
                      <a:pt x="15" y="2"/>
                    </a:lnTo>
                    <a:lnTo>
                      <a:pt x="2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2" name="Freeform 67"/>
              <p:cNvSpPr>
                <a:spLocks/>
              </p:cNvSpPr>
              <p:nvPr/>
            </p:nvSpPr>
            <p:spPr bwMode="auto">
              <a:xfrm>
                <a:off x="1125" y="1927"/>
                <a:ext cx="24" cy="24"/>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w 49"/>
                  <a:gd name="T13" fmla="*/ 0 h 50"/>
                  <a:gd name="T14" fmla="*/ 0 w 49"/>
                  <a:gd name="T15" fmla="*/ 0 h 50"/>
                  <a:gd name="T16" fmla="*/ 0 w 49"/>
                  <a:gd name="T17" fmla="*/ 0 h 50"/>
                  <a:gd name="T18" fmla="*/ 0 w 49"/>
                  <a:gd name="T19" fmla="*/ 0 h 50"/>
                  <a:gd name="T20" fmla="*/ 0 w 49"/>
                  <a:gd name="T21" fmla="*/ 0 h 50"/>
                  <a:gd name="T22" fmla="*/ 0 w 49"/>
                  <a:gd name="T23" fmla="*/ 0 h 50"/>
                  <a:gd name="T24" fmla="*/ 0 w 49"/>
                  <a:gd name="T25" fmla="*/ 0 h 50"/>
                  <a:gd name="T26" fmla="*/ 0 w 49"/>
                  <a:gd name="T27" fmla="*/ 0 h 50"/>
                  <a:gd name="T28" fmla="*/ 0 w 49"/>
                  <a:gd name="T29" fmla="*/ 0 h 50"/>
                  <a:gd name="T30" fmla="*/ 0 w 49"/>
                  <a:gd name="T31" fmla="*/ 0 h 50"/>
                  <a:gd name="T32" fmla="*/ 0 w 49"/>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50"/>
                  <a:gd name="T53" fmla="*/ 49 w 49"/>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50">
                    <a:moveTo>
                      <a:pt x="26" y="0"/>
                    </a:moveTo>
                    <a:lnTo>
                      <a:pt x="34" y="2"/>
                    </a:lnTo>
                    <a:lnTo>
                      <a:pt x="42" y="7"/>
                    </a:lnTo>
                    <a:lnTo>
                      <a:pt x="46" y="15"/>
                    </a:lnTo>
                    <a:lnTo>
                      <a:pt x="49" y="24"/>
                    </a:lnTo>
                    <a:lnTo>
                      <a:pt x="46" y="33"/>
                    </a:lnTo>
                    <a:lnTo>
                      <a:pt x="42" y="42"/>
                    </a:lnTo>
                    <a:lnTo>
                      <a:pt x="34" y="47"/>
                    </a:lnTo>
                    <a:lnTo>
                      <a:pt x="26" y="50"/>
                    </a:lnTo>
                    <a:lnTo>
                      <a:pt x="16" y="47"/>
                    </a:lnTo>
                    <a:lnTo>
                      <a:pt x="8" y="42"/>
                    </a:lnTo>
                    <a:lnTo>
                      <a:pt x="3" y="33"/>
                    </a:lnTo>
                    <a:lnTo>
                      <a:pt x="0" y="24"/>
                    </a:lnTo>
                    <a:lnTo>
                      <a:pt x="3" y="15"/>
                    </a:lnTo>
                    <a:lnTo>
                      <a:pt x="8" y="7"/>
                    </a:lnTo>
                    <a:lnTo>
                      <a:pt x="16" y="2"/>
                    </a:lnTo>
                    <a:lnTo>
                      <a:pt x="2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3" name="Freeform 72"/>
              <p:cNvSpPr>
                <a:spLocks/>
              </p:cNvSpPr>
              <p:nvPr/>
            </p:nvSpPr>
            <p:spPr bwMode="auto">
              <a:xfrm>
                <a:off x="1220" y="1923"/>
                <a:ext cx="35" cy="37"/>
              </a:xfrm>
              <a:custGeom>
                <a:avLst/>
                <a:gdLst>
                  <a:gd name="T0" fmla="*/ 0 w 71"/>
                  <a:gd name="T1" fmla="*/ 0 h 74"/>
                  <a:gd name="T2" fmla="*/ 0 w 71"/>
                  <a:gd name="T3" fmla="*/ 1 h 74"/>
                  <a:gd name="T4" fmla="*/ 0 w 71"/>
                  <a:gd name="T5" fmla="*/ 1 h 74"/>
                  <a:gd name="T6" fmla="*/ 0 w 71"/>
                  <a:gd name="T7" fmla="*/ 1 h 74"/>
                  <a:gd name="T8" fmla="*/ 0 w 71"/>
                  <a:gd name="T9" fmla="*/ 1 h 74"/>
                  <a:gd name="T10" fmla="*/ 0 w 71"/>
                  <a:gd name="T11" fmla="*/ 1 h 74"/>
                  <a:gd name="T12" fmla="*/ 0 w 71"/>
                  <a:gd name="T13" fmla="*/ 1 h 74"/>
                  <a:gd name="T14" fmla="*/ 0 w 71"/>
                  <a:gd name="T15" fmla="*/ 1 h 74"/>
                  <a:gd name="T16" fmla="*/ 0 w 71"/>
                  <a:gd name="T17" fmla="*/ 1 h 74"/>
                  <a:gd name="T18" fmla="*/ 0 w 71"/>
                  <a:gd name="T19" fmla="*/ 1 h 74"/>
                  <a:gd name="T20" fmla="*/ 0 w 71"/>
                  <a:gd name="T21" fmla="*/ 1 h 74"/>
                  <a:gd name="T22" fmla="*/ 0 w 71"/>
                  <a:gd name="T23" fmla="*/ 1 h 74"/>
                  <a:gd name="T24" fmla="*/ 0 w 71"/>
                  <a:gd name="T25" fmla="*/ 1 h 74"/>
                  <a:gd name="T26" fmla="*/ 0 w 71"/>
                  <a:gd name="T27" fmla="*/ 1 h 74"/>
                  <a:gd name="T28" fmla="*/ 0 w 71"/>
                  <a:gd name="T29" fmla="*/ 1 h 74"/>
                  <a:gd name="T30" fmla="*/ 0 w 71"/>
                  <a:gd name="T31" fmla="*/ 1 h 74"/>
                  <a:gd name="T32" fmla="*/ 0 w 71"/>
                  <a:gd name="T33" fmla="*/ 1 h 74"/>
                  <a:gd name="T34" fmla="*/ 0 w 71"/>
                  <a:gd name="T35" fmla="*/ 1 h 74"/>
                  <a:gd name="T36" fmla="*/ 0 w 71"/>
                  <a:gd name="T37" fmla="*/ 1 h 74"/>
                  <a:gd name="T38" fmla="*/ 0 w 71"/>
                  <a:gd name="T39" fmla="*/ 1 h 74"/>
                  <a:gd name="T40" fmla="*/ 0 w 71"/>
                  <a:gd name="T41" fmla="*/ 1 h 74"/>
                  <a:gd name="T42" fmla="*/ 0 w 71"/>
                  <a:gd name="T43" fmla="*/ 1 h 74"/>
                  <a:gd name="T44" fmla="*/ 0 w 71"/>
                  <a:gd name="T45" fmla="*/ 1 h 74"/>
                  <a:gd name="T46" fmla="*/ 0 w 71"/>
                  <a:gd name="T47" fmla="*/ 1 h 74"/>
                  <a:gd name="T48" fmla="*/ 0 w 71"/>
                  <a:gd name="T49" fmla="*/ 1 h 74"/>
                  <a:gd name="T50" fmla="*/ 0 w 71"/>
                  <a:gd name="T51" fmla="*/ 1 h 74"/>
                  <a:gd name="T52" fmla="*/ 0 w 71"/>
                  <a:gd name="T53" fmla="*/ 1 h 74"/>
                  <a:gd name="T54" fmla="*/ 0 w 71"/>
                  <a:gd name="T55" fmla="*/ 1 h 74"/>
                  <a:gd name="T56" fmla="*/ 0 w 71"/>
                  <a:gd name="T57" fmla="*/ 1 h 74"/>
                  <a:gd name="T58" fmla="*/ 0 w 71"/>
                  <a:gd name="T59" fmla="*/ 1 h 74"/>
                  <a:gd name="T60" fmla="*/ 0 w 71"/>
                  <a:gd name="T61" fmla="*/ 1 h 74"/>
                  <a:gd name="T62" fmla="*/ 0 w 71"/>
                  <a:gd name="T63" fmla="*/ 1 h 74"/>
                  <a:gd name="T64" fmla="*/ 0 w 71"/>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74"/>
                  <a:gd name="T101" fmla="*/ 71 w 7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74">
                    <a:moveTo>
                      <a:pt x="36" y="0"/>
                    </a:moveTo>
                    <a:lnTo>
                      <a:pt x="43" y="1"/>
                    </a:lnTo>
                    <a:lnTo>
                      <a:pt x="49" y="2"/>
                    </a:lnTo>
                    <a:lnTo>
                      <a:pt x="56" y="6"/>
                    </a:lnTo>
                    <a:lnTo>
                      <a:pt x="60" y="10"/>
                    </a:lnTo>
                    <a:lnTo>
                      <a:pt x="65" y="16"/>
                    </a:lnTo>
                    <a:lnTo>
                      <a:pt x="68" y="22"/>
                    </a:lnTo>
                    <a:lnTo>
                      <a:pt x="69" y="29"/>
                    </a:lnTo>
                    <a:lnTo>
                      <a:pt x="71" y="37"/>
                    </a:lnTo>
                    <a:lnTo>
                      <a:pt x="69" y="44"/>
                    </a:lnTo>
                    <a:lnTo>
                      <a:pt x="68" y="51"/>
                    </a:lnTo>
                    <a:lnTo>
                      <a:pt x="65" y="58"/>
                    </a:lnTo>
                    <a:lnTo>
                      <a:pt x="60" y="62"/>
                    </a:lnTo>
                    <a:lnTo>
                      <a:pt x="56" y="67"/>
                    </a:lnTo>
                    <a:lnTo>
                      <a:pt x="49" y="70"/>
                    </a:lnTo>
                    <a:lnTo>
                      <a:pt x="43" y="73"/>
                    </a:lnTo>
                    <a:lnTo>
                      <a:pt x="36" y="74"/>
                    </a:lnTo>
                    <a:lnTo>
                      <a:pt x="29" y="73"/>
                    </a:lnTo>
                    <a:lnTo>
                      <a:pt x="22" y="70"/>
                    </a:lnTo>
                    <a:lnTo>
                      <a:pt x="17" y="67"/>
                    </a:lnTo>
                    <a:lnTo>
                      <a:pt x="11" y="62"/>
                    </a:lnTo>
                    <a:lnTo>
                      <a:pt x="6" y="58"/>
                    </a:lnTo>
                    <a:lnTo>
                      <a:pt x="3" y="51"/>
                    </a:lnTo>
                    <a:lnTo>
                      <a:pt x="2" y="44"/>
                    </a:lnTo>
                    <a:lnTo>
                      <a:pt x="0" y="37"/>
                    </a:lnTo>
                    <a:lnTo>
                      <a:pt x="2" y="29"/>
                    </a:lnTo>
                    <a:lnTo>
                      <a:pt x="3" y="22"/>
                    </a:lnTo>
                    <a:lnTo>
                      <a:pt x="6" y="16"/>
                    </a:lnTo>
                    <a:lnTo>
                      <a:pt x="11" y="10"/>
                    </a:lnTo>
                    <a:lnTo>
                      <a:pt x="17" y="6"/>
                    </a:lnTo>
                    <a:lnTo>
                      <a:pt x="22" y="2"/>
                    </a:lnTo>
                    <a:lnTo>
                      <a:pt x="29" y="1"/>
                    </a:lnTo>
                    <a:lnTo>
                      <a:pt x="3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4" name="Freeform 73"/>
              <p:cNvSpPr>
                <a:spLocks/>
              </p:cNvSpPr>
              <p:nvPr/>
            </p:nvSpPr>
            <p:spPr bwMode="auto">
              <a:xfrm>
                <a:off x="1295" y="1924"/>
                <a:ext cx="35" cy="37"/>
              </a:xfrm>
              <a:custGeom>
                <a:avLst/>
                <a:gdLst>
                  <a:gd name="T0" fmla="*/ 1 w 69"/>
                  <a:gd name="T1" fmla="*/ 0 h 74"/>
                  <a:gd name="T2" fmla="*/ 1 w 69"/>
                  <a:gd name="T3" fmla="*/ 1 h 74"/>
                  <a:gd name="T4" fmla="*/ 1 w 69"/>
                  <a:gd name="T5" fmla="*/ 1 h 74"/>
                  <a:gd name="T6" fmla="*/ 1 w 69"/>
                  <a:gd name="T7" fmla="*/ 1 h 74"/>
                  <a:gd name="T8" fmla="*/ 1 w 69"/>
                  <a:gd name="T9" fmla="*/ 1 h 74"/>
                  <a:gd name="T10" fmla="*/ 1 w 69"/>
                  <a:gd name="T11" fmla="*/ 1 h 74"/>
                  <a:gd name="T12" fmla="*/ 1 w 69"/>
                  <a:gd name="T13" fmla="*/ 1 h 74"/>
                  <a:gd name="T14" fmla="*/ 1 w 69"/>
                  <a:gd name="T15" fmla="*/ 1 h 74"/>
                  <a:gd name="T16" fmla="*/ 1 w 69"/>
                  <a:gd name="T17" fmla="*/ 1 h 74"/>
                  <a:gd name="T18" fmla="*/ 1 w 69"/>
                  <a:gd name="T19" fmla="*/ 1 h 74"/>
                  <a:gd name="T20" fmla="*/ 1 w 69"/>
                  <a:gd name="T21" fmla="*/ 1 h 74"/>
                  <a:gd name="T22" fmla="*/ 1 w 69"/>
                  <a:gd name="T23" fmla="*/ 1 h 74"/>
                  <a:gd name="T24" fmla="*/ 1 w 69"/>
                  <a:gd name="T25" fmla="*/ 1 h 74"/>
                  <a:gd name="T26" fmla="*/ 1 w 69"/>
                  <a:gd name="T27" fmla="*/ 1 h 74"/>
                  <a:gd name="T28" fmla="*/ 1 w 69"/>
                  <a:gd name="T29" fmla="*/ 1 h 74"/>
                  <a:gd name="T30" fmla="*/ 1 w 69"/>
                  <a:gd name="T31" fmla="*/ 1 h 74"/>
                  <a:gd name="T32" fmla="*/ 1 w 69"/>
                  <a:gd name="T33" fmla="*/ 1 h 74"/>
                  <a:gd name="T34" fmla="*/ 1 w 69"/>
                  <a:gd name="T35" fmla="*/ 1 h 74"/>
                  <a:gd name="T36" fmla="*/ 1 w 69"/>
                  <a:gd name="T37" fmla="*/ 1 h 74"/>
                  <a:gd name="T38" fmla="*/ 1 w 69"/>
                  <a:gd name="T39" fmla="*/ 1 h 74"/>
                  <a:gd name="T40" fmla="*/ 1 w 69"/>
                  <a:gd name="T41" fmla="*/ 1 h 74"/>
                  <a:gd name="T42" fmla="*/ 1 w 69"/>
                  <a:gd name="T43" fmla="*/ 1 h 74"/>
                  <a:gd name="T44" fmla="*/ 1 w 69"/>
                  <a:gd name="T45" fmla="*/ 1 h 74"/>
                  <a:gd name="T46" fmla="*/ 1 w 69"/>
                  <a:gd name="T47" fmla="*/ 1 h 74"/>
                  <a:gd name="T48" fmla="*/ 0 w 69"/>
                  <a:gd name="T49" fmla="*/ 1 h 74"/>
                  <a:gd name="T50" fmla="*/ 1 w 69"/>
                  <a:gd name="T51" fmla="*/ 1 h 74"/>
                  <a:gd name="T52" fmla="*/ 1 w 69"/>
                  <a:gd name="T53" fmla="*/ 1 h 74"/>
                  <a:gd name="T54" fmla="*/ 1 w 69"/>
                  <a:gd name="T55" fmla="*/ 1 h 74"/>
                  <a:gd name="T56" fmla="*/ 1 w 69"/>
                  <a:gd name="T57" fmla="*/ 1 h 74"/>
                  <a:gd name="T58" fmla="*/ 1 w 69"/>
                  <a:gd name="T59" fmla="*/ 1 h 74"/>
                  <a:gd name="T60" fmla="*/ 1 w 69"/>
                  <a:gd name="T61" fmla="*/ 1 h 74"/>
                  <a:gd name="T62" fmla="*/ 1 w 69"/>
                  <a:gd name="T63" fmla="*/ 1 h 74"/>
                  <a:gd name="T64" fmla="*/ 1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9" y="3"/>
                    </a:lnTo>
                    <a:lnTo>
                      <a:pt x="54" y="6"/>
                    </a:lnTo>
                    <a:lnTo>
                      <a:pt x="59" y="11"/>
                    </a:lnTo>
                    <a:lnTo>
                      <a:pt x="64" y="16"/>
                    </a:lnTo>
                    <a:lnTo>
                      <a:pt x="67" y="22"/>
                    </a:lnTo>
                    <a:lnTo>
                      <a:pt x="68" y="29"/>
                    </a:lnTo>
                    <a:lnTo>
                      <a:pt x="69" y="37"/>
                    </a:lnTo>
                    <a:lnTo>
                      <a:pt x="68" y="44"/>
                    </a:lnTo>
                    <a:lnTo>
                      <a:pt x="67" y="51"/>
                    </a:lnTo>
                    <a:lnTo>
                      <a:pt x="64" y="58"/>
                    </a:lnTo>
                    <a:lnTo>
                      <a:pt x="59" y="62"/>
                    </a:lnTo>
                    <a:lnTo>
                      <a:pt x="54" y="67"/>
                    </a:lnTo>
                    <a:lnTo>
                      <a:pt x="49" y="71"/>
                    </a:lnTo>
                    <a:lnTo>
                      <a:pt x="42" y="73"/>
                    </a:lnTo>
                    <a:lnTo>
                      <a:pt x="35" y="74"/>
                    </a:lnTo>
                    <a:lnTo>
                      <a:pt x="28" y="73"/>
                    </a:lnTo>
                    <a:lnTo>
                      <a:pt x="22" y="71"/>
                    </a:lnTo>
                    <a:lnTo>
                      <a:pt x="15" y="67"/>
                    </a:lnTo>
                    <a:lnTo>
                      <a:pt x="11" y="62"/>
                    </a:lnTo>
                    <a:lnTo>
                      <a:pt x="6" y="58"/>
                    </a:lnTo>
                    <a:lnTo>
                      <a:pt x="3" y="51"/>
                    </a:lnTo>
                    <a:lnTo>
                      <a:pt x="1" y="44"/>
                    </a:lnTo>
                    <a:lnTo>
                      <a:pt x="0" y="37"/>
                    </a:lnTo>
                    <a:lnTo>
                      <a:pt x="1" y="29"/>
                    </a:lnTo>
                    <a:lnTo>
                      <a:pt x="3" y="22"/>
                    </a:lnTo>
                    <a:lnTo>
                      <a:pt x="6" y="16"/>
                    </a:lnTo>
                    <a:lnTo>
                      <a:pt x="11" y="11"/>
                    </a:lnTo>
                    <a:lnTo>
                      <a:pt x="15" y="6"/>
                    </a:lnTo>
                    <a:lnTo>
                      <a:pt x="22" y="3"/>
                    </a:lnTo>
                    <a:lnTo>
                      <a:pt x="28" y="1"/>
                    </a:lnTo>
                    <a:lnTo>
                      <a:pt x="3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5" name="Freeform 85"/>
              <p:cNvSpPr>
                <a:spLocks/>
              </p:cNvSpPr>
              <p:nvPr/>
            </p:nvSpPr>
            <p:spPr bwMode="auto">
              <a:xfrm>
                <a:off x="1058" y="1923"/>
                <a:ext cx="23" cy="25"/>
              </a:xfrm>
              <a:custGeom>
                <a:avLst/>
                <a:gdLst>
                  <a:gd name="T0" fmla="*/ 0 w 47"/>
                  <a:gd name="T1" fmla="*/ 0 h 50"/>
                  <a:gd name="T2" fmla="*/ 0 w 47"/>
                  <a:gd name="T3" fmla="*/ 1 h 50"/>
                  <a:gd name="T4" fmla="*/ 0 w 47"/>
                  <a:gd name="T5" fmla="*/ 1 h 50"/>
                  <a:gd name="T6" fmla="*/ 0 w 47"/>
                  <a:gd name="T7" fmla="*/ 1 h 50"/>
                  <a:gd name="T8" fmla="*/ 0 w 47"/>
                  <a:gd name="T9" fmla="*/ 1 h 50"/>
                  <a:gd name="T10" fmla="*/ 0 w 47"/>
                  <a:gd name="T11" fmla="*/ 1 h 50"/>
                  <a:gd name="T12" fmla="*/ 0 w 47"/>
                  <a:gd name="T13" fmla="*/ 1 h 50"/>
                  <a:gd name="T14" fmla="*/ 0 w 47"/>
                  <a:gd name="T15" fmla="*/ 1 h 50"/>
                  <a:gd name="T16" fmla="*/ 0 w 47"/>
                  <a:gd name="T17" fmla="*/ 1 h 50"/>
                  <a:gd name="T18" fmla="*/ 0 w 47"/>
                  <a:gd name="T19" fmla="*/ 1 h 50"/>
                  <a:gd name="T20" fmla="*/ 0 w 47"/>
                  <a:gd name="T21" fmla="*/ 1 h 50"/>
                  <a:gd name="T22" fmla="*/ 0 w 47"/>
                  <a:gd name="T23" fmla="*/ 1 h 50"/>
                  <a:gd name="T24" fmla="*/ 0 w 47"/>
                  <a:gd name="T25" fmla="*/ 1 h 50"/>
                  <a:gd name="T26" fmla="*/ 0 w 47"/>
                  <a:gd name="T27" fmla="*/ 1 h 50"/>
                  <a:gd name="T28" fmla="*/ 0 w 47"/>
                  <a:gd name="T29" fmla="*/ 1 h 50"/>
                  <a:gd name="T30" fmla="*/ 0 w 47"/>
                  <a:gd name="T31" fmla="*/ 1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5" y="15"/>
                    </a:lnTo>
                    <a:lnTo>
                      <a:pt x="47" y="25"/>
                    </a:lnTo>
                    <a:lnTo>
                      <a:pt x="45" y="35"/>
                    </a:lnTo>
                    <a:lnTo>
                      <a:pt x="40" y="43"/>
                    </a:lnTo>
                    <a:lnTo>
                      <a:pt x="33" y="47"/>
                    </a:lnTo>
                    <a:lnTo>
                      <a:pt x="24" y="50"/>
                    </a:lnTo>
                    <a:lnTo>
                      <a:pt x="15" y="47"/>
                    </a:lnTo>
                    <a:lnTo>
                      <a:pt x="7" y="43"/>
                    </a:lnTo>
                    <a:lnTo>
                      <a:pt x="2" y="35"/>
                    </a:lnTo>
                    <a:lnTo>
                      <a:pt x="0" y="25"/>
                    </a:lnTo>
                    <a:lnTo>
                      <a:pt x="2" y="15"/>
                    </a:lnTo>
                    <a:lnTo>
                      <a:pt x="7"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6" name="Freeform 92"/>
              <p:cNvSpPr>
                <a:spLocks/>
              </p:cNvSpPr>
              <p:nvPr/>
            </p:nvSpPr>
            <p:spPr bwMode="auto">
              <a:xfrm>
                <a:off x="1122" y="1927"/>
                <a:ext cx="23" cy="24"/>
              </a:xfrm>
              <a:custGeom>
                <a:avLst/>
                <a:gdLst>
                  <a:gd name="T0" fmla="*/ 0 w 47"/>
                  <a:gd name="T1" fmla="*/ 0 h 50"/>
                  <a:gd name="T2" fmla="*/ 0 w 47"/>
                  <a:gd name="T3" fmla="*/ 0 h 50"/>
                  <a:gd name="T4" fmla="*/ 0 w 47"/>
                  <a:gd name="T5" fmla="*/ 0 h 50"/>
                  <a:gd name="T6" fmla="*/ 0 w 47"/>
                  <a:gd name="T7" fmla="*/ 0 h 50"/>
                  <a:gd name="T8" fmla="*/ 0 w 47"/>
                  <a:gd name="T9" fmla="*/ 0 h 50"/>
                  <a:gd name="T10" fmla="*/ 0 w 47"/>
                  <a:gd name="T11" fmla="*/ 0 h 50"/>
                  <a:gd name="T12" fmla="*/ 0 w 47"/>
                  <a:gd name="T13" fmla="*/ 0 h 50"/>
                  <a:gd name="T14" fmla="*/ 0 w 47"/>
                  <a:gd name="T15" fmla="*/ 0 h 50"/>
                  <a:gd name="T16" fmla="*/ 0 w 47"/>
                  <a:gd name="T17" fmla="*/ 0 h 50"/>
                  <a:gd name="T18" fmla="*/ 0 w 47"/>
                  <a:gd name="T19" fmla="*/ 0 h 50"/>
                  <a:gd name="T20" fmla="*/ 0 w 47"/>
                  <a:gd name="T21" fmla="*/ 0 h 50"/>
                  <a:gd name="T22" fmla="*/ 0 w 47"/>
                  <a:gd name="T23" fmla="*/ 0 h 50"/>
                  <a:gd name="T24" fmla="*/ 0 w 47"/>
                  <a:gd name="T25" fmla="*/ 0 h 50"/>
                  <a:gd name="T26" fmla="*/ 0 w 47"/>
                  <a:gd name="T27" fmla="*/ 0 h 50"/>
                  <a:gd name="T28" fmla="*/ 0 w 47"/>
                  <a:gd name="T29" fmla="*/ 0 h 50"/>
                  <a:gd name="T30" fmla="*/ 0 w 47"/>
                  <a:gd name="T31" fmla="*/ 0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4" y="15"/>
                    </a:lnTo>
                    <a:lnTo>
                      <a:pt x="47" y="24"/>
                    </a:lnTo>
                    <a:lnTo>
                      <a:pt x="44" y="33"/>
                    </a:lnTo>
                    <a:lnTo>
                      <a:pt x="40" y="42"/>
                    </a:lnTo>
                    <a:lnTo>
                      <a:pt x="33" y="47"/>
                    </a:lnTo>
                    <a:lnTo>
                      <a:pt x="24" y="50"/>
                    </a:lnTo>
                    <a:lnTo>
                      <a:pt x="15" y="47"/>
                    </a:lnTo>
                    <a:lnTo>
                      <a:pt x="6" y="42"/>
                    </a:lnTo>
                    <a:lnTo>
                      <a:pt x="2" y="33"/>
                    </a:lnTo>
                    <a:lnTo>
                      <a:pt x="0" y="24"/>
                    </a:lnTo>
                    <a:lnTo>
                      <a:pt x="2" y="15"/>
                    </a:lnTo>
                    <a:lnTo>
                      <a:pt x="6"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7" name="Freeform 97"/>
              <p:cNvSpPr>
                <a:spLocks/>
              </p:cNvSpPr>
              <p:nvPr/>
            </p:nvSpPr>
            <p:spPr bwMode="auto">
              <a:xfrm>
                <a:off x="1216" y="1923"/>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4"/>
                  <a:gd name="T77" fmla="*/ 69 w 6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4">
                    <a:moveTo>
                      <a:pt x="36" y="0"/>
                    </a:moveTo>
                    <a:lnTo>
                      <a:pt x="49" y="2"/>
                    </a:lnTo>
                    <a:lnTo>
                      <a:pt x="59" y="10"/>
                    </a:lnTo>
                    <a:lnTo>
                      <a:pt x="67" y="22"/>
                    </a:lnTo>
                    <a:lnTo>
                      <a:pt x="69" y="37"/>
                    </a:lnTo>
                    <a:lnTo>
                      <a:pt x="67" y="51"/>
                    </a:lnTo>
                    <a:lnTo>
                      <a:pt x="59" y="62"/>
                    </a:lnTo>
                    <a:lnTo>
                      <a:pt x="49" y="70"/>
                    </a:lnTo>
                    <a:lnTo>
                      <a:pt x="36" y="74"/>
                    </a:lnTo>
                    <a:lnTo>
                      <a:pt x="29" y="73"/>
                    </a:lnTo>
                    <a:lnTo>
                      <a:pt x="22" y="70"/>
                    </a:lnTo>
                    <a:lnTo>
                      <a:pt x="15" y="67"/>
                    </a:lnTo>
                    <a:lnTo>
                      <a:pt x="11" y="62"/>
                    </a:lnTo>
                    <a:lnTo>
                      <a:pt x="6" y="58"/>
                    </a:lnTo>
                    <a:lnTo>
                      <a:pt x="3" y="51"/>
                    </a:lnTo>
                    <a:lnTo>
                      <a:pt x="1" y="44"/>
                    </a:lnTo>
                    <a:lnTo>
                      <a:pt x="0" y="37"/>
                    </a:lnTo>
                    <a:lnTo>
                      <a:pt x="1" y="29"/>
                    </a:lnTo>
                    <a:lnTo>
                      <a:pt x="3" y="22"/>
                    </a:lnTo>
                    <a:lnTo>
                      <a:pt x="6" y="16"/>
                    </a:lnTo>
                    <a:lnTo>
                      <a:pt x="11" y="10"/>
                    </a:lnTo>
                    <a:lnTo>
                      <a:pt x="15" y="6"/>
                    </a:lnTo>
                    <a:lnTo>
                      <a:pt x="22" y="2"/>
                    </a:lnTo>
                    <a:lnTo>
                      <a:pt x="29" y="1"/>
                    </a:lnTo>
                    <a:lnTo>
                      <a:pt x="36"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8" name="Freeform 98"/>
              <p:cNvSpPr>
                <a:spLocks/>
              </p:cNvSpPr>
              <p:nvPr/>
            </p:nvSpPr>
            <p:spPr bwMode="auto">
              <a:xfrm>
                <a:off x="1291" y="1924"/>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1 h 74"/>
                  <a:gd name="T50" fmla="*/ 0 w 69"/>
                  <a:gd name="T51" fmla="*/ 1 h 74"/>
                  <a:gd name="T52" fmla="*/ 0 w 69"/>
                  <a:gd name="T53" fmla="*/ 1 h 74"/>
                  <a:gd name="T54" fmla="*/ 0 w 69"/>
                  <a:gd name="T55" fmla="*/ 1 h 74"/>
                  <a:gd name="T56" fmla="*/ 0 w 69"/>
                  <a:gd name="T57" fmla="*/ 1 h 74"/>
                  <a:gd name="T58" fmla="*/ 0 w 69"/>
                  <a:gd name="T59" fmla="*/ 1 h 74"/>
                  <a:gd name="T60" fmla="*/ 0 w 69"/>
                  <a:gd name="T61" fmla="*/ 1 h 74"/>
                  <a:gd name="T62" fmla="*/ 0 w 69"/>
                  <a:gd name="T63" fmla="*/ 1 h 74"/>
                  <a:gd name="T64" fmla="*/ 0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8" y="3"/>
                    </a:lnTo>
                    <a:lnTo>
                      <a:pt x="54" y="6"/>
                    </a:lnTo>
                    <a:lnTo>
                      <a:pt x="59" y="11"/>
                    </a:lnTo>
                    <a:lnTo>
                      <a:pt x="63" y="16"/>
                    </a:lnTo>
                    <a:lnTo>
                      <a:pt x="67" y="22"/>
                    </a:lnTo>
                    <a:lnTo>
                      <a:pt x="68" y="29"/>
                    </a:lnTo>
                    <a:lnTo>
                      <a:pt x="69" y="37"/>
                    </a:lnTo>
                    <a:lnTo>
                      <a:pt x="68" y="44"/>
                    </a:lnTo>
                    <a:lnTo>
                      <a:pt x="67" y="51"/>
                    </a:lnTo>
                    <a:lnTo>
                      <a:pt x="63" y="58"/>
                    </a:lnTo>
                    <a:lnTo>
                      <a:pt x="59" y="62"/>
                    </a:lnTo>
                    <a:lnTo>
                      <a:pt x="54" y="67"/>
                    </a:lnTo>
                    <a:lnTo>
                      <a:pt x="48" y="71"/>
                    </a:lnTo>
                    <a:lnTo>
                      <a:pt x="42" y="73"/>
                    </a:lnTo>
                    <a:lnTo>
                      <a:pt x="35" y="74"/>
                    </a:lnTo>
                    <a:lnTo>
                      <a:pt x="28" y="73"/>
                    </a:lnTo>
                    <a:lnTo>
                      <a:pt x="22" y="71"/>
                    </a:lnTo>
                    <a:lnTo>
                      <a:pt x="15" y="67"/>
                    </a:lnTo>
                    <a:lnTo>
                      <a:pt x="10" y="62"/>
                    </a:lnTo>
                    <a:lnTo>
                      <a:pt x="6" y="58"/>
                    </a:lnTo>
                    <a:lnTo>
                      <a:pt x="2" y="51"/>
                    </a:lnTo>
                    <a:lnTo>
                      <a:pt x="1" y="44"/>
                    </a:lnTo>
                    <a:lnTo>
                      <a:pt x="0" y="37"/>
                    </a:lnTo>
                    <a:lnTo>
                      <a:pt x="1" y="29"/>
                    </a:lnTo>
                    <a:lnTo>
                      <a:pt x="2" y="22"/>
                    </a:lnTo>
                    <a:lnTo>
                      <a:pt x="6" y="16"/>
                    </a:lnTo>
                    <a:lnTo>
                      <a:pt x="10" y="11"/>
                    </a:lnTo>
                    <a:lnTo>
                      <a:pt x="15" y="6"/>
                    </a:lnTo>
                    <a:lnTo>
                      <a:pt x="22" y="3"/>
                    </a:lnTo>
                    <a:lnTo>
                      <a:pt x="28" y="1"/>
                    </a:lnTo>
                    <a:lnTo>
                      <a:pt x="35"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9" name="Freeform 103"/>
              <p:cNvSpPr>
                <a:spLocks/>
              </p:cNvSpPr>
              <p:nvPr/>
            </p:nvSpPr>
            <p:spPr bwMode="auto">
              <a:xfrm>
                <a:off x="1061" y="1926"/>
                <a:ext cx="18" cy="19"/>
              </a:xfrm>
              <a:custGeom>
                <a:avLst/>
                <a:gdLst>
                  <a:gd name="T0" fmla="*/ 0 w 37"/>
                  <a:gd name="T1" fmla="*/ 0 h 38"/>
                  <a:gd name="T2" fmla="*/ 0 w 37"/>
                  <a:gd name="T3" fmla="*/ 1 h 38"/>
                  <a:gd name="T4" fmla="*/ 0 w 37"/>
                  <a:gd name="T5" fmla="*/ 1 h 38"/>
                  <a:gd name="T6" fmla="*/ 0 w 37"/>
                  <a:gd name="T7" fmla="*/ 1 h 38"/>
                  <a:gd name="T8" fmla="*/ 0 w 37"/>
                  <a:gd name="T9" fmla="*/ 1 h 38"/>
                  <a:gd name="T10" fmla="*/ 0 w 37"/>
                  <a:gd name="T11" fmla="*/ 1 h 38"/>
                  <a:gd name="T12" fmla="*/ 0 w 37"/>
                  <a:gd name="T13" fmla="*/ 1 h 38"/>
                  <a:gd name="T14" fmla="*/ 0 w 37"/>
                  <a:gd name="T15" fmla="*/ 1 h 38"/>
                  <a:gd name="T16" fmla="*/ 0 w 37"/>
                  <a:gd name="T17" fmla="*/ 1 h 38"/>
                  <a:gd name="T18" fmla="*/ 0 w 37"/>
                  <a:gd name="T19" fmla="*/ 1 h 38"/>
                  <a:gd name="T20" fmla="*/ 0 w 37"/>
                  <a:gd name="T21" fmla="*/ 1 h 38"/>
                  <a:gd name="T22" fmla="*/ 0 w 37"/>
                  <a:gd name="T23" fmla="*/ 1 h 38"/>
                  <a:gd name="T24" fmla="*/ 0 w 37"/>
                  <a:gd name="T25" fmla="*/ 1 h 38"/>
                  <a:gd name="T26" fmla="*/ 0 w 37"/>
                  <a:gd name="T27" fmla="*/ 1 h 38"/>
                  <a:gd name="T28" fmla="*/ 0 w 37"/>
                  <a:gd name="T29" fmla="*/ 1 h 38"/>
                  <a:gd name="T30" fmla="*/ 0 w 37"/>
                  <a:gd name="T31" fmla="*/ 1 h 38"/>
                  <a:gd name="T32" fmla="*/ 0 w 37"/>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8"/>
                  <a:gd name="T53" fmla="*/ 37 w 3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8">
                    <a:moveTo>
                      <a:pt x="19" y="0"/>
                    </a:moveTo>
                    <a:lnTo>
                      <a:pt x="26" y="1"/>
                    </a:lnTo>
                    <a:lnTo>
                      <a:pt x="32" y="6"/>
                    </a:lnTo>
                    <a:lnTo>
                      <a:pt x="36" y="11"/>
                    </a:lnTo>
                    <a:lnTo>
                      <a:pt x="37" y="19"/>
                    </a:lnTo>
                    <a:lnTo>
                      <a:pt x="36" y="26"/>
                    </a:lnTo>
                    <a:lnTo>
                      <a:pt x="32" y="32"/>
                    </a:lnTo>
                    <a:lnTo>
                      <a:pt x="26" y="37"/>
                    </a:lnTo>
                    <a:lnTo>
                      <a:pt x="19" y="38"/>
                    </a:lnTo>
                    <a:lnTo>
                      <a:pt x="12" y="37"/>
                    </a:lnTo>
                    <a:lnTo>
                      <a:pt x="6" y="32"/>
                    </a:lnTo>
                    <a:lnTo>
                      <a:pt x="2" y="26"/>
                    </a:lnTo>
                    <a:lnTo>
                      <a:pt x="0" y="19"/>
                    </a:lnTo>
                    <a:lnTo>
                      <a:pt x="2" y="11"/>
                    </a:lnTo>
                    <a:lnTo>
                      <a:pt x="6" y="6"/>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0" name="Freeform 110"/>
              <p:cNvSpPr>
                <a:spLocks/>
              </p:cNvSpPr>
              <p:nvPr/>
            </p:nvSpPr>
            <p:spPr bwMode="auto">
              <a:xfrm>
                <a:off x="1125" y="1929"/>
                <a:ext cx="18" cy="19"/>
              </a:xfrm>
              <a:custGeom>
                <a:avLst/>
                <a:gdLst>
                  <a:gd name="T0" fmla="*/ 0 w 37"/>
                  <a:gd name="T1" fmla="*/ 0 h 39"/>
                  <a:gd name="T2" fmla="*/ 0 w 37"/>
                  <a:gd name="T3" fmla="*/ 0 h 39"/>
                  <a:gd name="T4" fmla="*/ 0 w 37"/>
                  <a:gd name="T5" fmla="*/ 0 h 39"/>
                  <a:gd name="T6" fmla="*/ 0 w 37"/>
                  <a:gd name="T7" fmla="*/ 0 h 39"/>
                  <a:gd name="T8" fmla="*/ 0 w 37"/>
                  <a:gd name="T9" fmla="*/ 0 h 39"/>
                  <a:gd name="T10" fmla="*/ 0 w 37"/>
                  <a:gd name="T11" fmla="*/ 0 h 39"/>
                  <a:gd name="T12" fmla="*/ 0 w 37"/>
                  <a:gd name="T13" fmla="*/ 0 h 39"/>
                  <a:gd name="T14" fmla="*/ 0 w 37"/>
                  <a:gd name="T15" fmla="*/ 0 h 39"/>
                  <a:gd name="T16" fmla="*/ 0 w 37"/>
                  <a:gd name="T17" fmla="*/ 0 h 39"/>
                  <a:gd name="T18" fmla="*/ 0 w 37"/>
                  <a:gd name="T19" fmla="*/ 0 h 39"/>
                  <a:gd name="T20" fmla="*/ 0 w 37"/>
                  <a:gd name="T21" fmla="*/ 0 h 39"/>
                  <a:gd name="T22" fmla="*/ 0 w 37"/>
                  <a:gd name="T23" fmla="*/ 0 h 39"/>
                  <a:gd name="T24" fmla="*/ 0 w 37"/>
                  <a:gd name="T25" fmla="*/ 0 h 39"/>
                  <a:gd name="T26" fmla="*/ 0 w 37"/>
                  <a:gd name="T27" fmla="*/ 0 h 39"/>
                  <a:gd name="T28" fmla="*/ 0 w 37"/>
                  <a:gd name="T29" fmla="*/ 0 h 39"/>
                  <a:gd name="T30" fmla="*/ 0 w 37"/>
                  <a:gd name="T31" fmla="*/ 0 h 39"/>
                  <a:gd name="T32" fmla="*/ 0 w 37"/>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9"/>
                  <a:gd name="T53" fmla="*/ 37 w 3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9">
                    <a:moveTo>
                      <a:pt x="19" y="0"/>
                    </a:moveTo>
                    <a:lnTo>
                      <a:pt x="26" y="1"/>
                    </a:lnTo>
                    <a:lnTo>
                      <a:pt x="31" y="5"/>
                    </a:lnTo>
                    <a:lnTo>
                      <a:pt x="36" y="12"/>
                    </a:lnTo>
                    <a:lnTo>
                      <a:pt x="37" y="19"/>
                    </a:lnTo>
                    <a:lnTo>
                      <a:pt x="36" y="26"/>
                    </a:lnTo>
                    <a:lnTo>
                      <a:pt x="31" y="33"/>
                    </a:lnTo>
                    <a:lnTo>
                      <a:pt x="26" y="38"/>
                    </a:lnTo>
                    <a:lnTo>
                      <a:pt x="19" y="39"/>
                    </a:lnTo>
                    <a:lnTo>
                      <a:pt x="12" y="38"/>
                    </a:lnTo>
                    <a:lnTo>
                      <a:pt x="6" y="33"/>
                    </a:lnTo>
                    <a:lnTo>
                      <a:pt x="1" y="26"/>
                    </a:lnTo>
                    <a:lnTo>
                      <a:pt x="0" y="19"/>
                    </a:lnTo>
                    <a:lnTo>
                      <a:pt x="1" y="12"/>
                    </a:lnTo>
                    <a:lnTo>
                      <a:pt x="6" y="5"/>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1" name="Freeform 115"/>
              <p:cNvSpPr>
                <a:spLocks/>
              </p:cNvSpPr>
              <p:nvPr/>
            </p:nvSpPr>
            <p:spPr bwMode="auto">
              <a:xfrm>
                <a:off x="1220" y="1927"/>
                <a:ext cx="27" cy="28"/>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7"/>
                  <a:gd name="T53" fmla="*/ 55 w 55"/>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7">
                    <a:moveTo>
                      <a:pt x="28" y="0"/>
                    </a:moveTo>
                    <a:lnTo>
                      <a:pt x="38" y="2"/>
                    </a:lnTo>
                    <a:lnTo>
                      <a:pt x="46" y="8"/>
                    </a:lnTo>
                    <a:lnTo>
                      <a:pt x="52" y="17"/>
                    </a:lnTo>
                    <a:lnTo>
                      <a:pt x="55" y="28"/>
                    </a:lnTo>
                    <a:lnTo>
                      <a:pt x="52" y="39"/>
                    </a:lnTo>
                    <a:lnTo>
                      <a:pt x="46" y="49"/>
                    </a:lnTo>
                    <a:lnTo>
                      <a:pt x="38" y="54"/>
                    </a:lnTo>
                    <a:lnTo>
                      <a:pt x="28" y="57"/>
                    </a:lnTo>
                    <a:lnTo>
                      <a:pt x="17" y="54"/>
                    </a:lnTo>
                    <a:lnTo>
                      <a:pt x="8" y="49"/>
                    </a:lnTo>
                    <a:lnTo>
                      <a:pt x="3" y="39"/>
                    </a:lnTo>
                    <a:lnTo>
                      <a:pt x="0" y="28"/>
                    </a:lnTo>
                    <a:lnTo>
                      <a:pt x="3" y="17"/>
                    </a:lnTo>
                    <a:lnTo>
                      <a:pt x="8" y="8"/>
                    </a:lnTo>
                    <a:lnTo>
                      <a:pt x="17" y="2"/>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2" name="Freeform 116"/>
              <p:cNvSpPr>
                <a:spLocks/>
              </p:cNvSpPr>
              <p:nvPr/>
            </p:nvSpPr>
            <p:spPr bwMode="auto">
              <a:xfrm>
                <a:off x="1295" y="1928"/>
                <a:ext cx="27" cy="28"/>
              </a:xfrm>
              <a:custGeom>
                <a:avLst/>
                <a:gdLst>
                  <a:gd name="T0" fmla="*/ 1 w 54"/>
                  <a:gd name="T1" fmla="*/ 0 h 57"/>
                  <a:gd name="T2" fmla="*/ 1 w 54"/>
                  <a:gd name="T3" fmla="*/ 0 h 57"/>
                  <a:gd name="T4" fmla="*/ 1 w 54"/>
                  <a:gd name="T5" fmla="*/ 0 h 57"/>
                  <a:gd name="T6" fmla="*/ 1 w 54"/>
                  <a:gd name="T7" fmla="*/ 0 h 57"/>
                  <a:gd name="T8" fmla="*/ 1 w 54"/>
                  <a:gd name="T9" fmla="*/ 0 h 57"/>
                  <a:gd name="T10" fmla="*/ 1 w 54"/>
                  <a:gd name="T11" fmla="*/ 0 h 57"/>
                  <a:gd name="T12" fmla="*/ 1 w 54"/>
                  <a:gd name="T13" fmla="*/ 0 h 57"/>
                  <a:gd name="T14" fmla="*/ 1 w 54"/>
                  <a:gd name="T15" fmla="*/ 0 h 57"/>
                  <a:gd name="T16" fmla="*/ 1 w 54"/>
                  <a:gd name="T17" fmla="*/ 0 h 57"/>
                  <a:gd name="T18" fmla="*/ 1 w 54"/>
                  <a:gd name="T19" fmla="*/ 0 h 57"/>
                  <a:gd name="T20" fmla="*/ 1 w 54"/>
                  <a:gd name="T21" fmla="*/ 0 h 57"/>
                  <a:gd name="T22" fmla="*/ 1 w 54"/>
                  <a:gd name="T23" fmla="*/ 0 h 57"/>
                  <a:gd name="T24" fmla="*/ 0 w 54"/>
                  <a:gd name="T25" fmla="*/ 0 h 57"/>
                  <a:gd name="T26" fmla="*/ 1 w 54"/>
                  <a:gd name="T27" fmla="*/ 0 h 57"/>
                  <a:gd name="T28" fmla="*/ 1 w 54"/>
                  <a:gd name="T29" fmla="*/ 0 h 57"/>
                  <a:gd name="T30" fmla="*/ 1 w 54"/>
                  <a:gd name="T31" fmla="*/ 0 h 57"/>
                  <a:gd name="T32" fmla="*/ 1 w 54"/>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57"/>
                  <a:gd name="T53" fmla="*/ 54 w 54"/>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57">
                    <a:moveTo>
                      <a:pt x="28" y="0"/>
                    </a:moveTo>
                    <a:lnTo>
                      <a:pt x="38" y="3"/>
                    </a:lnTo>
                    <a:lnTo>
                      <a:pt x="46" y="8"/>
                    </a:lnTo>
                    <a:lnTo>
                      <a:pt x="52" y="18"/>
                    </a:lnTo>
                    <a:lnTo>
                      <a:pt x="54" y="29"/>
                    </a:lnTo>
                    <a:lnTo>
                      <a:pt x="52" y="40"/>
                    </a:lnTo>
                    <a:lnTo>
                      <a:pt x="46" y="49"/>
                    </a:lnTo>
                    <a:lnTo>
                      <a:pt x="38" y="54"/>
                    </a:lnTo>
                    <a:lnTo>
                      <a:pt x="28" y="57"/>
                    </a:lnTo>
                    <a:lnTo>
                      <a:pt x="17" y="54"/>
                    </a:lnTo>
                    <a:lnTo>
                      <a:pt x="8" y="49"/>
                    </a:lnTo>
                    <a:lnTo>
                      <a:pt x="2" y="40"/>
                    </a:lnTo>
                    <a:lnTo>
                      <a:pt x="0" y="29"/>
                    </a:lnTo>
                    <a:lnTo>
                      <a:pt x="2" y="18"/>
                    </a:lnTo>
                    <a:lnTo>
                      <a:pt x="8" y="8"/>
                    </a:lnTo>
                    <a:lnTo>
                      <a:pt x="17" y="3"/>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3" name="Freeform 121"/>
              <p:cNvSpPr>
                <a:spLocks/>
              </p:cNvSpPr>
              <p:nvPr/>
            </p:nvSpPr>
            <p:spPr bwMode="auto">
              <a:xfrm>
                <a:off x="1066" y="1932"/>
                <a:ext cx="7" cy="7"/>
              </a:xfrm>
              <a:custGeom>
                <a:avLst/>
                <a:gdLst>
                  <a:gd name="T0" fmla="*/ 1 w 14"/>
                  <a:gd name="T1" fmla="*/ 0 h 14"/>
                  <a:gd name="T2" fmla="*/ 1 w 14"/>
                  <a:gd name="T3" fmla="*/ 1 h 14"/>
                  <a:gd name="T4" fmla="*/ 1 w 14"/>
                  <a:gd name="T5" fmla="*/ 1 h 14"/>
                  <a:gd name="T6" fmla="*/ 1 w 14"/>
                  <a:gd name="T7" fmla="*/ 1 h 14"/>
                  <a:gd name="T8" fmla="*/ 1 w 14"/>
                  <a:gd name="T9" fmla="*/ 1 h 14"/>
                  <a:gd name="T10" fmla="*/ 1 w 14"/>
                  <a:gd name="T11" fmla="*/ 1 h 14"/>
                  <a:gd name="T12" fmla="*/ 1 w 14"/>
                  <a:gd name="T13" fmla="*/ 1 h 14"/>
                  <a:gd name="T14" fmla="*/ 1 w 14"/>
                  <a:gd name="T15" fmla="*/ 1 h 14"/>
                  <a:gd name="T16" fmla="*/ 1 w 14"/>
                  <a:gd name="T17" fmla="*/ 1 h 14"/>
                  <a:gd name="T18" fmla="*/ 1 w 14"/>
                  <a:gd name="T19" fmla="*/ 1 h 14"/>
                  <a:gd name="T20" fmla="*/ 1 w 14"/>
                  <a:gd name="T21" fmla="*/ 1 h 14"/>
                  <a:gd name="T22" fmla="*/ 1 w 14"/>
                  <a:gd name="T23" fmla="*/ 1 h 14"/>
                  <a:gd name="T24" fmla="*/ 0 w 14"/>
                  <a:gd name="T25" fmla="*/ 1 h 14"/>
                  <a:gd name="T26" fmla="*/ 1 w 14"/>
                  <a:gd name="T27" fmla="*/ 1 h 14"/>
                  <a:gd name="T28" fmla="*/ 1 w 14"/>
                  <a:gd name="T29" fmla="*/ 1 h 14"/>
                  <a:gd name="T30" fmla="*/ 1 w 14"/>
                  <a:gd name="T31" fmla="*/ 1 h 14"/>
                  <a:gd name="T32" fmla="*/ 1 w 14"/>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4"/>
                  <a:gd name="T53" fmla="*/ 14 w 14"/>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4">
                    <a:moveTo>
                      <a:pt x="7" y="0"/>
                    </a:moveTo>
                    <a:lnTo>
                      <a:pt x="10" y="2"/>
                    </a:lnTo>
                    <a:lnTo>
                      <a:pt x="13" y="3"/>
                    </a:lnTo>
                    <a:lnTo>
                      <a:pt x="14" y="5"/>
                    </a:lnTo>
                    <a:lnTo>
                      <a:pt x="14" y="7"/>
                    </a:lnTo>
                    <a:lnTo>
                      <a:pt x="14" y="11"/>
                    </a:lnTo>
                    <a:lnTo>
                      <a:pt x="13" y="12"/>
                    </a:lnTo>
                    <a:lnTo>
                      <a:pt x="10" y="14"/>
                    </a:lnTo>
                    <a:lnTo>
                      <a:pt x="7" y="14"/>
                    </a:lnTo>
                    <a:lnTo>
                      <a:pt x="5" y="14"/>
                    </a:lnTo>
                    <a:lnTo>
                      <a:pt x="2" y="12"/>
                    </a:lnTo>
                    <a:lnTo>
                      <a:pt x="1" y="11"/>
                    </a:lnTo>
                    <a:lnTo>
                      <a:pt x="0" y="7"/>
                    </a:lnTo>
                    <a:lnTo>
                      <a:pt x="1" y="5"/>
                    </a:lnTo>
                    <a:lnTo>
                      <a:pt x="2" y="3"/>
                    </a:lnTo>
                    <a:lnTo>
                      <a:pt x="5" y="2"/>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4" name="Freeform 128"/>
              <p:cNvSpPr>
                <a:spLocks/>
              </p:cNvSpPr>
              <p:nvPr/>
            </p:nvSpPr>
            <p:spPr bwMode="auto">
              <a:xfrm>
                <a:off x="1130" y="1935"/>
                <a:ext cx="7" cy="7"/>
              </a:xfrm>
              <a:custGeom>
                <a:avLst/>
                <a:gdLst>
                  <a:gd name="T0" fmla="*/ 1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1 w 14"/>
                  <a:gd name="T17" fmla="*/ 0 h 15"/>
                  <a:gd name="T18" fmla="*/ 1 w 14"/>
                  <a:gd name="T19" fmla="*/ 0 h 15"/>
                  <a:gd name="T20" fmla="*/ 1 w 14"/>
                  <a:gd name="T21" fmla="*/ 0 h 15"/>
                  <a:gd name="T22" fmla="*/ 1 w 14"/>
                  <a:gd name="T23" fmla="*/ 0 h 15"/>
                  <a:gd name="T24" fmla="*/ 0 w 14"/>
                  <a:gd name="T25" fmla="*/ 0 h 15"/>
                  <a:gd name="T26" fmla="*/ 1 w 14"/>
                  <a:gd name="T27" fmla="*/ 0 h 15"/>
                  <a:gd name="T28" fmla="*/ 1 w 14"/>
                  <a:gd name="T29" fmla="*/ 0 h 15"/>
                  <a:gd name="T30" fmla="*/ 1 w 14"/>
                  <a:gd name="T31" fmla="*/ 0 h 15"/>
                  <a:gd name="T32" fmla="*/ 1 w 14"/>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7" y="0"/>
                    </a:moveTo>
                    <a:lnTo>
                      <a:pt x="10" y="1"/>
                    </a:lnTo>
                    <a:lnTo>
                      <a:pt x="13" y="2"/>
                    </a:lnTo>
                    <a:lnTo>
                      <a:pt x="14" y="5"/>
                    </a:lnTo>
                    <a:lnTo>
                      <a:pt x="14" y="7"/>
                    </a:lnTo>
                    <a:lnTo>
                      <a:pt x="14" y="11"/>
                    </a:lnTo>
                    <a:lnTo>
                      <a:pt x="13" y="13"/>
                    </a:lnTo>
                    <a:lnTo>
                      <a:pt x="10" y="14"/>
                    </a:lnTo>
                    <a:lnTo>
                      <a:pt x="7" y="15"/>
                    </a:lnTo>
                    <a:lnTo>
                      <a:pt x="4" y="14"/>
                    </a:lnTo>
                    <a:lnTo>
                      <a:pt x="2" y="13"/>
                    </a:lnTo>
                    <a:lnTo>
                      <a:pt x="1" y="11"/>
                    </a:lnTo>
                    <a:lnTo>
                      <a:pt x="0" y="7"/>
                    </a:lnTo>
                    <a:lnTo>
                      <a:pt x="1" y="5"/>
                    </a:lnTo>
                    <a:lnTo>
                      <a:pt x="2" y="2"/>
                    </a:lnTo>
                    <a:lnTo>
                      <a:pt x="4" y="1"/>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5" name="Freeform 133"/>
              <p:cNvSpPr>
                <a:spLocks/>
              </p:cNvSpPr>
              <p:nvPr/>
            </p:nvSpPr>
            <p:spPr bwMode="auto">
              <a:xfrm>
                <a:off x="1228" y="1935"/>
                <a:ext cx="11" cy="11"/>
              </a:xfrm>
              <a:custGeom>
                <a:avLst/>
                <a:gdLst>
                  <a:gd name="T0" fmla="*/ 1 w 20"/>
                  <a:gd name="T1" fmla="*/ 0 h 22"/>
                  <a:gd name="T2" fmla="*/ 1 w 20"/>
                  <a:gd name="T3" fmla="*/ 1 h 22"/>
                  <a:gd name="T4" fmla="*/ 1 w 20"/>
                  <a:gd name="T5" fmla="*/ 1 h 22"/>
                  <a:gd name="T6" fmla="*/ 1 w 20"/>
                  <a:gd name="T7" fmla="*/ 1 h 22"/>
                  <a:gd name="T8" fmla="*/ 1 w 20"/>
                  <a:gd name="T9" fmla="*/ 1 h 22"/>
                  <a:gd name="T10" fmla="*/ 1 w 20"/>
                  <a:gd name="T11" fmla="*/ 1 h 22"/>
                  <a:gd name="T12" fmla="*/ 1 w 20"/>
                  <a:gd name="T13" fmla="*/ 1 h 22"/>
                  <a:gd name="T14" fmla="*/ 1 w 20"/>
                  <a:gd name="T15" fmla="*/ 1 h 22"/>
                  <a:gd name="T16" fmla="*/ 1 w 20"/>
                  <a:gd name="T17" fmla="*/ 1 h 22"/>
                  <a:gd name="T18" fmla="*/ 1 w 20"/>
                  <a:gd name="T19" fmla="*/ 1 h 22"/>
                  <a:gd name="T20" fmla="*/ 1 w 20"/>
                  <a:gd name="T21" fmla="*/ 1 h 22"/>
                  <a:gd name="T22" fmla="*/ 1 w 20"/>
                  <a:gd name="T23" fmla="*/ 1 h 22"/>
                  <a:gd name="T24" fmla="*/ 0 w 20"/>
                  <a:gd name="T25" fmla="*/ 1 h 22"/>
                  <a:gd name="T26" fmla="*/ 1 w 20"/>
                  <a:gd name="T27" fmla="*/ 1 h 22"/>
                  <a:gd name="T28" fmla="*/ 1 w 20"/>
                  <a:gd name="T29" fmla="*/ 1 h 22"/>
                  <a:gd name="T30" fmla="*/ 1 w 20"/>
                  <a:gd name="T31" fmla="*/ 1 h 22"/>
                  <a:gd name="T32" fmla="*/ 1 w 2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2"/>
                  <a:gd name="T53" fmla="*/ 20 w 2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2">
                    <a:moveTo>
                      <a:pt x="10" y="0"/>
                    </a:moveTo>
                    <a:lnTo>
                      <a:pt x="15" y="1"/>
                    </a:lnTo>
                    <a:lnTo>
                      <a:pt x="17" y="4"/>
                    </a:lnTo>
                    <a:lnTo>
                      <a:pt x="19" y="7"/>
                    </a:lnTo>
                    <a:lnTo>
                      <a:pt x="20" y="12"/>
                    </a:lnTo>
                    <a:lnTo>
                      <a:pt x="19" y="16"/>
                    </a:lnTo>
                    <a:lnTo>
                      <a:pt x="17" y="19"/>
                    </a:lnTo>
                    <a:lnTo>
                      <a:pt x="15" y="21"/>
                    </a:lnTo>
                    <a:lnTo>
                      <a:pt x="10" y="22"/>
                    </a:lnTo>
                    <a:lnTo>
                      <a:pt x="5" y="21"/>
                    </a:lnTo>
                    <a:lnTo>
                      <a:pt x="3" y="19"/>
                    </a:lnTo>
                    <a:lnTo>
                      <a:pt x="1" y="16"/>
                    </a:lnTo>
                    <a:lnTo>
                      <a:pt x="0" y="12"/>
                    </a:lnTo>
                    <a:lnTo>
                      <a:pt x="1" y="7"/>
                    </a:lnTo>
                    <a:lnTo>
                      <a:pt x="3" y="4"/>
                    </a:lnTo>
                    <a:lnTo>
                      <a:pt x="5" y="1"/>
                    </a:lnTo>
                    <a:lnTo>
                      <a:pt x="10"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6" name="Freeform 134"/>
              <p:cNvSpPr>
                <a:spLocks/>
              </p:cNvSpPr>
              <p:nvPr/>
            </p:nvSpPr>
            <p:spPr bwMode="auto">
              <a:xfrm>
                <a:off x="1303" y="1936"/>
                <a:ext cx="11" cy="11"/>
              </a:xfrm>
              <a:custGeom>
                <a:avLst/>
                <a:gdLst>
                  <a:gd name="T0" fmla="*/ 1 w 21"/>
                  <a:gd name="T1" fmla="*/ 0 h 22"/>
                  <a:gd name="T2" fmla="*/ 1 w 21"/>
                  <a:gd name="T3" fmla="*/ 1 h 22"/>
                  <a:gd name="T4" fmla="*/ 1 w 21"/>
                  <a:gd name="T5" fmla="*/ 1 h 22"/>
                  <a:gd name="T6" fmla="*/ 1 w 21"/>
                  <a:gd name="T7" fmla="*/ 1 h 22"/>
                  <a:gd name="T8" fmla="*/ 1 w 21"/>
                  <a:gd name="T9" fmla="*/ 1 h 22"/>
                  <a:gd name="T10" fmla="*/ 1 w 21"/>
                  <a:gd name="T11" fmla="*/ 1 h 22"/>
                  <a:gd name="T12" fmla="*/ 1 w 21"/>
                  <a:gd name="T13" fmla="*/ 1 h 22"/>
                  <a:gd name="T14" fmla="*/ 1 w 21"/>
                  <a:gd name="T15" fmla="*/ 1 h 22"/>
                  <a:gd name="T16" fmla="*/ 1 w 21"/>
                  <a:gd name="T17" fmla="*/ 1 h 22"/>
                  <a:gd name="T18" fmla="*/ 1 w 21"/>
                  <a:gd name="T19" fmla="*/ 1 h 22"/>
                  <a:gd name="T20" fmla="*/ 1 w 21"/>
                  <a:gd name="T21" fmla="*/ 1 h 22"/>
                  <a:gd name="T22" fmla="*/ 1 w 21"/>
                  <a:gd name="T23" fmla="*/ 1 h 22"/>
                  <a:gd name="T24" fmla="*/ 0 w 21"/>
                  <a:gd name="T25" fmla="*/ 1 h 22"/>
                  <a:gd name="T26" fmla="*/ 1 w 21"/>
                  <a:gd name="T27" fmla="*/ 1 h 22"/>
                  <a:gd name="T28" fmla="*/ 1 w 21"/>
                  <a:gd name="T29" fmla="*/ 1 h 22"/>
                  <a:gd name="T30" fmla="*/ 1 w 21"/>
                  <a:gd name="T31" fmla="*/ 1 h 22"/>
                  <a:gd name="T32" fmla="*/ 1 w 21"/>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2"/>
                  <a:gd name="T53" fmla="*/ 21 w 21"/>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2">
                    <a:moveTo>
                      <a:pt x="11" y="0"/>
                    </a:moveTo>
                    <a:lnTo>
                      <a:pt x="15" y="2"/>
                    </a:lnTo>
                    <a:lnTo>
                      <a:pt x="18" y="4"/>
                    </a:lnTo>
                    <a:lnTo>
                      <a:pt x="20" y="7"/>
                    </a:lnTo>
                    <a:lnTo>
                      <a:pt x="21" y="12"/>
                    </a:lnTo>
                    <a:lnTo>
                      <a:pt x="20" y="17"/>
                    </a:lnTo>
                    <a:lnTo>
                      <a:pt x="18" y="19"/>
                    </a:lnTo>
                    <a:lnTo>
                      <a:pt x="15" y="21"/>
                    </a:lnTo>
                    <a:lnTo>
                      <a:pt x="11" y="22"/>
                    </a:lnTo>
                    <a:lnTo>
                      <a:pt x="6" y="21"/>
                    </a:lnTo>
                    <a:lnTo>
                      <a:pt x="4" y="19"/>
                    </a:lnTo>
                    <a:lnTo>
                      <a:pt x="2" y="17"/>
                    </a:lnTo>
                    <a:lnTo>
                      <a:pt x="0" y="12"/>
                    </a:lnTo>
                    <a:lnTo>
                      <a:pt x="2" y="7"/>
                    </a:lnTo>
                    <a:lnTo>
                      <a:pt x="4" y="4"/>
                    </a:lnTo>
                    <a:lnTo>
                      <a:pt x="6" y="2"/>
                    </a:lnTo>
                    <a:lnTo>
                      <a:pt x="11"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7" name="Rectangle 148"/>
              <p:cNvSpPr>
                <a:spLocks noChangeArrowheads="1"/>
              </p:cNvSpPr>
              <p:nvPr/>
            </p:nvSpPr>
            <p:spPr bwMode="auto">
              <a:xfrm>
                <a:off x="417" y="1912"/>
                <a:ext cx="242" cy="15"/>
              </a:xfrm>
              <a:prstGeom prst="rect">
                <a:avLst/>
              </a:prstGeom>
              <a:solidFill>
                <a:srgbClr val="2B26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8" name="Rectangle 149"/>
              <p:cNvSpPr>
                <a:spLocks noChangeArrowheads="1"/>
              </p:cNvSpPr>
              <p:nvPr/>
            </p:nvSpPr>
            <p:spPr bwMode="auto">
              <a:xfrm>
                <a:off x="723" y="1936"/>
                <a:ext cx="280" cy="35"/>
              </a:xfrm>
              <a:prstGeom prst="rect">
                <a:avLst/>
              </a:prstGeom>
              <a:solidFill>
                <a:srgbClr val="14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9" name="Rectangle 150"/>
              <p:cNvSpPr>
                <a:spLocks noChangeArrowheads="1"/>
              </p:cNvSpPr>
              <p:nvPr/>
            </p:nvSpPr>
            <p:spPr bwMode="auto">
              <a:xfrm>
                <a:off x="737"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0" name="Rectangle 151"/>
              <p:cNvSpPr>
                <a:spLocks noChangeArrowheads="1"/>
              </p:cNvSpPr>
              <p:nvPr/>
            </p:nvSpPr>
            <p:spPr bwMode="auto">
              <a:xfrm>
                <a:off x="757" y="1941"/>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1" name="Rectangle 152"/>
              <p:cNvSpPr>
                <a:spLocks noChangeArrowheads="1"/>
              </p:cNvSpPr>
              <p:nvPr/>
            </p:nvSpPr>
            <p:spPr bwMode="auto">
              <a:xfrm>
                <a:off x="784"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2" name="Rectangle 153"/>
              <p:cNvSpPr>
                <a:spLocks noChangeArrowheads="1"/>
              </p:cNvSpPr>
              <p:nvPr/>
            </p:nvSpPr>
            <p:spPr bwMode="auto">
              <a:xfrm>
                <a:off x="874" y="1945"/>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8485" name="TextBox 327"/>
            <p:cNvSpPr txBox="1">
              <a:spLocks noChangeArrowheads="1"/>
            </p:cNvSpPr>
            <p:nvPr/>
          </p:nvSpPr>
          <p:spPr bwMode="auto">
            <a:xfrm>
              <a:off x="331289" y="5405735"/>
              <a:ext cx="616130"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Digital</a:t>
              </a:r>
            </a:p>
            <a:p>
              <a:pPr algn="ctr" eaLnBrk="1" hangingPunct="1"/>
              <a:r>
                <a:rPr lang="en-US" sz="1200"/>
                <a:t>Cable TV</a:t>
              </a:r>
            </a:p>
          </p:txBody>
        </p:sp>
      </p:grpSp>
      <p:grpSp>
        <p:nvGrpSpPr>
          <p:cNvPr id="18440" name="Group 366"/>
          <p:cNvGrpSpPr>
            <a:grpSpLocks/>
          </p:cNvGrpSpPr>
          <p:nvPr/>
        </p:nvGrpSpPr>
        <p:grpSpPr bwMode="auto">
          <a:xfrm>
            <a:off x="8614408" y="2971801"/>
            <a:ext cx="2032850" cy="1647955"/>
            <a:chOff x="6262299" y="2971800"/>
            <a:chExt cx="1524000" cy="1648729"/>
          </a:xfrm>
        </p:grpSpPr>
        <p:pic>
          <p:nvPicPr>
            <p:cNvPr id="18482"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299" y="2971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TextBox 332"/>
            <p:cNvSpPr txBox="1">
              <a:spLocks noChangeArrowheads="1"/>
            </p:cNvSpPr>
            <p:nvPr/>
          </p:nvSpPr>
          <p:spPr bwMode="auto">
            <a:xfrm>
              <a:off x="6328366" y="4343400"/>
              <a:ext cx="1391866" cy="27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Surround Sound System</a:t>
              </a:r>
            </a:p>
          </p:txBody>
        </p:sp>
      </p:grpSp>
      <p:cxnSp>
        <p:nvCxnSpPr>
          <p:cNvPr id="335" name="Straight Connector 334"/>
          <p:cNvCxnSpPr/>
          <p:nvPr/>
        </p:nvCxnSpPr>
        <p:spPr>
          <a:xfrm flipH="1">
            <a:off x="6970184" y="3884614"/>
            <a:ext cx="488949"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a:off x="6606647" y="4540780"/>
            <a:ext cx="365125" cy="211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16200000">
            <a:off x="6342858" y="4586024"/>
            <a:ext cx="274637" cy="211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339" name="Flowchart: Manual Operation 338"/>
          <p:cNvSpPr/>
          <p:nvPr/>
        </p:nvSpPr>
        <p:spPr>
          <a:xfrm rot="16200000">
            <a:off x="5928784" y="3530600"/>
            <a:ext cx="1371600" cy="711200"/>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nvGrpSpPr>
          <p:cNvPr id="18445" name="Group 346"/>
          <p:cNvGrpSpPr>
            <a:grpSpLocks/>
          </p:cNvGrpSpPr>
          <p:nvPr/>
        </p:nvGrpSpPr>
        <p:grpSpPr bwMode="auto">
          <a:xfrm>
            <a:off x="5750978" y="3308350"/>
            <a:ext cx="488949" cy="1031051"/>
            <a:chOff x="4115090" y="2806760"/>
            <a:chExt cx="366433" cy="1030228"/>
          </a:xfrm>
        </p:grpSpPr>
        <p:cxnSp>
          <p:nvCxnSpPr>
            <p:cNvPr id="343" name="Straight Connector 342"/>
            <p:cNvCxnSpPr/>
            <p:nvPr/>
          </p:nvCxnSpPr>
          <p:spPr>
            <a:xfrm>
              <a:off x="4115090" y="3503116"/>
              <a:ext cx="366433" cy="158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115090" y="3787052"/>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115090" y="2971728"/>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115090" y="3244560"/>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8481" name="TextBox 339"/>
            <p:cNvSpPr txBox="1">
              <a:spLocks noChangeArrowheads="1"/>
            </p:cNvSpPr>
            <p:nvPr/>
          </p:nvSpPr>
          <p:spPr bwMode="auto">
            <a:xfrm>
              <a:off x="4163658" y="2806760"/>
              <a:ext cx="248917" cy="103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D0</a:t>
              </a:r>
            </a:p>
            <a:p>
              <a:pPr eaLnBrk="1" hangingPunct="1">
                <a:spcAft>
                  <a:spcPts val="1000"/>
                </a:spcAft>
              </a:pPr>
              <a:r>
                <a:rPr lang="en-US" sz="900" b="1"/>
                <a:t>D1</a:t>
              </a:r>
            </a:p>
            <a:p>
              <a:pPr eaLnBrk="1" hangingPunct="1">
                <a:spcAft>
                  <a:spcPts val="1000"/>
                </a:spcAft>
              </a:pPr>
              <a:r>
                <a:rPr lang="en-US" sz="900" b="1"/>
                <a:t>D2</a:t>
              </a:r>
            </a:p>
            <a:p>
              <a:pPr eaLnBrk="1" hangingPunct="1">
                <a:spcAft>
                  <a:spcPts val="1000"/>
                </a:spcAft>
              </a:pPr>
              <a:r>
                <a:rPr lang="en-US" sz="900" b="1"/>
                <a:t>D3</a:t>
              </a:r>
            </a:p>
          </p:txBody>
        </p:sp>
      </p:grpSp>
      <p:sp>
        <p:nvSpPr>
          <p:cNvPr id="18446" name="TextBox 340"/>
          <p:cNvSpPr txBox="1">
            <a:spLocks noChangeArrowheads="1"/>
          </p:cNvSpPr>
          <p:nvPr/>
        </p:nvSpPr>
        <p:spPr bwMode="auto">
          <a:xfrm>
            <a:off x="7029452" y="3657600"/>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Y</a:t>
            </a:r>
          </a:p>
        </p:txBody>
      </p:sp>
      <p:sp>
        <p:nvSpPr>
          <p:cNvPr id="353" name="Freeform 352"/>
          <p:cNvSpPr/>
          <p:nvPr/>
        </p:nvSpPr>
        <p:spPr>
          <a:xfrm>
            <a:off x="3128434" y="2652713"/>
            <a:ext cx="2622551" cy="823912"/>
          </a:xfrm>
          <a:custGeom>
            <a:avLst/>
            <a:gdLst>
              <a:gd name="connsiteX0" fmla="*/ 1967023 w 1967023"/>
              <a:gd name="connsiteY0" fmla="*/ 824023 h 824023"/>
              <a:gd name="connsiteX1" fmla="*/ 1754372 w 1967023"/>
              <a:gd name="connsiteY1" fmla="*/ 802758 h 824023"/>
              <a:gd name="connsiteX2" fmla="*/ 1573618 w 1967023"/>
              <a:gd name="connsiteY2" fmla="*/ 717697 h 824023"/>
              <a:gd name="connsiteX3" fmla="*/ 1456660 w 1967023"/>
              <a:gd name="connsiteY3" fmla="*/ 568842 h 824023"/>
              <a:gd name="connsiteX4" fmla="*/ 1382232 w 1967023"/>
              <a:gd name="connsiteY4" fmla="*/ 388088 h 824023"/>
              <a:gd name="connsiteX5" fmla="*/ 1244009 w 1967023"/>
              <a:gd name="connsiteY5" fmla="*/ 207335 h 824023"/>
              <a:gd name="connsiteX6" fmla="*/ 1031358 w 1967023"/>
              <a:gd name="connsiteY6" fmla="*/ 101009 h 824023"/>
              <a:gd name="connsiteX7" fmla="*/ 680483 w 1967023"/>
              <a:gd name="connsiteY7" fmla="*/ 15949 h 824023"/>
              <a:gd name="connsiteX8" fmla="*/ 361507 w 1967023"/>
              <a:gd name="connsiteY8" fmla="*/ 5316 h 824023"/>
              <a:gd name="connsiteX9" fmla="*/ 0 w 1967023"/>
              <a:gd name="connsiteY9" fmla="*/ 15949 h 8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023" h="824023">
                <a:moveTo>
                  <a:pt x="1967023" y="824023"/>
                </a:moveTo>
                <a:cubicBezTo>
                  <a:pt x="1893481" y="822251"/>
                  <a:pt x="1819940" y="820479"/>
                  <a:pt x="1754372" y="802758"/>
                </a:cubicBezTo>
                <a:cubicBezTo>
                  <a:pt x="1688805" y="785037"/>
                  <a:pt x="1623237" y="756683"/>
                  <a:pt x="1573618" y="717697"/>
                </a:cubicBezTo>
                <a:cubicBezTo>
                  <a:pt x="1523999" y="678711"/>
                  <a:pt x="1488558" y="623777"/>
                  <a:pt x="1456660" y="568842"/>
                </a:cubicBezTo>
                <a:cubicBezTo>
                  <a:pt x="1424762" y="513907"/>
                  <a:pt x="1417674" y="448339"/>
                  <a:pt x="1382232" y="388088"/>
                </a:cubicBezTo>
                <a:cubicBezTo>
                  <a:pt x="1346790" y="327837"/>
                  <a:pt x="1302488" y="255181"/>
                  <a:pt x="1244009" y="207335"/>
                </a:cubicBezTo>
                <a:cubicBezTo>
                  <a:pt x="1185530" y="159489"/>
                  <a:pt x="1125279" y="132907"/>
                  <a:pt x="1031358" y="101009"/>
                </a:cubicBezTo>
                <a:cubicBezTo>
                  <a:pt x="937437" y="69111"/>
                  <a:pt x="792125" y="31898"/>
                  <a:pt x="680483" y="15949"/>
                </a:cubicBezTo>
                <a:cubicBezTo>
                  <a:pt x="568841" y="0"/>
                  <a:pt x="474921" y="5316"/>
                  <a:pt x="361507" y="5316"/>
                </a:cubicBezTo>
                <a:cubicBezTo>
                  <a:pt x="248093" y="5316"/>
                  <a:pt x="124046" y="10632"/>
                  <a:pt x="0" y="15949"/>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4" name="Freeform 353"/>
          <p:cNvSpPr/>
          <p:nvPr/>
        </p:nvSpPr>
        <p:spPr>
          <a:xfrm>
            <a:off x="3043768" y="3741738"/>
            <a:ext cx="2707217" cy="265112"/>
          </a:xfrm>
          <a:custGeom>
            <a:avLst/>
            <a:gdLst>
              <a:gd name="connsiteX0" fmla="*/ 2030818 w 2030818"/>
              <a:gd name="connsiteY0" fmla="*/ 5316 h 264042"/>
              <a:gd name="connsiteX1" fmla="*/ 1828800 w 2030818"/>
              <a:gd name="connsiteY1" fmla="*/ 5316 h 264042"/>
              <a:gd name="connsiteX2" fmla="*/ 1584251 w 2030818"/>
              <a:gd name="connsiteY2" fmla="*/ 37214 h 264042"/>
              <a:gd name="connsiteX3" fmla="*/ 1329070 w 2030818"/>
              <a:gd name="connsiteY3" fmla="*/ 143539 h 264042"/>
              <a:gd name="connsiteX4" fmla="*/ 1041991 w 2030818"/>
              <a:gd name="connsiteY4" fmla="*/ 239232 h 264042"/>
              <a:gd name="connsiteX5" fmla="*/ 669851 w 2030818"/>
              <a:gd name="connsiteY5" fmla="*/ 260497 h 264042"/>
              <a:gd name="connsiteX6" fmla="*/ 265814 w 2030818"/>
              <a:gd name="connsiteY6" fmla="*/ 249865 h 264042"/>
              <a:gd name="connsiteX7" fmla="*/ 0 w 2030818"/>
              <a:gd name="connsiteY7" fmla="*/ 175437 h 26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818" h="264042">
                <a:moveTo>
                  <a:pt x="2030818" y="5316"/>
                </a:moveTo>
                <a:cubicBezTo>
                  <a:pt x="1967023" y="2658"/>
                  <a:pt x="1903228" y="0"/>
                  <a:pt x="1828800" y="5316"/>
                </a:cubicBezTo>
                <a:cubicBezTo>
                  <a:pt x="1754372" y="10632"/>
                  <a:pt x="1667539" y="14177"/>
                  <a:pt x="1584251" y="37214"/>
                </a:cubicBezTo>
                <a:cubicBezTo>
                  <a:pt x="1500963" y="60251"/>
                  <a:pt x="1419447" y="109869"/>
                  <a:pt x="1329070" y="143539"/>
                </a:cubicBezTo>
                <a:cubicBezTo>
                  <a:pt x="1238693" y="177209"/>
                  <a:pt x="1151861" y="219739"/>
                  <a:pt x="1041991" y="239232"/>
                </a:cubicBezTo>
                <a:cubicBezTo>
                  <a:pt x="932121" y="258725"/>
                  <a:pt x="799214" y="258725"/>
                  <a:pt x="669851" y="260497"/>
                </a:cubicBezTo>
                <a:cubicBezTo>
                  <a:pt x="540488" y="262269"/>
                  <a:pt x="377456" y="264042"/>
                  <a:pt x="265814" y="249865"/>
                </a:cubicBezTo>
                <a:cubicBezTo>
                  <a:pt x="154172" y="235688"/>
                  <a:pt x="77086" y="205562"/>
                  <a:pt x="0" y="175437"/>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5" name="Freeform 354"/>
          <p:cNvSpPr/>
          <p:nvPr/>
        </p:nvSpPr>
        <p:spPr>
          <a:xfrm>
            <a:off x="3075518" y="3992563"/>
            <a:ext cx="2679700" cy="1416050"/>
          </a:xfrm>
          <a:custGeom>
            <a:avLst/>
            <a:gdLst>
              <a:gd name="connsiteX0" fmla="*/ 2009553 w 2009553"/>
              <a:gd name="connsiteY0" fmla="*/ 12405 h 1415903"/>
              <a:gd name="connsiteX1" fmla="*/ 1807535 w 2009553"/>
              <a:gd name="connsiteY1" fmla="*/ 12405 h 1415903"/>
              <a:gd name="connsiteX2" fmla="*/ 1520456 w 2009553"/>
              <a:gd name="connsiteY2" fmla="*/ 86833 h 1415903"/>
              <a:gd name="connsiteX3" fmla="*/ 1233377 w 2009553"/>
              <a:gd name="connsiteY3" fmla="*/ 363279 h 1415903"/>
              <a:gd name="connsiteX4" fmla="*/ 1116419 w 2009553"/>
              <a:gd name="connsiteY4" fmla="*/ 852377 h 1415903"/>
              <a:gd name="connsiteX5" fmla="*/ 946298 w 2009553"/>
              <a:gd name="connsiteY5" fmla="*/ 1150089 h 1415903"/>
              <a:gd name="connsiteX6" fmla="*/ 648586 w 2009553"/>
              <a:gd name="connsiteY6" fmla="*/ 1330842 h 1415903"/>
              <a:gd name="connsiteX7" fmla="*/ 255181 w 2009553"/>
              <a:gd name="connsiteY7" fmla="*/ 1405270 h 1415903"/>
              <a:gd name="connsiteX8" fmla="*/ 0 w 2009553"/>
              <a:gd name="connsiteY8" fmla="*/ 1394638 h 14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553" h="1415903">
                <a:moveTo>
                  <a:pt x="2009553" y="12405"/>
                </a:moveTo>
                <a:cubicBezTo>
                  <a:pt x="1949302" y="6202"/>
                  <a:pt x="1889051" y="0"/>
                  <a:pt x="1807535" y="12405"/>
                </a:cubicBezTo>
                <a:cubicBezTo>
                  <a:pt x="1726019" y="24810"/>
                  <a:pt x="1616149" y="28354"/>
                  <a:pt x="1520456" y="86833"/>
                </a:cubicBezTo>
                <a:cubicBezTo>
                  <a:pt x="1424763" y="145312"/>
                  <a:pt x="1300716" y="235688"/>
                  <a:pt x="1233377" y="363279"/>
                </a:cubicBezTo>
                <a:cubicBezTo>
                  <a:pt x="1166038" y="490870"/>
                  <a:pt x="1164266" y="721242"/>
                  <a:pt x="1116419" y="852377"/>
                </a:cubicBezTo>
                <a:cubicBezTo>
                  <a:pt x="1068573" y="983512"/>
                  <a:pt x="1024270" y="1070345"/>
                  <a:pt x="946298" y="1150089"/>
                </a:cubicBezTo>
                <a:cubicBezTo>
                  <a:pt x="868326" y="1229833"/>
                  <a:pt x="763772" y="1288312"/>
                  <a:pt x="648586" y="1330842"/>
                </a:cubicBezTo>
                <a:cubicBezTo>
                  <a:pt x="533400" y="1373372"/>
                  <a:pt x="363279" y="1394637"/>
                  <a:pt x="255181" y="1405270"/>
                </a:cubicBezTo>
                <a:cubicBezTo>
                  <a:pt x="147083" y="1415903"/>
                  <a:pt x="73541" y="1405270"/>
                  <a:pt x="0" y="139463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6" name="Freeform 355"/>
          <p:cNvSpPr/>
          <p:nvPr/>
        </p:nvSpPr>
        <p:spPr>
          <a:xfrm>
            <a:off x="3439584" y="4284663"/>
            <a:ext cx="2311400" cy="1852612"/>
          </a:xfrm>
          <a:custGeom>
            <a:avLst/>
            <a:gdLst>
              <a:gd name="connsiteX0" fmla="*/ 1733107 w 1733107"/>
              <a:gd name="connsiteY0" fmla="*/ 0 h 1851837"/>
              <a:gd name="connsiteX1" fmla="*/ 1605516 w 1733107"/>
              <a:gd name="connsiteY1" fmla="*/ 31898 h 1851837"/>
              <a:gd name="connsiteX2" fmla="*/ 1446028 w 1733107"/>
              <a:gd name="connsiteY2" fmla="*/ 148856 h 1851837"/>
              <a:gd name="connsiteX3" fmla="*/ 1360967 w 1733107"/>
              <a:gd name="connsiteY3" fmla="*/ 435935 h 1851837"/>
              <a:gd name="connsiteX4" fmla="*/ 1297172 w 1733107"/>
              <a:gd name="connsiteY4" fmla="*/ 882503 h 1851837"/>
              <a:gd name="connsiteX5" fmla="*/ 1190847 w 1733107"/>
              <a:gd name="connsiteY5" fmla="*/ 1222745 h 1851837"/>
              <a:gd name="connsiteX6" fmla="*/ 988828 w 1733107"/>
              <a:gd name="connsiteY6" fmla="*/ 1531089 h 1851837"/>
              <a:gd name="connsiteX7" fmla="*/ 701749 w 1733107"/>
              <a:gd name="connsiteY7" fmla="*/ 1711842 h 1851837"/>
              <a:gd name="connsiteX8" fmla="*/ 265814 w 1733107"/>
              <a:gd name="connsiteY8" fmla="*/ 1828800 h 1851837"/>
              <a:gd name="connsiteX9" fmla="*/ 0 w 1733107"/>
              <a:gd name="connsiteY9" fmla="*/ 1850066 h 185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107" h="1851837">
                <a:moveTo>
                  <a:pt x="1733107" y="0"/>
                </a:moveTo>
                <a:cubicBezTo>
                  <a:pt x="1693234" y="3544"/>
                  <a:pt x="1653362" y="7089"/>
                  <a:pt x="1605516" y="31898"/>
                </a:cubicBezTo>
                <a:cubicBezTo>
                  <a:pt x="1557670" y="56707"/>
                  <a:pt x="1486786" y="81517"/>
                  <a:pt x="1446028" y="148856"/>
                </a:cubicBezTo>
                <a:cubicBezTo>
                  <a:pt x="1405270" y="216196"/>
                  <a:pt x="1385776" y="313660"/>
                  <a:pt x="1360967" y="435935"/>
                </a:cubicBezTo>
                <a:cubicBezTo>
                  <a:pt x="1336158" y="558210"/>
                  <a:pt x="1325525" y="751368"/>
                  <a:pt x="1297172" y="882503"/>
                </a:cubicBezTo>
                <a:cubicBezTo>
                  <a:pt x="1268819" y="1013638"/>
                  <a:pt x="1242238" y="1114647"/>
                  <a:pt x="1190847" y="1222745"/>
                </a:cubicBezTo>
                <a:cubicBezTo>
                  <a:pt x="1139456" y="1330843"/>
                  <a:pt x="1070344" y="1449573"/>
                  <a:pt x="988828" y="1531089"/>
                </a:cubicBezTo>
                <a:cubicBezTo>
                  <a:pt x="907312" y="1612605"/>
                  <a:pt x="822251" y="1662224"/>
                  <a:pt x="701749" y="1711842"/>
                </a:cubicBezTo>
                <a:cubicBezTo>
                  <a:pt x="581247" y="1761460"/>
                  <a:pt x="382772" y="1805763"/>
                  <a:pt x="265814" y="1828800"/>
                </a:cubicBezTo>
                <a:cubicBezTo>
                  <a:pt x="148856" y="1851837"/>
                  <a:pt x="74428" y="1850951"/>
                  <a:pt x="0" y="185006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7" name="Freeform 356"/>
          <p:cNvSpPr/>
          <p:nvPr/>
        </p:nvSpPr>
        <p:spPr>
          <a:xfrm>
            <a:off x="7459133" y="3870326"/>
            <a:ext cx="1940984" cy="385763"/>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358" name="Table 357"/>
          <p:cNvGraphicFramePr>
            <a:graphicFrameLocks noGrp="1"/>
          </p:cNvGraphicFramePr>
          <p:nvPr/>
        </p:nvGraphicFramePr>
        <p:xfrm>
          <a:off x="6225117" y="4800600"/>
          <a:ext cx="2580215" cy="1447800"/>
        </p:xfrm>
        <a:graphic>
          <a:graphicData uri="http://schemas.openxmlformats.org/drawingml/2006/table">
            <a:tbl>
              <a:tblPr firstRow="1" bandRow="1">
                <a:tableStyleId>{5C22544A-7EE6-4342-B048-85BDC9FD1C3A}</a:tableStyleId>
              </a:tblPr>
              <a:tblGrid>
                <a:gridCol w="446385">
                  <a:extLst>
                    <a:ext uri="{9D8B030D-6E8A-4147-A177-3AD203B41FA5}">
                      <a16:colId xmlns:a16="http://schemas.microsoft.com/office/drawing/2014/main" xmlns="" val="20000"/>
                    </a:ext>
                  </a:extLst>
                </a:gridCol>
                <a:gridCol w="304833">
                  <a:extLst>
                    <a:ext uri="{9D8B030D-6E8A-4147-A177-3AD203B41FA5}">
                      <a16:colId xmlns:a16="http://schemas.microsoft.com/office/drawing/2014/main" xmlns="" val="20001"/>
                    </a:ext>
                  </a:extLst>
                </a:gridCol>
                <a:gridCol w="1828997">
                  <a:extLst>
                    <a:ext uri="{9D8B030D-6E8A-4147-A177-3AD203B41FA5}">
                      <a16:colId xmlns:a16="http://schemas.microsoft.com/office/drawing/2014/main" xmlns="" val="20002"/>
                    </a:ext>
                  </a:extLst>
                </a:gridCol>
              </a:tblGrid>
              <a:tr h="289560">
                <a:tc>
                  <a:txBody>
                    <a:bodyPr/>
                    <a:lstStyle/>
                    <a:p>
                      <a:pPr algn="ctr"/>
                      <a:r>
                        <a:rPr lang="en-US" sz="1200" b="0" dirty="0">
                          <a:solidFill>
                            <a:schemeClr val="tx1"/>
                          </a:solidFill>
                        </a:rPr>
                        <a:t>B</a:t>
                      </a: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a:solidFill>
                            <a:schemeClr val="tx1"/>
                          </a:solidFill>
                        </a:rPr>
                        <a:t>A</a:t>
                      </a: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a:solidFill>
                            <a:schemeClr val="tx1"/>
                          </a:solidFill>
                        </a:rPr>
                        <a:t>Selected Source</a:t>
                      </a:r>
                      <a:endParaRPr lang="en-US" sz="1200" b="0" baseline="-2500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289560">
                <a:tc>
                  <a:txBody>
                    <a:bodyPr/>
                    <a:lstStyle/>
                    <a:p>
                      <a:pPr algn="ctr"/>
                      <a:r>
                        <a:rPr lang="en-US" sz="1200" b="0" dirty="0">
                          <a:solidFill>
                            <a:schemeClr val="tx1"/>
                          </a:solidFill>
                        </a:rPr>
                        <a:t>0</a:t>
                      </a: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0</a:t>
                      </a: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MP3</a:t>
                      </a: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9560">
                <a:tc>
                  <a:txBody>
                    <a:bodyPr/>
                    <a:lstStyle/>
                    <a:p>
                      <a:pPr algn="ctr"/>
                      <a:r>
                        <a:rPr lang="en-US" sz="1200" b="0" dirty="0">
                          <a:solidFill>
                            <a:schemeClr val="tx1"/>
                          </a:solidFill>
                        </a:rPr>
                        <a:t>0</a:t>
                      </a: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1</a:t>
                      </a: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Laptop</a:t>
                      </a: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9560">
                <a:tc>
                  <a:txBody>
                    <a:bodyPr/>
                    <a:lstStyle/>
                    <a:p>
                      <a:pPr algn="ctr"/>
                      <a:r>
                        <a:rPr lang="en-US" sz="1200" b="0" dirty="0">
                          <a:solidFill>
                            <a:schemeClr val="tx1"/>
                          </a:solidFill>
                        </a:rPr>
                        <a:t>1</a:t>
                      </a: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0</a:t>
                      </a: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Satellite</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9560">
                <a:tc>
                  <a:txBody>
                    <a:bodyPr/>
                    <a:lstStyle/>
                    <a:p>
                      <a:pPr algn="ctr"/>
                      <a:r>
                        <a:rPr lang="en-US" sz="1200" b="0" dirty="0">
                          <a:solidFill>
                            <a:schemeClr val="tx1"/>
                          </a:solidFill>
                        </a:rPr>
                        <a:t>1</a:t>
                      </a: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1</a:t>
                      </a: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Cable TV</a:t>
                      </a: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grpSp>
        <p:nvGrpSpPr>
          <p:cNvPr id="18468" name="Group 369"/>
          <p:cNvGrpSpPr>
            <a:grpSpLocks/>
          </p:cNvGrpSpPr>
          <p:nvPr/>
        </p:nvGrpSpPr>
        <p:grpSpPr bwMode="auto">
          <a:xfrm>
            <a:off x="1178985" y="1403350"/>
            <a:ext cx="3534833" cy="596900"/>
            <a:chOff x="884446" y="1403132"/>
            <a:chExt cx="2651125" cy="597119"/>
          </a:xfrm>
        </p:grpSpPr>
        <p:sp>
          <p:nvSpPr>
            <p:cNvPr id="18475" name="TextBox 10"/>
            <p:cNvSpPr txBox="1">
              <a:spLocks noChangeArrowheads="1"/>
            </p:cNvSpPr>
            <p:nvPr/>
          </p:nvSpPr>
          <p:spPr bwMode="auto">
            <a:xfrm>
              <a:off x="1158449"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Multiple Sources</a:t>
              </a:r>
            </a:p>
          </p:txBody>
        </p:sp>
        <p:sp>
          <p:nvSpPr>
            <p:cNvPr id="363" name="Left Brace 362"/>
            <p:cNvSpPr/>
            <p:nvPr/>
          </p:nvSpPr>
          <p:spPr bwMode="auto">
            <a:xfrm rot="16200000" flipH="1" flipV="1">
              <a:off x="2095667" y="560346"/>
              <a:ext cx="228684" cy="2651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469" name="Group 367"/>
          <p:cNvGrpSpPr>
            <a:grpSpLocks/>
          </p:cNvGrpSpPr>
          <p:nvPr/>
        </p:nvGrpSpPr>
        <p:grpSpPr bwMode="auto">
          <a:xfrm>
            <a:off x="8168218" y="1403350"/>
            <a:ext cx="2804583" cy="596900"/>
            <a:chOff x="6126480" y="1403132"/>
            <a:chExt cx="2103120" cy="597119"/>
          </a:xfrm>
        </p:grpSpPr>
        <p:sp>
          <p:nvSpPr>
            <p:cNvPr id="361" name="Left Brace 360"/>
            <p:cNvSpPr/>
            <p:nvPr/>
          </p:nvSpPr>
          <p:spPr bwMode="auto">
            <a:xfrm rot="16200000" flipH="1" flipV="1">
              <a:off x="7063699" y="880379"/>
              <a:ext cx="228684" cy="20110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4" name="TextBox 10"/>
            <p:cNvSpPr txBox="1">
              <a:spLocks noChangeArrowheads="1"/>
            </p:cNvSpPr>
            <p:nvPr/>
          </p:nvSpPr>
          <p:spPr bwMode="auto">
            <a:xfrm>
              <a:off x="6126480"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Single Destination</a:t>
              </a:r>
            </a:p>
          </p:txBody>
        </p:sp>
      </p:grpSp>
      <p:grpSp>
        <p:nvGrpSpPr>
          <p:cNvPr id="18470" name="Group 368"/>
          <p:cNvGrpSpPr>
            <a:grpSpLocks/>
          </p:cNvGrpSpPr>
          <p:nvPr/>
        </p:nvGrpSpPr>
        <p:grpSpPr bwMode="auto">
          <a:xfrm>
            <a:off x="5638801" y="1403350"/>
            <a:ext cx="1708151" cy="596900"/>
            <a:chOff x="4229363" y="1403132"/>
            <a:chExt cx="1280160" cy="597118"/>
          </a:xfrm>
        </p:grpSpPr>
        <p:sp>
          <p:nvSpPr>
            <p:cNvPr id="364" name="Left Brace 363"/>
            <p:cNvSpPr/>
            <p:nvPr/>
          </p:nvSpPr>
          <p:spPr bwMode="auto">
            <a:xfrm rot="16200000" flipH="1" flipV="1">
              <a:off x="4755102" y="1245828"/>
              <a:ext cx="228683"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2" name="TextBox 10"/>
            <p:cNvSpPr txBox="1">
              <a:spLocks noChangeArrowheads="1"/>
            </p:cNvSpPr>
            <p:nvPr/>
          </p:nvSpPr>
          <p:spPr bwMode="auto">
            <a:xfrm>
              <a:off x="4229363" y="1403132"/>
              <a:ext cx="12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Selector</a:t>
              </a:r>
            </a:p>
          </p:txBody>
        </p:sp>
      </p:grpSp>
    </p:spTree>
    <p:extLst>
      <p:ext uri="{BB962C8B-B14F-4D97-AF65-F5344CB8AC3E}">
        <p14:creationId xmlns:p14="http://schemas.microsoft.com/office/powerpoint/2010/main" val="4119101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711200" y="218367"/>
            <a:ext cx="11108788" cy="963319"/>
          </a:xfrm>
        </p:spPr>
        <p:txBody>
          <a:bodyPr>
            <a:normAutofit/>
          </a:bodyPr>
          <a:lstStyle/>
          <a:p>
            <a:pPr eaLnBrk="1" hangingPunct="1"/>
            <a:r>
              <a:rPr lang="en-US" sz="2800" b="1" dirty="0">
                <a:latin typeface="Times New Roman" pitchFamily="18" charset="0"/>
                <a:cs typeface="Times New Roman" pitchFamily="18" charset="0"/>
              </a:rPr>
              <a:t>4-to-1 Multiplexer (MUX)</a:t>
            </a:r>
          </a:p>
        </p:txBody>
      </p:sp>
      <p:pic>
        <p:nvPicPr>
          <p:cNvPr id="19459"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83" y="1613635"/>
            <a:ext cx="75184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1D5E2C57-6547-4AC1-B7DC-41252BDB80A7}" type="slidenum">
              <a:rPr lang="en-US" smtClean="0"/>
              <a:pPr>
                <a:defRPr/>
              </a:pPr>
              <a:t>53</a:t>
            </a:fld>
            <a:endParaRPr lang="en-US" dirty="0"/>
          </a:p>
        </p:txBody>
      </p:sp>
      <p:graphicFrame>
        <p:nvGraphicFramePr>
          <p:cNvPr id="9" name="Table 8"/>
          <p:cNvGraphicFramePr>
            <a:graphicFrameLocks noGrp="1"/>
          </p:cNvGraphicFramePr>
          <p:nvPr/>
        </p:nvGraphicFramePr>
        <p:xfrm>
          <a:off x="7313889" y="3595628"/>
          <a:ext cx="2641599" cy="2376268"/>
        </p:xfrm>
        <a:graphic>
          <a:graphicData uri="http://schemas.openxmlformats.org/drawingml/2006/table">
            <a:tbl>
              <a:tblPr firstRow="1" bandRow="1">
                <a:tableStyleId>{5C22544A-7EE6-4342-B048-85BDC9FD1C3A}</a:tableStyleId>
              </a:tblPr>
              <a:tblGrid>
                <a:gridCol w="880533">
                  <a:extLst>
                    <a:ext uri="{9D8B030D-6E8A-4147-A177-3AD203B41FA5}">
                      <a16:colId xmlns:a16="http://schemas.microsoft.com/office/drawing/2014/main" xmlns="" val="20000"/>
                    </a:ext>
                  </a:extLst>
                </a:gridCol>
                <a:gridCol w="880533">
                  <a:extLst>
                    <a:ext uri="{9D8B030D-6E8A-4147-A177-3AD203B41FA5}">
                      <a16:colId xmlns:a16="http://schemas.microsoft.com/office/drawing/2014/main" xmlns="" val="20001"/>
                    </a:ext>
                  </a:extLst>
                </a:gridCol>
                <a:gridCol w="880533">
                  <a:extLst>
                    <a:ext uri="{9D8B030D-6E8A-4147-A177-3AD203B41FA5}">
                      <a16:colId xmlns:a16="http://schemas.microsoft.com/office/drawing/2014/main" xmlns="" val="20002"/>
                    </a:ext>
                  </a:extLst>
                </a:gridCol>
              </a:tblGrid>
              <a:tr h="486508">
                <a:tc>
                  <a:txBody>
                    <a:bodyPr/>
                    <a:lstStyle/>
                    <a:p>
                      <a:pPr algn="ctr"/>
                      <a:r>
                        <a:rPr lang="en-US" sz="1800" b="0" dirty="0">
                          <a:solidFill>
                            <a:schemeClr val="tx1"/>
                          </a:solidFill>
                        </a:rPr>
                        <a:t>B</a:t>
                      </a: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a:solidFill>
                            <a:schemeClr val="tx1"/>
                          </a:solidFill>
                        </a:rPr>
                        <a:t>A</a:t>
                      </a: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a:solidFill>
                            <a:schemeClr val="tx1"/>
                          </a:solidFill>
                        </a:rPr>
                        <a:t>Y</a:t>
                      </a:r>
                      <a:endParaRPr lang="en-US" sz="1800" b="0" baseline="-2500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72440">
                <a:tc>
                  <a:txBody>
                    <a:bodyPr/>
                    <a:lstStyle/>
                    <a:p>
                      <a:pPr algn="ctr"/>
                      <a:r>
                        <a:rPr lang="en-US" sz="1800" b="0" dirty="0">
                          <a:solidFill>
                            <a:schemeClr val="tx1"/>
                          </a:solidFill>
                        </a:rPr>
                        <a:t>0</a:t>
                      </a: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D0</a:t>
                      </a: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xmlns="" val="10001"/>
                  </a:ext>
                </a:extLst>
              </a:tr>
              <a:tr h="472440">
                <a:tc>
                  <a:txBody>
                    <a:bodyPr/>
                    <a:lstStyle/>
                    <a:p>
                      <a:pPr algn="ctr"/>
                      <a:r>
                        <a:rPr lang="en-US" sz="1800" b="0" dirty="0">
                          <a:solidFill>
                            <a:schemeClr val="tx1"/>
                          </a:solidFill>
                        </a:rPr>
                        <a:t>0</a:t>
                      </a: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1</a:t>
                      </a: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D1</a:t>
                      </a: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xmlns="" val="10002"/>
                  </a:ext>
                </a:extLst>
              </a:tr>
              <a:tr h="472440">
                <a:tc>
                  <a:txBody>
                    <a:bodyPr/>
                    <a:lstStyle/>
                    <a:p>
                      <a:pPr algn="ctr"/>
                      <a:r>
                        <a:rPr lang="en-US" sz="1800" b="0" dirty="0">
                          <a:solidFill>
                            <a:schemeClr val="tx1"/>
                          </a:solidFill>
                        </a:rPr>
                        <a:t>1</a:t>
                      </a: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D2</a:t>
                      </a: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xmlns="" val="10003"/>
                  </a:ext>
                </a:extLst>
              </a:tr>
              <a:tr h="472440">
                <a:tc>
                  <a:txBody>
                    <a:bodyPr/>
                    <a:lstStyle/>
                    <a:p>
                      <a:pPr algn="ctr"/>
                      <a:r>
                        <a:rPr lang="en-US" sz="1800" b="0" dirty="0">
                          <a:solidFill>
                            <a:schemeClr val="tx1"/>
                          </a:solidFill>
                        </a:rPr>
                        <a:t>1</a:t>
                      </a: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1</a:t>
                      </a: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D3</a:t>
                      </a: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grpSp>
        <p:nvGrpSpPr>
          <p:cNvPr id="19487" name="Group 30"/>
          <p:cNvGrpSpPr>
            <a:grpSpLocks/>
          </p:cNvGrpSpPr>
          <p:nvPr/>
        </p:nvGrpSpPr>
        <p:grpSpPr bwMode="auto">
          <a:xfrm>
            <a:off x="8373326" y="1668491"/>
            <a:ext cx="2545791" cy="1843029"/>
            <a:chOff x="1447800" y="4724400"/>
            <a:chExt cx="1909064" cy="1842636"/>
          </a:xfrm>
        </p:grpSpPr>
        <p:cxnSp>
          <p:nvCxnSpPr>
            <p:cNvPr id="22" name="Straight Connector 21"/>
            <p:cNvCxnSpPr/>
            <p:nvPr/>
          </p:nvCxnSpPr>
          <p:spPr>
            <a:xfrm flipH="1">
              <a:off x="2743010" y="5410054"/>
              <a:ext cx="366659"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9489" name="Group 26"/>
            <p:cNvGrpSpPr>
              <a:grpSpLocks/>
            </p:cNvGrpSpPr>
            <p:nvPr/>
          </p:nvGrpSpPr>
          <p:grpSpPr bwMode="auto">
            <a:xfrm>
              <a:off x="1828800" y="4953000"/>
              <a:ext cx="365760" cy="914400"/>
              <a:chOff x="1828800" y="4953000"/>
              <a:chExt cx="365760" cy="914400"/>
            </a:xfrm>
          </p:grpSpPr>
          <p:cxnSp>
            <p:nvCxnSpPr>
              <p:cNvPr id="19" name="Straight Connector 18"/>
              <p:cNvCxnSpPr/>
              <p:nvPr/>
            </p:nvCxnSpPr>
            <p:spPr>
              <a:xfrm>
                <a:off x="1828744" y="5560834"/>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744" y="5865569"/>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744" y="4952951"/>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744" y="5257686"/>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16200000">
              <a:off x="2424775" y="6064758"/>
              <a:ext cx="36504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2238268" y="6109992"/>
              <a:ext cx="274578"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0" name="Flowchart: Manual Operation 9"/>
            <p:cNvSpPr/>
            <p:nvPr/>
          </p:nvSpPr>
          <p:spPr>
            <a:xfrm rot="16200000">
              <a:off x="1790696" y="5143393"/>
              <a:ext cx="1371308" cy="533322"/>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sp>
          <p:nvSpPr>
            <p:cNvPr id="19493" name="TextBox 27"/>
            <p:cNvSpPr txBox="1">
              <a:spLocks noChangeArrowheads="1"/>
            </p:cNvSpPr>
            <p:nvPr/>
          </p:nvSpPr>
          <p:spPr bwMode="auto">
            <a:xfrm>
              <a:off x="1447800" y="4809226"/>
              <a:ext cx="285132" cy="121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D0</a:t>
              </a:r>
            </a:p>
            <a:p>
              <a:pPr eaLnBrk="1" hangingPunct="1">
                <a:spcAft>
                  <a:spcPts val="1000"/>
                </a:spcAft>
              </a:pPr>
              <a:r>
                <a:rPr lang="en-US" sz="1200"/>
                <a:t>D1</a:t>
              </a:r>
            </a:p>
            <a:p>
              <a:pPr eaLnBrk="1" hangingPunct="1">
                <a:spcAft>
                  <a:spcPts val="1000"/>
                </a:spcAft>
              </a:pPr>
              <a:r>
                <a:rPr lang="en-US" sz="1200"/>
                <a:t>D2</a:t>
              </a:r>
            </a:p>
            <a:p>
              <a:pPr eaLnBrk="1" hangingPunct="1">
                <a:spcAft>
                  <a:spcPts val="1000"/>
                </a:spcAft>
              </a:pPr>
              <a:r>
                <a:rPr lang="en-US" sz="1200"/>
                <a:t>D3</a:t>
              </a:r>
            </a:p>
          </p:txBody>
        </p:sp>
        <p:sp>
          <p:nvSpPr>
            <p:cNvPr id="19494" name="TextBox 28"/>
            <p:cNvSpPr txBox="1">
              <a:spLocks noChangeArrowheads="1"/>
            </p:cNvSpPr>
            <p:nvPr/>
          </p:nvSpPr>
          <p:spPr bwMode="auto">
            <a:xfrm>
              <a:off x="3141452" y="5275052"/>
              <a:ext cx="215412" cy="27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Y</a:t>
              </a:r>
            </a:p>
          </p:txBody>
        </p:sp>
        <p:sp>
          <p:nvSpPr>
            <p:cNvPr id="19495" name="TextBox 29"/>
            <p:cNvSpPr txBox="1">
              <a:spLocks noChangeArrowheads="1"/>
            </p:cNvSpPr>
            <p:nvPr/>
          </p:nvSpPr>
          <p:spPr bwMode="auto">
            <a:xfrm>
              <a:off x="2218426" y="6290096"/>
              <a:ext cx="415822" cy="27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B    A</a:t>
              </a:r>
            </a:p>
          </p:txBody>
        </p:sp>
      </p:grpSp>
    </p:spTree>
    <p:extLst>
      <p:ext uri="{BB962C8B-B14F-4D97-AF65-F5344CB8AC3E}">
        <p14:creationId xmlns:p14="http://schemas.microsoft.com/office/powerpoint/2010/main" val="1107031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4114" y="46039"/>
            <a:ext cx="10515600" cy="868362"/>
          </a:xfrm>
        </p:spPr>
        <p:txBody>
          <a:bodyPr>
            <a:normAutofit/>
          </a:bodyPr>
          <a:lstStyle/>
          <a:p>
            <a:pPr eaLnBrk="1" hangingPunct="1"/>
            <a:r>
              <a:rPr lang="en-US" sz="2800" b="1" dirty="0">
                <a:latin typeface="Times New Roman" pitchFamily="18" charset="0"/>
                <a:cs typeface="Times New Roman" pitchFamily="18" charset="0"/>
              </a:rPr>
              <a:t>4-to-1 Multiplexer Waveforms</a:t>
            </a:r>
          </a:p>
        </p:txBody>
      </p:sp>
      <p:sp>
        <p:nvSpPr>
          <p:cNvPr id="3" name="Slide Number Placeholder 12"/>
          <p:cNvSpPr>
            <a:spLocks noGrp="1"/>
          </p:cNvSpPr>
          <p:nvPr>
            <p:ph type="sldNum" sz="quarter" idx="12"/>
          </p:nvPr>
        </p:nvSpPr>
        <p:spPr>
          <a:xfrm>
            <a:off x="8610600" y="5863970"/>
            <a:ext cx="2743200" cy="365125"/>
          </a:xfrm>
        </p:spPr>
        <p:txBody>
          <a:bodyPr/>
          <a:lstStyle/>
          <a:p>
            <a:pPr>
              <a:defRPr/>
            </a:pPr>
            <a:fld id="{11E73BD7-A44F-4771-82B5-FF4B42547333}" type="slidenum">
              <a:rPr lang="en-US" smtClean="0"/>
              <a:pPr>
                <a:defRPr/>
              </a:pPr>
              <a:t>54</a:t>
            </a:fld>
            <a:endParaRPr lang="en-US" dirty="0"/>
          </a:p>
        </p:txBody>
      </p:sp>
      <p:graphicFrame>
        <p:nvGraphicFramePr>
          <p:cNvPr id="4" name="Table 3"/>
          <p:cNvGraphicFramePr>
            <a:graphicFrameLocks noGrp="1"/>
          </p:cNvGraphicFramePr>
          <p:nvPr/>
        </p:nvGraphicFramePr>
        <p:xfrm>
          <a:off x="304801" y="955420"/>
          <a:ext cx="9501721" cy="5121270"/>
        </p:xfrm>
        <a:graphic>
          <a:graphicData uri="http://schemas.openxmlformats.org/drawingml/2006/table">
            <a:tbl>
              <a:tblPr firstRow="1" bandRow="1">
                <a:tableStyleId>{5C22544A-7EE6-4342-B048-85BDC9FD1C3A}</a:tableStyleId>
              </a:tblPr>
              <a:tblGrid>
                <a:gridCol w="1463193">
                  <a:extLst>
                    <a:ext uri="{9D8B030D-6E8A-4147-A177-3AD203B41FA5}">
                      <a16:colId xmlns:a16="http://schemas.microsoft.com/office/drawing/2014/main" xmlns="" val="20000"/>
                    </a:ext>
                  </a:extLst>
                </a:gridCol>
                <a:gridCol w="1004816">
                  <a:extLst>
                    <a:ext uri="{9D8B030D-6E8A-4147-A177-3AD203B41FA5}">
                      <a16:colId xmlns:a16="http://schemas.microsoft.com/office/drawing/2014/main" xmlns="" val="20001"/>
                    </a:ext>
                  </a:extLst>
                </a:gridCol>
                <a:gridCol w="1004816">
                  <a:extLst>
                    <a:ext uri="{9D8B030D-6E8A-4147-A177-3AD203B41FA5}">
                      <a16:colId xmlns:a16="http://schemas.microsoft.com/office/drawing/2014/main" xmlns="" val="20002"/>
                    </a:ext>
                  </a:extLst>
                </a:gridCol>
                <a:gridCol w="1004816">
                  <a:extLst>
                    <a:ext uri="{9D8B030D-6E8A-4147-A177-3AD203B41FA5}">
                      <a16:colId xmlns:a16="http://schemas.microsoft.com/office/drawing/2014/main" xmlns="" val="20003"/>
                    </a:ext>
                  </a:extLst>
                </a:gridCol>
                <a:gridCol w="1004816">
                  <a:extLst>
                    <a:ext uri="{9D8B030D-6E8A-4147-A177-3AD203B41FA5}">
                      <a16:colId xmlns:a16="http://schemas.microsoft.com/office/drawing/2014/main" xmlns="" val="20004"/>
                    </a:ext>
                  </a:extLst>
                </a:gridCol>
                <a:gridCol w="1004816">
                  <a:extLst>
                    <a:ext uri="{9D8B030D-6E8A-4147-A177-3AD203B41FA5}">
                      <a16:colId xmlns:a16="http://schemas.microsoft.com/office/drawing/2014/main" xmlns="" val="20005"/>
                    </a:ext>
                  </a:extLst>
                </a:gridCol>
                <a:gridCol w="1004816">
                  <a:extLst>
                    <a:ext uri="{9D8B030D-6E8A-4147-A177-3AD203B41FA5}">
                      <a16:colId xmlns:a16="http://schemas.microsoft.com/office/drawing/2014/main" xmlns="" val="20006"/>
                    </a:ext>
                  </a:extLst>
                </a:gridCol>
                <a:gridCol w="1004816">
                  <a:extLst>
                    <a:ext uri="{9D8B030D-6E8A-4147-A177-3AD203B41FA5}">
                      <a16:colId xmlns:a16="http://schemas.microsoft.com/office/drawing/2014/main" xmlns="" val="20007"/>
                    </a:ext>
                  </a:extLst>
                </a:gridCol>
                <a:gridCol w="1004816">
                  <a:extLst>
                    <a:ext uri="{9D8B030D-6E8A-4147-A177-3AD203B41FA5}">
                      <a16:colId xmlns:a16="http://schemas.microsoft.com/office/drawing/2014/main" xmlns="" val="20008"/>
                    </a:ext>
                  </a:extLst>
                </a:gridCol>
              </a:tblGrid>
              <a:tr h="365805">
                <a:tc>
                  <a:txBody>
                    <a:bodyPr/>
                    <a:lstStyle/>
                    <a:p>
                      <a:pPr algn="ctr"/>
                      <a:r>
                        <a:rPr lang="en-US" sz="1800" b="0" dirty="0">
                          <a:solidFill>
                            <a:schemeClr val="tx1"/>
                          </a:solidFill>
                        </a:rPr>
                        <a:t>D0</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65805">
                <a:tc>
                  <a:txBody>
                    <a:bodyPr/>
                    <a:lstStyle/>
                    <a:p>
                      <a:pPr algn="ctr"/>
                      <a:r>
                        <a:rPr lang="en-US" sz="1800" b="0" dirty="0">
                          <a:solidFill>
                            <a:schemeClr val="tx1"/>
                          </a:solidFill>
                        </a:rPr>
                        <a:t>D1</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65805">
                <a:tc>
                  <a:txBody>
                    <a:bodyPr/>
                    <a:lstStyle/>
                    <a:p>
                      <a:pPr algn="ctr"/>
                      <a:r>
                        <a:rPr lang="en-US" sz="1800" b="0" dirty="0">
                          <a:solidFill>
                            <a:schemeClr val="tx1"/>
                          </a:solidFill>
                        </a:rPr>
                        <a:t>D2</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FF0000"/>
                      </a:solidFill>
                      <a:prstDash val="solid"/>
                      <a:round/>
                      <a:headEnd type="none" w="med" len="med"/>
                      <a:tailEnd type="none" w="med" len="med"/>
                    </a:lnT>
                    <a:lnB w="1905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9050" cap="flat" cmpd="sng" algn="ctr">
                      <a:no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65805">
                <a:tc>
                  <a:txBody>
                    <a:bodyPr/>
                    <a:lstStyle/>
                    <a:p>
                      <a:pPr algn="ctr"/>
                      <a:r>
                        <a:rPr lang="en-US" sz="1800" b="0" dirty="0">
                          <a:solidFill>
                            <a:schemeClr val="tx1"/>
                          </a:solidFill>
                        </a:rPr>
                        <a:t>D3</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7"/>
                  </a:ext>
                </a:extLst>
              </a:tr>
              <a:tr h="365805">
                <a:tc>
                  <a:txBody>
                    <a:bodyPr/>
                    <a:lstStyle/>
                    <a:p>
                      <a:pPr algn="ctr"/>
                      <a:r>
                        <a:rPr lang="en-US" sz="1800" b="0" dirty="0">
                          <a:solidFill>
                            <a:schemeClr val="tx1"/>
                          </a:solidFill>
                        </a:rPr>
                        <a:t>A</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9"/>
                  </a:ext>
                </a:extLst>
              </a:tr>
              <a:tr h="365805">
                <a:tc>
                  <a:txBody>
                    <a:bodyPr/>
                    <a:lstStyle/>
                    <a:p>
                      <a:pPr algn="ctr"/>
                      <a:r>
                        <a:rPr lang="en-US" sz="1800" b="0" dirty="0">
                          <a:solidFill>
                            <a:schemeClr val="tx1"/>
                          </a:solidFill>
                        </a:rPr>
                        <a:t>B</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10"/>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11"/>
                  </a:ext>
                </a:extLst>
              </a:tr>
              <a:tr h="365805">
                <a:tc>
                  <a:txBody>
                    <a:bodyPr/>
                    <a:lstStyle/>
                    <a:p>
                      <a:pPr algn="ctr"/>
                      <a:r>
                        <a:rPr lang="en-US" sz="1800" b="0" dirty="0">
                          <a:solidFill>
                            <a:schemeClr val="tx1"/>
                          </a:solidFill>
                        </a:rPr>
                        <a:t>Y</a:t>
                      </a: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170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1701"/>
                      </a:solid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28575" cap="flat" cmpd="sng" algn="ctr">
                      <a:solidFill>
                        <a:srgbClr val="FF170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28575" cap="flat" cmpd="sng" algn="ctr">
                      <a:solidFill>
                        <a:srgbClr val="FF1701"/>
                      </a:solid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0000"/>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12"/>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D0</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D1</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D2</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D3</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D0</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D1</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D2</a:t>
                      </a: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D3</a:t>
                      </a: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13"/>
                  </a:ext>
                </a:extLst>
              </a:tr>
            </a:tbl>
          </a:graphicData>
        </a:graphic>
      </p:graphicFrame>
      <p:grpSp>
        <p:nvGrpSpPr>
          <p:cNvPr id="20719" name="Group 14"/>
          <p:cNvGrpSpPr>
            <a:grpSpLocks/>
          </p:cNvGrpSpPr>
          <p:nvPr/>
        </p:nvGrpSpPr>
        <p:grpSpPr bwMode="auto">
          <a:xfrm>
            <a:off x="9821331" y="879221"/>
            <a:ext cx="1145335" cy="2651125"/>
            <a:chOff x="7958468" y="1371600"/>
            <a:chExt cx="859137" cy="2651760"/>
          </a:xfrm>
        </p:grpSpPr>
        <p:sp>
          <p:nvSpPr>
            <p:cNvPr id="6" name="Left Brace 5"/>
            <p:cNvSpPr/>
            <p:nvPr/>
          </p:nvSpPr>
          <p:spPr>
            <a:xfrm flipH="1">
              <a:off x="7958468" y="1371600"/>
              <a:ext cx="228636" cy="26517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7" name="TextBox 10"/>
            <p:cNvSpPr txBox="1">
              <a:spLocks noChangeArrowheads="1"/>
            </p:cNvSpPr>
            <p:nvPr/>
          </p:nvSpPr>
          <p:spPr bwMode="auto">
            <a:xfrm>
              <a:off x="8294302" y="2374315"/>
              <a:ext cx="523303" cy="64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Input</a:t>
              </a:r>
            </a:p>
            <a:p>
              <a:pPr algn="ctr" eaLnBrk="1" hangingPunct="1"/>
              <a:r>
                <a:rPr lang="en-US"/>
                <a:t>Data</a:t>
              </a:r>
            </a:p>
          </p:txBody>
        </p:sp>
      </p:grpSp>
      <p:grpSp>
        <p:nvGrpSpPr>
          <p:cNvPr id="20720" name="Group 15"/>
          <p:cNvGrpSpPr>
            <a:grpSpLocks/>
          </p:cNvGrpSpPr>
          <p:nvPr/>
        </p:nvGrpSpPr>
        <p:grpSpPr bwMode="auto">
          <a:xfrm>
            <a:off x="9806520" y="3698621"/>
            <a:ext cx="1284755" cy="1279525"/>
            <a:chOff x="7924800" y="4191000"/>
            <a:chExt cx="963566" cy="1280160"/>
          </a:xfrm>
        </p:grpSpPr>
        <p:sp>
          <p:nvSpPr>
            <p:cNvPr id="9" name="Left Brace 8"/>
            <p:cNvSpPr/>
            <p:nvPr/>
          </p:nvSpPr>
          <p:spPr>
            <a:xfrm flipH="1">
              <a:off x="7924800" y="4191000"/>
              <a:ext cx="228600"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5" name="TextBox 11"/>
            <p:cNvSpPr txBox="1">
              <a:spLocks noChangeArrowheads="1"/>
            </p:cNvSpPr>
            <p:nvPr/>
          </p:nvSpPr>
          <p:spPr bwMode="auto">
            <a:xfrm>
              <a:off x="8268966" y="4507915"/>
              <a:ext cx="619400" cy="64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a:t>
              </a:r>
            </a:p>
            <a:p>
              <a:pPr algn="ctr" eaLnBrk="1" hangingPunct="1"/>
              <a:r>
                <a:rPr lang="en-US"/>
                <a:t>Line</a:t>
              </a:r>
            </a:p>
          </p:txBody>
        </p:sp>
      </p:grpSp>
      <p:grpSp>
        <p:nvGrpSpPr>
          <p:cNvPr id="20721" name="Group 20"/>
          <p:cNvGrpSpPr>
            <a:grpSpLocks/>
          </p:cNvGrpSpPr>
          <p:nvPr/>
        </p:nvGrpSpPr>
        <p:grpSpPr bwMode="auto">
          <a:xfrm>
            <a:off x="9838267" y="5146419"/>
            <a:ext cx="1361447" cy="651093"/>
            <a:chOff x="7378998" y="5684520"/>
            <a:chExt cx="1021264" cy="650931"/>
          </a:xfrm>
        </p:grpSpPr>
        <p:sp>
          <p:nvSpPr>
            <p:cNvPr id="12" name="Left Brace 11"/>
            <p:cNvSpPr/>
            <p:nvPr/>
          </p:nvSpPr>
          <p:spPr>
            <a:xfrm flipH="1">
              <a:off x="7378998" y="5684520"/>
              <a:ext cx="228640" cy="63960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3" name="TextBox 18"/>
            <p:cNvSpPr txBox="1">
              <a:spLocks noChangeArrowheads="1"/>
            </p:cNvSpPr>
            <p:nvPr/>
          </p:nvSpPr>
          <p:spPr bwMode="auto">
            <a:xfrm>
              <a:off x="7742275" y="5689281"/>
              <a:ext cx="657987" cy="64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Output</a:t>
              </a:r>
            </a:p>
            <a:p>
              <a:pPr algn="ctr" eaLnBrk="1" hangingPunct="1"/>
              <a:r>
                <a:rPr lang="en-US"/>
                <a:t>Data</a:t>
              </a:r>
            </a:p>
          </p:txBody>
        </p:sp>
      </p:grpSp>
    </p:spTree>
    <p:extLst>
      <p:ext uri="{BB962C8B-B14F-4D97-AF65-F5344CB8AC3E}">
        <p14:creationId xmlns:p14="http://schemas.microsoft.com/office/powerpoint/2010/main" val="1113644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448" y="137453"/>
            <a:ext cx="11400878" cy="707886"/>
          </a:xfrm>
          <a:prstGeom prst="rect">
            <a:avLst/>
          </a:prstGeom>
        </p:spPr>
        <p:txBody>
          <a:bodyPr wrap="none">
            <a:spAutoFit/>
          </a:bodyPr>
          <a:lstStyle/>
          <a:p>
            <a:pPr fontAlgn="base"/>
            <a:r>
              <a:rPr lang="en-US" sz="4000" dirty="0">
                <a:solidFill>
                  <a:srgbClr val="333333"/>
                </a:solidFill>
                <a:latin typeface="Times New Roman" panose="02020603050405020304" pitchFamily="18" charset="0"/>
                <a:cs typeface="Times New Roman" panose="02020603050405020304" pitchFamily="18" charset="0"/>
              </a:rPr>
              <a:t>Implementation of Boolean function using multiplexer</a:t>
            </a:r>
            <a:endParaRPr lang="en-US" sz="4000"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26448" y="929413"/>
            <a:ext cx="10481434" cy="1569660"/>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Type #1</a:t>
            </a:r>
          </a:p>
          <a:p>
            <a:pPr marL="285750" indent="-285750" algn="just" fontAlgn="base">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Let us solve some problems on implementing the Boolean expressions using a multiplexer. </a:t>
            </a:r>
          </a:p>
          <a:p>
            <a:pPr marL="285750" indent="-285750" algn="just" fontAlgn="base">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In this method, 3 variables are given(say P, Q, R), which are the selection inputs for the mux. </a:t>
            </a:r>
          </a:p>
          <a:p>
            <a:pPr marL="285750" indent="-285750" algn="just" fontAlgn="base">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For three selection inputs, the mux to be built was 2</a:t>
            </a:r>
            <a:r>
              <a:rPr lang="en-US" baseline="30000" dirty="0">
                <a:solidFill>
                  <a:srgbClr val="000000"/>
                </a:solidFill>
                <a:latin typeface="Times New Roman" panose="02020603050405020304" pitchFamily="18" charset="0"/>
                <a:cs typeface="Times New Roman" panose="02020603050405020304" pitchFamily="18" charset="0"/>
              </a:rPr>
              <a:t>n</a:t>
            </a:r>
            <a:r>
              <a:rPr lang="en-US" dirty="0">
                <a:solidFill>
                  <a:srgbClr val="000000"/>
                </a:solidFill>
                <a:latin typeface="Times New Roman" panose="02020603050405020304" pitchFamily="18" charset="0"/>
                <a:cs typeface="Times New Roman" panose="02020603050405020304" pitchFamily="18" charset="0"/>
              </a:rPr>
              <a:t> = 2</a:t>
            </a:r>
            <a:r>
              <a:rPr lang="en-US" baseline="30000" dirty="0">
                <a:solidFill>
                  <a:srgbClr val="0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 8 : 1. </a:t>
            </a:r>
          </a:p>
          <a:p>
            <a:pPr marL="285750" indent="-285750" algn="just" fontAlgn="base">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So, in this method, the </a:t>
            </a:r>
            <a:r>
              <a:rPr lang="en-US" b="1" dirty="0">
                <a:solidFill>
                  <a:srgbClr val="000000"/>
                </a:solidFill>
                <a:latin typeface="Times New Roman" panose="02020603050405020304" pitchFamily="18" charset="0"/>
                <a:cs typeface="Times New Roman" panose="02020603050405020304" pitchFamily="18" charset="0"/>
              </a:rPr>
              <a:t>type of mux can be decided by the given number of variables.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746414" y="2494884"/>
            <a:ext cx="10529374" cy="2000548"/>
          </a:xfrm>
          <a:prstGeom prst="rect">
            <a:avLst/>
          </a:prstGeom>
        </p:spPr>
        <p:txBody>
          <a:bodyPr wrap="square">
            <a:spAutoFit/>
          </a:bodyPr>
          <a:lstStyle/>
          <a:p>
            <a:pPr marL="342900" indent="-34290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How to solve?</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first step is to select the multiplexer. If the given expression has n variables, then determine the multiplexer using the formula 2</a:t>
            </a:r>
            <a:r>
              <a:rPr lang="en-US" sz="2000" baseline="30000" dirty="0">
                <a:solidFill>
                  <a:srgbClr val="000000"/>
                </a:solidFill>
                <a:latin typeface="Times New Roman" panose="02020603050405020304" pitchFamily="18" charset="0"/>
                <a:cs typeface="Times New Roman" panose="02020603050405020304" pitchFamily="18" charset="0"/>
              </a:rPr>
              <a:t>n</a:t>
            </a:r>
            <a:r>
              <a:rPr lang="en-US" sz="2000" dirty="0">
                <a:solidFill>
                  <a:srgbClr val="000000"/>
                </a:solidFill>
                <a:latin typeface="Times New Roman" panose="02020603050405020304" pitchFamily="18" charset="0"/>
                <a:cs typeface="Times New Roman" panose="02020603050405020304" pitchFamily="18" charset="0"/>
              </a:rPr>
              <a:t> : 1.</a:t>
            </a: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the inputs, that correspond to the given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to logic 1.</a:t>
            </a: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all the other inputs to the ground(logic 0).</a:t>
            </a: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the input variables(P, Q, R) as the selection lines.</a:t>
            </a:r>
            <a:endParaRPr lang="en-US" sz="2000" i="0" dirty="0">
              <a:solidFill>
                <a:srgbClr val="00000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746413" y="4495432"/>
            <a:ext cx="10529375" cy="738664"/>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#1</a:t>
            </a:r>
          </a:p>
          <a:p>
            <a:pPr marL="285750" indent="-285750" algn="just" fontAlgn="base">
              <a:buFont typeface="Wingdings" panose="05000000000000000000" pitchFamily="2" charset="2"/>
              <a:buChar char="v"/>
            </a:pPr>
            <a:r>
              <a:rPr lang="en-US" b="1" dirty="0">
                <a:solidFill>
                  <a:srgbClr val="CF2E2E"/>
                </a:solidFill>
                <a:latin typeface="Georgia" panose="02040502050405020303" pitchFamily="18" charset="0"/>
              </a:rPr>
              <a:t>Implement the Boolean expression F(A, B, C) = ∑ m(2, 3, 6, 7) using a multiplexer.</a:t>
            </a:r>
            <a:endParaRPr lang="en-US" b="0" i="0" dirty="0">
              <a:solidFill>
                <a:srgbClr val="CF2E2E"/>
              </a:solidFill>
              <a:effectLst/>
              <a:latin typeface="Georgia" panose="02040502050405020303" pitchFamily="18" charset="0"/>
            </a:endParaRPr>
          </a:p>
        </p:txBody>
      </p:sp>
    </p:spTree>
    <p:extLst>
      <p:ext uri="{BB962C8B-B14F-4D97-AF65-F5344CB8AC3E}">
        <p14:creationId xmlns:p14="http://schemas.microsoft.com/office/powerpoint/2010/main" val="4070393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problems on multiplexer - 1"/>
          <p:cNvSpPr>
            <a:spLocks noChangeAspect="1" noChangeArrowheads="1"/>
          </p:cNvSpPr>
          <p:nvPr/>
        </p:nvSpPr>
        <p:spPr bwMode="auto">
          <a:xfrm>
            <a:off x="36513" y="-1584325"/>
            <a:ext cx="3009900" cy="388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35974" y="267242"/>
            <a:ext cx="8091053" cy="2308324"/>
          </a:xfrm>
          <a:prstGeom prst="rect">
            <a:avLst/>
          </a:prstGeom>
        </p:spPr>
        <p:txBody>
          <a:bodyPr wrap="square">
            <a:spAutoFit/>
          </a:bodyPr>
          <a:lstStyle/>
          <a:p>
            <a:pPr marL="285750" indent="-28575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Solution:</a:t>
            </a: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There are 3 variables in the given expression, hence 2</a:t>
            </a:r>
            <a:r>
              <a:rPr lang="en-US" sz="2000" baseline="30000" dirty="0">
                <a:solidFill>
                  <a:srgbClr val="000000"/>
                </a:solidFill>
                <a:latin typeface="Times New Roman" panose="02020603050405020304" pitchFamily="18" charset="0"/>
                <a:cs typeface="Times New Roman" panose="02020603050405020304" pitchFamily="18" charset="0"/>
              </a:rPr>
              <a:t>n</a:t>
            </a:r>
            <a:r>
              <a:rPr lang="en-US" sz="2000" dirty="0">
                <a:solidFill>
                  <a:srgbClr val="000000"/>
                </a:solidFill>
                <a:latin typeface="Times New Roman" panose="02020603050405020304" pitchFamily="18" charset="0"/>
                <a:cs typeface="Times New Roman" panose="02020603050405020304" pitchFamily="18" charset="0"/>
              </a:rPr>
              <a:t> = 2</a:t>
            </a:r>
            <a:r>
              <a:rPr lang="en-US" sz="2000" baseline="30000" dirty="0">
                <a:solidFill>
                  <a:srgbClr val="000000"/>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 8 : 1 multiplexer. </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So, the mux has 8 input lines, 3 selection lines, and one output.</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inputs, corresponding to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(2, 3, 6, 7) are connected to the logic 1 and remaining terms to the logic 0(grounded).</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The given input variables are connected as three selection lines.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860514" y="358775"/>
            <a:ext cx="2492596" cy="2579455"/>
          </a:xfrm>
          <a:prstGeom prst="rect">
            <a:avLst/>
          </a:prstGeom>
        </p:spPr>
      </p:pic>
      <p:sp>
        <p:nvSpPr>
          <p:cNvPr id="8" name="Rectangle 7"/>
          <p:cNvSpPr/>
          <p:nvPr/>
        </p:nvSpPr>
        <p:spPr>
          <a:xfrm>
            <a:off x="283329" y="2860780"/>
            <a:ext cx="8577185" cy="3200876"/>
          </a:xfrm>
          <a:prstGeom prst="rect">
            <a:avLst/>
          </a:prstGeom>
        </p:spPr>
        <p:txBody>
          <a:bodyPr wrap="square">
            <a:spAutoFit/>
          </a:bodyPr>
          <a:lstStyle/>
          <a:p>
            <a:pPr marL="285750" indent="-28575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Example #2 </a:t>
            </a:r>
          </a:p>
          <a:p>
            <a:pPr algn="just" fontAlgn="base"/>
            <a:r>
              <a:rPr lang="en-US" b="1" dirty="0">
                <a:solidFill>
                  <a:srgbClr val="CF2E2E"/>
                </a:solidFill>
                <a:latin typeface="Georgia" panose="02040502050405020303" pitchFamily="18" charset="0"/>
              </a:rPr>
              <a:t>Implement the Boolean expression F(A, B, C) = ∑ m(0, 1, 3, 5, 7) using a multiplexer.</a:t>
            </a:r>
          </a:p>
          <a:p>
            <a:pPr algn="just" fontAlgn="base"/>
            <a:endParaRPr lang="en-US" dirty="0">
              <a:solidFill>
                <a:srgbClr val="CF2E2E"/>
              </a:solidFill>
              <a:latin typeface="Georgia" panose="02040502050405020303" pitchFamily="18" charset="0"/>
            </a:endParaRPr>
          </a:p>
          <a:p>
            <a:pPr marL="285750" indent="-28575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Solution</a:t>
            </a:r>
            <a:r>
              <a:rPr lang="en-US" sz="2400" dirty="0">
                <a:solidFill>
                  <a:srgbClr val="000000"/>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Similar to the above problem, there are 3 variables and hence 8 : 1 multiplier is used to solve the expression. </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three input variables(A, B, C) are connected as three selection lines.</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inputs, corresponding to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(0, 1, 3, 5, 7) are connected to the logic 1 and remaining terms to the logic 0(grounded).</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079622" y="3052290"/>
            <a:ext cx="2383294" cy="2817855"/>
          </a:xfrm>
          <a:prstGeom prst="rect">
            <a:avLst/>
          </a:prstGeom>
        </p:spPr>
      </p:pic>
    </p:spTree>
    <p:extLst>
      <p:ext uri="{BB962C8B-B14F-4D97-AF65-F5344CB8AC3E}">
        <p14:creationId xmlns:p14="http://schemas.microsoft.com/office/powerpoint/2010/main" val="654578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448" y="137453"/>
            <a:ext cx="8116324" cy="523220"/>
          </a:xfrm>
          <a:prstGeom prst="rect">
            <a:avLst/>
          </a:prstGeom>
        </p:spPr>
        <p:txBody>
          <a:bodyPr wrap="none">
            <a:spAutoFit/>
          </a:bodyPr>
          <a:lstStyle/>
          <a:p>
            <a:pPr fontAlgn="base"/>
            <a:r>
              <a:rPr lang="en-US" sz="2800" b="1" dirty="0">
                <a:solidFill>
                  <a:srgbClr val="333333"/>
                </a:solidFill>
                <a:latin typeface="Times New Roman" panose="02020603050405020304" pitchFamily="18" charset="0"/>
                <a:cs typeface="Times New Roman" panose="02020603050405020304" pitchFamily="18" charset="0"/>
              </a:rPr>
              <a:t>Implementation of Boolean Function in Multiplexer</a:t>
            </a:r>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26447" y="929413"/>
            <a:ext cx="10751597" cy="2000548"/>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Type #2</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If the </a:t>
            </a:r>
            <a:r>
              <a:rPr lang="en-US" sz="2000" dirty="0" err="1">
                <a:solidFill>
                  <a:srgbClr val="000000"/>
                </a:solidFill>
                <a:latin typeface="Times New Roman" panose="02020603050405020304" pitchFamily="18" charset="0"/>
                <a:cs typeface="Times New Roman" panose="02020603050405020304" pitchFamily="18" charset="0"/>
              </a:rPr>
              <a:t>boolean</a:t>
            </a:r>
            <a:r>
              <a:rPr lang="en-US" sz="2000" dirty="0">
                <a:solidFill>
                  <a:srgbClr val="000000"/>
                </a:solidFill>
                <a:latin typeface="Times New Roman" panose="02020603050405020304" pitchFamily="18" charset="0"/>
                <a:cs typeface="Times New Roman" panose="02020603050405020304" pitchFamily="18" charset="0"/>
              </a:rPr>
              <a:t> expression has n+1 variables, we take only n variables as the selection line of the multiplexer.</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remaining single variable is used as the inputs of the mux.</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In this way, any Boolean expression having n variables can be implemented with 2</a:t>
            </a:r>
            <a:r>
              <a:rPr lang="en-US" sz="2000" baseline="30000" dirty="0">
                <a:solidFill>
                  <a:srgbClr val="000000"/>
                </a:solidFill>
                <a:latin typeface="Times New Roman" panose="02020603050405020304" pitchFamily="18" charset="0"/>
                <a:cs typeface="Times New Roman" panose="02020603050405020304" pitchFamily="18" charset="0"/>
              </a:rPr>
              <a:t>n-1</a:t>
            </a:r>
            <a:r>
              <a:rPr lang="en-US" sz="2000" dirty="0">
                <a:solidFill>
                  <a:srgbClr val="000000"/>
                </a:solidFill>
                <a:latin typeface="Times New Roman" panose="02020603050405020304" pitchFamily="18" charset="0"/>
                <a:cs typeface="Times New Roman" panose="02020603050405020304" pitchFamily="18" charset="0"/>
              </a:rPr>
              <a:t> to 1 multiplexer.</a:t>
            </a:r>
          </a:p>
        </p:txBody>
      </p:sp>
      <p:sp>
        <p:nvSpPr>
          <p:cNvPr id="6" name="Rectangle 5"/>
          <p:cNvSpPr/>
          <p:nvPr/>
        </p:nvSpPr>
        <p:spPr>
          <a:xfrm>
            <a:off x="626448" y="2929961"/>
            <a:ext cx="10529374" cy="3293209"/>
          </a:xfrm>
          <a:prstGeom prst="rect">
            <a:avLst/>
          </a:prstGeom>
        </p:spPr>
        <p:txBody>
          <a:bodyPr wrap="square">
            <a:spAutoFit/>
          </a:bodyPr>
          <a:lstStyle/>
          <a:p>
            <a:pPr marL="342900" indent="-34290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How to solve?</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From the given set of n+1 input variables, the n least significant variables are used as selection line inputs.</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inputs for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1 multiplexer are derived by using an implementation table.</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implementation table has all the inputs(D</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for the multiplexer, under which, all the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are listed in two rows.</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first row consists of all minters where A is complemented and the second row has the remaining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where A is in </a:t>
            </a:r>
            <a:r>
              <a:rPr lang="en-US" sz="2000" dirty="0" err="1">
                <a:latin typeface="Times New Roman" panose="02020603050405020304" pitchFamily="18" charset="0"/>
                <a:cs typeface="Times New Roman" panose="02020603050405020304" pitchFamily="18" charset="0"/>
              </a:rPr>
              <a:t>uncomplemented</a:t>
            </a:r>
            <a:r>
              <a:rPr lang="en-US" sz="2000" dirty="0">
                <a:latin typeface="Times New Roman" panose="02020603050405020304" pitchFamily="18" charset="0"/>
                <a:cs typeface="Times New Roman" panose="02020603050405020304" pitchFamily="18" charset="0"/>
              </a:rPr>
              <a:t> form.</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in the given Boolean expression alone are circled.</a:t>
            </a:r>
          </a:p>
          <a:p>
            <a:pPr marL="342900" indent="-342900" algn="just" fontAlgn="base">
              <a:buFont typeface="Wingdings" panose="05000000000000000000" pitchFamily="2" charset="2"/>
              <a:buChar char="q"/>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467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4815" y="3934123"/>
            <a:ext cx="10984705" cy="2923877"/>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#3 (Type#2)</a:t>
            </a:r>
          </a:p>
          <a:p>
            <a:pPr marL="285750" indent="-285750" algn="just" fontAlgn="base">
              <a:buFont typeface="Wingdings" panose="05000000000000000000" pitchFamily="2" charset="2"/>
              <a:buChar char="v"/>
            </a:pPr>
            <a:r>
              <a:rPr lang="en-US" b="1" dirty="0">
                <a:solidFill>
                  <a:srgbClr val="CF2E2E"/>
                </a:solidFill>
                <a:latin typeface="Georgia" panose="02040502050405020303" pitchFamily="18" charset="0"/>
              </a:rPr>
              <a:t>Implement the </a:t>
            </a:r>
            <a:r>
              <a:rPr lang="en-US" b="1" dirty="0" err="1">
                <a:solidFill>
                  <a:srgbClr val="CF2E2E"/>
                </a:solidFill>
                <a:latin typeface="Georgia" panose="02040502050405020303" pitchFamily="18" charset="0"/>
              </a:rPr>
              <a:t>boolean</a:t>
            </a:r>
            <a:r>
              <a:rPr lang="en-US" b="1" dirty="0">
                <a:solidFill>
                  <a:srgbClr val="CF2E2E"/>
                </a:solidFill>
                <a:latin typeface="Georgia" panose="02040502050405020303" pitchFamily="18" charset="0"/>
              </a:rPr>
              <a:t> expression F(A, B, C) = ∑ m(0, 2, 5, 6) using 4 : 1 multiplexer.</a:t>
            </a:r>
          </a:p>
          <a:p>
            <a:pPr marL="285750" indent="-285750" algn="just"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Solution:</a:t>
            </a:r>
            <a:endParaRPr lang="en-US" b="1" dirty="0">
              <a:solidFill>
                <a:srgbClr val="CF2E2E"/>
              </a:solidFill>
              <a:latin typeface="Georgia" panose="02040502050405020303" pitchFamily="18" charset="0"/>
            </a:endParaRP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the given Boolean expression, there are 3 variables. </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should use 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 8 : 1 multiplexer. But as per the question, it is to be implemented with 4 : 1 mux.</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4 : 1 multiplexer, there should be 2 selection lines. </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 from the given 3 variables, the 2 least significant variables(B, C) are used as selection line inputs.</a:t>
            </a:r>
          </a:p>
          <a:p>
            <a:pPr marL="285750" indent="-285750" algn="just" fontAlgn="base">
              <a:buFont typeface="Wingdings" panose="05000000000000000000" pitchFamily="2" charset="2"/>
              <a:buChar char="v"/>
            </a:pPr>
            <a:endParaRPr lang="en-US" b="1" dirty="0">
              <a:solidFill>
                <a:srgbClr val="CF2E2E"/>
              </a:solidFill>
              <a:latin typeface="Georgia" panose="02040502050405020303" pitchFamily="18" charset="0"/>
            </a:endParaRPr>
          </a:p>
        </p:txBody>
      </p:sp>
      <p:sp>
        <p:nvSpPr>
          <p:cNvPr id="7" name="Rectangle 6"/>
          <p:cNvSpPr/>
          <p:nvPr/>
        </p:nvSpPr>
        <p:spPr>
          <a:xfrm>
            <a:off x="789952" y="173446"/>
            <a:ext cx="7478494" cy="523220"/>
          </a:xfrm>
          <a:prstGeom prst="rect">
            <a:avLst/>
          </a:prstGeom>
        </p:spPr>
        <p:txBody>
          <a:bodyPr wrap="square">
            <a:spAutoFit/>
          </a:bodyPr>
          <a:lstStyle/>
          <a:p>
            <a:r>
              <a:rPr lang="en-US" sz="2800" dirty="0">
                <a:solidFill>
                  <a:srgbClr val="000000"/>
                </a:solidFill>
                <a:latin typeface="Times New Roman" pitchFamily="18" charset="0"/>
                <a:cs typeface="Times New Roman" panose="02020603050405020304" pitchFamily="18" charset="0"/>
              </a:rPr>
              <a:t>Look at the example of implementation table here,</a:t>
            </a:r>
            <a:endParaRPr lang="en-US" sz="2800" dirty="0">
              <a:latin typeface="Times New Roman" pitchFamily="18" charset="0"/>
              <a:cs typeface="Times New Roman" pitchFamily="18" charset="0"/>
            </a:endParaRPr>
          </a:p>
        </p:txBody>
      </p:sp>
      <p:grpSp>
        <p:nvGrpSpPr>
          <p:cNvPr id="9" name="Group 8"/>
          <p:cNvGrpSpPr/>
          <p:nvPr/>
        </p:nvGrpSpPr>
        <p:grpSpPr>
          <a:xfrm>
            <a:off x="654871" y="901459"/>
            <a:ext cx="9235929" cy="3139321"/>
            <a:chOff x="789953" y="1400223"/>
            <a:chExt cx="9235929" cy="3139321"/>
          </a:xfrm>
        </p:grpSpPr>
        <p:sp>
          <p:nvSpPr>
            <p:cNvPr id="8" name="Rectangle 1"/>
            <p:cNvSpPr>
              <a:spLocks noChangeArrowheads="1"/>
            </p:cNvSpPr>
            <p:nvPr/>
          </p:nvSpPr>
          <p:spPr bwMode="auto">
            <a:xfrm>
              <a:off x="789953" y="1400223"/>
              <a:ext cx="9235929" cy="3139321"/>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column is analyzed separately as follows:</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both the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minterms</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the two rows are circled, </a:t>
              </a:r>
            </a:p>
            <a:p>
              <a:pPr marR="0" lvl="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is applied to the corresponding multiplexer input.</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 4</a:t>
              </a:r>
              <a:r>
                <a:rPr kumimoji="0" lang="en-US" sz="20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th</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both the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minterms</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the two rows are not circled, 0 is applied to the corresponding multiplexer input.</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 3</a:t>
              </a:r>
              <a:r>
                <a:rPr kumimoji="0" lang="en-US" sz="20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rd</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minterm</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the first row alone is circled,       is applied to the corresponding multiplexer input.</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 2</a:t>
              </a:r>
              <a:r>
                <a:rPr kumimoji="0" lang="en-US" sz="20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nd</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minterm</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the second row alone is circled,       is applied to the corresponding multiplexer input.</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 1</a:t>
              </a:r>
              <a:r>
                <a:rPr kumimoji="0" lang="en-US" sz="2000" b="0"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st</a:t>
              </a:r>
              <a:r>
                <a:rPr kumimoji="0" 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pic>
          <p:nvPicPr>
            <p:cNvPr id="82946" name="Picture 2" descr="\overli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575" y="3719967"/>
              <a:ext cx="1333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82947" name="Picture 3"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639" y="3135261"/>
              <a:ext cx="123825" cy="123825"/>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p:cNvPicPr>
            <a:picLocks noChangeAspect="1"/>
          </p:cNvPicPr>
          <p:nvPr/>
        </p:nvPicPr>
        <p:blipFill>
          <a:blip r:embed="rId4"/>
          <a:stretch>
            <a:fillRect/>
          </a:stretch>
        </p:blipFill>
        <p:spPr>
          <a:xfrm>
            <a:off x="8268446" y="114678"/>
            <a:ext cx="3047619" cy="1476190"/>
          </a:xfrm>
          <a:prstGeom prst="rect">
            <a:avLst/>
          </a:prstGeom>
        </p:spPr>
      </p:pic>
    </p:spTree>
    <p:extLst>
      <p:ext uri="{BB962C8B-B14F-4D97-AF65-F5344CB8AC3E}">
        <p14:creationId xmlns:p14="http://schemas.microsoft.com/office/powerpoint/2010/main" val="23654653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662" y="438927"/>
            <a:ext cx="10927773" cy="1015663"/>
          </a:xfrm>
          <a:prstGeom prst="rect">
            <a:avLst/>
          </a:prstGeom>
        </p:spPr>
        <p:txBody>
          <a:bodyPr wrap="square">
            <a:spAutoFit/>
          </a:bodyPr>
          <a:lstStyle/>
          <a:p>
            <a:pPr marL="342900" indent="-342900">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Let us derive the four inputs of 4 : 1 multiplexer using the implementation table.</a:t>
            </a:r>
          </a:p>
          <a:p>
            <a:pPr marL="342900" indent="-342900">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The four inputs are listed in column-wise and all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are written under the four inputs in 2 rows as shown below.</a:t>
            </a:r>
            <a:endParaRPr lang="en-US"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550718" y="4116125"/>
            <a:ext cx="109104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given in the </a:t>
            </a:r>
            <a:r>
              <a:rPr lang="en-US" sz="2000" dirty="0" err="1">
                <a:solidFill>
                  <a:srgbClr val="000000"/>
                </a:solidFill>
                <a:latin typeface="Times New Roman" panose="02020603050405020304" pitchFamily="18" charset="0"/>
                <a:cs typeface="Times New Roman" panose="02020603050405020304" pitchFamily="18" charset="0"/>
              </a:rPr>
              <a:t>boolean</a:t>
            </a:r>
            <a:r>
              <a:rPr lang="en-US" sz="2000" dirty="0">
                <a:solidFill>
                  <a:srgbClr val="000000"/>
                </a:solidFill>
                <a:latin typeface="Times New Roman" panose="02020603050405020304" pitchFamily="18" charset="0"/>
                <a:cs typeface="Times New Roman" panose="02020603050405020304" pitchFamily="18" charset="0"/>
              </a:rPr>
              <a:t> expression is circled and analyzed. </a:t>
            </a:r>
          </a:p>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a:solidFill>
                  <a:srgbClr val="000000"/>
                </a:solidFill>
                <a:latin typeface="Times New Roman" panose="02020603050405020304" pitchFamily="18" charset="0"/>
                <a:cs typeface="Times New Roman" panose="02020603050405020304" pitchFamily="18" charset="0"/>
              </a:rPr>
              <a:t>After analyzing, the input values of 4 : 1 mux is obtained as   , A, 1, 0.</a:t>
            </a:r>
          </a:p>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a:solidFill>
                  <a:srgbClr val="000000"/>
                </a:solidFill>
                <a:latin typeface="Times New Roman" panose="02020603050405020304" pitchFamily="18" charset="0"/>
                <a:cs typeface="Times New Roman" panose="02020603050405020304" pitchFamily="18" charset="0"/>
              </a:rPr>
              <a:t>Thus the circuit can be drawn as below.</a:t>
            </a:r>
          </a:p>
        </p:txBody>
      </p:sp>
      <p:pic>
        <p:nvPicPr>
          <p:cNvPr id="83970" name="Picture 2" descr="\overli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299" y="4572002"/>
            <a:ext cx="133350" cy="1428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804077" y="1554853"/>
            <a:ext cx="2857143" cy="2333333"/>
          </a:xfrm>
          <a:prstGeom prst="rect">
            <a:avLst/>
          </a:prstGeom>
        </p:spPr>
      </p:pic>
      <p:pic>
        <p:nvPicPr>
          <p:cNvPr id="7" name="Picture 6"/>
          <p:cNvPicPr>
            <a:picLocks noChangeAspect="1"/>
          </p:cNvPicPr>
          <p:nvPr/>
        </p:nvPicPr>
        <p:blipFill>
          <a:blip r:embed="rId4"/>
          <a:stretch>
            <a:fillRect/>
          </a:stretch>
        </p:blipFill>
        <p:spPr>
          <a:xfrm>
            <a:off x="1604712" y="1556149"/>
            <a:ext cx="2914286" cy="1771429"/>
          </a:xfrm>
          <a:prstGeom prst="rect">
            <a:avLst/>
          </a:prstGeom>
        </p:spPr>
      </p:pic>
    </p:spTree>
    <p:extLst>
      <p:ext uri="{BB962C8B-B14F-4D97-AF65-F5344CB8AC3E}">
        <p14:creationId xmlns:p14="http://schemas.microsoft.com/office/powerpoint/2010/main" val="322421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r>
              <a:rPr lang="en-US" altLang="zh-TW" sz="2800" b="1" dirty="0">
                <a:latin typeface="Times New Roman" panose="02020603050405020304" pitchFamily="18" charset="0"/>
                <a:ea typeface="新細明體" pitchFamily="18" charset="-120"/>
                <a:cs typeface="Times New Roman" panose="02020603050405020304" pitchFamily="18" charset="0"/>
              </a:rPr>
              <a:t>Example 4</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902043"/>
            <a:ext cx="5898516" cy="5346357"/>
          </a:xfrm>
        </p:spPr>
        <p:txBody>
          <a:bodyPr lIns="90488" tIns="44450" rIns="90488" bIns="44450"/>
          <a:lstStyle/>
          <a:p>
            <a:pPr marL="0" indent="0" eaLnBrk="1" hangingPunct="1">
              <a:buNone/>
            </a:pPr>
            <a:r>
              <a:rPr lang="en-US" altLang="zh-TW" dirty="0">
                <a:latin typeface="Times New Roman" panose="02020603050405020304" pitchFamily="18" charset="0"/>
                <a:ea typeface="新細明體" pitchFamily="18" charset="-120"/>
                <a:cs typeface="Times New Roman" panose="02020603050405020304" pitchFamily="18" charset="0"/>
              </a:rPr>
              <a:t>Simplify </a:t>
            </a: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∑(3, 4, 6, 7) </a:t>
            </a:r>
          </a:p>
          <a:p>
            <a:pPr lvl="1"/>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∑(3, 4, 6, 7) = </a:t>
            </a:r>
            <a:r>
              <a:rPr lang="en-US" altLang="zh-TW" i="1" dirty="0" err="1">
                <a:latin typeface="Times New Roman" panose="02020603050405020304" pitchFamily="18" charset="0"/>
                <a:ea typeface="新細明體" pitchFamily="18" charset="-120"/>
                <a:cs typeface="Times New Roman" panose="02020603050405020304" pitchFamily="18" charset="0"/>
              </a:rPr>
              <a:t>yz</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err="1">
                <a:latin typeface="Times New Roman" panose="02020603050405020304" pitchFamily="18" charset="0"/>
                <a:ea typeface="新細明體" pitchFamily="18" charset="-120"/>
                <a:cs typeface="Times New Roman" panose="02020603050405020304" pitchFamily="18" charset="0"/>
              </a:rPr>
              <a:t>xz</a:t>
            </a:r>
            <a:r>
              <a:rPr lang="en-US" altLang="zh-TW" dirty="0">
                <a:latin typeface="Times New Roman" panose="02020603050405020304" pitchFamily="18" charset="0"/>
                <a:ea typeface="新細明體" pitchFamily="18" charset="-120"/>
                <a:cs typeface="Times New Roman" panose="02020603050405020304" pitchFamily="18" charset="0"/>
              </a:rPr>
              <a:t>'</a:t>
            </a:r>
          </a:p>
          <a:p>
            <a:pPr eaLnBrk="1" hangingPunct="1"/>
            <a:endParaRPr lang="en-US" altLang="zh-TW" dirty="0">
              <a:ea typeface="新細明體" pitchFamily="18" charset="-120"/>
            </a:endParaRPr>
          </a:p>
          <a:p>
            <a:pPr eaLnBrk="1" hangingPunct="1"/>
            <a:endParaRPr lang="en-US" altLang="zh-TW" dirty="0">
              <a:ea typeface="新細明體" pitchFamily="18" charset="-120"/>
            </a:endParaRPr>
          </a:p>
          <a:p>
            <a:pPr eaLnBrk="1" hangingPunct="1"/>
            <a:endParaRPr lang="zh-TW" altLang="en-US" dirty="0">
              <a:ea typeface="新細明體" pitchFamily="18" charset="-120"/>
            </a:endParaRPr>
          </a:p>
        </p:txBody>
      </p:sp>
      <p:pic>
        <p:nvPicPr>
          <p:cNvPr id="6" name="Picture 6"/>
          <p:cNvPicPr>
            <a:picLocks noChangeAspect="1" noChangeArrowheads="1"/>
          </p:cNvPicPr>
          <p:nvPr/>
        </p:nvPicPr>
        <p:blipFill rotWithShape="1">
          <a:blip r:embed="rId2" cstate="print">
            <a:lum bright="-4000" contrast="12000"/>
            <a:extLst>
              <a:ext uri="{28A0092B-C50C-407E-A947-70E740481C1C}">
                <a14:useLocalDpi xmlns:a14="http://schemas.microsoft.com/office/drawing/2010/main" val="0"/>
              </a:ext>
            </a:extLst>
          </a:blip>
          <a:srcRect b="29576"/>
          <a:stretch/>
        </p:blipFill>
        <p:spPr bwMode="auto">
          <a:xfrm>
            <a:off x="6584316" y="905794"/>
            <a:ext cx="5243513" cy="25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820322" y="4356390"/>
            <a:ext cx="4867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(3, 4, 6, 7) = </a:t>
            </a:r>
            <a:r>
              <a:rPr lang="en-US" altLang="zh-TW" i="1" dirty="0" err="1">
                <a:latin typeface="Times New Roman" panose="02020603050405020304" pitchFamily="18" charset="0"/>
                <a:ea typeface="新細明體" pitchFamily="18" charset="-120"/>
                <a:cs typeface="Times New Roman" panose="02020603050405020304" pitchFamily="18" charset="0"/>
              </a:rPr>
              <a:t>yz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xz</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TextBox 1"/>
          <p:cNvSpPr txBox="1"/>
          <p:nvPr/>
        </p:nvSpPr>
        <p:spPr>
          <a:xfrm>
            <a:off x="902043" y="2565604"/>
            <a:ext cx="5066271" cy="2246769"/>
          </a:xfrm>
          <a:prstGeom prst="rect">
            <a:avLst/>
          </a:prstGeom>
          <a:noFill/>
        </p:spPr>
        <p:txBody>
          <a:bodyPr wrap="square" rtlCol="0">
            <a:spAutoFit/>
          </a:bodyPr>
          <a:lstStyle/>
          <a:p>
            <a:pPr>
              <a:spcAft>
                <a:spcPts val="600"/>
              </a:spcAft>
            </a:pP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x</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dirty="0" err="1">
                <a:latin typeface="Times New Roman" panose="02020603050405020304" pitchFamily="18" charset="0"/>
                <a:ea typeface="新細明體" pitchFamily="18" charset="-120"/>
                <a:cs typeface="Times New Roman" panose="02020603050405020304" pitchFamily="18" charset="0"/>
              </a:rPr>
              <a:t>x’yz+xy’z’+xyz’+xyz</a:t>
            </a:r>
            <a:endParaRPr lang="en-US" altLang="zh-TW" sz="2400" dirty="0">
              <a:latin typeface="Times New Roman" panose="02020603050405020304" pitchFamily="18" charset="0"/>
              <a:ea typeface="新細明體" pitchFamily="18" charset="-120"/>
              <a:cs typeface="Times New Roman" panose="02020603050405020304" pitchFamily="18" charset="0"/>
            </a:endParaRP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err="1">
                <a:latin typeface="Times New Roman" panose="02020603050405020304" pitchFamily="18" charset="0"/>
                <a:ea typeface="新細明體" pitchFamily="18" charset="-120"/>
                <a:cs typeface="Times New Roman" panose="02020603050405020304" pitchFamily="18" charset="0"/>
              </a:rPr>
              <a:t>x’yz+xz</a:t>
            </a:r>
            <a:r>
              <a:rPr lang="en-US" sz="2400" dirty="0">
                <a:latin typeface="Times New Roman" panose="02020603050405020304" pitchFamily="18" charset="0"/>
                <a:ea typeface="新細明體" pitchFamily="18" charset="-120"/>
                <a:cs typeface="Times New Roman" panose="02020603050405020304" pitchFamily="18" charset="0"/>
              </a:rPr>
              <a:t>’(</a:t>
            </a:r>
            <a:r>
              <a:rPr lang="en-US" sz="2400" dirty="0" err="1">
                <a:latin typeface="Times New Roman" panose="02020603050405020304" pitchFamily="18" charset="0"/>
                <a:ea typeface="新細明體" pitchFamily="18" charset="-120"/>
                <a:cs typeface="Times New Roman" panose="02020603050405020304" pitchFamily="18" charset="0"/>
              </a:rPr>
              <a:t>y’+y</a:t>
            </a:r>
            <a:r>
              <a:rPr lang="en-US" sz="2400" dirty="0">
                <a:latin typeface="Times New Roman" panose="02020603050405020304" pitchFamily="18" charset="0"/>
                <a:ea typeface="新細明體" pitchFamily="18" charset="-120"/>
                <a:cs typeface="Times New Roman" panose="02020603050405020304" pitchFamily="18" charset="0"/>
              </a:rPr>
              <a:t>)+xyz</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=x’</a:t>
            </a:r>
            <a:r>
              <a:rPr lang="en-US" sz="2400" dirty="0" err="1">
                <a:latin typeface="Times New Roman" panose="02020603050405020304" pitchFamily="18" charset="0"/>
                <a:ea typeface="新細明體" pitchFamily="18" charset="-120"/>
                <a:cs typeface="Times New Roman" panose="02020603050405020304" pitchFamily="18" charset="0"/>
              </a:rPr>
              <a:t>yz+xz</a:t>
            </a:r>
            <a:r>
              <a:rPr lang="en-US" sz="2400" dirty="0">
                <a:latin typeface="Times New Roman" panose="02020603050405020304" pitchFamily="18" charset="0"/>
                <a:ea typeface="新細明體" pitchFamily="18" charset="-120"/>
                <a:cs typeface="Times New Roman" panose="02020603050405020304" pitchFamily="18" charset="0"/>
              </a:rPr>
              <a:t>’+xyz</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err="1">
                <a:latin typeface="Times New Roman" panose="02020603050405020304" pitchFamily="18" charset="0"/>
                <a:ea typeface="新細明體" pitchFamily="18" charset="-120"/>
                <a:cs typeface="Times New Roman" panose="02020603050405020304" pitchFamily="18" charset="0"/>
              </a:rPr>
              <a:t>yz</a:t>
            </a:r>
            <a:r>
              <a:rPr lang="en-US" sz="2400" dirty="0">
                <a:latin typeface="Times New Roman" panose="02020603050405020304" pitchFamily="18" charset="0"/>
                <a:ea typeface="新細明體" pitchFamily="18" charset="-120"/>
                <a:cs typeface="Times New Roman" panose="02020603050405020304" pitchFamily="18" charset="0"/>
              </a:rPr>
              <a:t>(</a:t>
            </a:r>
            <a:r>
              <a:rPr lang="en-US" sz="2400" dirty="0" err="1">
                <a:latin typeface="Times New Roman" panose="02020603050405020304" pitchFamily="18" charset="0"/>
                <a:ea typeface="新細明體" pitchFamily="18" charset="-120"/>
                <a:cs typeface="Times New Roman" panose="02020603050405020304" pitchFamily="18" charset="0"/>
              </a:rPr>
              <a:t>x’+x</a:t>
            </a:r>
            <a:r>
              <a:rPr lang="en-US" sz="2400" dirty="0">
                <a:latin typeface="Times New Roman" panose="02020603050405020304" pitchFamily="18" charset="0"/>
                <a:ea typeface="新細明體" pitchFamily="18" charset="-120"/>
                <a:cs typeface="Times New Roman" panose="02020603050405020304" pitchFamily="18" charset="0"/>
              </a:rPr>
              <a:t>)+</a:t>
            </a:r>
            <a:r>
              <a:rPr lang="en-US" sz="2400" dirty="0" err="1">
                <a:latin typeface="Times New Roman" panose="02020603050405020304" pitchFamily="18" charset="0"/>
                <a:ea typeface="新細明體" pitchFamily="18" charset="-120"/>
                <a:cs typeface="Times New Roman" panose="02020603050405020304" pitchFamily="18" charset="0"/>
              </a:rPr>
              <a:t>xz</a:t>
            </a:r>
            <a:r>
              <a:rPr lang="en-US" sz="2400" dirty="0">
                <a:latin typeface="Times New Roman" panose="02020603050405020304" pitchFamily="18" charset="0"/>
                <a:ea typeface="新細明體" pitchFamily="18" charset="-120"/>
                <a:cs typeface="Times New Roman" panose="02020603050405020304" pitchFamily="18" charset="0"/>
              </a:rPr>
              <a:t>’</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err="1">
                <a:latin typeface="Times New Roman" panose="02020603050405020304" pitchFamily="18" charset="0"/>
                <a:ea typeface="新細明體" pitchFamily="18" charset="-120"/>
                <a:cs typeface="Times New Roman" panose="02020603050405020304" pitchFamily="18" charset="0"/>
              </a:rPr>
              <a:t>yz+xz</a:t>
            </a:r>
            <a:r>
              <a:rPr lang="en-US" sz="2400" dirty="0">
                <a:latin typeface="Times New Roman" panose="02020603050405020304" pitchFamily="18" charset="0"/>
                <a:ea typeface="新細明體" pitchFamily="18" charset="-120"/>
                <a:cs typeface="Times New Roman" panose="02020603050405020304" pitchFamily="18" charset="0"/>
              </a:rPr>
              <a:t>’</a:t>
            </a:r>
            <a:endParaRPr lang="en-US" sz="2400" dirty="0"/>
          </a:p>
        </p:txBody>
      </p:sp>
      <p:cxnSp>
        <p:nvCxnSpPr>
          <p:cNvPr id="8" name="Straight Arrow Connector 7"/>
          <p:cNvCxnSpPr/>
          <p:nvPr/>
        </p:nvCxnSpPr>
        <p:spPr>
          <a:xfrm>
            <a:off x="2496065" y="3015056"/>
            <a:ext cx="12357" cy="176149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9" name="Oval 8"/>
          <p:cNvSpPr/>
          <p:nvPr/>
        </p:nvSpPr>
        <p:spPr>
          <a:xfrm>
            <a:off x="9393836" y="1784998"/>
            <a:ext cx="383059" cy="15445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73546" y="2656703"/>
            <a:ext cx="580768" cy="1248032"/>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212859" y="2656151"/>
            <a:ext cx="580768" cy="1248032"/>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8254314" y="3774558"/>
            <a:ext cx="1958545" cy="10633"/>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a:off x="9850596" y="3821678"/>
            <a:ext cx="165274" cy="6546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9473609" y="3329592"/>
            <a:ext cx="111756" cy="11467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9388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2985433"/>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#4 (Type#2)</a:t>
            </a:r>
          </a:p>
          <a:p>
            <a:pPr marL="285750" indent="-285750" algn="just" fontAlgn="base">
              <a:buFont typeface="Wingdings" panose="05000000000000000000" pitchFamily="2" charset="2"/>
              <a:buChar char="v"/>
            </a:pPr>
            <a:r>
              <a:rPr lang="en-US" sz="2000" b="1" dirty="0">
                <a:solidFill>
                  <a:srgbClr val="CF2E2E"/>
                </a:solidFill>
                <a:latin typeface="Times New Roman" panose="02020603050405020304" pitchFamily="18" charset="0"/>
                <a:cs typeface="Times New Roman" panose="02020603050405020304" pitchFamily="18" charset="0"/>
              </a:rPr>
              <a:t>Implement F(A, B, C, D) = ∑ m(0, 1, 5, 6, 8, 10, 12, 15) using 8 : 1 multiplexer.</a:t>
            </a:r>
          </a:p>
          <a:p>
            <a:pPr marL="285750" indent="-285750" algn="just" fontAlgn="base">
              <a:buFont typeface="Wingdings" panose="05000000000000000000" pitchFamily="2" charset="2"/>
              <a:buChar char="v"/>
            </a:pPr>
            <a:r>
              <a:rPr lang="en-US" sz="2400" b="1" dirty="0">
                <a:solidFill>
                  <a:srgbClr val="000000"/>
                </a:solidFill>
                <a:latin typeface="Times New Roman" panose="02020603050405020304" pitchFamily="18" charset="0"/>
                <a:cs typeface="Times New Roman" panose="02020603050405020304" pitchFamily="18" charset="0"/>
              </a:rPr>
              <a:t>Solution:</a:t>
            </a:r>
            <a:endParaRPr lang="en-US" b="1" dirty="0">
              <a:solidFill>
                <a:srgbClr val="CF2E2E"/>
              </a:solidFill>
              <a:latin typeface="Georgia" panose="02040502050405020303" pitchFamily="18" charset="0"/>
            </a:endParaRP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the given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expression, there are 4 variables. </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should use 2</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1 = 16 : 1 multiplexer.</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But as per the question, it is to be implemented with 8 : 1 mux.</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8 : 1 multiplexer, there should be 3 selection lines. </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 from the given 4 variables, the 3 least significant variables(B, C, D) are used as selection line inputs.</a:t>
            </a:r>
          </a:p>
        </p:txBody>
      </p:sp>
      <p:pic>
        <p:nvPicPr>
          <p:cNvPr id="2" name="Picture 1"/>
          <p:cNvPicPr>
            <a:picLocks noChangeAspect="1"/>
          </p:cNvPicPr>
          <p:nvPr/>
        </p:nvPicPr>
        <p:blipFill>
          <a:blip r:embed="rId2"/>
          <a:stretch>
            <a:fillRect/>
          </a:stretch>
        </p:blipFill>
        <p:spPr>
          <a:xfrm>
            <a:off x="905773" y="3014577"/>
            <a:ext cx="4342857" cy="1561905"/>
          </a:xfrm>
          <a:prstGeom prst="rect">
            <a:avLst/>
          </a:prstGeom>
        </p:spPr>
      </p:pic>
      <p:sp>
        <p:nvSpPr>
          <p:cNvPr id="3" name="Rectangle 2"/>
          <p:cNvSpPr/>
          <p:nvPr/>
        </p:nvSpPr>
        <p:spPr>
          <a:xfrm>
            <a:off x="1105470" y="4576482"/>
            <a:ext cx="7508594" cy="400110"/>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From the derived input, 8 : 1 multiplexer can be drawn as below</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454822" y="2949384"/>
            <a:ext cx="3371429" cy="3695238"/>
          </a:xfrm>
          <a:prstGeom prst="rect">
            <a:avLst/>
          </a:prstGeom>
        </p:spPr>
      </p:pic>
    </p:spTree>
    <p:extLst>
      <p:ext uri="{BB962C8B-B14F-4D97-AF65-F5344CB8AC3E}">
        <p14:creationId xmlns:p14="http://schemas.microsoft.com/office/powerpoint/2010/main" val="2811733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461665"/>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Example #5 </a:t>
            </a:r>
            <a:r>
              <a:rPr lang="en-US" sz="2000" b="1" dirty="0">
                <a:solidFill>
                  <a:srgbClr val="CF2E2E"/>
                </a:solidFill>
                <a:latin typeface="Times New Roman" panose="02020603050405020304" pitchFamily="18" charset="0"/>
                <a:cs typeface="Times New Roman" panose="02020603050405020304" pitchFamily="18" charset="0"/>
              </a:rPr>
              <a:t>For the given multiplexer circuit, determine the logic function.</a:t>
            </a:r>
          </a:p>
        </p:txBody>
      </p:sp>
      <p:sp>
        <p:nvSpPr>
          <p:cNvPr id="8" name="AutoShape 2" descr="problems on multiplexer - 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problems on multiplexer - 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22" y="616245"/>
            <a:ext cx="3486719" cy="274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07298" y="3075021"/>
            <a:ext cx="7516087" cy="2800767"/>
          </a:xfrm>
          <a:prstGeom prst="rect">
            <a:avLst/>
          </a:prstGeom>
        </p:spPr>
        <p:txBody>
          <a:bodyPr wrap="square">
            <a:spAutoFit/>
          </a:bodyPr>
          <a:lstStyle/>
          <a:p>
            <a:r>
              <a:rPr lang="en-US" b="1" u="sng" dirty="0"/>
              <a:t>Solution:</a:t>
            </a:r>
            <a:endParaRPr lang="en-US" dirty="0"/>
          </a:p>
          <a:p>
            <a:pPr algn="just"/>
            <a:r>
              <a:rPr lang="en-US" sz="2000" dirty="0">
                <a:latin typeface="Times New Roman" pitchFamily="18" charset="0"/>
                <a:cs typeface="Times New Roman" pitchFamily="18" charset="0"/>
              </a:rPr>
              <a:t>In the given multiplexer circuit, B and C are the selection inputs. Hence the possible input combinations are 00, 01, 10 and 11.</a:t>
            </a:r>
          </a:p>
          <a:p>
            <a:pPr algn="just"/>
            <a:r>
              <a:rPr lang="en-US" sz="2000" dirty="0">
                <a:latin typeface="Times New Roman" pitchFamily="18" charset="0"/>
                <a:cs typeface="Times New Roman" pitchFamily="18" charset="0"/>
              </a:rPr>
              <a:t>For these input combinations, the mux selects a particular input and gives it to the output.</a:t>
            </a:r>
          </a:p>
          <a:p>
            <a:pPr algn="just"/>
            <a:r>
              <a:rPr lang="en-US" sz="2000" dirty="0">
                <a:latin typeface="Times New Roman" pitchFamily="18" charset="0"/>
                <a:cs typeface="Times New Roman" pitchFamily="18" charset="0"/>
              </a:rPr>
              <a:t>That is, if BC input is 00, D</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is selected as the output. Similarly if BC = 01, D</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is selected as the output. When the input BC = 10, D</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is selected as the output. If BC = 11, D</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is selected as the output.</a:t>
            </a:r>
          </a:p>
          <a:p>
            <a:endParaRPr lang="en-US" dirty="0"/>
          </a:p>
        </p:txBody>
      </p:sp>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451" y="3360630"/>
            <a:ext cx="20097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476" y="5668107"/>
            <a:ext cx="20574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640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769441"/>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Example 6</a:t>
            </a:r>
          </a:p>
          <a:p>
            <a:pPr marL="285750" indent="-285750" algn="just" fontAlgn="base">
              <a:buFont typeface="Wingdings" panose="05000000000000000000" pitchFamily="2" charset="2"/>
              <a:buChar char="v"/>
            </a:pPr>
            <a:r>
              <a:rPr lang="en-US" sz="2000" b="1" dirty="0">
                <a:solidFill>
                  <a:srgbClr val="CF2E2E"/>
                </a:solidFill>
                <a:latin typeface="Times New Roman" panose="02020603050405020304" pitchFamily="18" charset="0"/>
                <a:cs typeface="Times New Roman" panose="02020603050405020304" pitchFamily="18" charset="0"/>
              </a:rPr>
              <a:t>Implement F(A, B, C, D) = ∑ m(2, 4, 6, 7, 9, 10, 11, 12, 15) using 8: 1 multiplexer.</a:t>
            </a:r>
          </a:p>
        </p:txBody>
      </p:sp>
    </p:spTree>
    <p:extLst>
      <p:ext uri="{BB962C8B-B14F-4D97-AF65-F5344CB8AC3E}">
        <p14:creationId xmlns:p14="http://schemas.microsoft.com/office/powerpoint/2010/main" val="3391578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1" y="299354"/>
            <a:ext cx="112776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Why Programmable Logic?</a:t>
            </a:r>
          </a:p>
        </p:txBody>
      </p:sp>
      <p:sp>
        <p:nvSpPr>
          <p:cNvPr id="6" name="Rectangle 3"/>
          <p:cNvSpPr txBox="1">
            <a:spLocks noChangeArrowheads="1"/>
          </p:cNvSpPr>
          <p:nvPr/>
        </p:nvSpPr>
        <p:spPr>
          <a:xfrm>
            <a:off x="516467" y="1092201"/>
            <a:ext cx="11290300" cy="4572000"/>
          </a:xfrm>
          <a:prstGeom prst="rect">
            <a:avLst/>
          </a:prstGeom>
          <a:noFill/>
          <a:ln>
            <a:noFill/>
          </a:ln>
        </p:spPr>
        <p:txBody>
          <a:bodyPr wrap="square" lIns="121897" tIns="121897" rIns="121897" bIns="121897"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9pPr>
          </a:lstStyle>
          <a:p>
            <a:pPr marL="457189" indent="-457189">
              <a:lnSpc>
                <a:spcPct val="100000"/>
              </a:lnSpc>
              <a:spcAft>
                <a:spcPts val="800"/>
              </a:spcAft>
              <a:buFont typeface="Wingdings" pitchFamily="2" charset="2"/>
              <a:buChar char="v"/>
            </a:pPr>
            <a:r>
              <a:rPr lang="en-US" sz="2700" dirty="0">
                <a:solidFill>
                  <a:schemeClr val="tx1"/>
                </a:solidFill>
                <a:latin typeface="Times New Roman" pitchFamily="18" charset="0"/>
                <a:cs typeface="Times New Roman" pitchFamily="18" charset="0"/>
              </a:rPr>
              <a:t>Facts:</a:t>
            </a:r>
          </a:p>
          <a:p>
            <a:pPr marL="457189" lvl="4" indent="-457189">
              <a:lnSpc>
                <a:spcPct val="100000"/>
              </a:lnSpc>
              <a:spcAft>
                <a:spcPts val="800"/>
              </a:spcAft>
              <a:buFont typeface="Arial" pitchFamily="34" charset="0"/>
              <a:buChar char="•"/>
            </a:pPr>
            <a:r>
              <a:rPr lang="en-US" sz="2700" dirty="0">
                <a:solidFill>
                  <a:schemeClr val="tx1"/>
                </a:solidFill>
                <a:latin typeface="Times New Roman" pitchFamily="18" charset="0"/>
                <a:cs typeface="Times New Roman" pitchFamily="18" charset="0"/>
              </a:rPr>
              <a:t>It is most economical to produce an IC in large volumes</a:t>
            </a:r>
          </a:p>
          <a:p>
            <a:pPr marL="457189" lvl="1" indent="-457189">
              <a:lnSpc>
                <a:spcPct val="100000"/>
              </a:lnSpc>
              <a:spcAft>
                <a:spcPts val="800"/>
              </a:spcAft>
              <a:buFont typeface="Wingdings" pitchFamily="2" charset="2"/>
              <a:buChar char="v"/>
            </a:pPr>
            <a:r>
              <a:rPr lang="en-US" sz="2700" dirty="0">
                <a:solidFill>
                  <a:schemeClr val="tx1"/>
                </a:solidFill>
                <a:latin typeface="Times New Roman" pitchFamily="18" charset="0"/>
                <a:cs typeface="Times New Roman" pitchFamily="18" charset="0"/>
              </a:rPr>
              <a:t>But:</a:t>
            </a:r>
          </a:p>
          <a:p>
            <a:pPr marL="457189" lvl="1" indent="-457189">
              <a:lnSpc>
                <a:spcPct val="100000"/>
              </a:lnSpc>
              <a:spcAft>
                <a:spcPts val="800"/>
              </a:spcAft>
              <a:buFont typeface="Arial" pitchFamily="34" charset="0"/>
              <a:buChar char="•"/>
            </a:pPr>
            <a:r>
              <a:rPr lang="en-US" sz="2700" dirty="0">
                <a:solidFill>
                  <a:schemeClr val="tx1"/>
                </a:solidFill>
                <a:latin typeface="Times New Roman" pitchFamily="18" charset="0"/>
                <a:cs typeface="Times New Roman" pitchFamily="18" charset="0"/>
              </a:rPr>
              <a:t> Many situations require only small volumes of ICs</a:t>
            </a:r>
          </a:p>
          <a:p>
            <a:pPr marL="457189" lvl="1" indent="-457189">
              <a:lnSpc>
                <a:spcPct val="100000"/>
              </a:lnSpc>
              <a:spcAft>
                <a:spcPts val="800"/>
              </a:spcAft>
              <a:buFont typeface="Arial" pitchFamily="34" charset="0"/>
              <a:buChar char="•"/>
            </a:pPr>
            <a:r>
              <a:rPr lang="en-US" sz="2700" dirty="0">
                <a:solidFill>
                  <a:schemeClr val="tx1"/>
                </a:solidFill>
                <a:latin typeface="Times New Roman" pitchFamily="18" charset="0"/>
                <a:cs typeface="Times New Roman" pitchFamily="18" charset="0"/>
              </a:rPr>
              <a:t> Many situations require changes to be done in the field, e.g. Firmware of a product under development</a:t>
            </a:r>
          </a:p>
          <a:p>
            <a:pPr marL="457189" indent="-457189">
              <a:lnSpc>
                <a:spcPct val="100000"/>
              </a:lnSpc>
              <a:spcAft>
                <a:spcPts val="800"/>
              </a:spcAft>
              <a:buFont typeface="Wingdings" pitchFamily="2" charset="2"/>
              <a:buChar char="v"/>
            </a:pPr>
            <a:r>
              <a:rPr lang="en-US" sz="2700" dirty="0">
                <a:solidFill>
                  <a:schemeClr val="tx1"/>
                </a:solidFill>
                <a:latin typeface="Times New Roman" pitchFamily="18" charset="0"/>
                <a:cs typeface="Times New Roman" pitchFamily="18" charset="0"/>
              </a:rPr>
              <a:t>A programmable logic device can be:</a:t>
            </a:r>
          </a:p>
          <a:p>
            <a:pPr marL="457189" lvl="1" indent="-457189">
              <a:lnSpc>
                <a:spcPct val="100000"/>
              </a:lnSpc>
              <a:spcAft>
                <a:spcPts val="800"/>
              </a:spcAft>
              <a:buFont typeface="Arial" pitchFamily="34" charset="0"/>
              <a:buChar char="•"/>
            </a:pPr>
            <a:r>
              <a:rPr lang="en-US" sz="2700" dirty="0">
                <a:solidFill>
                  <a:schemeClr val="tx1"/>
                </a:solidFill>
                <a:latin typeface="Times New Roman" pitchFamily="18" charset="0"/>
                <a:cs typeface="Times New Roman" pitchFamily="18" charset="0"/>
              </a:rPr>
              <a:t> Produced in large volumes</a:t>
            </a:r>
          </a:p>
          <a:p>
            <a:pPr marL="457189" lvl="1" indent="-457189">
              <a:lnSpc>
                <a:spcPct val="100000"/>
              </a:lnSpc>
              <a:spcAft>
                <a:spcPts val="800"/>
              </a:spcAft>
              <a:buFont typeface="Arial" pitchFamily="34" charset="0"/>
              <a:buChar char="•"/>
            </a:pPr>
            <a:r>
              <a:rPr lang="en-US" sz="2700" dirty="0">
                <a:solidFill>
                  <a:schemeClr val="tx1"/>
                </a:solidFill>
                <a:latin typeface="Times New Roman" pitchFamily="18" charset="0"/>
                <a:cs typeface="Times New Roman" pitchFamily="18" charset="0"/>
              </a:rPr>
              <a:t> Programmed to implement many different low-volume designs</a:t>
            </a:r>
          </a:p>
        </p:txBody>
      </p:sp>
    </p:spTree>
    <p:extLst>
      <p:ext uri="{BB962C8B-B14F-4D97-AF65-F5344CB8AC3E}">
        <p14:creationId xmlns:p14="http://schemas.microsoft.com/office/powerpoint/2010/main" val="1053926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73619" y="1"/>
            <a:ext cx="11237383" cy="1020763"/>
          </a:xfrm>
        </p:spPr>
        <p:txBody>
          <a:bodyPr/>
          <a:lstStyle/>
          <a:p>
            <a:r>
              <a:rPr lang="en-US" b="1" dirty="0">
                <a:latin typeface="Times New Roman" pitchFamily="18" charset="0"/>
                <a:cs typeface="Times New Roman" pitchFamily="18" charset="0"/>
              </a:rPr>
              <a:t>Programmable Logic - Additional Advantages</a:t>
            </a:r>
          </a:p>
        </p:txBody>
      </p:sp>
      <p:sp>
        <p:nvSpPr>
          <p:cNvPr id="17412" name="Rectangle 3"/>
          <p:cNvSpPr>
            <a:spLocks noGrp="1" noChangeArrowheads="1"/>
          </p:cNvSpPr>
          <p:nvPr>
            <p:ph type="body" idx="1"/>
          </p:nvPr>
        </p:nvSpPr>
        <p:spPr>
          <a:xfrm>
            <a:off x="609601" y="879475"/>
            <a:ext cx="11192127" cy="5027613"/>
          </a:xfrm>
        </p:spPr>
        <p:txBody>
          <a:bodyPr/>
          <a:lstStyle/>
          <a:p>
            <a:pPr marL="457189" indent="-457189">
              <a:lnSpc>
                <a:spcPct val="100000"/>
              </a:lnSpc>
              <a:spcAft>
                <a:spcPts val="800"/>
              </a:spcAft>
              <a:buFont typeface="Wingdings" pitchFamily="2" charset="2"/>
              <a:buChar char="v"/>
            </a:pPr>
            <a:r>
              <a:rPr lang="en-US" sz="2700" dirty="0">
                <a:latin typeface="Times New Roman" pitchFamily="18" charset="0"/>
                <a:cs typeface="Times New Roman" pitchFamily="18" charset="0"/>
              </a:rPr>
              <a:t>Many programmable logic devices are</a:t>
            </a:r>
            <a:r>
              <a:rPr lang="en-US" sz="2700" i="1" dirty="0">
                <a:latin typeface="Times New Roman" pitchFamily="18" charset="0"/>
                <a:cs typeface="Times New Roman" pitchFamily="18" charset="0"/>
              </a:rPr>
              <a:t>  field-programmable</a:t>
            </a:r>
            <a:r>
              <a:rPr lang="en-US" sz="2700" dirty="0">
                <a:latin typeface="Times New Roman" pitchFamily="18" charset="0"/>
                <a:cs typeface="Times New Roman" pitchFamily="18" charset="0"/>
              </a:rPr>
              <a:t>, i. e., can be programmed in the field by the user - outside of the manufacturer’s environment</a:t>
            </a:r>
          </a:p>
          <a:p>
            <a:pPr marL="457189" indent="-457189">
              <a:lnSpc>
                <a:spcPct val="100000"/>
              </a:lnSpc>
              <a:spcAft>
                <a:spcPts val="800"/>
              </a:spcAft>
              <a:buFont typeface="Wingdings" pitchFamily="2" charset="2"/>
              <a:buChar char="v"/>
            </a:pPr>
            <a:r>
              <a:rPr lang="en-US" sz="2700" dirty="0">
                <a:latin typeface="Times New Roman" pitchFamily="18" charset="0"/>
                <a:cs typeface="Times New Roman" pitchFamily="18" charset="0"/>
              </a:rPr>
              <a:t>Nowadays, most programmable logic devices are </a:t>
            </a:r>
            <a:r>
              <a:rPr lang="en-US" sz="2700" i="1" dirty="0">
                <a:latin typeface="Times New Roman" pitchFamily="18" charset="0"/>
                <a:cs typeface="Times New Roman" pitchFamily="18" charset="0"/>
              </a:rPr>
              <a:t>erasable</a:t>
            </a:r>
            <a:r>
              <a:rPr lang="en-US" sz="2700" dirty="0">
                <a:latin typeface="Times New Roman" pitchFamily="18" charset="0"/>
                <a:cs typeface="Times New Roman" pitchFamily="18" charset="0"/>
              </a:rPr>
              <a:t> and </a:t>
            </a:r>
            <a:r>
              <a:rPr lang="en-US" sz="2700" i="1" dirty="0">
                <a:latin typeface="Times New Roman" pitchFamily="18" charset="0"/>
                <a:cs typeface="Times New Roman" pitchFamily="18" charset="0"/>
              </a:rPr>
              <a:t>reprogrammable</a:t>
            </a:r>
            <a:r>
              <a:rPr lang="en-US" sz="2700" dirty="0">
                <a:latin typeface="Times New Roman" pitchFamily="18" charset="0"/>
                <a:cs typeface="Times New Roman" pitchFamily="18" charset="0"/>
              </a:rPr>
              <a:t> (i.e. can programmed many times)</a:t>
            </a:r>
          </a:p>
          <a:p>
            <a:pPr marL="457189" lvl="1" indent="-457189">
              <a:lnSpc>
                <a:spcPct val="100000"/>
              </a:lnSpc>
              <a:spcAft>
                <a:spcPts val="800"/>
              </a:spcAft>
            </a:pPr>
            <a:r>
              <a:rPr lang="en-US" sz="2500" dirty="0">
                <a:latin typeface="Times New Roman" pitchFamily="18" charset="0"/>
                <a:cs typeface="Times New Roman" pitchFamily="18" charset="0"/>
              </a:rPr>
              <a:t>Allows “updating” a device or firmware, correction of errors</a:t>
            </a:r>
          </a:p>
          <a:p>
            <a:pPr marL="457189" lvl="1" indent="-457189">
              <a:lnSpc>
                <a:spcPct val="100000"/>
              </a:lnSpc>
              <a:spcAft>
                <a:spcPts val="800"/>
              </a:spcAft>
            </a:pPr>
            <a:r>
              <a:rPr lang="en-US" sz="2500" dirty="0">
                <a:latin typeface="Times New Roman" pitchFamily="18" charset="0"/>
                <a:cs typeface="Times New Roman" pitchFamily="18" charset="0"/>
              </a:rPr>
              <a:t>Allows reuse the device for a different design - re-usability!</a:t>
            </a:r>
          </a:p>
        </p:txBody>
      </p:sp>
      <p:pic>
        <p:nvPicPr>
          <p:cNvPr id="17413" name="Picture 5"/>
          <p:cNvPicPr>
            <a:picLocks noChangeAspect="1" noChangeArrowheads="1"/>
          </p:cNvPicPr>
          <p:nvPr/>
        </p:nvPicPr>
        <p:blipFill>
          <a:blip r:embed="rId2" cstate="print"/>
          <a:srcRect/>
          <a:stretch>
            <a:fillRect/>
          </a:stretch>
        </p:blipFill>
        <p:spPr bwMode="auto">
          <a:xfrm>
            <a:off x="3530601" y="4413915"/>
            <a:ext cx="4394200" cy="1262319"/>
          </a:xfrm>
          <a:prstGeom prst="rect">
            <a:avLst/>
          </a:prstGeom>
          <a:noFill/>
          <a:ln w="9525">
            <a:noFill/>
            <a:miter lim="800000"/>
            <a:headEnd/>
            <a:tailEnd/>
          </a:ln>
        </p:spPr>
      </p:pic>
      <p:sp>
        <p:nvSpPr>
          <p:cNvPr id="17414" name="TextBox 5"/>
          <p:cNvSpPr txBox="1">
            <a:spLocks noChangeArrowheads="1"/>
          </p:cNvSpPr>
          <p:nvPr/>
        </p:nvSpPr>
        <p:spPr bwMode="auto">
          <a:xfrm>
            <a:off x="1219201" y="4725273"/>
            <a:ext cx="2178375" cy="697627"/>
          </a:xfrm>
          <a:prstGeom prst="rect">
            <a:avLst/>
          </a:prstGeom>
          <a:noFill/>
          <a:ln w="9525">
            <a:noFill/>
            <a:miter lim="800000"/>
            <a:headEnd/>
            <a:tailEnd/>
          </a:ln>
        </p:spPr>
        <p:txBody>
          <a:bodyPr wrap="none" lIns="121917" tIns="60958" rIns="121917" bIns="60958">
            <a:spAutoFit/>
          </a:bodyPr>
          <a:lstStyle/>
          <a:p>
            <a:r>
              <a:rPr lang="en-US" dirty="0">
                <a:solidFill>
                  <a:schemeClr val="tx1"/>
                </a:solidFill>
                <a:latin typeface="Times New Roman" pitchFamily="18" charset="0"/>
                <a:cs typeface="Times New Roman" pitchFamily="18" charset="0"/>
              </a:rPr>
              <a:t>Concept of </a:t>
            </a:r>
          </a:p>
          <a:p>
            <a:r>
              <a:rPr lang="en-US" dirty="0">
                <a:solidFill>
                  <a:schemeClr val="tx1"/>
                </a:solidFill>
                <a:latin typeface="Times New Roman" pitchFamily="18" charset="0"/>
                <a:cs typeface="Times New Roman" pitchFamily="18" charset="0"/>
              </a:rPr>
              <a:t>Logic Programming</a:t>
            </a:r>
          </a:p>
        </p:txBody>
      </p:sp>
      <p:sp>
        <p:nvSpPr>
          <p:cNvPr id="17415" name="TextBox 6"/>
          <p:cNvSpPr txBox="1">
            <a:spLocks noChangeArrowheads="1"/>
          </p:cNvSpPr>
          <p:nvPr/>
        </p:nvSpPr>
        <p:spPr bwMode="auto">
          <a:xfrm>
            <a:off x="3530601" y="5676233"/>
            <a:ext cx="4749800" cy="697627"/>
          </a:xfrm>
          <a:prstGeom prst="rect">
            <a:avLst/>
          </a:prstGeom>
          <a:noFill/>
          <a:ln w="9525">
            <a:noFill/>
            <a:miter lim="800000"/>
            <a:headEnd/>
            <a:tailEnd/>
          </a:ln>
        </p:spPr>
        <p:txBody>
          <a:bodyPr wrap="square" lIns="121917" tIns="60958" rIns="121917" bIns="60958">
            <a:spAutoFit/>
          </a:bodyPr>
          <a:lstStyle/>
          <a:p>
            <a:r>
              <a:rPr lang="en-US" dirty="0">
                <a:solidFill>
                  <a:schemeClr val="tx1"/>
                </a:solidFill>
                <a:latin typeface="Times New Roman" pitchFamily="18" charset="0"/>
                <a:cs typeface="Times New Roman" pitchFamily="18" charset="0"/>
              </a:rPr>
              <a:t>Locations of connections </a:t>
            </a:r>
          </a:p>
          <a:p>
            <a:r>
              <a:rPr lang="en-US" dirty="0">
                <a:solidFill>
                  <a:schemeClr val="tx1"/>
                </a:solidFill>
                <a:latin typeface="Times New Roman" pitchFamily="18" charset="0"/>
                <a:cs typeface="Times New Roman" pitchFamily="18" charset="0"/>
              </a:rPr>
              <a:t>determine the logic function implemented </a:t>
            </a:r>
          </a:p>
        </p:txBody>
      </p:sp>
      <p:pic>
        <p:nvPicPr>
          <p:cNvPr id="17416" name="Picture 6"/>
          <p:cNvPicPr>
            <a:picLocks noChangeAspect="1" noChangeArrowheads="1"/>
          </p:cNvPicPr>
          <p:nvPr/>
        </p:nvPicPr>
        <p:blipFill>
          <a:blip r:embed="rId3" cstate="print"/>
          <a:srcRect/>
          <a:stretch>
            <a:fillRect/>
          </a:stretch>
        </p:blipFill>
        <p:spPr bwMode="auto">
          <a:xfrm>
            <a:off x="8128000" y="4885174"/>
            <a:ext cx="1507067" cy="377825"/>
          </a:xfrm>
          <a:prstGeom prst="rect">
            <a:avLst/>
          </a:prstGeom>
          <a:noFill/>
          <a:ln w="9525">
            <a:noFill/>
            <a:miter lim="800000"/>
            <a:headEnd/>
            <a:tailEnd/>
          </a:ln>
        </p:spPr>
      </p:pic>
    </p:spTree>
    <p:extLst>
      <p:ext uri="{BB962C8B-B14F-4D97-AF65-F5344CB8AC3E}">
        <p14:creationId xmlns:p14="http://schemas.microsoft.com/office/powerpoint/2010/main" val="1937664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34951" y="1"/>
            <a:ext cx="11751733" cy="1020763"/>
          </a:xfrm>
        </p:spPr>
        <p:txBody>
          <a:bodyPr/>
          <a:lstStyle/>
          <a:p>
            <a:r>
              <a:rPr lang="en-US" b="1" dirty="0">
                <a:latin typeface="Times New Roman" pitchFamily="18" charset="0"/>
                <a:cs typeface="Times New Roman" pitchFamily="18" charset="0"/>
              </a:rPr>
              <a:t>Hardware Programming Technologies</a:t>
            </a:r>
          </a:p>
        </p:txBody>
      </p:sp>
      <p:sp>
        <p:nvSpPr>
          <p:cNvPr id="18436" name="Rectangle 3"/>
          <p:cNvSpPr>
            <a:spLocks noGrp="1" noChangeArrowheads="1"/>
          </p:cNvSpPr>
          <p:nvPr>
            <p:ph type="body" idx="1"/>
          </p:nvPr>
        </p:nvSpPr>
        <p:spPr>
          <a:xfrm>
            <a:off x="304800" y="889002"/>
            <a:ext cx="11277600" cy="5587999"/>
          </a:xfrm>
          <a:solidFill>
            <a:schemeClr val="bg1"/>
          </a:solidFill>
        </p:spPr>
        <p:txBody>
          <a:bodyPr>
            <a:normAutofit lnSpcReduction="10000"/>
          </a:bodyPr>
          <a:lstStyle/>
          <a:p>
            <a:pPr marL="457189" indent="-457189">
              <a:lnSpc>
                <a:spcPct val="100000"/>
              </a:lnSpc>
              <a:buFont typeface="Wingdings" pitchFamily="2" charset="2"/>
              <a:buChar char="v"/>
            </a:pPr>
            <a:r>
              <a:rPr lang="en-US" sz="2700" b="1" dirty="0">
                <a:latin typeface="Times New Roman" pitchFamily="18" charset="0"/>
                <a:cs typeface="Times New Roman" pitchFamily="18" charset="0"/>
              </a:rPr>
              <a:t>In the Factory </a:t>
            </a:r>
            <a:r>
              <a:rPr lang="en-US" sz="2700" dirty="0">
                <a:latin typeface="Times New Roman" pitchFamily="18" charset="0"/>
                <a:cs typeface="Times New Roman" pitchFamily="18" charset="0"/>
              </a:rPr>
              <a:t>- Cannot be erased/reprogrammed by user</a:t>
            </a:r>
          </a:p>
          <a:p>
            <a:pPr marL="457189" lvl="1" indent="-457189">
              <a:lnSpc>
                <a:spcPct val="100000"/>
              </a:lnSpc>
            </a:pPr>
            <a:r>
              <a:rPr lang="en-US" sz="2700" dirty="0">
                <a:latin typeface="Times New Roman" pitchFamily="18" charset="0"/>
                <a:cs typeface="Times New Roman" pitchFamily="18" charset="0"/>
              </a:rPr>
              <a:t>Mask programming (changing the VLSI mask) during manufacturing</a:t>
            </a:r>
          </a:p>
          <a:p>
            <a:pPr marL="457189" indent="-457189">
              <a:lnSpc>
                <a:spcPct val="100000"/>
              </a:lnSpc>
              <a:buFont typeface="Wingdings" pitchFamily="2" charset="2"/>
              <a:buChar char="v"/>
            </a:pPr>
            <a:r>
              <a:rPr lang="en-US" sz="2700" dirty="0">
                <a:latin typeface="Times New Roman" pitchFamily="18" charset="0"/>
                <a:cs typeface="Times New Roman" pitchFamily="18" charset="0"/>
              </a:rPr>
              <a:t>Programmable only once</a:t>
            </a:r>
          </a:p>
          <a:p>
            <a:pPr marL="457189" lvl="1" indent="-457189">
              <a:lnSpc>
                <a:spcPct val="100000"/>
              </a:lnSpc>
            </a:pPr>
            <a:r>
              <a:rPr lang="en-US" sz="2700" dirty="0">
                <a:latin typeface="Times New Roman" pitchFamily="18" charset="0"/>
                <a:cs typeface="Times New Roman" pitchFamily="18" charset="0"/>
              </a:rPr>
              <a:t>Fuse</a:t>
            </a:r>
          </a:p>
          <a:p>
            <a:pPr marL="457189" lvl="1" indent="-457189">
              <a:lnSpc>
                <a:spcPct val="100000"/>
              </a:lnSpc>
            </a:pPr>
            <a:r>
              <a:rPr lang="en-US" sz="2700" dirty="0">
                <a:latin typeface="Times New Roman" pitchFamily="18" charset="0"/>
                <a:cs typeface="Times New Roman" pitchFamily="18" charset="0"/>
              </a:rPr>
              <a:t>Anti-fuse</a:t>
            </a:r>
          </a:p>
          <a:p>
            <a:pPr marL="457189" indent="-457189">
              <a:lnSpc>
                <a:spcPct val="100000"/>
              </a:lnSpc>
              <a:buFont typeface="Wingdings" pitchFamily="2" charset="2"/>
              <a:buChar char="v"/>
            </a:pPr>
            <a:r>
              <a:rPr lang="en-US" sz="2700" dirty="0">
                <a:latin typeface="Times New Roman" pitchFamily="18" charset="0"/>
                <a:cs typeface="Times New Roman" pitchFamily="18" charset="0"/>
              </a:rPr>
              <a:t>Reprogrammable (Erased &amp; Programmed many times)</a:t>
            </a:r>
          </a:p>
          <a:p>
            <a:pPr marL="457189" lvl="1" indent="-457189">
              <a:lnSpc>
                <a:spcPct val="100000"/>
              </a:lnSpc>
            </a:pPr>
            <a:r>
              <a:rPr lang="en-US" sz="2700" dirty="0">
                <a:latin typeface="Times New Roman" pitchFamily="18" charset="0"/>
                <a:cs typeface="Times New Roman" pitchFamily="18" charset="0"/>
              </a:rPr>
              <a:t>Volatile - Programming lost if chip power lost </a:t>
            </a:r>
          </a:p>
          <a:p>
            <a:pPr lvl="2">
              <a:lnSpc>
                <a:spcPct val="100000"/>
              </a:lnSpc>
            </a:pPr>
            <a:r>
              <a:rPr lang="en-US" sz="2700" dirty="0">
                <a:latin typeface="Times New Roman" pitchFamily="18" charset="0"/>
                <a:cs typeface="Times New Roman" pitchFamily="18" charset="0"/>
              </a:rPr>
              <a:t>Single-bit storage element</a:t>
            </a:r>
          </a:p>
          <a:p>
            <a:pPr marL="457189" lvl="1" indent="-457189">
              <a:lnSpc>
                <a:spcPct val="100000"/>
              </a:lnSpc>
            </a:pPr>
            <a:r>
              <a:rPr lang="en-US" sz="2700" dirty="0">
                <a:latin typeface="Times New Roman" pitchFamily="18" charset="0"/>
                <a:cs typeface="Times New Roman" pitchFamily="18" charset="0"/>
              </a:rPr>
              <a:t>Non-Volatile - Programming survives power loss</a:t>
            </a:r>
          </a:p>
          <a:p>
            <a:pPr lvl="2">
              <a:lnSpc>
                <a:spcPct val="100000"/>
              </a:lnSpc>
            </a:pPr>
            <a:r>
              <a:rPr lang="en-US" sz="2700" dirty="0">
                <a:latin typeface="Times New Roman" pitchFamily="18" charset="0"/>
                <a:cs typeface="Times New Roman" pitchFamily="18" charset="0"/>
              </a:rPr>
              <a:t>UV Erasable </a:t>
            </a:r>
          </a:p>
          <a:p>
            <a:pPr lvl="2">
              <a:lnSpc>
                <a:spcPct val="100000"/>
              </a:lnSpc>
            </a:pPr>
            <a:r>
              <a:rPr lang="en-US" sz="2700" dirty="0">
                <a:latin typeface="Times New Roman" pitchFamily="18" charset="0"/>
                <a:cs typeface="Times New Roman" pitchFamily="18" charset="0"/>
              </a:rPr>
              <a:t>Electrically Erasable</a:t>
            </a:r>
          </a:p>
          <a:p>
            <a:pPr marL="457189" lvl="3" indent="-457189">
              <a:lnSpc>
                <a:spcPct val="100000"/>
              </a:lnSpc>
              <a:buFont typeface="Wingdings" pitchFamily="2" charset="2"/>
              <a:buChar char="v"/>
            </a:pPr>
            <a:r>
              <a:rPr lang="en-US" sz="2700" dirty="0">
                <a:latin typeface="Times New Roman" pitchFamily="18" charset="0"/>
                <a:cs typeface="Times New Roman" pitchFamily="18" charset="0"/>
              </a:rPr>
              <a:t>Flash (as in Flash Memory)</a:t>
            </a:r>
          </a:p>
          <a:p>
            <a:pPr>
              <a:lnSpc>
                <a:spcPct val="100000"/>
              </a:lnSpc>
            </a:pPr>
            <a:endParaRPr lang="en-US" sz="2700" dirty="0">
              <a:latin typeface="Times New Roman" pitchFamily="18" charset="0"/>
              <a:cs typeface="Times New Roman" pitchFamily="18"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4146541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2" y="266702"/>
            <a:ext cx="11766551" cy="754063"/>
          </a:xfrm>
        </p:spPr>
        <p:txBody>
          <a:bodyPr>
            <a:normAutofit fontScale="90000"/>
          </a:bodyPr>
          <a:lstStyle/>
          <a:p>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en-US" b="1" dirty="0">
                <a:solidFill>
                  <a:schemeClr val="tx1"/>
                </a:solidFill>
                <a:latin typeface="Times New Roman" pitchFamily="18" charset="0"/>
                <a:cs typeface="Times New Roman" pitchFamily="18" charset="0"/>
              </a:rPr>
              <a:t>PLDs: </a:t>
            </a:r>
            <a:r>
              <a:rPr lang="en-US" altLang="zh-TW" b="1" dirty="0">
                <a:latin typeface="Times New Roman" pitchFamily="18" charset="0"/>
                <a:ea typeface="新細明體" pitchFamily="18" charset="-120"/>
                <a:cs typeface="Times New Roman" pitchFamily="18" charset="0"/>
              </a:rPr>
              <a:t>Basic Ideas</a:t>
            </a:r>
            <a:r>
              <a:rPr lang="en-US" altLang="zh-TW" dirty="0">
                <a:latin typeface="Times New Roman" pitchFamily="18" charset="0"/>
                <a:ea typeface="新細明體" pitchFamily="18" charset="-120"/>
                <a:cs typeface="Times New Roman" pitchFamily="18" charset="0"/>
              </a:rPr>
              <a:t/>
            </a:r>
            <a:br>
              <a:rPr lang="en-US" altLang="zh-TW" dirty="0">
                <a:latin typeface="Times New Roman" pitchFamily="18" charset="0"/>
                <a:ea typeface="新細明體" pitchFamily="18" charset="-120"/>
                <a:cs typeface="Times New Roman" pitchFamily="18" charset="0"/>
              </a:rPr>
            </a:b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endParaRPr lang="en-US" sz="3200" dirty="0">
              <a:solidFill>
                <a:schemeClr val="accent2"/>
              </a:solidFill>
              <a:latin typeface="Times New Roman" pitchFamily="18" charset="0"/>
              <a:cs typeface="Times New Roman" pitchFamily="18" charset="0"/>
            </a:endParaRPr>
          </a:p>
        </p:txBody>
      </p:sp>
      <p:sp>
        <p:nvSpPr>
          <p:cNvPr id="4" name="Rectangle 3"/>
          <p:cNvSpPr/>
          <p:nvPr/>
        </p:nvSpPr>
        <p:spPr>
          <a:xfrm>
            <a:off x="647699" y="1397001"/>
            <a:ext cx="10731500" cy="3026465"/>
          </a:xfrm>
          <a:prstGeom prst="rect">
            <a:avLst/>
          </a:prstGeom>
        </p:spPr>
        <p:txBody>
          <a:bodyPr wrap="square" lIns="121917" tIns="60958" rIns="121917" bIns="60958">
            <a:spAutoFit/>
          </a:bodyPr>
          <a:lstStyle/>
          <a:p>
            <a:pPr marL="457189" lvl="1" indent="-457189" algn="just">
              <a:spcAft>
                <a:spcPts val="800"/>
              </a:spcAft>
              <a:buSzPct val="130000"/>
              <a:buFont typeface="Wingdings" pitchFamily="2" charset="2"/>
              <a:buChar char="v"/>
            </a:pPr>
            <a:r>
              <a:rPr lang="en-US" altLang="zh-TW" sz="2700" dirty="0">
                <a:latin typeface="Times New Roman" pitchFamily="18" charset="0"/>
                <a:ea typeface="新細明體" pitchFamily="18" charset="-120"/>
                <a:cs typeface="Times New Roman" pitchFamily="18" charset="0"/>
              </a:rPr>
              <a:t>A PLD consists of an array of </a:t>
            </a:r>
            <a:r>
              <a:rPr lang="en-US" altLang="zh-TW" sz="2700" b="1" dirty="0">
                <a:latin typeface="Times New Roman" pitchFamily="18" charset="0"/>
                <a:ea typeface="新細明體" pitchFamily="18" charset="-120"/>
                <a:cs typeface="Times New Roman" pitchFamily="18" charset="0"/>
              </a:rPr>
              <a:t>AND</a:t>
            </a:r>
            <a:r>
              <a:rPr lang="en-US" altLang="zh-TW" sz="2700" dirty="0">
                <a:latin typeface="Times New Roman" pitchFamily="18" charset="0"/>
                <a:ea typeface="新細明體" pitchFamily="18" charset="-120"/>
                <a:cs typeface="Times New Roman" pitchFamily="18" charset="0"/>
              </a:rPr>
              <a:t> gates and an array of </a:t>
            </a:r>
            <a:r>
              <a:rPr lang="en-US" altLang="zh-TW" sz="2700" b="1" dirty="0">
                <a:latin typeface="Times New Roman" pitchFamily="18" charset="0"/>
                <a:ea typeface="新細明體" pitchFamily="18" charset="-120"/>
                <a:cs typeface="Times New Roman" pitchFamily="18" charset="0"/>
              </a:rPr>
              <a:t>OR</a:t>
            </a:r>
            <a:r>
              <a:rPr lang="en-US" altLang="zh-TW" sz="2700" dirty="0">
                <a:latin typeface="Times New Roman" pitchFamily="18" charset="0"/>
                <a:ea typeface="新細明體" pitchFamily="18" charset="-120"/>
                <a:cs typeface="Times New Roman" pitchFamily="18" charset="0"/>
              </a:rPr>
              <a:t> gates</a:t>
            </a:r>
          </a:p>
          <a:p>
            <a:pPr marL="457189" lvl="1" indent="-457189" algn="just">
              <a:spcAft>
                <a:spcPts val="800"/>
              </a:spcAft>
              <a:buSzPct val="130000"/>
              <a:buFont typeface="Wingdings" pitchFamily="2" charset="2"/>
              <a:buChar char="v"/>
            </a:pPr>
            <a:r>
              <a:rPr lang="en-US" altLang="zh-TW" sz="2700" dirty="0">
                <a:latin typeface="Times New Roman" pitchFamily="18" charset="0"/>
                <a:ea typeface="新細明體" pitchFamily="18" charset="-120"/>
                <a:cs typeface="Times New Roman" pitchFamily="18" charset="0"/>
              </a:rPr>
              <a:t>Each input feeds both a non-inverting buffer and an inverting buffer to produce the true and inverted forms of each variable. </a:t>
            </a:r>
          </a:p>
          <a:p>
            <a:pPr marL="457189" lvl="1" indent="-457189" algn="just">
              <a:spcAft>
                <a:spcPts val="800"/>
              </a:spcAft>
              <a:buSzPct val="130000"/>
              <a:buFont typeface="Wingdings" pitchFamily="2" charset="2"/>
              <a:buChar char="v"/>
            </a:pPr>
            <a:r>
              <a:rPr lang="en-US" altLang="zh-TW" sz="2700" dirty="0">
                <a:latin typeface="Times New Roman" pitchFamily="18" charset="0"/>
                <a:ea typeface="新細明體" pitchFamily="18" charset="-120"/>
                <a:cs typeface="Times New Roman" pitchFamily="18" charset="0"/>
              </a:rPr>
              <a:t>The AND outputs are called the </a:t>
            </a:r>
            <a:r>
              <a:rPr lang="en-US" altLang="zh-TW" sz="2700" b="1" dirty="0">
                <a:latin typeface="Times New Roman" pitchFamily="18" charset="0"/>
                <a:ea typeface="新細明體" pitchFamily="18" charset="-120"/>
                <a:cs typeface="Times New Roman" pitchFamily="18" charset="0"/>
              </a:rPr>
              <a:t>product lines</a:t>
            </a:r>
          </a:p>
          <a:p>
            <a:pPr marL="457189" lvl="1" indent="-457189" algn="just">
              <a:spcAft>
                <a:spcPts val="800"/>
              </a:spcAft>
              <a:buSzPct val="130000"/>
              <a:buFont typeface="Wingdings" pitchFamily="2" charset="2"/>
              <a:buChar char="v"/>
            </a:pPr>
            <a:r>
              <a:rPr lang="en-US" altLang="zh-TW" sz="2700" dirty="0">
                <a:latin typeface="Times New Roman" pitchFamily="18" charset="0"/>
                <a:ea typeface="新細明體" pitchFamily="18" charset="-120"/>
                <a:cs typeface="Times New Roman" pitchFamily="18" charset="0"/>
              </a:rPr>
              <a:t>Each product line is connected to one of the inputs of each OR gate</a:t>
            </a:r>
          </a:p>
          <a:p>
            <a:pPr marL="457189" lvl="1" indent="-457189" algn="just">
              <a:buSzPct val="130000"/>
              <a:buFont typeface="Wingdings" pitchFamily="2" charset="2"/>
              <a:buChar char="v"/>
            </a:pPr>
            <a:r>
              <a:rPr lang="en-US" altLang="zh-TW" sz="2700" dirty="0">
                <a:latin typeface="Times New Roman" pitchFamily="18" charset="0"/>
                <a:ea typeface="新細明體" pitchFamily="18" charset="-120"/>
                <a:cs typeface="Times New Roman" pitchFamily="18" charset="0"/>
              </a:rPr>
              <a:t>Three fundamental types of standard PLDs: </a:t>
            </a:r>
            <a:r>
              <a:rPr lang="en-US" altLang="zh-TW" sz="2700" b="1" dirty="0">
                <a:latin typeface="Times New Roman" pitchFamily="18" charset="0"/>
                <a:ea typeface="新細明體" pitchFamily="18" charset="-120"/>
                <a:cs typeface="Times New Roman" pitchFamily="18" charset="0"/>
              </a:rPr>
              <a:t>PROM, PAL,</a:t>
            </a:r>
            <a:r>
              <a:rPr lang="en-US" altLang="zh-TW" sz="2700" dirty="0">
                <a:latin typeface="Times New Roman" pitchFamily="18" charset="0"/>
                <a:ea typeface="新細明體" pitchFamily="18" charset="-120"/>
                <a:cs typeface="Times New Roman" pitchFamily="18" charset="0"/>
              </a:rPr>
              <a:t> and</a:t>
            </a:r>
            <a:r>
              <a:rPr lang="en-US" altLang="zh-TW" sz="2700" b="1" dirty="0">
                <a:latin typeface="Times New Roman" pitchFamily="18" charset="0"/>
                <a:ea typeface="新細明體" pitchFamily="18" charset="-120"/>
                <a:cs typeface="Times New Roman" pitchFamily="18" charset="0"/>
              </a:rPr>
              <a:t> PLA</a:t>
            </a:r>
          </a:p>
        </p:txBody>
      </p:sp>
    </p:spTree>
    <p:extLst>
      <p:ext uri="{BB962C8B-B14F-4D97-AF65-F5344CB8AC3E}">
        <p14:creationId xmlns:p14="http://schemas.microsoft.com/office/powerpoint/2010/main" val="3706453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9300" y="334964"/>
            <a:ext cx="11237384" cy="777875"/>
          </a:xfrm>
        </p:spPr>
        <p:txBody>
          <a:bodyPr/>
          <a:lstStyle/>
          <a:p>
            <a:r>
              <a:rPr lang="en-US" b="1" dirty="0">
                <a:latin typeface="Times New Roman" pitchFamily="18" charset="0"/>
                <a:cs typeface="Times New Roman" pitchFamily="18" charset="0"/>
              </a:rPr>
              <a:t>Basic Configuration of Three PLDs</a:t>
            </a:r>
            <a:endParaRPr lang="en-US" b="1" dirty="0">
              <a:solidFill>
                <a:schemeClr val="tx1"/>
              </a:solidFill>
              <a:latin typeface="Times New Roman" pitchFamily="18" charset="0"/>
              <a:cs typeface="Times New Roman" pitchFamily="18" charset="0"/>
            </a:endParaRPr>
          </a:p>
        </p:txBody>
      </p:sp>
      <p:sp>
        <p:nvSpPr>
          <p:cNvPr id="20484" name="Rectangle 3"/>
          <p:cNvSpPr>
            <a:spLocks noChangeArrowheads="1"/>
          </p:cNvSpPr>
          <p:nvPr/>
        </p:nvSpPr>
        <p:spPr bwMode="auto">
          <a:xfrm>
            <a:off x="3710517" y="2362201"/>
            <a:ext cx="5089000" cy="328295"/>
          </a:xfrm>
          <a:prstGeom prst="rect">
            <a:avLst/>
          </a:prstGeom>
          <a:noFill/>
          <a:ln w="9525">
            <a:noFill/>
            <a:miter lim="800000"/>
            <a:headEnd/>
            <a:tailEnd/>
          </a:ln>
        </p:spPr>
        <p:txBody>
          <a:bodyPr wrap="none" lIns="0" tIns="0" rIns="0" bIns="0">
            <a:spAutoFit/>
          </a:bodyPr>
          <a:lstStyle/>
          <a:p>
            <a:r>
              <a:rPr lang="en-US" sz="1500" dirty="0">
                <a:solidFill>
                  <a:srgbClr val="000000"/>
                </a:solidFill>
                <a:latin typeface="Times New Roman" pitchFamily="18" charset="0"/>
                <a:cs typeface="Times New Roman" pitchFamily="18" charset="0"/>
              </a:rPr>
              <a:t>(</a:t>
            </a:r>
            <a:r>
              <a:rPr lang="en-US" sz="2100" dirty="0">
                <a:solidFill>
                  <a:srgbClr val="000000"/>
                </a:solidFill>
                <a:latin typeface="Times New Roman" pitchFamily="18" charset="0"/>
                <a:cs typeface="Times New Roman" pitchFamily="18" charset="0"/>
              </a:rPr>
              <a:t>a) Programmable read-only memory (PROM)</a:t>
            </a:r>
            <a:endParaRPr lang="en-US" sz="2100" dirty="0">
              <a:latin typeface="Times New Roman" pitchFamily="18" charset="0"/>
              <a:cs typeface="Times New Roman" pitchFamily="18" charset="0"/>
            </a:endParaRPr>
          </a:p>
        </p:txBody>
      </p:sp>
      <p:sp>
        <p:nvSpPr>
          <p:cNvPr id="20485" name="Freeform 4"/>
          <p:cNvSpPr>
            <a:spLocks/>
          </p:cNvSpPr>
          <p:nvPr/>
        </p:nvSpPr>
        <p:spPr bwMode="auto">
          <a:xfrm>
            <a:off x="3458634" y="1368425"/>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grpSp>
        <p:nvGrpSpPr>
          <p:cNvPr id="20486" name="Group 5"/>
          <p:cNvGrpSpPr>
            <a:grpSpLocks/>
          </p:cNvGrpSpPr>
          <p:nvPr/>
        </p:nvGrpSpPr>
        <p:grpSpPr bwMode="auto">
          <a:xfrm>
            <a:off x="1498602" y="1749426"/>
            <a:ext cx="1951567" cy="82551"/>
            <a:chOff x="714" y="1102"/>
            <a:chExt cx="922" cy="52"/>
          </a:xfrm>
        </p:grpSpPr>
        <p:sp>
          <p:nvSpPr>
            <p:cNvPr id="20552" name="Line 6"/>
            <p:cNvSpPr>
              <a:spLocks noChangeShapeType="1"/>
            </p:cNvSpPr>
            <p:nvPr/>
          </p:nvSpPr>
          <p:spPr bwMode="auto">
            <a:xfrm>
              <a:off x="714" y="1128"/>
              <a:ext cx="85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53" name="Freeform 7"/>
            <p:cNvSpPr>
              <a:spLocks/>
            </p:cNvSpPr>
            <p:nvPr/>
          </p:nvSpPr>
          <p:spPr bwMode="auto">
            <a:xfrm>
              <a:off x="1550"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6" y="11"/>
                    <a:pt x="43" y="13"/>
                  </a:cubicBezTo>
                  <a:cubicBezTo>
                    <a:pt x="36"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grpSp>
        <p:nvGrpSpPr>
          <p:cNvPr id="20487" name="Group 8"/>
          <p:cNvGrpSpPr>
            <a:grpSpLocks/>
          </p:cNvGrpSpPr>
          <p:nvPr/>
        </p:nvGrpSpPr>
        <p:grpSpPr bwMode="auto">
          <a:xfrm>
            <a:off x="5659969" y="1749426"/>
            <a:ext cx="2027767" cy="82551"/>
            <a:chOff x="2674" y="1102"/>
            <a:chExt cx="958" cy="52"/>
          </a:xfrm>
        </p:grpSpPr>
        <p:sp>
          <p:nvSpPr>
            <p:cNvPr id="20550" name="Line 9"/>
            <p:cNvSpPr>
              <a:spLocks noChangeShapeType="1"/>
            </p:cNvSpPr>
            <p:nvPr/>
          </p:nvSpPr>
          <p:spPr bwMode="auto">
            <a:xfrm>
              <a:off x="2674" y="1128"/>
              <a:ext cx="88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51" name="Freeform 10"/>
            <p:cNvSpPr>
              <a:spLocks/>
            </p:cNvSpPr>
            <p:nvPr/>
          </p:nvSpPr>
          <p:spPr bwMode="auto">
            <a:xfrm>
              <a:off x="3546"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6" y="11"/>
                    <a:pt x="43" y="13"/>
                  </a:cubicBezTo>
                  <a:cubicBezTo>
                    <a:pt x="36"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grpSp>
        <p:nvGrpSpPr>
          <p:cNvPr id="20488" name="Group 11"/>
          <p:cNvGrpSpPr>
            <a:grpSpLocks/>
          </p:cNvGrpSpPr>
          <p:nvPr/>
        </p:nvGrpSpPr>
        <p:grpSpPr bwMode="auto">
          <a:xfrm>
            <a:off x="9884833" y="1749426"/>
            <a:ext cx="635000" cy="82551"/>
            <a:chOff x="4670" y="1102"/>
            <a:chExt cx="300" cy="52"/>
          </a:xfrm>
        </p:grpSpPr>
        <p:sp>
          <p:nvSpPr>
            <p:cNvPr id="20548" name="Line 12"/>
            <p:cNvSpPr>
              <a:spLocks noChangeShapeType="1"/>
            </p:cNvSpPr>
            <p:nvPr/>
          </p:nvSpPr>
          <p:spPr bwMode="auto">
            <a:xfrm>
              <a:off x="4670" y="1128"/>
              <a:ext cx="236"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49" name="Freeform 13"/>
            <p:cNvSpPr>
              <a:spLocks/>
            </p:cNvSpPr>
            <p:nvPr/>
          </p:nvSpPr>
          <p:spPr bwMode="auto">
            <a:xfrm>
              <a:off x="4884"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5" y="11"/>
                    <a:pt x="43" y="13"/>
                  </a:cubicBezTo>
                  <a:cubicBezTo>
                    <a:pt x="35"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sp>
        <p:nvSpPr>
          <p:cNvPr id="20489" name="Rectangle 14"/>
          <p:cNvSpPr>
            <a:spLocks noChangeArrowheads="1"/>
          </p:cNvSpPr>
          <p:nvPr/>
        </p:nvSpPr>
        <p:spPr bwMode="auto">
          <a:xfrm>
            <a:off x="693974" y="1636574"/>
            <a:ext cx="686085" cy="328295"/>
          </a:xfrm>
          <a:prstGeom prst="rect">
            <a:avLst/>
          </a:prstGeom>
          <a:noFill/>
          <a:ln w="9525">
            <a:noFill/>
            <a:miter lim="800000"/>
            <a:headEnd/>
            <a:tailEnd/>
          </a:ln>
        </p:spPr>
        <p:txBody>
          <a:bodyPr wrap="none" lIns="0" tIns="0" rIns="0" bIns="0">
            <a:spAutoFit/>
          </a:bodyPr>
          <a:lstStyle/>
          <a:p>
            <a:r>
              <a:rPr lang="en-US" sz="2100" dirty="0">
                <a:solidFill>
                  <a:srgbClr val="000000"/>
                </a:solidFill>
                <a:latin typeface="Times New Roman" pitchFamily="18" charset="0"/>
                <a:cs typeface="Times New Roman" pitchFamily="18" charset="0"/>
              </a:rPr>
              <a:t>Inputs</a:t>
            </a:r>
            <a:endParaRPr lang="en-US" sz="2100" dirty="0">
              <a:latin typeface="Times New Roman" pitchFamily="18" charset="0"/>
              <a:cs typeface="Times New Roman" pitchFamily="18" charset="0"/>
            </a:endParaRPr>
          </a:p>
        </p:txBody>
      </p:sp>
      <p:sp>
        <p:nvSpPr>
          <p:cNvPr id="20490" name="Rectangle 15"/>
          <p:cNvSpPr>
            <a:spLocks noChangeArrowheads="1"/>
          </p:cNvSpPr>
          <p:nvPr/>
        </p:nvSpPr>
        <p:spPr bwMode="auto">
          <a:xfrm>
            <a:off x="4273551" y="1506539"/>
            <a:ext cx="437620"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Fixed</a:t>
            </a:r>
            <a:endParaRPr lang="en-US" sz="3200">
              <a:latin typeface="Times New Roman" pitchFamily="18" charset="0"/>
              <a:cs typeface="Times New Roman" pitchFamily="18" charset="0"/>
            </a:endParaRPr>
          </a:p>
        </p:txBody>
      </p:sp>
      <p:sp>
        <p:nvSpPr>
          <p:cNvPr id="20491" name="Rectangle 16"/>
          <p:cNvSpPr>
            <a:spLocks noChangeArrowheads="1"/>
          </p:cNvSpPr>
          <p:nvPr/>
        </p:nvSpPr>
        <p:spPr bwMode="auto">
          <a:xfrm>
            <a:off x="3968751" y="1706565"/>
            <a:ext cx="860813"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AND array</a:t>
            </a:r>
            <a:endParaRPr lang="en-US" sz="3200">
              <a:latin typeface="Times New Roman" pitchFamily="18" charset="0"/>
              <a:cs typeface="Times New Roman" pitchFamily="18" charset="0"/>
            </a:endParaRPr>
          </a:p>
        </p:txBody>
      </p:sp>
      <p:sp>
        <p:nvSpPr>
          <p:cNvPr id="20492" name="Rectangle 17"/>
          <p:cNvSpPr>
            <a:spLocks noChangeArrowheads="1"/>
          </p:cNvSpPr>
          <p:nvPr/>
        </p:nvSpPr>
        <p:spPr bwMode="auto">
          <a:xfrm>
            <a:off x="4051302" y="1906589"/>
            <a:ext cx="735779" cy="230832"/>
          </a:xfrm>
          <a:prstGeom prst="rect">
            <a:avLst/>
          </a:prstGeom>
          <a:noFill/>
          <a:ln w="9525">
            <a:noFill/>
            <a:miter lim="800000"/>
            <a:headEnd/>
            <a:tailEnd/>
          </a:ln>
        </p:spPr>
        <p:txBody>
          <a:bodyPr wrap="none" lIns="0" tIns="0" rIns="0" bIns="0">
            <a:spAutoFit/>
          </a:bodyPr>
          <a:lstStyle/>
          <a:p>
            <a:r>
              <a:rPr lang="en-US" sz="1500" dirty="0">
                <a:solidFill>
                  <a:srgbClr val="000000"/>
                </a:solidFill>
                <a:latin typeface="Times New Roman" pitchFamily="18" charset="0"/>
                <a:cs typeface="Times New Roman" pitchFamily="18" charset="0"/>
              </a:rPr>
              <a:t>(decoder)</a:t>
            </a:r>
            <a:endParaRPr lang="en-US" sz="3200" dirty="0">
              <a:latin typeface="Times New Roman" pitchFamily="18" charset="0"/>
              <a:cs typeface="Times New Roman" pitchFamily="18" charset="0"/>
            </a:endParaRPr>
          </a:p>
        </p:txBody>
      </p:sp>
      <p:sp>
        <p:nvSpPr>
          <p:cNvPr id="20493" name="Freeform 18"/>
          <p:cNvSpPr>
            <a:spLocks/>
          </p:cNvSpPr>
          <p:nvPr/>
        </p:nvSpPr>
        <p:spPr bwMode="auto">
          <a:xfrm>
            <a:off x="7683500" y="1368425"/>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sp>
        <p:nvSpPr>
          <p:cNvPr id="20494" name="Rectangle 19"/>
          <p:cNvSpPr>
            <a:spLocks noChangeArrowheads="1"/>
          </p:cNvSpPr>
          <p:nvPr/>
        </p:nvSpPr>
        <p:spPr bwMode="auto">
          <a:xfrm>
            <a:off x="8020051" y="1606551"/>
            <a:ext cx="1130118"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Programmable</a:t>
            </a:r>
            <a:endParaRPr lang="en-US" sz="3200">
              <a:latin typeface="Times New Roman" pitchFamily="18" charset="0"/>
              <a:cs typeface="Times New Roman" pitchFamily="18" charset="0"/>
            </a:endParaRPr>
          </a:p>
        </p:txBody>
      </p:sp>
      <p:sp>
        <p:nvSpPr>
          <p:cNvPr id="20495" name="Rectangle 20"/>
          <p:cNvSpPr>
            <a:spLocks noChangeArrowheads="1"/>
          </p:cNvSpPr>
          <p:nvPr/>
        </p:nvSpPr>
        <p:spPr bwMode="auto">
          <a:xfrm>
            <a:off x="8293101" y="1806575"/>
            <a:ext cx="71013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OR array</a:t>
            </a:r>
            <a:endParaRPr lang="en-US" sz="3200">
              <a:latin typeface="Times New Roman" pitchFamily="18" charset="0"/>
              <a:cs typeface="Times New Roman" pitchFamily="18" charset="0"/>
            </a:endParaRPr>
          </a:p>
        </p:txBody>
      </p:sp>
      <p:sp>
        <p:nvSpPr>
          <p:cNvPr id="20496" name="Rectangle 21"/>
          <p:cNvSpPr>
            <a:spLocks noChangeArrowheads="1"/>
          </p:cNvSpPr>
          <p:nvPr/>
        </p:nvSpPr>
        <p:spPr bwMode="auto">
          <a:xfrm>
            <a:off x="10560051" y="1682751"/>
            <a:ext cx="60914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Outputs</a:t>
            </a:r>
            <a:endParaRPr lang="en-US" sz="3200">
              <a:latin typeface="Times New Roman" pitchFamily="18" charset="0"/>
              <a:cs typeface="Times New Roman" pitchFamily="18" charset="0"/>
            </a:endParaRPr>
          </a:p>
        </p:txBody>
      </p:sp>
      <p:sp>
        <p:nvSpPr>
          <p:cNvPr id="20497" name="Rectangle 22"/>
          <p:cNvSpPr>
            <a:spLocks noChangeArrowheads="1"/>
          </p:cNvSpPr>
          <p:nvPr/>
        </p:nvSpPr>
        <p:spPr bwMode="auto">
          <a:xfrm>
            <a:off x="5835653" y="1533526"/>
            <a:ext cx="1211871"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Programmable</a:t>
            </a:r>
            <a:endParaRPr lang="en-US" sz="3700">
              <a:solidFill>
                <a:schemeClr val="hlink"/>
              </a:solidFill>
              <a:latin typeface="Times New Roman" pitchFamily="18" charset="0"/>
              <a:cs typeface="Times New Roman" pitchFamily="18" charset="0"/>
            </a:endParaRPr>
          </a:p>
        </p:txBody>
      </p:sp>
      <p:sp>
        <p:nvSpPr>
          <p:cNvPr id="20498" name="Rectangle 23"/>
          <p:cNvSpPr>
            <a:spLocks noChangeArrowheads="1"/>
          </p:cNvSpPr>
          <p:nvPr/>
        </p:nvSpPr>
        <p:spPr bwMode="auto">
          <a:xfrm>
            <a:off x="5954186" y="1801814"/>
            <a:ext cx="1028060"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Connections</a:t>
            </a:r>
            <a:endParaRPr lang="en-US" sz="3700">
              <a:solidFill>
                <a:schemeClr val="hlink"/>
              </a:solidFill>
              <a:latin typeface="Times New Roman" pitchFamily="18" charset="0"/>
              <a:cs typeface="Times New Roman" pitchFamily="18" charset="0"/>
            </a:endParaRPr>
          </a:p>
        </p:txBody>
      </p:sp>
      <p:sp>
        <p:nvSpPr>
          <p:cNvPr id="20499" name="Rectangle 24"/>
          <p:cNvSpPr>
            <a:spLocks noChangeArrowheads="1"/>
          </p:cNvSpPr>
          <p:nvPr/>
        </p:nvSpPr>
        <p:spPr bwMode="auto">
          <a:xfrm>
            <a:off x="3710518" y="4157663"/>
            <a:ext cx="4776949" cy="328295"/>
          </a:xfrm>
          <a:prstGeom prst="rect">
            <a:avLst/>
          </a:prstGeom>
          <a:noFill/>
          <a:ln w="9525">
            <a:noFill/>
            <a:miter lim="800000"/>
            <a:headEnd/>
            <a:tailEnd/>
          </a:ln>
        </p:spPr>
        <p:txBody>
          <a:bodyPr wrap="none" lIns="0" tIns="0" rIns="0" bIns="0">
            <a:spAutoFit/>
          </a:bodyPr>
          <a:lstStyle/>
          <a:p>
            <a:r>
              <a:rPr lang="en-US" sz="1500" dirty="0">
                <a:solidFill>
                  <a:srgbClr val="000000"/>
                </a:solidFill>
                <a:latin typeface="Times New Roman" pitchFamily="18" charset="0"/>
                <a:cs typeface="Times New Roman" pitchFamily="18" charset="0"/>
              </a:rPr>
              <a:t>(</a:t>
            </a:r>
            <a:r>
              <a:rPr lang="en-US" sz="2100" dirty="0">
                <a:solidFill>
                  <a:srgbClr val="000000"/>
                </a:solidFill>
                <a:latin typeface="Times New Roman" pitchFamily="18" charset="0"/>
                <a:cs typeface="Times New Roman" pitchFamily="18" charset="0"/>
              </a:rPr>
              <a:t>b) Programmable array logic (PAL) device</a:t>
            </a:r>
            <a:endParaRPr lang="en-US" sz="2100" dirty="0">
              <a:latin typeface="Times New Roman" pitchFamily="18" charset="0"/>
              <a:cs typeface="Times New Roman" pitchFamily="18" charset="0"/>
            </a:endParaRPr>
          </a:p>
        </p:txBody>
      </p:sp>
      <p:sp>
        <p:nvSpPr>
          <p:cNvPr id="20500" name="Freeform 25"/>
          <p:cNvSpPr>
            <a:spLocks/>
          </p:cNvSpPr>
          <p:nvPr/>
        </p:nvSpPr>
        <p:spPr bwMode="auto">
          <a:xfrm>
            <a:off x="7683500" y="3162300"/>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sp>
        <p:nvSpPr>
          <p:cNvPr id="20501" name="Rectangle 26"/>
          <p:cNvSpPr>
            <a:spLocks noChangeArrowheads="1"/>
          </p:cNvSpPr>
          <p:nvPr/>
        </p:nvSpPr>
        <p:spPr bwMode="auto">
          <a:xfrm>
            <a:off x="791635" y="3459163"/>
            <a:ext cx="480901" cy="230832"/>
          </a:xfrm>
          <a:prstGeom prst="rect">
            <a:avLst/>
          </a:prstGeom>
          <a:noFill/>
          <a:ln w="9525">
            <a:noFill/>
            <a:miter lim="800000"/>
            <a:headEnd/>
            <a:tailEnd/>
          </a:ln>
        </p:spPr>
        <p:txBody>
          <a:bodyPr wrap="none" lIns="0" tIns="0" rIns="0" bIns="0">
            <a:spAutoFit/>
          </a:bodyPr>
          <a:lstStyle/>
          <a:p>
            <a:r>
              <a:rPr lang="en-US" sz="1500" dirty="0">
                <a:solidFill>
                  <a:srgbClr val="000000"/>
                </a:solidFill>
                <a:latin typeface="Times New Roman" pitchFamily="18" charset="0"/>
                <a:cs typeface="Times New Roman" pitchFamily="18" charset="0"/>
              </a:rPr>
              <a:t>Inputs</a:t>
            </a:r>
            <a:endParaRPr lang="en-US" sz="3200" dirty="0">
              <a:latin typeface="Times New Roman" pitchFamily="18" charset="0"/>
              <a:cs typeface="Times New Roman" pitchFamily="18" charset="0"/>
            </a:endParaRPr>
          </a:p>
        </p:txBody>
      </p:sp>
      <p:sp>
        <p:nvSpPr>
          <p:cNvPr id="20502" name="Freeform 27"/>
          <p:cNvSpPr>
            <a:spLocks/>
          </p:cNvSpPr>
          <p:nvPr/>
        </p:nvSpPr>
        <p:spPr bwMode="auto">
          <a:xfrm>
            <a:off x="3458634" y="3162300"/>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sp>
        <p:nvSpPr>
          <p:cNvPr id="20503" name="Rectangle 28"/>
          <p:cNvSpPr>
            <a:spLocks noChangeArrowheads="1"/>
          </p:cNvSpPr>
          <p:nvPr/>
        </p:nvSpPr>
        <p:spPr bwMode="auto">
          <a:xfrm>
            <a:off x="3795184" y="3400426"/>
            <a:ext cx="1130118"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Programmable</a:t>
            </a:r>
            <a:endParaRPr lang="en-US" sz="3200">
              <a:latin typeface="Times New Roman" pitchFamily="18" charset="0"/>
              <a:cs typeface="Times New Roman" pitchFamily="18" charset="0"/>
            </a:endParaRPr>
          </a:p>
        </p:txBody>
      </p:sp>
      <p:sp>
        <p:nvSpPr>
          <p:cNvPr id="20504" name="Rectangle 29"/>
          <p:cNvSpPr>
            <a:spLocks noChangeArrowheads="1"/>
          </p:cNvSpPr>
          <p:nvPr/>
        </p:nvSpPr>
        <p:spPr bwMode="auto">
          <a:xfrm>
            <a:off x="3968751" y="3600451"/>
            <a:ext cx="860813"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AND array</a:t>
            </a:r>
            <a:endParaRPr lang="en-US" sz="3200">
              <a:latin typeface="Times New Roman" pitchFamily="18" charset="0"/>
              <a:cs typeface="Times New Roman" pitchFamily="18" charset="0"/>
            </a:endParaRPr>
          </a:p>
        </p:txBody>
      </p:sp>
      <p:sp>
        <p:nvSpPr>
          <p:cNvPr id="20505" name="Rectangle 30"/>
          <p:cNvSpPr>
            <a:spLocks noChangeArrowheads="1"/>
          </p:cNvSpPr>
          <p:nvPr/>
        </p:nvSpPr>
        <p:spPr bwMode="auto">
          <a:xfrm>
            <a:off x="8498418" y="3400426"/>
            <a:ext cx="437620"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Fixed</a:t>
            </a:r>
            <a:endParaRPr lang="en-US" sz="3200">
              <a:latin typeface="Times New Roman" pitchFamily="18" charset="0"/>
              <a:cs typeface="Times New Roman" pitchFamily="18" charset="0"/>
            </a:endParaRPr>
          </a:p>
        </p:txBody>
      </p:sp>
      <p:sp>
        <p:nvSpPr>
          <p:cNvPr id="20506" name="Rectangle 31"/>
          <p:cNvSpPr>
            <a:spLocks noChangeArrowheads="1"/>
          </p:cNvSpPr>
          <p:nvPr/>
        </p:nvSpPr>
        <p:spPr bwMode="auto">
          <a:xfrm>
            <a:off x="8293101" y="3600451"/>
            <a:ext cx="71013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OR array</a:t>
            </a:r>
            <a:endParaRPr lang="en-US" sz="3200">
              <a:latin typeface="Times New Roman" pitchFamily="18" charset="0"/>
              <a:cs typeface="Times New Roman" pitchFamily="18" charset="0"/>
            </a:endParaRPr>
          </a:p>
        </p:txBody>
      </p:sp>
      <p:sp>
        <p:nvSpPr>
          <p:cNvPr id="20507" name="Rectangle 32"/>
          <p:cNvSpPr>
            <a:spLocks noChangeArrowheads="1"/>
          </p:cNvSpPr>
          <p:nvPr/>
        </p:nvSpPr>
        <p:spPr bwMode="auto">
          <a:xfrm>
            <a:off x="10560051" y="3475039"/>
            <a:ext cx="60914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Outputs</a:t>
            </a:r>
            <a:endParaRPr lang="en-US" sz="3200">
              <a:latin typeface="Times New Roman" pitchFamily="18" charset="0"/>
              <a:cs typeface="Times New Roman" pitchFamily="18" charset="0"/>
            </a:endParaRPr>
          </a:p>
        </p:txBody>
      </p:sp>
      <p:sp>
        <p:nvSpPr>
          <p:cNvPr id="20508" name="Rectangle 33"/>
          <p:cNvSpPr>
            <a:spLocks noChangeArrowheads="1"/>
          </p:cNvSpPr>
          <p:nvPr/>
        </p:nvSpPr>
        <p:spPr bwMode="auto">
          <a:xfrm>
            <a:off x="1780608" y="3327401"/>
            <a:ext cx="1211869" cy="246221"/>
          </a:xfrm>
          <a:prstGeom prst="rect">
            <a:avLst/>
          </a:prstGeom>
          <a:noFill/>
          <a:ln w="9525">
            <a:noFill/>
            <a:miter lim="800000"/>
            <a:headEnd/>
            <a:tailEnd/>
          </a:ln>
        </p:spPr>
        <p:txBody>
          <a:bodyPr wrap="none" lIns="0" tIns="0" rIns="0" bIns="0">
            <a:spAutoFit/>
          </a:bodyPr>
          <a:lstStyle/>
          <a:p>
            <a:pPr algn="ctr"/>
            <a:r>
              <a:rPr lang="en-US" sz="1600" dirty="0">
                <a:solidFill>
                  <a:schemeClr val="hlink"/>
                </a:solidFill>
                <a:latin typeface="Times New Roman" pitchFamily="18" charset="0"/>
                <a:cs typeface="Times New Roman" pitchFamily="18" charset="0"/>
              </a:rPr>
              <a:t>Programmable</a:t>
            </a:r>
            <a:endParaRPr lang="en-US" sz="3700" dirty="0">
              <a:solidFill>
                <a:schemeClr val="hlink"/>
              </a:solidFill>
              <a:latin typeface="Times New Roman" pitchFamily="18" charset="0"/>
              <a:cs typeface="Times New Roman" pitchFamily="18" charset="0"/>
            </a:endParaRPr>
          </a:p>
        </p:txBody>
      </p:sp>
      <p:sp>
        <p:nvSpPr>
          <p:cNvPr id="20509" name="Rectangle 34"/>
          <p:cNvSpPr>
            <a:spLocks noChangeArrowheads="1"/>
          </p:cNvSpPr>
          <p:nvPr/>
        </p:nvSpPr>
        <p:spPr bwMode="auto">
          <a:xfrm>
            <a:off x="1885214" y="3590926"/>
            <a:ext cx="1028060" cy="246221"/>
          </a:xfrm>
          <a:prstGeom prst="rect">
            <a:avLst/>
          </a:prstGeom>
          <a:noFill/>
          <a:ln w="9525">
            <a:noFill/>
            <a:miter lim="800000"/>
            <a:headEnd/>
            <a:tailEnd/>
          </a:ln>
        </p:spPr>
        <p:txBody>
          <a:bodyPr wrap="none" lIns="0" tIns="0" rIns="0" bIns="0">
            <a:spAutoFit/>
          </a:bodyPr>
          <a:lstStyle/>
          <a:p>
            <a:pPr algn="ctr"/>
            <a:r>
              <a:rPr lang="en-US" sz="1600">
                <a:solidFill>
                  <a:schemeClr val="hlink"/>
                </a:solidFill>
                <a:latin typeface="Times New Roman" pitchFamily="18" charset="0"/>
                <a:cs typeface="Times New Roman" pitchFamily="18" charset="0"/>
              </a:rPr>
              <a:t>Connections</a:t>
            </a:r>
            <a:endParaRPr lang="en-US" sz="3700">
              <a:solidFill>
                <a:schemeClr val="hlink"/>
              </a:solidFill>
              <a:latin typeface="Times New Roman" pitchFamily="18" charset="0"/>
              <a:cs typeface="Times New Roman" pitchFamily="18" charset="0"/>
            </a:endParaRPr>
          </a:p>
        </p:txBody>
      </p:sp>
      <p:sp>
        <p:nvSpPr>
          <p:cNvPr id="20510" name="Rectangle 35"/>
          <p:cNvSpPr>
            <a:spLocks noChangeArrowheads="1"/>
          </p:cNvSpPr>
          <p:nvPr/>
        </p:nvSpPr>
        <p:spPr bwMode="auto">
          <a:xfrm>
            <a:off x="3710518" y="5957889"/>
            <a:ext cx="4791911" cy="328295"/>
          </a:xfrm>
          <a:prstGeom prst="rect">
            <a:avLst/>
          </a:prstGeom>
          <a:noFill/>
          <a:ln w="9525">
            <a:noFill/>
            <a:miter lim="800000"/>
            <a:headEnd/>
            <a:tailEnd/>
          </a:ln>
        </p:spPr>
        <p:txBody>
          <a:bodyPr wrap="none" lIns="0" tIns="0" rIns="0" bIns="0">
            <a:spAutoFit/>
          </a:bodyPr>
          <a:lstStyle/>
          <a:p>
            <a:r>
              <a:rPr lang="en-US" sz="2100" dirty="0">
                <a:latin typeface="Times New Roman" pitchFamily="18" charset="0"/>
                <a:cs typeface="Times New Roman" pitchFamily="18" charset="0"/>
              </a:rPr>
              <a:t>(c) Programmable logic array (PLA) device</a:t>
            </a:r>
          </a:p>
        </p:txBody>
      </p:sp>
      <p:sp>
        <p:nvSpPr>
          <p:cNvPr id="20511" name="Freeform 36"/>
          <p:cNvSpPr>
            <a:spLocks/>
          </p:cNvSpPr>
          <p:nvPr/>
        </p:nvSpPr>
        <p:spPr bwMode="auto">
          <a:xfrm>
            <a:off x="3458634" y="4956175"/>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grpSp>
        <p:nvGrpSpPr>
          <p:cNvPr id="20512" name="Group 37"/>
          <p:cNvGrpSpPr>
            <a:grpSpLocks/>
          </p:cNvGrpSpPr>
          <p:nvPr/>
        </p:nvGrpSpPr>
        <p:grpSpPr bwMode="auto">
          <a:xfrm>
            <a:off x="1528236" y="5337175"/>
            <a:ext cx="1934633" cy="82551"/>
            <a:chOff x="722" y="3362"/>
            <a:chExt cx="914" cy="52"/>
          </a:xfrm>
        </p:grpSpPr>
        <p:sp>
          <p:nvSpPr>
            <p:cNvPr id="20546" name="Line 38"/>
            <p:cNvSpPr>
              <a:spLocks noChangeShapeType="1"/>
            </p:cNvSpPr>
            <p:nvPr/>
          </p:nvSpPr>
          <p:spPr bwMode="auto">
            <a:xfrm>
              <a:off x="722" y="3388"/>
              <a:ext cx="85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47" name="Freeform 39"/>
            <p:cNvSpPr>
              <a:spLocks/>
            </p:cNvSpPr>
            <p:nvPr/>
          </p:nvSpPr>
          <p:spPr bwMode="auto">
            <a:xfrm>
              <a:off x="1550" y="3362"/>
              <a:ext cx="86" cy="52"/>
            </a:xfrm>
            <a:custGeom>
              <a:avLst/>
              <a:gdLst>
                <a:gd name="T0" fmla="*/ 32768 w 43"/>
                <a:gd name="T1" fmla="*/ 53248 h 26"/>
                <a:gd name="T2" fmla="*/ 0 w 43"/>
                <a:gd name="T3" fmla="*/ 4096 h 26"/>
                <a:gd name="T4" fmla="*/ 4096 w 43"/>
                <a:gd name="T5" fmla="*/ 0 h 26"/>
                <a:gd name="T6" fmla="*/ 86016 w 43"/>
                <a:gd name="T7" fmla="*/ 32768 h 26"/>
                <a:gd name="T8" fmla="*/ 176128 w 43"/>
                <a:gd name="T9" fmla="*/ 53248 h 26"/>
                <a:gd name="T10" fmla="*/ 86016 w 43"/>
                <a:gd name="T11" fmla="*/ 73728 h 26"/>
                <a:gd name="T12" fmla="*/ 4096 w 43"/>
                <a:gd name="T13" fmla="*/ 106496 h 26"/>
                <a:gd name="T14" fmla="*/ 0 w 43"/>
                <a:gd name="T15" fmla="*/ 106496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1"/>
                    <a:pt x="0" y="1"/>
                    <a:pt x="0" y="1"/>
                  </a:cubicBezTo>
                  <a:cubicBezTo>
                    <a:pt x="1" y="0"/>
                    <a:pt x="1" y="0"/>
                    <a:pt x="1" y="0"/>
                  </a:cubicBezTo>
                  <a:cubicBezTo>
                    <a:pt x="21" y="8"/>
                    <a:pt x="21" y="8"/>
                    <a:pt x="21" y="8"/>
                  </a:cubicBezTo>
                  <a:cubicBezTo>
                    <a:pt x="28" y="10"/>
                    <a:pt x="36" y="12"/>
                    <a:pt x="43" y="13"/>
                  </a:cubicBezTo>
                  <a:cubicBezTo>
                    <a:pt x="36" y="15"/>
                    <a:pt x="28" y="16"/>
                    <a:pt x="21" y="18"/>
                  </a:cubicBezTo>
                  <a:cubicBezTo>
                    <a:pt x="1" y="26"/>
                    <a:pt x="1" y="26"/>
                    <a:pt x="1" y="26"/>
                  </a:cubicBezTo>
                  <a:cubicBezTo>
                    <a:pt x="0" y="26"/>
                    <a:pt x="0" y="26"/>
                    <a:pt x="0" y="26"/>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grpSp>
        <p:nvGrpSpPr>
          <p:cNvPr id="20513" name="Group 40"/>
          <p:cNvGrpSpPr>
            <a:grpSpLocks/>
          </p:cNvGrpSpPr>
          <p:nvPr/>
        </p:nvGrpSpPr>
        <p:grpSpPr bwMode="auto">
          <a:xfrm>
            <a:off x="9884833" y="5337175"/>
            <a:ext cx="635000" cy="82551"/>
            <a:chOff x="4670" y="3362"/>
            <a:chExt cx="300" cy="52"/>
          </a:xfrm>
        </p:grpSpPr>
        <p:sp>
          <p:nvSpPr>
            <p:cNvPr id="20544" name="Line 41"/>
            <p:cNvSpPr>
              <a:spLocks noChangeShapeType="1"/>
            </p:cNvSpPr>
            <p:nvPr/>
          </p:nvSpPr>
          <p:spPr bwMode="auto">
            <a:xfrm>
              <a:off x="4670" y="3388"/>
              <a:ext cx="236"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45" name="Freeform 42"/>
            <p:cNvSpPr>
              <a:spLocks/>
            </p:cNvSpPr>
            <p:nvPr/>
          </p:nvSpPr>
          <p:spPr bwMode="auto">
            <a:xfrm>
              <a:off x="4884" y="3362"/>
              <a:ext cx="86" cy="52"/>
            </a:xfrm>
            <a:custGeom>
              <a:avLst/>
              <a:gdLst>
                <a:gd name="T0" fmla="*/ 32768 w 43"/>
                <a:gd name="T1" fmla="*/ 53248 h 26"/>
                <a:gd name="T2" fmla="*/ 0 w 43"/>
                <a:gd name="T3" fmla="*/ 4096 h 26"/>
                <a:gd name="T4" fmla="*/ 4096 w 43"/>
                <a:gd name="T5" fmla="*/ 0 h 26"/>
                <a:gd name="T6" fmla="*/ 86016 w 43"/>
                <a:gd name="T7" fmla="*/ 32768 h 26"/>
                <a:gd name="T8" fmla="*/ 176128 w 43"/>
                <a:gd name="T9" fmla="*/ 53248 h 26"/>
                <a:gd name="T10" fmla="*/ 86016 w 43"/>
                <a:gd name="T11" fmla="*/ 73728 h 26"/>
                <a:gd name="T12" fmla="*/ 4096 w 43"/>
                <a:gd name="T13" fmla="*/ 106496 h 26"/>
                <a:gd name="T14" fmla="*/ 0 w 43"/>
                <a:gd name="T15" fmla="*/ 106496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1"/>
                    <a:pt x="0" y="1"/>
                    <a:pt x="0" y="1"/>
                  </a:cubicBezTo>
                  <a:cubicBezTo>
                    <a:pt x="1" y="0"/>
                    <a:pt x="1" y="0"/>
                    <a:pt x="1" y="0"/>
                  </a:cubicBezTo>
                  <a:cubicBezTo>
                    <a:pt x="21" y="8"/>
                    <a:pt x="21" y="8"/>
                    <a:pt x="21" y="8"/>
                  </a:cubicBezTo>
                  <a:cubicBezTo>
                    <a:pt x="28" y="10"/>
                    <a:pt x="35" y="12"/>
                    <a:pt x="43" y="13"/>
                  </a:cubicBezTo>
                  <a:cubicBezTo>
                    <a:pt x="35" y="15"/>
                    <a:pt x="28" y="16"/>
                    <a:pt x="21" y="18"/>
                  </a:cubicBezTo>
                  <a:cubicBezTo>
                    <a:pt x="1" y="26"/>
                    <a:pt x="1" y="26"/>
                    <a:pt x="1" y="26"/>
                  </a:cubicBezTo>
                  <a:cubicBezTo>
                    <a:pt x="0" y="26"/>
                    <a:pt x="0" y="26"/>
                    <a:pt x="0" y="26"/>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sp>
        <p:nvSpPr>
          <p:cNvPr id="20514" name="Rectangle 43"/>
          <p:cNvSpPr>
            <a:spLocks noChangeArrowheads="1"/>
          </p:cNvSpPr>
          <p:nvPr/>
        </p:nvSpPr>
        <p:spPr bwMode="auto">
          <a:xfrm>
            <a:off x="791635" y="5272089"/>
            <a:ext cx="480901" cy="230832"/>
          </a:xfrm>
          <a:prstGeom prst="rect">
            <a:avLst/>
          </a:prstGeom>
          <a:noFill/>
          <a:ln w="9525">
            <a:noFill/>
            <a:miter lim="800000"/>
            <a:headEnd/>
            <a:tailEnd/>
          </a:ln>
        </p:spPr>
        <p:txBody>
          <a:bodyPr wrap="none" lIns="0" tIns="0" rIns="0" bIns="0">
            <a:spAutoFit/>
          </a:bodyPr>
          <a:lstStyle/>
          <a:p>
            <a:r>
              <a:rPr lang="en-US" sz="1500" dirty="0">
                <a:solidFill>
                  <a:srgbClr val="000000"/>
                </a:solidFill>
                <a:latin typeface="Times New Roman" pitchFamily="18" charset="0"/>
                <a:cs typeface="Times New Roman" pitchFamily="18" charset="0"/>
              </a:rPr>
              <a:t>Inputs</a:t>
            </a:r>
            <a:endParaRPr lang="en-US" sz="3200" dirty="0">
              <a:latin typeface="Times New Roman" pitchFamily="18" charset="0"/>
              <a:cs typeface="Times New Roman" pitchFamily="18" charset="0"/>
            </a:endParaRPr>
          </a:p>
        </p:txBody>
      </p:sp>
      <p:sp>
        <p:nvSpPr>
          <p:cNvPr id="20515" name="Freeform 44"/>
          <p:cNvSpPr>
            <a:spLocks/>
          </p:cNvSpPr>
          <p:nvPr/>
        </p:nvSpPr>
        <p:spPr bwMode="auto">
          <a:xfrm>
            <a:off x="7683500" y="4956175"/>
            <a:ext cx="2201333" cy="889000"/>
          </a:xfrm>
          <a:custGeom>
            <a:avLst/>
            <a:gdLst>
              <a:gd name="T0" fmla="*/ 0 w 1040"/>
              <a:gd name="T1" fmla="*/ 0 h 560"/>
              <a:gd name="T2" fmla="*/ 2147483647 w 1040"/>
              <a:gd name="T3" fmla="*/ 0 h 560"/>
              <a:gd name="T4" fmla="*/ 2147483647 w 1040"/>
              <a:gd name="T5" fmla="*/ 2147483647 h 560"/>
              <a:gd name="T6" fmla="*/ 0 w 1040"/>
              <a:gd name="T7" fmla="*/ 2147483647 h 560"/>
              <a:gd name="T8" fmla="*/ 0 w 1040"/>
              <a:gd name="T9" fmla="*/ 0 h 560"/>
              <a:gd name="T10" fmla="*/ 0 w 1040"/>
              <a:gd name="T11" fmla="*/ 0 h 560"/>
              <a:gd name="T12" fmla="*/ 0 60000 65536"/>
              <a:gd name="T13" fmla="*/ 0 60000 65536"/>
              <a:gd name="T14" fmla="*/ 0 60000 65536"/>
              <a:gd name="T15" fmla="*/ 0 60000 65536"/>
              <a:gd name="T16" fmla="*/ 0 60000 65536"/>
              <a:gd name="T17" fmla="*/ 0 60000 65536"/>
              <a:gd name="T18" fmla="*/ 0 w 1040"/>
              <a:gd name="T19" fmla="*/ 0 h 560"/>
              <a:gd name="T20" fmla="*/ 1040 w 1040"/>
              <a:gd name="T21" fmla="*/ 560 h 560"/>
            </a:gdLst>
            <a:ahLst/>
            <a:cxnLst>
              <a:cxn ang="T12">
                <a:pos x="T0" y="T1"/>
              </a:cxn>
              <a:cxn ang="T13">
                <a:pos x="T2" y="T3"/>
              </a:cxn>
              <a:cxn ang="T14">
                <a:pos x="T4" y="T5"/>
              </a:cxn>
              <a:cxn ang="T15">
                <a:pos x="T6" y="T7"/>
              </a:cxn>
              <a:cxn ang="T16">
                <a:pos x="T8" y="T9"/>
              </a:cxn>
              <a:cxn ang="T17">
                <a:pos x="T10" y="T11"/>
              </a:cxn>
            </a:cxnLst>
            <a:rect l="T18" t="T19" r="T20" b="T21"/>
            <a:pathLst>
              <a:path w="1040" h="560">
                <a:moveTo>
                  <a:pt x="0" y="0"/>
                </a:moveTo>
                <a:lnTo>
                  <a:pt x="1040" y="0"/>
                </a:lnTo>
                <a:lnTo>
                  <a:pt x="1040" y="560"/>
                </a:lnTo>
                <a:lnTo>
                  <a:pt x="0" y="560"/>
                </a:lnTo>
                <a:lnTo>
                  <a:pt x="0" y="0"/>
                </a:lnTo>
                <a:close/>
              </a:path>
            </a:pathLst>
          </a:custGeom>
          <a:noFill/>
          <a:ln w="38100">
            <a:solidFill>
              <a:srgbClr val="000000"/>
            </a:solidFill>
            <a:miter lim="800000"/>
            <a:headEnd/>
            <a:tailEnd/>
          </a:ln>
        </p:spPr>
        <p:txBody>
          <a:bodyPr lIns="121917" tIns="60958" rIns="121917" bIns="60958"/>
          <a:lstStyle/>
          <a:p>
            <a:endParaRPr lang="en-US" sz="1500">
              <a:latin typeface="Times New Roman" pitchFamily="18" charset="0"/>
              <a:cs typeface="Times New Roman" pitchFamily="18" charset="0"/>
            </a:endParaRPr>
          </a:p>
        </p:txBody>
      </p:sp>
      <p:sp>
        <p:nvSpPr>
          <p:cNvPr id="20516" name="Rectangle 45"/>
          <p:cNvSpPr>
            <a:spLocks noChangeArrowheads="1"/>
          </p:cNvSpPr>
          <p:nvPr/>
        </p:nvSpPr>
        <p:spPr bwMode="auto">
          <a:xfrm>
            <a:off x="8020051" y="5195889"/>
            <a:ext cx="1130118"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Programmable</a:t>
            </a:r>
            <a:endParaRPr lang="en-US" sz="3200">
              <a:latin typeface="Times New Roman" pitchFamily="18" charset="0"/>
              <a:cs typeface="Times New Roman" pitchFamily="18" charset="0"/>
            </a:endParaRPr>
          </a:p>
        </p:txBody>
      </p:sp>
      <p:sp>
        <p:nvSpPr>
          <p:cNvPr id="20517" name="Rectangle 46"/>
          <p:cNvSpPr>
            <a:spLocks noChangeArrowheads="1"/>
          </p:cNvSpPr>
          <p:nvPr/>
        </p:nvSpPr>
        <p:spPr bwMode="auto">
          <a:xfrm>
            <a:off x="8293101" y="5395914"/>
            <a:ext cx="71013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OR array</a:t>
            </a:r>
            <a:endParaRPr lang="en-US" sz="3200">
              <a:latin typeface="Times New Roman" pitchFamily="18" charset="0"/>
              <a:cs typeface="Times New Roman" pitchFamily="18" charset="0"/>
            </a:endParaRPr>
          </a:p>
        </p:txBody>
      </p:sp>
      <p:sp>
        <p:nvSpPr>
          <p:cNvPr id="20518" name="Rectangle 47"/>
          <p:cNvSpPr>
            <a:spLocks noChangeArrowheads="1"/>
          </p:cNvSpPr>
          <p:nvPr/>
        </p:nvSpPr>
        <p:spPr bwMode="auto">
          <a:xfrm>
            <a:off x="10560051" y="5267326"/>
            <a:ext cx="609141"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Outputs</a:t>
            </a:r>
            <a:endParaRPr lang="en-US" sz="3200">
              <a:latin typeface="Times New Roman" pitchFamily="18" charset="0"/>
              <a:cs typeface="Times New Roman" pitchFamily="18" charset="0"/>
            </a:endParaRPr>
          </a:p>
        </p:txBody>
      </p:sp>
      <p:sp>
        <p:nvSpPr>
          <p:cNvPr id="20519" name="Rectangle 48"/>
          <p:cNvSpPr>
            <a:spLocks noChangeArrowheads="1"/>
          </p:cNvSpPr>
          <p:nvPr/>
        </p:nvSpPr>
        <p:spPr bwMode="auto">
          <a:xfrm>
            <a:off x="1642535" y="5126039"/>
            <a:ext cx="1211871"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Programmable</a:t>
            </a:r>
            <a:endParaRPr lang="en-US" sz="3700">
              <a:solidFill>
                <a:schemeClr val="hlink"/>
              </a:solidFill>
              <a:latin typeface="Times New Roman" pitchFamily="18" charset="0"/>
              <a:cs typeface="Times New Roman" pitchFamily="18" charset="0"/>
            </a:endParaRPr>
          </a:p>
        </p:txBody>
      </p:sp>
      <p:sp>
        <p:nvSpPr>
          <p:cNvPr id="20520" name="Rectangle 49"/>
          <p:cNvSpPr>
            <a:spLocks noChangeArrowheads="1"/>
          </p:cNvSpPr>
          <p:nvPr/>
        </p:nvSpPr>
        <p:spPr bwMode="auto">
          <a:xfrm>
            <a:off x="1761067" y="5384802"/>
            <a:ext cx="1028060"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Connections</a:t>
            </a:r>
            <a:endParaRPr lang="en-US" sz="3700">
              <a:solidFill>
                <a:schemeClr val="hlink"/>
              </a:solidFill>
              <a:latin typeface="Times New Roman" pitchFamily="18" charset="0"/>
              <a:cs typeface="Times New Roman" pitchFamily="18" charset="0"/>
            </a:endParaRPr>
          </a:p>
        </p:txBody>
      </p:sp>
      <p:grpSp>
        <p:nvGrpSpPr>
          <p:cNvPr id="20521" name="Group 50"/>
          <p:cNvGrpSpPr>
            <a:grpSpLocks/>
          </p:cNvGrpSpPr>
          <p:nvPr/>
        </p:nvGrpSpPr>
        <p:grpSpPr bwMode="auto">
          <a:xfrm>
            <a:off x="5676902" y="5337175"/>
            <a:ext cx="1993900" cy="82551"/>
            <a:chOff x="2682" y="3362"/>
            <a:chExt cx="942" cy="52"/>
          </a:xfrm>
        </p:grpSpPr>
        <p:sp>
          <p:nvSpPr>
            <p:cNvPr id="20542" name="Line 51"/>
            <p:cNvSpPr>
              <a:spLocks noChangeShapeType="1"/>
            </p:cNvSpPr>
            <p:nvPr/>
          </p:nvSpPr>
          <p:spPr bwMode="auto">
            <a:xfrm>
              <a:off x="2682" y="3388"/>
              <a:ext cx="88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43" name="Freeform 52"/>
            <p:cNvSpPr>
              <a:spLocks/>
            </p:cNvSpPr>
            <p:nvPr/>
          </p:nvSpPr>
          <p:spPr bwMode="auto">
            <a:xfrm>
              <a:off x="3538" y="3362"/>
              <a:ext cx="86" cy="52"/>
            </a:xfrm>
            <a:custGeom>
              <a:avLst/>
              <a:gdLst>
                <a:gd name="T0" fmla="*/ 32768 w 43"/>
                <a:gd name="T1" fmla="*/ 53248 h 26"/>
                <a:gd name="T2" fmla="*/ 0 w 43"/>
                <a:gd name="T3" fmla="*/ 4096 h 26"/>
                <a:gd name="T4" fmla="*/ 4096 w 43"/>
                <a:gd name="T5" fmla="*/ 0 h 26"/>
                <a:gd name="T6" fmla="*/ 86016 w 43"/>
                <a:gd name="T7" fmla="*/ 32768 h 26"/>
                <a:gd name="T8" fmla="*/ 176128 w 43"/>
                <a:gd name="T9" fmla="*/ 53248 h 26"/>
                <a:gd name="T10" fmla="*/ 86016 w 43"/>
                <a:gd name="T11" fmla="*/ 73728 h 26"/>
                <a:gd name="T12" fmla="*/ 4096 w 43"/>
                <a:gd name="T13" fmla="*/ 106496 h 26"/>
                <a:gd name="T14" fmla="*/ 0 w 43"/>
                <a:gd name="T15" fmla="*/ 106496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1"/>
                    <a:pt x="0" y="1"/>
                    <a:pt x="0" y="1"/>
                  </a:cubicBezTo>
                  <a:cubicBezTo>
                    <a:pt x="1" y="0"/>
                    <a:pt x="1" y="0"/>
                    <a:pt x="1" y="0"/>
                  </a:cubicBezTo>
                  <a:cubicBezTo>
                    <a:pt x="21" y="8"/>
                    <a:pt x="21" y="8"/>
                    <a:pt x="21" y="8"/>
                  </a:cubicBezTo>
                  <a:cubicBezTo>
                    <a:pt x="28" y="10"/>
                    <a:pt x="36" y="12"/>
                    <a:pt x="43" y="13"/>
                  </a:cubicBezTo>
                  <a:cubicBezTo>
                    <a:pt x="36" y="15"/>
                    <a:pt x="28" y="16"/>
                    <a:pt x="21" y="18"/>
                  </a:cubicBezTo>
                  <a:cubicBezTo>
                    <a:pt x="1" y="26"/>
                    <a:pt x="1" y="26"/>
                    <a:pt x="1" y="26"/>
                  </a:cubicBezTo>
                  <a:cubicBezTo>
                    <a:pt x="0" y="26"/>
                    <a:pt x="0" y="26"/>
                    <a:pt x="0" y="26"/>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sp>
        <p:nvSpPr>
          <p:cNvPr id="20522" name="Rectangle 53"/>
          <p:cNvSpPr>
            <a:spLocks noChangeArrowheads="1"/>
          </p:cNvSpPr>
          <p:nvPr/>
        </p:nvSpPr>
        <p:spPr bwMode="auto">
          <a:xfrm>
            <a:off x="5850469" y="5126039"/>
            <a:ext cx="1211871"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Programmable</a:t>
            </a:r>
            <a:endParaRPr lang="en-US" sz="3700">
              <a:solidFill>
                <a:schemeClr val="hlink"/>
              </a:solidFill>
              <a:latin typeface="Times New Roman" pitchFamily="18" charset="0"/>
              <a:cs typeface="Times New Roman" pitchFamily="18" charset="0"/>
            </a:endParaRPr>
          </a:p>
        </p:txBody>
      </p:sp>
      <p:sp>
        <p:nvSpPr>
          <p:cNvPr id="20523" name="Rectangle 54"/>
          <p:cNvSpPr>
            <a:spLocks noChangeArrowheads="1"/>
          </p:cNvSpPr>
          <p:nvPr/>
        </p:nvSpPr>
        <p:spPr bwMode="auto">
          <a:xfrm>
            <a:off x="5969001" y="5384802"/>
            <a:ext cx="1028060" cy="246221"/>
          </a:xfrm>
          <a:prstGeom prst="rect">
            <a:avLst/>
          </a:prstGeom>
          <a:noFill/>
          <a:ln w="9525">
            <a:noFill/>
            <a:miter lim="800000"/>
            <a:headEnd/>
            <a:tailEnd/>
          </a:ln>
        </p:spPr>
        <p:txBody>
          <a:bodyPr wrap="none" lIns="0" tIns="0" rIns="0" bIns="0">
            <a:spAutoFit/>
          </a:bodyPr>
          <a:lstStyle/>
          <a:p>
            <a:r>
              <a:rPr lang="en-US" sz="1600">
                <a:solidFill>
                  <a:schemeClr val="hlink"/>
                </a:solidFill>
                <a:latin typeface="Times New Roman" pitchFamily="18" charset="0"/>
                <a:cs typeface="Times New Roman" pitchFamily="18" charset="0"/>
              </a:rPr>
              <a:t>Connections</a:t>
            </a:r>
            <a:endParaRPr lang="en-US" sz="3700">
              <a:solidFill>
                <a:schemeClr val="hlink"/>
              </a:solidFill>
              <a:latin typeface="Times New Roman" pitchFamily="18" charset="0"/>
              <a:cs typeface="Times New Roman" pitchFamily="18" charset="0"/>
            </a:endParaRPr>
          </a:p>
        </p:txBody>
      </p:sp>
      <p:sp>
        <p:nvSpPr>
          <p:cNvPr id="20524" name="Rectangle 55"/>
          <p:cNvSpPr>
            <a:spLocks noChangeArrowheads="1"/>
          </p:cNvSpPr>
          <p:nvPr/>
        </p:nvSpPr>
        <p:spPr bwMode="auto">
          <a:xfrm>
            <a:off x="3795184" y="5195889"/>
            <a:ext cx="1130118"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Programmable</a:t>
            </a:r>
            <a:endParaRPr lang="en-US" sz="3200">
              <a:latin typeface="Times New Roman" pitchFamily="18" charset="0"/>
              <a:cs typeface="Times New Roman" pitchFamily="18" charset="0"/>
            </a:endParaRPr>
          </a:p>
        </p:txBody>
      </p:sp>
      <p:sp>
        <p:nvSpPr>
          <p:cNvPr id="20525" name="Rectangle 56"/>
          <p:cNvSpPr>
            <a:spLocks noChangeArrowheads="1"/>
          </p:cNvSpPr>
          <p:nvPr/>
        </p:nvSpPr>
        <p:spPr bwMode="auto">
          <a:xfrm>
            <a:off x="3968751" y="5395914"/>
            <a:ext cx="860813" cy="230832"/>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cs typeface="Times New Roman" pitchFamily="18" charset="0"/>
              </a:rPr>
              <a:t>AND array</a:t>
            </a:r>
            <a:endParaRPr lang="en-US" sz="3200">
              <a:latin typeface="Times New Roman" pitchFamily="18" charset="0"/>
              <a:cs typeface="Times New Roman" pitchFamily="18" charset="0"/>
            </a:endParaRPr>
          </a:p>
        </p:txBody>
      </p:sp>
      <p:grpSp>
        <p:nvGrpSpPr>
          <p:cNvPr id="20526" name="Group 57"/>
          <p:cNvGrpSpPr>
            <a:grpSpLocks/>
          </p:cNvGrpSpPr>
          <p:nvPr/>
        </p:nvGrpSpPr>
        <p:grpSpPr bwMode="auto">
          <a:xfrm>
            <a:off x="1498602" y="3549650"/>
            <a:ext cx="1951567" cy="82551"/>
            <a:chOff x="714" y="1102"/>
            <a:chExt cx="922" cy="52"/>
          </a:xfrm>
        </p:grpSpPr>
        <p:sp>
          <p:nvSpPr>
            <p:cNvPr id="20540" name="Line 58"/>
            <p:cNvSpPr>
              <a:spLocks noChangeShapeType="1"/>
            </p:cNvSpPr>
            <p:nvPr/>
          </p:nvSpPr>
          <p:spPr bwMode="auto">
            <a:xfrm>
              <a:off x="714" y="1128"/>
              <a:ext cx="85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41" name="Freeform 59"/>
            <p:cNvSpPr>
              <a:spLocks/>
            </p:cNvSpPr>
            <p:nvPr/>
          </p:nvSpPr>
          <p:spPr bwMode="auto">
            <a:xfrm>
              <a:off x="1550"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6" y="11"/>
                    <a:pt x="43" y="13"/>
                  </a:cubicBezTo>
                  <a:cubicBezTo>
                    <a:pt x="36"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grpSp>
        <p:nvGrpSpPr>
          <p:cNvPr id="20527" name="Group 60"/>
          <p:cNvGrpSpPr>
            <a:grpSpLocks/>
          </p:cNvGrpSpPr>
          <p:nvPr/>
        </p:nvGrpSpPr>
        <p:grpSpPr bwMode="auto">
          <a:xfrm>
            <a:off x="5634567" y="3549650"/>
            <a:ext cx="2027767" cy="82551"/>
            <a:chOff x="2674" y="1102"/>
            <a:chExt cx="958" cy="52"/>
          </a:xfrm>
        </p:grpSpPr>
        <p:sp>
          <p:nvSpPr>
            <p:cNvPr id="20538" name="Line 61"/>
            <p:cNvSpPr>
              <a:spLocks noChangeShapeType="1"/>
            </p:cNvSpPr>
            <p:nvPr/>
          </p:nvSpPr>
          <p:spPr bwMode="auto">
            <a:xfrm>
              <a:off x="2674" y="1128"/>
              <a:ext cx="888"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39" name="Freeform 62"/>
            <p:cNvSpPr>
              <a:spLocks/>
            </p:cNvSpPr>
            <p:nvPr/>
          </p:nvSpPr>
          <p:spPr bwMode="auto">
            <a:xfrm>
              <a:off x="3546"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6" y="11"/>
                    <a:pt x="43" y="13"/>
                  </a:cubicBezTo>
                  <a:cubicBezTo>
                    <a:pt x="36"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grpSp>
        <p:nvGrpSpPr>
          <p:cNvPr id="20528" name="Group 63"/>
          <p:cNvGrpSpPr>
            <a:grpSpLocks/>
          </p:cNvGrpSpPr>
          <p:nvPr/>
        </p:nvGrpSpPr>
        <p:grpSpPr bwMode="auto">
          <a:xfrm>
            <a:off x="9859433" y="3549650"/>
            <a:ext cx="635000" cy="82551"/>
            <a:chOff x="4670" y="1102"/>
            <a:chExt cx="300" cy="52"/>
          </a:xfrm>
        </p:grpSpPr>
        <p:sp>
          <p:nvSpPr>
            <p:cNvPr id="20536" name="Line 64"/>
            <p:cNvSpPr>
              <a:spLocks noChangeShapeType="1"/>
            </p:cNvSpPr>
            <p:nvPr/>
          </p:nvSpPr>
          <p:spPr bwMode="auto">
            <a:xfrm>
              <a:off x="4670" y="1128"/>
              <a:ext cx="236" cy="1"/>
            </a:xfrm>
            <a:prstGeom prst="line">
              <a:avLst/>
            </a:prstGeom>
            <a:noFill/>
            <a:ln w="28575">
              <a:solidFill>
                <a:srgbClr val="000000"/>
              </a:solidFill>
              <a:miter lim="800000"/>
              <a:headEnd/>
              <a:tailEnd/>
            </a:ln>
          </p:spPr>
          <p:txBody>
            <a:bodyPr/>
            <a:lstStyle/>
            <a:p>
              <a:endParaRPr lang="en-US" sz="1500">
                <a:latin typeface="Times New Roman" pitchFamily="18" charset="0"/>
                <a:cs typeface="Times New Roman" pitchFamily="18" charset="0"/>
              </a:endParaRPr>
            </a:p>
          </p:txBody>
        </p:sp>
        <p:sp>
          <p:nvSpPr>
            <p:cNvPr id="20537" name="Freeform 65"/>
            <p:cNvSpPr>
              <a:spLocks/>
            </p:cNvSpPr>
            <p:nvPr/>
          </p:nvSpPr>
          <p:spPr bwMode="auto">
            <a:xfrm>
              <a:off x="4884" y="1102"/>
              <a:ext cx="86" cy="52"/>
            </a:xfrm>
            <a:custGeom>
              <a:avLst/>
              <a:gdLst>
                <a:gd name="T0" fmla="*/ 32768 w 43"/>
                <a:gd name="T1" fmla="*/ 53248 h 26"/>
                <a:gd name="T2" fmla="*/ 0 w 43"/>
                <a:gd name="T3" fmla="*/ 0 h 26"/>
                <a:gd name="T4" fmla="*/ 4096 w 43"/>
                <a:gd name="T5" fmla="*/ 0 h 26"/>
                <a:gd name="T6" fmla="*/ 86016 w 43"/>
                <a:gd name="T7" fmla="*/ 32768 h 26"/>
                <a:gd name="T8" fmla="*/ 176128 w 43"/>
                <a:gd name="T9" fmla="*/ 53248 h 26"/>
                <a:gd name="T10" fmla="*/ 86016 w 43"/>
                <a:gd name="T11" fmla="*/ 69632 h 26"/>
                <a:gd name="T12" fmla="*/ 4096 w 43"/>
                <a:gd name="T13" fmla="*/ 106496 h 26"/>
                <a:gd name="T14" fmla="*/ 0 w 43"/>
                <a:gd name="T15" fmla="*/ 102400 h 26"/>
                <a:gd name="T16" fmla="*/ 32768 w 43"/>
                <a:gd name="T17" fmla="*/ 5324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26"/>
                <a:gd name="T29" fmla="*/ 43 w 4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26">
                  <a:moveTo>
                    <a:pt x="8" y="13"/>
                  </a:moveTo>
                  <a:cubicBezTo>
                    <a:pt x="0" y="0"/>
                    <a:pt x="0" y="0"/>
                    <a:pt x="0" y="0"/>
                  </a:cubicBezTo>
                  <a:cubicBezTo>
                    <a:pt x="1" y="0"/>
                    <a:pt x="1" y="0"/>
                    <a:pt x="1" y="0"/>
                  </a:cubicBezTo>
                  <a:cubicBezTo>
                    <a:pt x="21" y="8"/>
                    <a:pt x="21" y="8"/>
                    <a:pt x="21" y="8"/>
                  </a:cubicBezTo>
                  <a:cubicBezTo>
                    <a:pt x="28" y="10"/>
                    <a:pt x="35" y="11"/>
                    <a:pt x="43" y="13"/>
                  </a:cubicBezTo>
                  <a:cubicBezTo>
                    <a:pt x="35" y="14"/>
                    <a:pt x="28" y="16"/>
                    <a:pt x="21" y="17"/>
                  </a:cubicBezTo>
                  <a:cubicBezTo>
                    <a:pt x="1" y="26"/>
                    <a:pt x="1" y="26"/>
                    <a:pt x="1" y="26"/>
                  </a:cubicBezTo>
                  <a:cubicBezTo>
                    <a:pt x="0" y="25"/>
                    <a:pt x="0" y="25"/>
                    <a:pt x="0" y="25"/>
                  </a:cubicBezTo>
                  <a:lnTo>
                    <a:pt x="8" y="13"/>
                  </a:lnTo>
                  <a:close/>
                </a:path>
              </a:pathLst>
            </a:custGeom>
            <a:solidFill>
              <a:srgbClr val="000000"/>
            </a:solidFill>
            <a:ln w="28575">
              <a:solidFill>
                <a:srgbClr val="000000"/>
              </a:solidFill>
              <a:round/>
              <a:headEnd/>
              <a:tailEnd/>
            </a:ln>
          </p:spPr>
          <p:txBody>
            <a:bodyPr/>
            <a:lstStyle/>
            <a:p>
              <a:endParaRPr lang="en-US" sz="1500">
                <a:latin typeface="Times New Roman" pitchFamily="18" charset="0"/>
                <a:cs typeface="Times New Roman" pitchFamily="18" charset="0"/>
              </a:endParaRPr>
            </a:p>
          </p:txBody>
        </p:sp>
      </p:grpSp>
      <p:sp>
        <p:nvSpPr>
          <p:cNvPr id="20529" name="Text Box 66"/>
          <p:cNvSpPr txBox="1">
            <a:spLocks noChangeArrowheads="1"/>
          </p:cNvSpPr>
          <p:nvPr/>
        </p:nvSpPr>
        <p:spPr bwMode="auto">
          <a:xfrm>
            <a:off x="1003301" y="2027239"/>
            <a:ext cx="1216572" cy="533480"/>
          </a:xfrm>
          <a:prstGeom prst="rect">
            <a:avLst/>
          </a:prstGeom>
          <a:noFill/>
          <a:ln w="9525">
            <a:noFill/>
            <a:miter lim="800000"/>
            <a:headEnd/>
            <a:tailEnd/>
          </a:ln>
        </p:spPr>
        <p:txBody>
          <a:bodyPr wrap="none" lIns="121917" tIns="60958" rIns="121917" bIns="60958">
            <a:spAutoFit/>
          </a:bodyPr>
          <a:lstStyle/>
          <a:p>
            <a:r>
              <a:rPr lang="en-US" sz="2700" dirty="0">
                <a:solidFill>
                  <a:srgbClr val="A50021"/>
                </a:solidFill>
                <a:latin typeface="Times New Roman" pitchFamily="18" charset="0"/>
                <a:cs typeface="Times New Roman" pitchFamily="18" charset="0"/>
              </a:rPr>
              <a:t>PROM</a:t>
            </a:r>
          </a:p>
        </p:txBody>
      </p:sp>
      <p:sp>
        <p:nvSpPr>
          <p:cNvPr id="20530" name="Text Box 67"/>
          <p:cNvSpPr txBox="1">
            <a:spLocks noChangeArrowheads="1"/>
          </p:cNvSpPr>
          <p:nvPr/>
        </p:nvSpPr>
        <p:spPr bwMode="auto">
          <a:xfrm>
            <a:off x="1066801" y="3997325"/>
            <a:ext cx="893835" cy="533480"/>
          </a:xfrm>
          <a:prstGeom prst="rect">
            <a:avLst/>
          </a:prstGeom>
          <a:noFill/>
          <a:ln w="9525">
            <a:noFill/>
            <a:miter lim="800000"/>
            <a:headEnd/>
            <a:tailEnd/>
          </a:ln>
        </p:spPr>
        <p:txBody>
          <a:bodyPr wrap="none" lIns="121917" tIns="60958" rIns="121917" bIns="60958">
            <a:spAutoFit/>
          </a:bodyPr>
          <a:lstStyle/>
          <a:p>
            <a:r>
              <a:rPr lang="en-US" sz="2700" dirty="0">
                <a:solidFill>
                  <a:srgbClr val="6600CC"/>
                </a:solidFill>
                <a:latin typeface="Times New Roman" pitchFamily="18" charset="0"/>
                <a:cs typeface="Times New Roman" pitchFamily="18" charset="0"/>
              </a:rPr>
              <a:t>PAL</a:t>
            </a:r>
          </a:p>
        </p:txBody>
      </p:sp>
      <p:sp>
        <p:nvSpPr>
          <p:cNvPr id="20531" name="Text Box 68"/>
          <p:cNvSpPr txBox="1">
            <a:spLocks noChangeArrowheads="1"/>
          </p:cNvSpPr>
          <p:nvPr/>
        </p:nvSpPr>
        <p:spPr bwMode="auto">
          <a:xfrm>
            <a:off x="1162051" y="5792788"/>
            <a:ext cx="893835" cy="533480"/>
          </a:xfrm>
          <a:prstGeom prst="rect">
            <a:avLst/>
          </a:prstGeom>
          <a:noFill/>
          <a:ln w="9525">
            <a:noFill/>
            <a:miter lim="800000"/>
            <a:headEnd/>
            <a:tailEnd/>
          </a:ln>
        </p:spPr>
        <p:txBody>
          <a:bodyPr wrap="none" lIns="121917" tIns="60958" rIns="121917" bIns="60958">
            <a:spAutoFit/>
          </a:bodyPr>
          <a:lstStyle/>
          <a:p>
            <a:r>
              <a:rPr lang="en-US" sz="2700" dirty="0">
                <a:solidFill>
                  <a:srgbClr val="008000"/>
                </a:solidFill>
                <a:latin typeface="Times New Roman" pitchFamily="18" charset="0"/>
                <a:cs typeface="Times New Roman" pitchFamily="18" charset="0"/>
              </a:rPr>
              <a:t>PLA</a:t>
            </a:r>
          </a:p>
        </p:txBody>
      </p:sp>
      <p:sp>
        <p:nvSpPr>
          <p:cNvPr id="20532" name="Rectangle 33"/>
          <p:cNvSpPr>
            <a:spLocks noChangeArrowheads="1"/>
          </p:cNvSpPr>
          <p:nvPr/>
        </p:nvSpPr>
        <p:spPr bwMode="auto">
          <a:xfrm>
            <a:off x="2226587" y="1562100"/>
            <a:ext cx="468076" cy="246221"/>
          </a:xfrm>
          <a:prstGeom prst="rect">
            <a:avLst/>
          </a:prstGeom>
          <a:noFill/>
          <a:ln w="9525">
            <a:solidFill>
              <a:schemeClr val="accent1"/>
            </a:solidFill>
            <a:miter lim="800000"/>
            <a:headEnd/>
            <a:tailEnd/>
          </a:ln>
        </p:spPr>
        <p:txBody>
          <a:bodyPr wrap="none" lIns="0" tIns="0" rIns="0" bIns="0">
            <a:spAutoFit/>
          </a:bodyPr>
          <a:lstStyle/>
          <a:p>
            <a:pPr algn="ctr"/>
            <a:r>
              <a:rPr lang="en-US" sz="1600" dirty="0">
                <a:solidFill>
                  <a:srgbClr val="FF0000"/>
                </a:solidFill>
                <a:latin typeface="Times New Roman" pitchFamily="18" charset="0"/>
                <a:cs typeface="Times New Roman" pitchFamily="18" charset="0"/>
              </a:rPr>
              <a:t>Fixed</a:t>
            </a:r>
            <a:endParaRPr lang="en-US" sz="3700" dirty="0">
              <a:solidFill>
                <a:srgbClr val="FF0000"/>
              </a:solidFill>
              <a:latin typeface="Times New Roman" pitchFamily="18" charset="0"/>
              <a:cs typeface="Times New Roman" pitchFamily="18" charset="0"/>
            </a:endParaRPr>
          </a:p>
        </p:txBody>
      </p:sp>
      <p:sp>
        <p:nvSpPr>
          <p:cNvPr id="20533" name="Rectangle 34"/>
          <p:cNvSpPr>
            <a:spLocks noChangeArrowheads="1"/>
          </p:cNvSpPr>
          <p:nvPr/>
        </p:nvSpPr>
        <p:spPr bwMode="auto">
          <a:xfrm>
            <a:off x="2043962" y="1793876"/>
            <a:ext cx="1028060" cy="246221"/>
          </a:xfrm>
          <a:prstGeom prst="rect">
            <a:avLst/>
          </a:prstGeom>
          <a:noFill/>
          <a:ln w="9525">
            <a:solidFill>
              <a:schemeClr val="accent1"/>
            </a:solidFill>
            <a:miter lim="800000"/>
            <a:headEnd/>
            <a:tailEnd/>
          </a:ln>
        </p:spPr>
        <p:txBody>
          <a:bodyPr wrap="none" lIns="0" tIns="0" rIns="0" bIns="0">
            <a:spAutoFit/>
          </a:bodyPr>
          <a:lstStyle/>
          <a:p>
            <a:pPr algn="ctr"/>
            <a:r>
              <a:rPr lang="en-US" sz="1600" dirty="0">
                <a:solidFill>
                  <a:srgbClr val="FF0000"/>
                </a:solidFill>
                <a:latin typeface="Times New Roman" pitchFamily="18" charset="0"/>
                <a:cs typeface="Times New Roman" pitchFamily="18" charset="0"/>
              </a:rPr>
              <a:t>Connections</a:t>
            </a:r>
            <a:endParaRPr lang="en-US" sz="3700" dirty="0">
              <a:solidFill>
                <a:srgbClr val="FF0000"/>
              </a:solidFill>
              <a:latin typeface="Times New Roman" pitchFamily="18" charset="0"/>
              <a:cs typeface="Times New Roman" pitchFamily="18" charset="0"/>
            </a:endParaRPr>
          </a:p>
        </p:txBody>
      </p:sp>
      <p:sp>
        <p:nvSpPr>
          <p:cNvPr id="20534" name="Rectangle 33"/>
          <p:cNvSpPr>
            <a:spLocks noChangeArrowheads="1"/>
          </p:cNvSpPr>
          <p:nvPr/>
        </p:nvSpPr>
        <p:spPr bwMode="auto">
          <a:xfrm>
            <a:off x="6351973" y="3357563"/>
            <a:ext cx="468076" cy="246221"/>
          </a:xfrm>
          <a:prstGeom prst="rect">
            <a:avLst/>
          </a:prstGeom>
          <a:noFill/>
          <a:ln w="9525">
            <a:solidFill>
              <a:schemeClr val="accent1"/>
            </a:solidFill>
            <a:miter lim="800000"/>
            <a:headEnd/>
            <a:tailEnd/>
          </a:ln>
        </p:spPr>
        <p:txBody>
          <a:bodyPr wrap="none" lIns="0" tIns="0" rIns="0" bIns="0">
            <a:spAutoFit/>
          </a:bodyPr>
          <a:lstStyle/>
          <a:p>
            <a:pPr algn="ctr"/>
            <a:r>
              <a:rPr lang="en-US" sz="1600">
                <a:solidFill>
                  <a:srgbClr val="FF0000"/>
                </a:solidFill>
                <a:latin typeface="Times New Roman" pitchFamily="18" charset="0"/>
                <a:cs typeface="Times New Roman" pitchFamily="18" charset="0"/>
              </a:rPr>
              <a:t>Fixed</a:t>
            </a:r>
            <a:endParaRPr lang="en-US" sz="3700">
              <a:solidFill>
                <a:srgbClr val="FF0000"/>
              </a:solidFill>
              <a:latin typeface="Times New Roman" pitchFamily="18" charset="0"/>
              <a:cs typeface="Times New Roman" pitchFamily="18" charset="0"/>
            </a:endParaRPr>
          </a:p>
        </p:txBody>
      </p:sp>
      <p:sp>
        <p:nvSpPr>
          <p:cNvPr id="20535" name="Rectangle 34"/>
          <p:cNvSpPr>
            <a:spLocks noChangeArrowheads="1"/>
          </p:cNvSpPr>
          <p:nvPr/>
        </p:nvSpPr>
        <p:spPr bwMode="auto">
          <a:xfrm>
            <a:off x="6169347" y="3587751"/>
            <a:ext cx="1028060" cy="246221"/>
          </a:xfrm>
          <a:prstGeom prst="rect">
            <a:avLst/>
          </a:prstGeom>
          <a:noFill/>
          <a:ln w="9525">
            <a:solidFill>
              <a:schemeClr val="accent1"/>
            </a:solidFill>
            <a:miter lim="800000"/>
            <a:headEnd/>
            <a:tailEnd/>
          </a:ln>
        </p:spPr>
        <p:txBody>
          <a:bodyPr wrap="none" lIns="0" tIns="0" rIns="0" bIns="0">
            <a:spAutoFit/>
          </a:bodyPr>
          <a:lstStyle/>
          <a:p>
            <a:pPr algn="ctr"/>
            <a:r>
              <a:rPr lang="en-US" sz="1600">
                <a:solidFill>
                  <a:srgbClr val="FF0000"/>
                </a:solidFill>
                <a:latin typeface="Times New Roman" pitchFamily="18" charset="0"/>
                <a:cs typeface="Times New Roman" pitchFamily="18" charset="0"/>
              </a:rPr>
              <a:t>Connections</a:t>
            </a:r>
            <a:endParaRPr lang="en-US" sz="37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908246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02733" y="219076"/>
            <a:ext cx="11237384" cy="777875"/>
          </a:xfrm>
        </p:spPr>
        <p:txBody>
          <a:bodyPr/>
          <a:lstStyle/>
          <a:p>
            <a:r>
              <a:rPr lang="en-US" sz="3700" b="1" dirty="0">
                <a:latin typeface="Times New Roman" pitchFamily="18" charset="0"/>
                <a:cs typeface="Times New Roman" pitchFamily="18" charset="0"/>
              </a:rPr>
              <a:t>Wiring Conventions for Programmable Logic</a:t>
            </a:r>
          </a:p>
        </p:txBody>
      </p:sp>
      <p:pic>
        <p:nvPicPr>
          <p:cNvPr id="21508" name="Picture 69"/>
          <p:cNvPicPr>
            <a:picLocks noChangeAspect="1" noChangeArrowheads="1"/>
          </p:cNvPicPr>
          <p:nvPr/>
        </p:nvPicPr>
        <p:blipFill>
          <a:blip r:embed="rId2" cstate="print"/>
          <a:srcRect/>
          <a:stretch>
            <a:fillRect/>
          </a:stretch>
        </p:blipFill>
        <p:spPr bwMode="auto">
          <a:xfrm>
            <a:off x="505885" y="3124200"/>
            <a:ext cx="9857316" cy="1923885"/>
          </a:xfrm>
          <a:prstGeom prst="rect">
            <a:avLst/>
          </a:prstGeom>
          <a:noFill/>
          <a:ln w="9525">
            <a:noFill/>
            <a:miter lim="800000"/>
            <a:headEnd/>
            <a:tailEnd/>
          </a:ln>
        </p:spPr>
      </p:pic>
      <p:sp>
        <p:nvSpPr>
          <p:cNvPr id="21509" name="Text Box 70"/>
          <p:cNvSpPr txBox="1">
            <a:spLocks noChangeArrowheads="1"/>
          </p:cNvSpPr>
          <p:nvPr/>
        </p:nvSpPr>
        <p:spPr bwMode="auto">
          <a:xfrm>
            <a:off x="478365" y="1382714"/>
            <a:ext cx="10799235" cy="1025921"/>
          </a:xfrm>
          <a:prstGeom prst="rect">
            <a:avLst/>
          </a:prstGeom>
          <a:noFill/>
          <a:ln w="9525">
            <a:noFill/>
            <a:miter lim="800000"/>
            <a:headEnd/>
            <a:tailEnd/>
          </a:ln>
        </p:spPr>
        <p:txBody>
          <a:bodyPr wrap="square" lIns="121917" tIns="60958" rIns="121917" bIns="60958">
            <a:spAutoFit/>
          </a:bodyPr>
          <a:lstStyle/>
          <a:p>
            <a:pPr marL="457189" indent="-457189">
              <a:buFont typeface="Wingdings" pitchFamily="2" charset="2"/>
              <a:buChar char="v"/>
            </a:pPr>
            <a:r>
              <a:rPr lang="en-US" sz="3200" dirty="0">
                <a:latin typeface="Arial" pitchFamily="34" charset="0"/>
              </a:rPr>
              <a:t> </a:t>
            </a:r>
            <a:r>
              <a:rPr lang="en-US" sz="2700" dirty="0">
                <a:latin typeface="Times New Roman" pitchFamily="18" charset="0"/>
                <a:cs typeface="Times New Roman" pitchFamily="18" charset="0"/>
              </a:rPr>
              <a:t>We deal with a large number of gates and gate inputs</a:t>
            </a:r>
          </a:p>
          <a:p>
            <a:pPr marL="457189" indent="-457189">
              <a:buFont typeface="Wingdings" pitchFamily="2" charset="2"/>
              <a:buChar char="v"/>
            </a:pPr>
            <a:r>
              <a:rPr lang="en-US" sz="2700" dirty="0">
                <a:latin typeface="Times New Roman" pitchFamily="18" charset="0"/>
                <a:cs typeface="Times New Roman" pitchFamily="18" charset="0"/>
              </a:rPr>
              <a:t> Need a more concise way of expressing gate circuits  graphically</a:t>
            </a:r>
          </a:p>
        </p:txBody>
      </p:sp>
      <p:sp>
        <p:nvSpPr>
          <p:cNvPr id="21510" name="Text Box 72"/>
          <p:cNvSpPr txBox="1">
            <a:spLocks noChangeArrowheads="1"/>
          </p:cNvSpPr>
          <p:nvPr/>
        </p:nvSpPr>
        <p:spPr bwMode="auto">
          <a:xfrm>
            <a:off x="848785" y="3552826"/>
            <a:ext cx="992152" cy="451405"/>
          </a:xfrm>
          <a:prstGeom prst="rect">
            <a:avLst/>
          </a:prstGeom>
          <a:noFill/>
          <a:ln w="9525">
            <a:noFill/>
            <a:miter lim="800000"/>
            <a:headEnd/>
            <a:tailEnd/>
          </a:ln>
        </p:spPr>
        <p:txBody>
          <a:bodyPr wrap="none" lIns="121917" tIns="60958" rIns="121917" bIns="60958">
            <a:spAutoFit/>
          </a:bodyPr>
          <a:lstStyle/>
          <a:p>
            <a:r>
              <a:rPr lang="en-US" sz="2100">
                <a:solidFill>
                  <a:srgbClr val="6600CC"/>
                </a:solidFill>
                <a:latin typeface="Arial" pitchFamily="34" charset="0"/>
              </a:rPr>
              <a:t>Inputs</a:t>
            </a:r>
          </a:p>
        </p:txBody>
      </p:sp>
      <p:sp>
        <p:nvSpPr>
          <p:cNvPr id="21511" name="Text Box 73"/>
          <p:cNvSpPr txBox="1">
            <a:spLocks noChangeArrowheads="1"/>
          </p:cNvSpPr>
          <p:nvPr/>
        </p:nvSpPr>
        <p:spPr bwMode="auto">
          <a:xfrm>
            <a:off x="7054851" y="2490789"/>
            <a:ext cx="1810752" cy="410369"/>
          </a:xfrm>
          <a:prstGeom prst="rect">
            <a:avLst/>
          </a:prstGeom>
          <a:noFill/>
          <a:ln w="9525">
            <a:noFill/>
            <a:miter lim="800000"/>
            <a:headEnd/>
            <a:tailEnd/>
          </a:ln>
        </p:spPr>
        <p:txBody>
          <a:bodyPr wrap="none" lIns="121917" tIns="60958" rIns="121917" bIns="60958">
            <a:spAutoFit/>
          </a:bodyPr>
          <a:lstStyle/>
          <a:p>
            <a:r>
              <a:rPr lang="en-US">
                <a:solidFill>
                  <a:srgbClr val="6600CC"/>
                </a:solidFill>
                <a:latin typeface="Arial" pitchFamily="34" charset="0"/>
              </a:rPr>
              <a:t>Inputs (literals)</a:t>
            </a:r>
          </a:p>
        </p:txBody>
      </p:sp>
      <p:sp>
        <p:nvSpPr>
          <p:cNvPr id="21512" name="Text Box 75"/>
          <p:cNvSpPr txBox="1">
            <a:spLocks noChangeArrowheads="1"/>
          </p:cNvSpPr>
          <p:nvPr/>
        </p:nvSpPr>
        <p:spPr bwMode="auto">
          <a:xfrm>
            <a:off x="5161858" y="3225800"/>
            <a:ext cx="975053" cy="451405"/>
          </a:xfrm>
          <a:prstGeom prst="rect">
            <a:avLst/>
          </a:prstGeom>
          <a:noFill/>
          <a:ln w="9525">
            <a:noFill/>
            <a:miter lim="800000"/>
            <a:headEnd/>
            <a:tailEnd/>
          </a:ln>
        </p:spPr>
        <p:txBody>
          <a:bodyPr wrap="none" lIns="121917" tIns="60958" rIns="121917" bIns="60958">
            <a:spAutoFit/>
          </a:bodyPr>
          <a:lstStyle/>
          <a:p>
            <a:r>
              <a:rPr lang="en-US" sz="2100" dirty="0">
                <a:solidFill>
                  <a:srgbClr val="336600"/>
                </a:solidFill>
                <a:latin typeface="Arial" pitchFamily="34" charset="0"/>
              </a:rPr>
              <a:t>1 wire</a:t>
            </a:r>
          </a:p>
        </p:txBody>
      </p:sp>
      <p:sp>
        <p:nvSpPr>
          <p:cNvPr id="21513" name="Text Box 76"/>
          <p:cNvSpPr txBox="1">
            <a:spLocks noChangeArrowheads="1"/>
          </p:cNvSpPr>
          <p:nvPr/>
        </p:nvSpPr>
        <p:spPr bwMode="auto">
          <a:xfrm>
            <a:off x="6777567" y="3503614"/>
            <a:ext cx="406523" cy="410369"/>
          </a:xfrm>
          <a:prstGeom prst="rect">
            <a:avLst/>
          </a:prstGeom>
          <a:noFill/>
          <a:ln w="9525">
            <a:noFill/>
            <a:miter lim="800000"/>
            <a:headEnd/>
            <a:tailEnd/>
          </a:ln>
        </p:spPr>
        <p:txBody>
          <a:bodyPr wrap="none" lIns="121917" tIns="60958" rIns="121917" bIns="60958">
            <a:spAutoFit/>
          </a:bodyPr>
          <a:lstStyle/>
          <a:p>
            <a:r>
              <a:rPr lang="en-US" dirty="0">
                <a:solidFill>
                  <a:srgbClr val="FF0000"/>
                </a:solidFill>
                <a:latin typeface="Arial" pitchFamily="34" charset="0"/>
              </a:rPr>
              <a:t>X</a:t>
            </a:r>
          </a:p>
        </p:txBody>
      </p:sp>
      <p:sp>
        <p:nvSpPr>
          <p:cNvPr id="21514" name="Text Box 77"/>
          <p:cNvSpPr txBox="1">
            <a:spLocks noChangeArrowheads="1"/>
          </p:cNvSpPr>
          <p:nvPr/>
        </p:nvSpPr>
        <p:spPr bwMode="auto">
          <a:xfrm>
            <a:off x="7973361" y="3490161"/>
            <a:ext cx="406523" cy="410369"/>
          </a:xfrm>
          <a:prstGeom prst="rect">
            <a:avLst/>
          </a:prstGeom>
          <a:noFill/>
          <a:ln w="9525">
            <a:noFill/>
            <a:miter lim="800000"/>
            <a:headEnd/>
            <a:tailEnd/>
          </a:ln>
        </p:spPr>
        <p:txBody>
          <a:bodyPr wrap="none" lIns="121917" tIns="60958" rIns="121917" bIns="60958">
            <a:spAutoFit/>
          </a:bodyPr>
          <a:lstStyle/>
          <a:p>
            <a:r>
              <a:rPr lang="en-US" dirty="0">
                <a:solidFill>
                  <a:srgbClr val="FF0000"/>
                </a:solidFill>
                <a:latin typeface="Arial" pitchFamily="34" charset="0"/>
              </a:rPr>
              <a:t>X</a:t>
            </a:r>
          </a:p>
        </p:txBody>
      </p:sp>
      <p:sp>
        <p:nvSpPr>
          <p:cNvPr id="21515" name="Text Box 78"/>
          <p:cNvSpPr txBox="1">
            <a:spLocks noChangeArrowheads="1"/>
          </p:cNvSpPr>
          <p:nvPr/>
        </p:nvSpPr>
        <p:spPr bwMode="auto">
          <a:xfrm>
            <a:off x="6136911" y="2901158"/>
            <a:ext cx="406523" cy="410369"/>
          </a:xfrm>
          <a:prstGeom prst="rect">
            <a:avLst/>
          </a:prstGeom>
          <a:noFill/>
          <a:ln w="9525">
            <a:noFill/>
            <a:miter lim="800000"/>
            <a:headEnd/>
            <a:tailEnd/>
          </a:ln>
        </p:spPr>
        <p:txBody>
          <a:bodyPr wrap="none" lIns="121917" tIns="60958" rIns="121917" bIns="60958">
            <a:spAutoFit/>
          </a:bodyPr>
          <a:lstStyle/>
          <a:p>
            <a:r>
              <a:rPr lang="en-US" dirty="0">
                <a:solidFill>
                  <a:srgbClr val="000066"/>
                </a:solidFill>
                <a:latin typeface="Arial" pitchFamily="34" charset="0"/>
              </a:rPr>
              <a:t>A</a:t>
            </a:r>
          </a:p>
        </p:txBody>
      </p:sp>
      <p:sp>
        <p:nvSpPr>
          <p:cNvPr id="21516" name="Line 79"/>
          <p:cNvSpPr>
            <a:spLocks noChangeShapeType="1"/>
          </p:cNvSpPr>
          <p:nvPr/>
        </p:nvSpPr>
        <p:spPr bwMode="auto">
          <a:xfrm>
            <a:off x="9865244" y="3789641"/>
            <a:ext cx="694267" cy="0"/>
          </a:xfrm>
          <a:prstGeom prst="line">
            <a:avLst/>
          </a:prstGeom>
          <a:noFill/>
          <a:ln w="28575">
            <a:solidFill>
              <a:schemeClr val="tx1"/>
            </a:solidFill>
            <a:round/>
            <a:headEnd/>
            <a:tailEnd/>
          </a:ln>
        </p:spPr>
        <p:txBody>
          <a:bodyPr lIns="121917" tIns="60958" rIns="121917" bIns="60958"/>
          <a:lstStyle/>
          <a:p>
            <a:endParaRPr lang="en-US"/>
          </a:p>
        </p:txBody>
      </p:sp>
      <p:sp>
        <p:nvSpPr>
          <p:cNvPr id="21518" name="Text Box 81"/>
          <p:cNvSpPr txBox="1">
            <a:spLocks noChangeArrowheads="1"/>
          </p:cNvSpPr>
          <p:nvPr/>
        </p:nvSpPr>
        <p:spPr bwMode="auto">
          <a:xfrm>
            <a:off x="7416800" y="2919416"/>
            <a:ext cx="406523" cy="410369"/>
          </a:xfrm>
          <a:prstGeom prst="rect">
            <a:avLst/>
          </a:prstGeom>
          <a:noFill/>
          <a:ln w="9525">
            <a:noFill/>
            <a:miter lim="800000"/>
            <a:headEnd/>
            <a:tailEnd/>
          </a:ln>
        </p:spPr>
        <p:txBody>
          <a:bodyPr wrap="none" lIns="121917" tIns="60958" rIns="121917" bIns="60958">
            <a:spAutoFit/>
          </a:bodyPr>
          <a:lstStyle/>
          <a:p>
            <a:r>
              <a:rPr lang="en-US" dirty="0">
                <a:solidFill>
                  <a:srgbClr val="000066"/>
                </a:solidFill>
                <a:latin typeface="Arial" pitchFamily="34" charset="0"/>
              </a:rPr>
              <a:t>B</a:t>
            </a:r>
          </a:p>
        </p:txBody>
      </p:sp>
      <p:grpSp>
        <p:nvGrpSpPr>
          <p:cNvPr id="2" name="Group 1"/>
          <p:cNvGrpSpPr/>
          <p:nvPr/>
        </p:nvGrpSpPr>
        <p:grpSpPr>
          <a:xfrm>
            <a:off x="6726775" y="2894016"/>
            <a:ext cx="338554" cy="369332"/>
            <a:chOff x="5535613" y="2170510"/>
            <a:chExt cx="253915" cy="276999"/>
          </a:xfrm>
        </p:grpSpPr>
        <p:sp>
          <p:nvSpPr>
            <p:cNvPr id="21517" name="Text Box 80"/>
            <p:cNvSpPr txBox="1">
              <a:spLocks noChangeArrowheads="1"/>
            </p:cNvSpPr>
            <p:nvPr/>
          </p:nvSpPr>
          <p:spPr bwMode="auto">
            <a:xfrm>
              <a:off x="5535613" y="2170510"/>
              <a:ext cx="253915" cy="276999"/>
            </a:xfrm>
            <a:prstGeom prst="rect">
              <a:avLst/>
            </a:prstGeom>
            <a:noFill/>
            <a:ln w="9525">
              <a:noFill/>
              <a:miter lim="800000"/>
              <a:headEnd/>
              <a:tailEnd/>
            </a:ln>
          </p:spPr>
          <p:txBody>
            <a:bodyPr wrap="none">
              <a:spAutoFit/>
            </a:bodyPr>
            <a:lstStyle/>
            <a:p>
              <a:r>
                <a:rPr lang="en-US" dirty="0">
                  <a:solidFill>
                    <a:srgbClr val="000066"/>
                  </a:solidFill>
                  <a:latin typeface="Arial" pitchFamily="34" charset="0"/>
                </a:rPr>
                <a:t>A</a:t>
              </a:r>
            </a:p>
          </p:txBody>
        </p:sp>
        <p:sp>
          <p:nvSpPr>
            <p:cNvPr id="21520" name="Line 83"/>
            <p:cNvSpPr>
              <a:spLocks noChangeShapeType="1"/>
            </p:cNvSpPr>
            <p:nvPr/>
          </p:nvSpPr>
          <p:spPr bwMode="auto">
            <a:xfrm flipH="1">
              <a:off x="5613400" y="2205038"/>
              <a:ext cx="161925" cy="0"/>
            </a:xfrm>
            <a:prstGeom prst="line">
              <a:avLst/>
            </a:prstGeom>
            <a:noFill/>
            <a:ln w="19050">
              <a:solidFill>
                <a:schemeClr val="tx1"/>
              </a:solidFill>
              <a:round/>
              <a:headEnd/>
              <a:tailEnd/>
            </a:ln>
          </p:spPr>
          <p:txBody>
            <a:bodyPr/>
            <a:lstStyle/>
            <a:p>
              <a:endParaRPr lang="en-US"/>
            </a:p>
          </p:txBody>
        </p:sp>
      </p:grpSp>
      <p:grpSp>
        <p:nvGrpSpPr>
          <p:cNvPr id="3" name="Group 2"/>
          <p:cNvGrpSpPr/>
          <p:nvPr/>
        </p:nvGrpSpPr>
        <p:grpSpPr>
          <a:xfrm>
            <a:off x="7924687" y="2941807"/>
            <a:ext cx="338554" cy="369332"/>
            <a:chOff x="6510338" y="2172891"/>
            <a:chExt cx="253915" cy="276999"/>
          </a:xfrm>
        </p:grpSpPr>
        <p:sp>
          <p:nvSpPr>
            <p:cNvPr id="21519" name="Text Box 82"/>
            <p:cNvSpPr txBox="1">
              <a:spLocks noChangeArrowheads="1"/>
            </p:cNvSpPr>
            <p:nvPr/>
          </p:nvSpPr>
          <p:spPr bwMode="auto">
            <a:xfrm>
              <a:off x="6510338" y="2172891"/>
              <a:ext cx="253915" cy="276999"/>
            </a:xfrm>
            <a:prstGeom prst="rect">
              <a:avLst/>
            </a:prstGeom>
            <a:noFill/>
            <a:ln w="9525">
              <a:noFill/>
              <a:miter lim="800000"/>
              <a:headEnd/>
              <a:tailEnd/>
            </a:ln>
          </p:spPr>
          <p:txBody>
            <a:bodyPr wrap="none">
              <a:spAutoFit/>
            </a:bodyPr>
            <a:lstStyle/>
            <a:p>
              <a:r>
                <a:rPr lang="en-US" dirty="0">
                  <a:solidFill>
                    <a:srgbClr val="000066"/>
                  </a:solidFill>
                  <a:latin typeface="Arial" pitchFamily="34" charset="0"/>
                </a:rPr>
                <a:t>B</a:t>
              </a:r>
            </a:p>
          </p:txBody>
        </p:sp>
        <p:sp>
          <p:nvSpPr>
            <p:cNvPr id="21521" name="Line 84"/>
            <p:cNvSpPr>
              <a:spLocks noChangeShapeType="1"/>
            </p:cNvSpPr>
            <p:nvPr/>
          </p:nvSpPr>
          <p:spPr bwMode="auto">
            <a:xfrm flipH="1">
              <a:off x="6575426" y="2197894"/>
              <a:ext cx="161925" cy="0"/>
            </a:xfrm>
            <a:prstGeom prst="line">
              <a:avLst/>
            </a:prstGeom>
            <a:noFill/>
            <a:ln w="19050">
              <a:solidFill>
                <a:schemeClr val="tx1"/>
              </a:solidFill>
              <a:round/>
              <a:headEnd/>
              <a:tailEnd/>
            </a:ln>
          </p:spPr>
          <p:txBody>
            <a:bodyPr/>
            <a:lstStyle/>
            <a:p>
              <a:endParaRPr lang="en-US"/>
            </a:p>
          </p:txBody>
        </p:sp>
      </p:grpSp>
      <p:sp>
        <p:nvSpPr>
          <p:cNvPr id="21523" name="Text Box 86"/>
          <p:cNvSpPr txBox="1">
            <a:spLocks noChangeArrowheads="1"/>
          </p:cNvSpPr>
          <p:nvPr/>
        </p:nvSpPr>
        <p:spPr bwMode="auto">
          <a:xfrm>
            <a:off x="10186978" y="3253464"/>
            <a:ext cx="1432444" cy="410369"/>
          </a:xfrm>
          <a:prstGeom prst="rect">
            <a:avLst/>
          </a:prstGeom>
          <a:noFill/>
          <a:ln w="9525">
            <a:noFill/>
            <a:miter lim="800000"/>
            <a:headEnd/>
            <a:tailEnd/>
          </a:ln>
        </p:spPr>
        <p:txBody>
          <a:bodyPr wrap="none" lIns="121917" tIns="60958" rIns="121917" bIns="60958">
            <a:spAutoFit/>
          </a:bodyPr>
          <a:lstStyle/>
          <a:p>
            <a:r>
              <a:rPr lang="en-US" dirty="0">
                <a:solidFill>
                  <a:srgbClr val="6600CC"/>
                </a:solidFill>
                <a:latin typeface="Arial" pitchFamily="34" charset="0"/>
              </a:rPr>
              <a:t>Output = ? </a:t>
            </a:r>
          </a:p>
        </p:txBody>
      </p:sp>
      <p:sp>
        <p:nvSpPr>
          <p:cNvPr id="21524" name="Text Box 87"/>
          <p:cNvSpPr txBox="1">
            <a:spLocks noChangeArrowheads="1"/>
          </p:cNvSpPr>
          <p:nvPr/>
        </p:nvSpPr>
        <p:spPr bwMode="auto">
          <a:xfrm>
            <a:off x="5649384" y="4848226"/>
            <a:ext cx="4995384" cy="410369"/>
          </a:xfrm>
          <a:prstGeom prst="rect">
            <a:avLst/>
          </a:prstGeom>
          <a:noFill/>
          <a:ln w="9525">
            <a:noFill/>
            <a:miter lim="800000"/>
            <a:headEnd/>
            <a:tailEnd/>
          </a:ln>
        </p:spPr>
        <p:txBody>
          <a:bodyPr wrap="none" lIns="121917" tIns="60958" rIns="121917" bIns="60958">
            <a:spAutoFit/>
          </a:bodyPr>
          <a:lstStyle/>
          <a:p>
            <a:r>
              <a:rPr lang="en-US" dirty="0">
                <a:solidFill>
                  <a:srgbClr val="FF0000"/>
                </a:solidFill>
                <a:latin typeface="Arial" pitchFamily="34" charset="0"/>
              </a:rPr>
              <a:t>X marks a connection, i.e. an input to the OR</a:t>
            </a:r>
          </a:p>
        </p:txBody>
      </p:sp>
      <p:sp>
        <p:nvSpPr>
          <p:cNvPr id="21" name="Line 79"/>
          <p:cNvSpPr>
            <a:spLocks noChangeShapeType="1"/>
          </p:cNvSpPr>
          <p:nvPr/>
        </p:nvSpPr>
        <p:spPr bwMode="auto">
          <a:xfrm>
            <a:off x="3860800" y="3884099"/>
            <a:ext cx="694267" cy="0"/>
          </a:xfrm>
          <a:prstGeom prst="line">
            <a:avLst/>
          </a:prstGeom>
          <a:noFill/>
          <a:ln w="28575">
            <a:solidFill>
              <a:schemeClr val="tx1"/>
            </a:solidFill>
            <a:round/>
            <a:headEnd/>
            <a:tailEnd/>
          </a:ln>
        </p:spPr>
        <p:txBody>
          <a:bodyPr lIns="121917" tIns="60958" rIns="121917" bIns="60958"/>
          <a:lstStyle/>
          <a:p>
            <a:endParaRPr lang="en-US"/>
          </a:p>
        </p:txBody>
      </p:sp>
    </p:spTree>
    <p:extLst>
      <p:ext uri="{BB962C8B-B14F-4D97-AF65-F5344CB8AC3E}">
        <p14:creationId xmlns:p14="http://schemas.microsoft.com/office/powerpoint/2010/main" val="32717704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77800"/>
            <a:ext cx="11360800" cy="763600"/>
          </a:xfrm>
        </p:spPr>
        <p:txBody>
          <a:bodyPr/>
          <a:lstStyle/>
          <a:p>
            <a:pPr eaLnBrk="1" hangingPunct="1"/>
            <a:r>
              <a:rPr lang="en-US" b="1" dirty="0">
                <a:latin typeface="Times New Roman" pitchFamily="18" charset="0"/>
                <a:cs typeface="Times New Roman" pitchFamily="18" charset="0"/>
              </a:rPr>
              <a:t>Read Only Memory (ROM)</a:t>
            </a:r>
          </a:p>
        </p:txBody>
      </p:sp>
      <p:sp>
        <p:nvSpPr>
          <p:cNvPr id="44035" name="Rectangle 3"/>
          <p:cNvSpPr>
            <a:spLocks noGrp="1" noChangeArrowheads="1"/>
          </p:cNvSpPr>
          <p:nvPr>
            <p:ph type="body" idx="1"/>
          </p:nvPr>
        </p:nvSpPr>
        <p:spPr>
          <a:xfrm>
            <a:off x="518583" y="1295400"/>
            <a:ext cx="7981948" cy="5181600"/>
          </a:xfrm>
        </p:spPr>
        <p:txBody>
          <a:bodyPr>
            <a:normAutofit lnSpcReduction="10000"/>
          </a:bodyPr>
          <a:lstStyle/>
          <a:p>
            <a:pPr marL="457189" indent="-457189">
              <a:lnSpc>
                <a:spcPct val="100000"/>
              </a:lnSpc>
              <a:spcAft>
                <a:spcPts val="800"/>
              </a:spcAft>
              <a:buFont typeface="Wingdings" pitchFamily="2" charset="2"/>
              <a:buChar char="v"/>
            </a:pPr>
            <a:r>
              <a:rPr lang="en-US" sz="2700" dirty="0">
                <a:latin typeface="Times New Roman" pitchFamily="18" charset="0"/>
                <a:cs typeface="Times New Roman" pitchFamily="18" charset="0"/>
              </a:rPr>
              <a:t>Data stored in a ROM is non-volatile</a:t>
            </a:r>
          </a:p>
          <a:p>
            <a:pPr marL="457189" indent="-457189" algn="just">
              <a:lnSpc>
                <a:spcPct val="100000"/>
              </a:lnSpc>
              <a:spcAft>
                <a:spcPts val="800"/>
              </a:spcAft>
            </a:pPr>
            <a:r>
              <a:rPr lang="en-US" sz="2500" dirty="0">
                <a:latin typeface="Times New Roman" pitchFamily="18" charset="0"/>
                <a:cs typeface="Times New Roman" pitchFamily="18" charset="0"/>
              </a:rPr>
              <a:t>Once written, this data is permanently stored until </a:t>
            </a:r>
            <a:r>
              <a:rPr lang="en-US" sz="2500" dirty="0">
                <a:solidFill>
                  <a:srgbClr val="0070C0"/>
                </a:solidFill>
                <a:latin typeface="Times New Roman" pitchFamily="18" charset="0"/>
                <a:cs typeface="Times New Roman" pitchFamily="18" charset="0"/>
              </a:rPr>
              <a:t>erased</a:t>
            </a:r>
            <a:r>
              <a:rPr lang="en-US" sz="2500" dirty="0">
                <a:latin typeface="Times New Roman" pitchFamily="18" charset="0"/>
                <a:cs typeface="Times New Roman" pitchFamily="18" charset="0"/>
              </a:rPr>
              <a:t> or </a:t>
            </a:r>
            <a:r>
              <a:rPr lang="en-US" sz="2500" dirty="0">
                <a:solidFill>
                  <a:srgbClr val="C00000"/>
                </a:solidFill>
                <a:latin typeface="Times New Roman" pitchFamily="18" charset="0"/>
                <a:cs typeface="Times New Roman" pitchFamily="18" charset="0"/>
              </a:rPr>
              <a:t>changed through re-programming                   </a:t>
            </a:r>
            <a:r>
              <a:rPr lang="en-US" sz="2500" dirty="0">
                <a:latin typeface="Times New Roman" pitchFamily="18" charset="0"/>
                <a:cs typeface="Times New Roman" pitchFamily="18" charset="0"/>
              </a:rPr>
              <a:t>(if applicable) </a:t>
            </a:r>
          </a:p>
          <a:p>
            <a:pPr marL="457189" indent="-457189" algn="just">
              <a:lnSpc>
                <a:spcPct val="100000"/>
              </a:lnSpc>
              <a:spcAft>
                <a:spcPts val="800"/>
              </a:spcAft>
              <a:buFont typeface="Wingdings" pitchFamily="2" charset="2"/>
              <a:buChar char="v"/>
            </a:pPr>
            <a:r>
              <a:rPr lang="en-US" sz="2700" dirty="0">
                <a:latin typeface="Times New Roman" pitchFamily="18" charset="0"/>
                <a:cs typeface="Times New Roman" pitchFamily="18" charset="0"/>
              </a:rPr>
              <a:t>The ROM has n input lines for the address and m output data lines</a:t>
            </a:r>
          </a:p>
          <a:p>
            <a:pPr marL="457189" indent="-457189" algn="just">
              <a:lnSpc>
                <a:spcPct val="100000"/>
              </a:lnSpc>
              <a:spcAft>
                <a:spcPts val="800"/>
              </a:spcAft>
              <a:buFont typeface="Wingdings" pitchFamily="2" charset="2"/>
              <a:buChar char="v"/>
            </a:pPr>
            <a:r>
              <a:rPr lang="en-US" sz="2700" dirty="0">
                <a:latin typeface="Times New Roman" pitchFamily="18" charset="0"/>
                <a:cs typeface="Times New Roman" pitchFamily="18" charset="0"/>
              </a:rPr>
              <a:t>Total memory capacity of a ROM is 2</a:t>
            </a:r>
            <a:r>
              <a:rPr lang="en-US" sz="2700" baseline="30000" dirty="0">
                <a:latin typeface="Times New Roman" pitchFamily="18" charset="0"/>
                <a:cs typeface="Times New Roman" pitchFamily="18" charset="0"/>
              </a:rPr>
              <a:t>n</a:t>
            </a:r>
            <a:r>
              <a:rPr lang="en-US" sz="2700" dirty="0">
                <a:latin typeface="Times New Roman" pitchFamily="18" charset="0"/>
                <a:cs typeface="Times New Roman" pitchFamily="18" charset="0"/>
              </a:rPr>
              <a:t> x m bits</a:t>
            </a:r>
          </a:p>
          <a:p>
            <a:pPr marL="457189" indent="-457189" algn="just">
              <a:lnSpc>
                <a:spcPct val="100000"/>
              </a:lnSpc>
              <a:spcAft>
                <a:spcPts val="800"/>
              </a:spcAft>
              <a:buFont typeface="Wingdings" pitchFamily="2" charset="2"/>
              <a:buChar char="v"/>
            </a:pPr>
            <a:r>
              <a:rPr lang="en-US" sz="2700" dirty="0">
                <a:latin typeface="Times New Roman" pitchFamily="18" charset="0"/>
                <a:cs typeface="Times New Roman" pitchFamily="18" charset="0"/>
              </a:rPr>
              <a:t>Generally, system-level programs that need to be accessed frequently and at power up access are stored in the computer’s ROM, e.g. the BIOS firmware</a:t>
            </a:r>
          </a:p>
        </p:txBody>
      </p:sp>
      <p:grpSp>
        <p:nvGrpSpPr>
          <p:cNvPr id="2" name="Group 1"/>
          <p:cNvGrpSpPr/>
          <p:nvPr/>
        </p:nvGrpSpPr>
        <p:grpSpPr>
          <a:xfrm>
            <a:off x="8464551" y="1592263"/>
            <a:ext cx="3619500" cy="1400175"/>
            <a:chOff x="6429376" y="2066926"/>
            <a:chExt cx="2714625" cy="1050131"/>
          </a:xfrm>
        </p:grpSpPr>
        <p:pic>
          <p:nvPicPr>
            <p:cNvPr id="44036" name="Picture 4"/>
            <p:cNvPicPr>
              <a:picLocks noChangeAspect="1" noChangeArrowheads="1"/>
            </p:cNvPicPr>
            <p:nvPr/>
          </p:nvPicPr>
          <p:blipFill>
            <a:blip r:embed="rId2" cstate="print"/>
            <a:srcRect/>
            <a:stretch>
              <a:fillRect/>
            </a:stretch>
          </p:blipFill>
          <p:spPr bwMode="auto">
            <a:xfrm>
              <a:off x="6429376" y="2066926"/>
              <a:ext cx="2714625" cy="1050131"/>
            </a:xfrm>
            <a:prstGeom prst="rect">
              <a:avLst/>
            </a:prstGeom>
            <a:noFill/>
            <a:ln w="9525">
              <a:noFill/>
              <a:miter lim="800000"/>
              <a:headEnd/>
              <a:tailEnd/>
            </a:ln>
          </p:spPr>
        </p:pic>
        <p:cxnSp>
          <p:nvCxnSpPr>
            <p:cNvPr id="44037" name="Straight Arrow Connector 6"/>
            <p:cNvCxnSpPr>
              <a:cxnSpLocks noChangeShapeType="1"/>
            </p:cNvCxnSpPr>
            <p:nvPr/>
          </p:nvCxnSpPr>
          <p:spPr bwMode="auto">
            <a:xfrm flipV="1">
              <a:off x="6605589" y="2882504"/>
              <a:ext cx="460375" cy="7144"/>
            </a:xfrm>
            <a:prstGeom prst="straightConnector1">
              <a:avLst/>
            </a:prstGeom>
            <a:noFill/>
            <a:ln w="44450" algn="ctr">
              <a:solidFill>
                <a:schemeClr val="tx1"/>
              </a:solidFill>
              <a:round/>
              <a:headEnd/>
              <a:tailEnd type="triangle" w="med" len="med"/>
            </a:ln>
          </p:spPr>
        </p:cxnSp>
      </p:grpSp>
    </p:spTree>
    <p:extLst>
      <p:ext uri="{BB962C8B-B14F-4D97-AF65-F5344CB8AC3E}">
        <p14:creationId xmlns:p14="http://schemas.microsoft.com/office/powerpoint/2010/main" val="412004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5</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296067" y="1025589"/>
            <a:ext cx="8570913" cy="5202238"/>
          </a:xfrm>
        </p:spPr>
        <p:txBody>
          <a:bodyPr lIns="90488" tIns="44450" rIns="90488" bIns="44450"/>
          <a:lstStyle/>
          <a:p>
            <a:pPr marL="0" lvl="1" indent="0">
              <a:buClr>
                <a:srgbClr val="0000FF"/>
              </a:buClr>
              <a:buSzPct val="90000"/>
              <a:buNone/>
            </a:pPr>
            <a:r>
              <a:rPr lang="en-US" altLang="zh-TW" sz="2400" dirty="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F(x</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y</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z) </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sz="2400" dirty="0">
                <a:latin typeface="Times New Roman" panose="02020603050405020304" pitchFamily="18" charset="0"/>
                <a:ea typeface="新細明體" pitchFamily="18" charset="-120"/>
                <a:cs typeface="Times New Roman" panose="02020603050405020304" pitchFamily="18" charset="0"/>
              </a:rPr>
              <a:t>(0, 2, 4, 5, 6)</a:t>
            </a:r>
          </a:p>
          <a:p>
            <a:pPr marL="342900" lvl="1" indent="-342900"/>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 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 ∑(0, 2, 4, 5, 6)</a:t>
            </a:r>
            <a:r>
              <a:rPr lang="en-US" altLang="zh-TW" i="1" dirty="0">
                <a:latin typeface="Times New Roman" panose="02020603050405020304" pitchFamily="18" charset="0"/>
                <a:ea typeface="新細明體" pitchFamily="18" charset="-120"/>
                <a:cs typeface="Times New Roman" panose="02020603050405020304" pitchFamily="18" charset="0"/>
              </a:rPr>
              <a:t> = z'+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a:t>
            </a:r>
          </a:p>
          <a:p>
            <a:pPr eaLnBrk="1" hangingPunct="1"/>
            <a:endParaRPr lang="zh-TW" altLang="en-US" dirty="0">
              <a:latin typeface="Times New Roman" panose="02020603050405020304" pitchFamily="18" charset="0"/>
              <a:ea typeface="新細明體" pitchFamily="18" charset="-120"/>
              <a:cs typeface="Times New Roman" panose="02020603050405020304" pitchFamily="18" charset="0"/>
            </a:endParaRPr>
          </a:p>
        </p:txBody>
      </p:sp>
      <p:pic>
        <p:nvPicPr>
          <p:cNvPr id="6" name="Picture 6"/>
          <p:cNvPicPr>
            <a:picLocks noChangeAspect="1" noChangeArrowheads="1"/>
          </p:cNvPicPr>
          <p:nvPr/>
        </p:nvPicPr>
        <p:blipFill rotWithShape="1">
          <a:blip r:embed="rId2">
            <a:lum bright="-20000" contrast="46000"/>
            <a:extLst>
              <a:ext uri="{28A0092B-C50C-407E-A947-70E740481C1C}">
                <a14:useLocalDpi xmlns:a14="http://schemas.microsoft.com/office/drawing/2010/main" val="0"/>
              </a:ext>
            </a:extLst>
          </a:blip>
          <a:srcRect b="10214"/>
          <a:stretch/>
        </p:blipFill>
        <p:spPr bwMode="auto">
          <a:xfrm>
            <a:off x="1791493" y="2449513"/>
            <a:ext cx="5580063" cy="317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1791493" y="5741172"/>
            <a:ext cx="6572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(0, 2, 4, 5, 6) =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Oval 1"/>
          <p:cNvSpPr/>
          <p:nvPr/>
        </p:nvSpPr>
        <p:spPr>
          <a:xfrm>
            <a:off x="5733535" y="329925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33535" y="410244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00400" y="410244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12757" y="329925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200400" y="4216400"/>
            <a:ext cx="1354931" cy="540952"/>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741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914400" y="1092200"/>
            <a:ext cx="10363200" cy="4724400"/>
          </a:xfrm>
        </p:spPr>
        <p:txBody>
          <a:bodyPr>
            <a:normAutofit fontScale="92500" lnSpcReduction="20000"/>
          </a:bodyPr>
          <a:lstStyle/>
          <a:p>
            <a:pPr marL="380990" indent="-380990" algn="just">
              <a:spcAft>
                <a:spcPts val="800"/>
              </a:spcAft>
              <a:buFont typeface="Wingdings" pitchFamily="2" charset="2"/>
              <a:buChar char="v"/>
            </a:pPr>
            <a:r>
              <a:rPr lang="en-US" dirty="0">
                <a:solidFill>
                  <a:schemeClr val="tx1"/>
                </a:solidFill>
                <a:latin typeface="Times New Roman" pitchFamily="18" charset="0"/>
                <a:cs typeface="Times New Roman" pitchFamily="18" charset="0"/>
              </a:rPr>
              <a:t>Compared to a ROM and a PAL, a PLA is the most flexible having a </a:t>
            </a:r>
            <a:r>
              <a:rPr lang="en-US" u="sng" dirty="0">
                <a:solidFill>
                  <a:schemeClr val="tx1"/>
                </a:solidFill>
                <a:latin typeface="Times New Roman" pitchFamily="18" charset="0"/>
                <a:cs typeface="Times New Roman" pitchFamily="18" charset="0"/>
              </a:rPr>
              <a:t>programmable</a:t>
            </a:r>
            <a:r>
              <a:rPr lang="en-US" dirty="0">
                <a:solidFill>
                  <a:schemeClr val="tx1"/>
                </a:solidFill>
                <a:latin typeface="Times New Roman" pitchFamily="18" charset="0"/>
                <a:cs typeface="Times New Roman" pitchFamily="18" charset="0"/>
              </a:rPr>
              <a:t> set of ANDs combined with a </a:t>
            </a:r>
            <a:r>
              <a:rPr lang="en-US" u="sng" dirty="0">
                <a:solidFill>
                  <a:schemeClr val="tx1"/>
                </a:solidFill>
                <a:latin typeface="Times New Roman" pitchFamily="18" charset="0"/>
                <a:cs typeface="Times New Roman" pitchFamily="18" charset="0"/>
              </a:rPr>
              <a:t>programmable</a:t>
            </a:r>
            <a:r>
              <a:rPr lang="en-US" dirty="0">
                <a:solidFill>
                  <a:schemeClr val="tx1"/>
                </a:solidFill>
                <a:latin typeface="Times New Roman" pitchFamily="18" charset="0"/>
                <a:cs typeface="Times New Roman" pitchFamily="18" charset="0"/>
              </a:rPr>
              <a:t> set of  ORs.</a:t>
            </a:r>
          </a:p>
          <a:p>
            <a:pPr marL="380990" indent="-380990" algn="just">
              <a:spcAft>
                <a:spcPts val="800"/>
              </a:spcAft>
              <a:buFont typeface="Wingdings" pitchFamily="2" charset="2"/>
              <a:buChar char="v"/>
            </a:pPr>
            <a:r>
              <a:rPr lang="en-US" b="1" dirty="0">
                <a:solidFill>
                  <a:schemeClr val="tx1"/>
                </a:solidFill>
                <a:latin typeface="Times New Roman" pitchFamily="18" charset="0"/>
                <a:cs typeface="Times New Roman" pitchFamily="18" charset="0"/>
              </a:rPr>
              <a:t>Advantages</a:t>
            </a:r>
          </a:p>
          <a:p>
            <a:pPr marL="380990" lvl="1" indent="-380990" algn="just">
              <a:spcAft>
                <a:spcPts val="800"/>
              </a:spcAft>
            </a:pPr>
            <a:r>
              <a:rPr lang="en-US" dirty="0">
                <a:latin typeface="Times New Roman" pitchFamily="18" charset="0"/>
                <a:cs typeface="Times New Roman" pitchFamily="18" charset="0"/>
              </a:rPr>
              <a:t>A PLA can have large N and M permitting implementation of  equations that are impractical for a ROM </a:t>
            </a:r>
          </a:p>
          <a:p>
            <a:pPr marL="380990" lvl="1" indent="-380990" algn="just">
              <a:spcAft>
                <a:spcPts val="800"/>
              </a:spcAft>
            </a:pPr>
            <a:r>
              <a:rPr lang="en-US" dirty="0">
                <a:latin typeface="Times New Roman" pitchFamily="18" charset="0"/>
                <a:cs typeface="Times New Roman" pitchFamily="18" charset="0"/>
              </a:rPr>
              <a:t>A PLA has all of  its product terms connectable to all outputs, overcoming the problem of  the limited inputs to the PAL ORs</a:t>
            </a:r>
          </a:p>
          <a:p>
            <a:pPr marL="380990" lvl="1" indent="-380990" algn="just">
              <a:spcAft>
                <a:spcPts val="800"/>
              </a:spcAft>
            </a:pPr>
            <a:r>
              <a:rPr lang="en-US" dirty="0">
                <a:latin typeface="Times New Roman" pitchFamily="18" charset="0"/>
                <a:cs typeface="Times New Roman" pitchFamily="18" charset="0"/>
              </a:rPr>
              <a:t>Some PLAs have outputs that can be complemented, adding POS functions</a:t>
            </a:r>
          </a:p>
          <a:p>
            <a:pPr marL="380990" indent="-380990" algn="just">
              <a:spcAft>
                <a:spcPts val="800"/>
              </a:spcAft>
              <a:buFont typeface="Wingdings" pitchFamily="2" charset="2"/>
              <a:buChar char="v"/>
            </a:pPr>
            <a:r>
              <a:rPr lang="en-US" b="1" dirty="0">
                <a:solidFill>
                  <a:schemeClr val="tx1"/>
                </a:solidFill>
                <a:latin typeface="Times New Roman" pitchFamily="18" charset="0"/>
                <a:cs typeface="Times New Roman" pitchFamily="18" charset="0"/>
              </a:rPr>
              <a:t>Disadvantage</a:t>
            </a:r>
          </a:p>
          <a:p>
            <a:pPr marL="380990" lvl="1" indent="-380990" algn="just">
              <a:spcAft>
                <a:spcPts val="800"/>
              </a:spcAft>
            </a:pPr>
            <a:r>
              <a:rPr lang="en-US" dirty="0">
                <a:latin typeface="Times New Roman" pitchFamily="18" charset="0"/>
                <a:cs typeface="Times New Roman" pitchFamily="18" charset="0"/>
              </a:rPr>
              <a:t>Often, the product term count limits the application of a PLA.  </a:t>
            </a:r>
          </a:p>
          <a:p>
            <a:pPr marL="380990" lvl="1" indent="-380990" algn="just">
              <a:spcAft>
                <a:spcPts val="800"/>
              </a:spcAft>
            </a:pPr>
            <a:r>
              <a:rPr lang="en-US" dirty="0">
                <a:latin typeface="Times New Roman" pitchFamily="18" charset="0"/>
                <a:cs typeface="Times New Roman" pitchFamily="18" charset="0"/>
              </a:rPr>
              <a:t> Two-level multiple-output optimization reduces the number of product terms in an implementation, helping to fit it into a PLA.</a:t>
            </a:r>
          </a:p>
          <a:p>
            <a:pPr lvl="1" eaLnBrk="1" hangingPunct="1">
              <a:lnSpc>
                <a:spcPct val="90000"/>
              </a:lnSpc>
            </a:pPr>
            <a:endParaRPr lang="en-US" dirty="0">
              <a:cs typeface="Times New Roman" pitchFamily="18" charset="0"/>
            </a:endParaRPr>
          </a:p>
        </p:txBody>
      </p:sp>
      <p:sp>
        <p:nvSpPr>
          <p:cNvPr id="7" name="TextBox 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Tree>
    <p:extLst>
      <p:ext uri="{BB962C8B-B14F-4D97-AF65-F5344CB8AC3E}">
        <p14:creationId xmlns:p14="http://schemas.microsoft.com/office/powerpoint/2010/main" val="136527901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iv52503_05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43200" y="2159570"/>
            <a:ext cx="4876800" cy="160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sng">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2"/>
          <p:cNvSpPr txBox="1">
            <a:spLocks noChangeArrowheads="1"/>
          </p:cNvSpPr>
          <p:nvPr/>
        </p:nvSpPr>
        <p:spPr bwMode="auto">
          <a:xfrm>
            <a:off x="3149600" y="4241800"/>
            <a:ext cx="6807200" cy="492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2" tIns="60954" rIns="121912" bIns="60954">
            <a:spAutoFit/>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spcBef>
                <a:spcPct val="50000"/>
              </a:spcBef>
            </a:pPr>
            <a:r>
              <a:rPr lang="en-US" altLang="en-US" sz="2400" dirty="0">
                <a:cs typeface="Times New Roman" pitchFamily="18" charset="0"/>
              </a:rPr>
              <a:t>(</a:t>
            </a:r>
            <a:r>
              <a:rPr lang="en-US" altLang="en-US" sz="2400" i="1" dirty="0">
                <a:cs typeface="Times New Roman" pitchFamily="18" charset="0"/>
              </a:rPr>
              <a:t>a</a:t>
            </a:r>
            <a:r>
              <a:rPr lang="en-US" altLang="en-US" sz="2400" dirty="0">
                <a:cs typeface="Times New Roman" pitchFamily="18" charset="0"/>
              </a:rPr>
              <a:t>) Symbol. (</a:t>
            </a:r>
            <a:r>
              <a:rPr lang="en-US" altLang="en-US" sz="2400" i="1" dirty="0">
                <a:cs typeface="Times New Roman" pitchFamily="18" charset="0"/>
              </a:rPr>
              <a:t>b</a:t>
            </a:r>
            <a:r>
              <a:rPr lang="en-US" altLang="en-US" sz="2400" dirty="0">
                <a:cs typeface="Times New Roman" pitchFamily="18" charset="0"/>
              </a:rPr>
              <a:t>) Logic equivalent</a:t>
            </a:r>
            <a:endParaRPr lang="en-US" altLang="en-US" dirty="0"/>
          </a:p>
        </p:txBody>
      </p:sp>
      <p:sp>
        <p:nvSpPr>
          <p:cNvPr id="6" name="Rectangle 3"/>
          <p:cNvSpPr>
            <a:spLocks noGrp="1" noChangeArrowheads="1"/>
          </p:cNvSpPr>
          <p:nvPr>
            <p:ph type="title"/>
          </p:nvPr>
        </p:nvSpPr>
        <p:spPr>
          <a:xfrm>
            <a:off x="1016000" y="279400"/>
            <a:ext cx="10363200" cy="787400"/>
          </a:xfrm>
        </p:spPr>
        <p:txBody>
          <a:bodyPr/>
          <a:lstStyle/>
          <a:p>
            <a:pPr eaLnBrk="1" hangingPunct="1"/>
            <a:r>
              <a:rPr lang="en-US" altLang="en-US" b="1" dirty="0">
                <a:latin typeface="Times New Roman" pitchFamily="18" charset="0"/>
                <a:cs typeface="Times New Roman" pitchFamily="18" charset="0"/>
              </a:rPr>
              <a:t>Buffer/inverter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328027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4275" y="1107212"/>
            <a:ext cx="11116740" cy="1938992"/>
          </a:xfrm>
          <a:prstGeom prst="rect">
            <a:avLst/>
          </a:prstGeom>
        </p:spPr>
        <p:txBody>
          <a:bodyPr wrap="square" lIns="91438" tIns="45719" rIns="91438" bIns="45719">
            <a:spAutoFit/>
          </a:bodyPr>
          <a:lstStyle/>
          <a:p>
            <a:pPr marL="380990" indent="-380990" algn="just">
              <a:buFont typeface="Wingdings" pitchFamily="2" charset="2"/>
              <a:buChar char="v"/>
            </a:pPr>
            <a:r>
              <a:rPr lang="en-US" sz="2400" dirty="0">
                <a:latin typeface="Times New Roman" pitchFamily="18" charset="0"/>
                <a:cs typeface="Times New Roman" pitchFamily="18" charset="0"/>
              </a:rPr>
              <a:t>For each product term, the inputs are marked with 1, 0, or — (dash). </a:t>
            </a:r>
          </a:p>
          <a:p>
            <a:pPr marL="380990" indent="-380990" algn="just">
              <a:buFont typeface="Wingdings" pitchFamily="2" charset="2"/>
              <a:buChar char="v"/>
            </a:pPr>
            <a:r>
              <a:rPr lang="en-US" sz="2400" dirty="0">
                <a:latin typeface="Times New Roman" pitchFamily="18" charset="0"/>
                <a:cs typeface="Times New Roman" pitchFamily="18" charset="0"/>
              </a:rPr>
              <a:t>If a variable in the product term appears in the form in which it is true, the corresponding input variable is marked with a 1.</a:t>
            </a:r>
          </a:p>
          <a:p>
            <a:pPr marL="380990" indent="-380990" algn="just">
              <a:buFont typeface="Wingdings" pitchFamily="2" charset="2"/>
              <a:buChar char="v"/>
            </a:pPr>
            <a:r>
              <a:rPr lang="en-US" sz="2400" dirty="0">
                <a:latin typeface="Times New Roman" pitchFamily="18" charset="0"/>
                <a:cs typeface="Times New Roman" pitchFamily="18" charset="0"/>
              </a:rPr>
              <a:t>If it appears complemented, the corresponding input variable is marked with a 0. </a:t>
            </a:r>
          </a:p>
          <a:p>
            <a:pPr marL="380990" indent="-380990" algn="just">
              <a:buFont typeface="Wingdings" pitchFamily="2" charset="2"/>
              <a:buChar char="v"/>
            </a:pPr>
            <a:r>
              <a:rPr lang="en-US" sz="2400" dirty="0">
                <a:latin typeface="Times New Roman" pitchFamily="18" charset="0"/>
                <a:cs typeface="Times New Roman" pitchFamily="18" charset="0"/>
              </a:rPr>
              <a:t>If the variable is absent from the product term, it is marked with a dash.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367" y="3452885"/>
            <a:ext cx="6692687" cy="276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632200"/>
            <a:ext cx="3251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Tree>
    <p:extLst>
      <p:ext uri="{BB962C8B-B14F-4D97-AF65-F5344CB8AC3E}">
        <p14:creationId xmlns:p14="http://schemas.microsoft.com/office/powerpoint/2010/main" val="4197566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34017"/>
            <a:ext cx="6302232" cy="49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9921" y="5934672"/>
            <a:ext cx="7454927" cy="461665"/>
          </a:xfrm>
          <a:prstGeom prst="rect">
            <a:avLst/>
          </a:prstGeom>
        </p:spPr>
        <p:txBody>
          <a:bodyPr wrap="none" lIns="91438" tIns="45719" rIns="91438" bIns="45719">
            <a:spAutoFit/>
          </a:bodyPr>
          <a:lstStyle/>
          <a:p>
            <a:r>
              <a:rPr lang="en-US" sz="2400" dirty="0">
                <a:latin typeface="Times New Roman" pitchFamily="18" charset="0"/>
                <a:cs typeface="Times New Roman" pitchFamily="18" charset="0"/>
              </a:rPr>
              <a:t>PLA with three inputs, four product terms, and two outputs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765" y="1357392"/>
            <a:ext cx="29845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2" name="Rectangle 1"/>
          <p:cNvSpPr/>
          <p:nvPr/>
        </p:nvSpPr>
        <p:spPr>
          <a:xfrm>
            <a:off x="6159501" y="1092200"/>
            <a:ext cx="3594100" cy="132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9" name="TextBox 8"/>
          <p:cNvSpPr txBox="1"/>
          <p:nvPr/>
        </p:nvSpPr>
        <p:spPr>
          <a:xfrm>
            <a:off x="8026400" y="2921000"/>
            <a:ext cx="2133600" cy="697627"/>
          </a:xfrm>
          <a:prstGeom prst="rect">
            <a:avLst/>
          </a:prstGeom>
          <a:noFill/>
        </p:spPr>
        <p:txBody>
          <a:bodyPr wrap="square" lIns="121917" tIns="60958" rIns="121917" bIns="60958" rtlCol="0">
            <a:spAutoFit/>
          </a:bodyPr>
          <a:lstStyle/>
          <a:p>
            <a:r>
              <a:rPr lang="en-US" dirty="0"/>
              <a:t>x </a:t>
            </a:r>
            <a:r>
              <a:rPr lang="en-US" dirty="0" err="1"/>
              <a:t>exor</a:t>
            </a:r>
            <a:r>
              <a:rPr lang="en-US" dirty="0"/>
              <a:t> 0=x</a:t>
            </a:r>
          </a:p>
          <a:p>
            <a:r>
              <a:rPr lang="en-US" dirty="0"/>
              <a:t>X </a:t>
            </a:r>
            <a:r>
              <a:rPr lang="en-US" dirty="0" err="1"/>
              <a:t>exor</a:t>
            </a:r>
            <a:r>
              <a:rPr lang="en-US" dirty="0"/>
              <a:t> 1=x’</a:t>
            </a:r>
          </a:p>
        </p:txBody>
      </p:sp>
    </p:spTree>
    <p:extLst>
      <p:ext uri="{BB962C8B-B14F-4D97-AF65-F5344CB8AC3E}">
        <p14:creationId xmlns:p14="http://schemas.microsoft.com/office/powerpoint/2010/main" val="3494215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193800"/>
            <a:ext cx="10058400" cy="697627"/>
          </a:xfrm>
          <a:prstGeom prst="rect">
            <a:avLst/>
          </a:prstGeom>
          <a:noFill/>
        </p:spPr>
        <p:txBody>
          <a:bodyPr wrap="square" lIns="121917" tIns="60958" rIns="121917" bIns="60958" rtlCol="0">
            <a:spAutoFit/>
          </a:bodyPr>
          <a:lstStyle/>
          <a:p>
            <a:r>
              <a:rPr lang="en-US" dirty="0">
                <a:solidFill>
                  <a:schemeClr val="tx1">
                    <a:lumMod val="95000"/>
                    <a:lumOff val="5000"/>
                  </a:schemeClr>
                </a:solidFill>
                <a:latin typeface="Times New Roman" pitchFamily="18" charset="0"/>
                <a:cs typeface="Times New Roman" pitchFamily="18" charset="0"/>
              </a:rPr>
              <a:t>Example:</a:t>
            </a:r>
          </a:p>
          <a:p>
            <a:endParaRPr lang="en-US"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75478"/>
          <a:stretch/>
        </p:blipFill>
        <p:spPr bwMode="auto">
          <a:xfrm>
            <a:off x="2336800" y="1226979"/>
            <a:ext cx="8509000" cy="115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692401"/>
            <a:ext cx="3683000"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49" y="2717801"/>
            <a:ext cx="3009900"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1" y="2717800"/>
            <a:ext cx="3136900"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283200" y="3530600"/>
            <a:ext cx="406400" cy="10160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14" name="Oval 13"/>
          <p:cNvSpPr/>
          <p:nvPr/>
        </p:nvSpPr>
        <p:spPr>
          <a:xfrm rot="5400000">
            <a:off x="8528049" y="3479800"/>
            <a:ext cx="406400" cy="5080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15" name="Oval 14"/>
          <p:cNvSpPr/>
          <p:nvPr/>
        </p:nvSpPr>
        <p:spPr>
          <a:xfrm rot="5400000">
            <a:off x="5537200" y="3175000"/>
            <a:ext cx="406400" cy="1016000"/>
          </a:xfrm>
          <a:prstGeom prst="ellipse">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11" name="TextBox 10"/>
          <p:cNvSpPr txBox="1"/>
          <p:nvPr/>
        </p:nvSpPr>
        <p:spPr>
          <a:xfrm>
            <a:off x="4965701" y="3211076"/>
            <a:ext cx="2438399" cy="943848"/>
          </a:xfrm>
          <a:prstGeom prst="rect">
            <a:avLst/>
          </a:prstGeom>
          <a:noFill/>
        </p:spPr>
        <p:txBody>
          <a:bodyPr wrap="square" lIns="121917" tIns="60958" rIns="121917" bIns="60958" rtlCol="0">
            <a:spAutoFit/>
          </a:bodyPr>
          <a:lstStyle/>
          <a:p>
            <a:r>
              <a:rPr lang="en-US" sz="5300" dirty="0"/>
              <a:t>  )      (</a:t>
            </a:r>
          </a:p>
        </p:txBody>
      </p:sp>
      <p:sp>
        <p:nvSpPr>
          <p:cNvPr id="20" name="Oval 19"/>
          <p:cNvSpPr/>
          <p:nvPr/>
        </p:nvSpPr>
        <p:spPr>
          <a:xfrm rot="5400000">
            <a:off x="9956800" y="3873500"/>
            <a:ext cx="406400" cy="10160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21" name="Oval 20"/>
          <p:cNvSpPr/>
          <p:nvPr/>
        </p:nvSpPr>
        <p:spPr>
          <a:xfrm rot="5400000">
            <a:off x="9290049" y="3873500"/>
            <a:ext cx="406400" cy="101600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pic>
        <p:nvPicPr>
          <p:cNvPr id="2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9649" y="5016500"/>
            <a:ext cx="27813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199" y="4965700"/>
            <a:ext cx="2832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Tree>
    <p:extLst>
      <p:ext uri="{BB962C8B-B14F-4D97-AF65-F5344CB8AC3E}">
        <p14:creationId xmlns:p14="http://schemas.microsoft.com/office/powerpoint/2010/main" val="4047705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2" name="TextBox 1"/>
          <p:cNvSpPr txBox="1"/>
          <p:nvPr/>
        </p:nvSpPr>
        <p:spPr>
          <a:xfrm>
            <a:off x="1320800" y="1092201"/>
            <a:ext cx="8128000" cy="410369"/>
          </a:xfrm>
          <a:prstGeom prst="rect">
            <a:avLst/>
          </a:prstGeom>
          <a:noFill/>
        </p:spPr>
        <p:txBody>
          <a:bodyPr wrap="square" lIns="121917" tIns="60958" rIns="121917" bIns="60958" rtlCol="0">
            <a:spAutoFit/>
          </a:bodyPr>
          <a:lstStyle/>
          <a:p>
            <a:endParaRPr lang="en-US" dirty="0"/>
          </a:p>
        </p:txBody>
      </p:sp>
      <p:sp>
        <p:nvSpPr>
          <p:cNvPr id="3" name="TextBox 2"/>
          <p:cNvSpPr txBox="1"/>
          <p:nvPr/>
        </p:nvSpPr>
        <p:spPr>
          <a:xfrm>
            <a:off x="1039629" y="1042627"/>
            <a:ext cx="8534400" cy="1272143"/>
          </a:xfrm>
          <a:prstGeom prst="rect">
            <a:avLst/>
          </a:prstGeom>
          <a:noFill/>
        </p:spPr>
        <p:txBody>
          <a:bodyPr wrap="square" lIns="121917" tIns="60958" rIns="121917" bIns="60958" rtlCol="0">
            <a:spAutoFit/>
          </a:bodyPr>
          <a:lstStyle/>
          <a:p>
            <a:r>
              <a:rPr lang="en-US" dirty="0">
                <a:latin typeface="Times New Roman" pitchFamily="18" charset="0"/>
                <a:cs typeface="Times New Roman" pitchFamily="18" charset="0"/>
              </a:rPr>
              <a:t>Implement the following Boolean function with a PLA: </a:t>
            </a:r>
          </a:p>
          <a:p>
            <a:r>
              <a:rPr lang="en-US" dirty="0">
                <a:latin typeface="Times New Roman" pitchFamily="18" charset="0"/>
                <a:cs typeface="Times New Roman" pitchFamily="18" charset="0"/>
              </a:rPr>
              <a:t>Y1(A,B,C)=∑m(4, 5,7)</a:t>
            </a:r>
          </a:p>
          <a:p>
            <a:r>
              <a:rPr lang="en-US" dirty="0">
                <a:latin typeface="Times New Roman" pitchFamily="18" charset="0"/>
                <a:cs typeface="Times New Roman" pitchFamily="18" charset="0"/>
              </a:rPr>
              <a:t>Y2(A,B,C)=∑m(3, 5,7)</a:t>
            </a:r>
          </a:p>
          <a:p>
            <a:endParaRPr lang="en-US" dirty="0"/>
          </a:p>
        </p:txBody>
      </p:sp>
      <p:sp>
        <p:nvSpPr>
          <p:cNvPr id="8" name="TextBox 7"/>
          <p:cNvSpPr txBox="1"/>
          <p:nvPr/>
        </p:nvSpPr>
        <p:spPr>
          <a:xfrm>
            <a:off x="736600" y="2311401"/>
            <a:ext cx="1803400" cy="410369"/>
          </a:xfrm>
          <a:prstGeom prst="rect">
            <a:avLst/>
          </a:prstGeom>
          <a:noFill/>
        </p:spPr>
        <p:txBody>
          <a:bodyPr wrap="square" lIns="121917" tIns="60958" rIns="121917" bIns="60958" rtlCol="0">
            <a:spAutoFit/>
          </a:bodyPr>
          <a:lstStyle/>
          <a:p>
            <a:r>
              <a:rPr lang="en-US" b="1" dirty="0"/>
              <a:t>Step 1</a:t>
            </a:r>
            <a:r>
              <a:rPr lang="en-US" dirty="0"/>
              <a:t>: </a:t>
            </a:r>
          </a:p>
        </p:txBody>
      </p:sp>
      <p:graphicFrame>
        <p:nvGraphicFramePr>
          <p:cNvPr id="9" name="Table 8"/>
          <p:cNvGraphicFramePr>
            <a:graphicFrameLocks noGrp="1"/>
          </p:cNvGraphicFramePr>
          <p:nvPr>
            <p:extLst>
              <p:ext uri="{D42A27DB-BD31-4B8C-83A1-F6EECF244321}">
                <p14:modId xmlns:p14="http://schemas.microsoft.com/office/powerpoint/2010/main" val="348390884"/>
              </p:ext>
            </p:extLst>
          </p:nvPr>
        </p:nvGraphicFramePr>
        <p:xfrm>
          <a:off x="1892301" y="2311401"/>
          <a:ext cx="4254500" cy="4389120"/>
        </p:xfrm>
        <a:graphic>
          <a:graphicData uri="http://schemas.openxmlformats.org/drawingml/2006/table">
            <a:tbl>
              <a:tblPr firstRow="1" bandRow="1">
                <a:tableStyleId>{5C22544A-7EE6-4342-B048-85BDC9FD1C3A}</a:tableStyleId>
              </a:tblPr>
              <a:tblGrid>
                <a:gridCol w="850900">
                  <a:extLst>
                    <a:ext uri="{9D8B030D-6E8A-4147-A177-3AD203B41FA5}">
                      <a16:colId xmlns:a16="http://schemas.microsoft.com/office/drawing/2014/main" xmlns="" val="20000"/>
                    </a:ext>
                  </a:extLst>
                </a:gridCol>
                <a:gridCol w="850900">
                  <a:extLst>
                    <a:ext uri="{9D8B030D-6E8A-4147-A177-3AD203B41FA5}">
                      <a16:colId xmlns:a16="http://schemas.microsoft.com/office/drawing/2014/main" xmlns="" val="20001"/>
                    </a:ext>
                  </a:extLst>
                </a:gridCol>
                <a:gridCol w="850900">
                  <a:extLst>
                    <a:ext uri="{9D8B030D-6E8A-4147-A177-3AD203B41FA5}">
                      <a16:colId xmlns:a16="http://schemas.microsoft.com/office/drawing/2014/main" xmlns="" val="20002"/>
                    </a:ext>
                  </a:extLst>
                </a:gridCol>
                <a:gridCol w="850900">
                  <a:extLst>
                    <a:ext uri="{9D8B030D-6E8A-4147-A177-3AD203B41FA5}">
                      <a16:colId xmlns:a16="http://schemas.microsoft.com/office/drawing/2014/main" xmlns="" val="20003"/>
                    </a:ext>
                  </a:extLst>
                </a:gridCol>
                <a:gridCol w="850900">
                  <a:extLst>
                    <a:ext uri="{9D8B030D-6E8A-4147-A177-3AD203B41FA5}">
                      <a16:colId xmlns:a16="http://schemas.microsoft.com/office/drawing/2014/main" xmlns="" val="20004"/>
                    </a:ext>
                  </a:extLst>
                </a:gridCol>
              </a:tblGrid>
              <a:tr h="487680">
                <a:tc>
                  <a:txBody>
                    <a:bodyPr/>
                    <a:lstStyle/>
                    <a:p>
                      <a:r>
                        <a:rPr lang="en-US" sz="2400" dirty="0"/>
                        <a:t>A</a:t>
                      </a:r>
                    </a:p>
                  </a:txBody>
                  <a:tcPr marL="121920" marR="121920" marT="60960" marB="60960"/>
                </a:tc>
                <a:tc>
                  <a:txBody>
                    <a:bodyPr/>
                    <a:lstStyle/>
                    <a:p>
                      <a:r>
                        <a:rPr lang="en-US" sz="2400" dirty="0"/>
                        <a:t>B</a:t>
                      </a:r>
                    </a:p>
                  </a:txBody>
                  <a:tcPr marL="121920" marR="121920" marT="60960" marB="60960"/>
                </a:tc>
                <a:tc>
                  <a:txBody>
                    <a:bodyPr/>
                    <a:lstStyle/>
                    <a:p>
                      <a:r>
                        <a:rPr lang="en-US" sz="2400" dirty="0"/>
                        <a:t>C</a:t>
                      </a:r>
                    </a:p>
                  </a:txBody>
                  <a:tcPr marL="121920" marR="121920" marT="60960" marB="60960"/>
                </a:tc>
                <a:tc>
                  <a:txBody>
                    <a:bodyPr/>
                    <a:lstStyle/>
                    <a:p>
                      <a:r>
                        <a:rPr lang="en-US" sz="2400" dirty="0"/>
                        <a:t>Y1</a:t>
                      </a:r>
                    </a:p>
                  </a:txBody>
                  <a:tcPr marL="121920" marR="121920" marT="60960" marB="60960"/>
                </a:tc>
                <a:tc>
                  <a:txBody>
                    <a:bodyPr/>
                    <a:lstStyle/>
                    <a:p>
                      <a:r>
                        <a:rPr lang="en-US" sz="2400" dirty="0"/>
                        <a:t>Y2</a:t>
                      </a:r>
                    </a:p>
                  </a:txBody>
                  <a:tcPr marL="121920" marR="121920" marT="60960" marB="60960"/>
                </a:tc>
                <a:extLst>
                  <a:ext uri="{0D108BD9-81ED-4DB2-BD59-A6C34878D82A}">
                    <a16:rowId xmlns:a16="http://schemas.microsoft.com/office/drawing/2014/main" xmlns="" val="10000"/>
                  </a:ext>
                </a:extLst>
              </a:tr>
              <a:tr h="487680">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extLst>
                  <a:ext uri="{0D108BD9-81ED-4DB2-BD59-A6C34878D82A}">
                    <a16:rowId xmlns:a16="http://schemas.microsoft.com/office/drawing/2014/main" xmlns="" val="10001"/>
                  </a:ext>
                </a:extLst>
              </a:tr>
              <a:tr h="487680">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extLst>
                  <a:ext uri="{0D108BD9-81ED-4DB2-BD59-A6C34878D82A}">
                    <a16:rowId xmlns:a16="http://schemas.microsoft.com/office/drawing/2014/main" xmlns="" val="10002"/>
                  </a:ext>
                </a:extLst>
              </a:tr>
              <a:tr h="487680">
                <a:tc>
                  <a:txBody>
                    <a:bodyPr/>
                    <a:lstStyle/>
                    <a:p>
                      <a:r>
                        <a:rPr lang="en-US" sz="2400" dirty="0"/>
                        <a:t>0</a:t>
                      </a:r>
                    </a:p>
                  </a:txBody>
                  <a:tcPr marL="121920" marR="121920" marT="60960" marB="60960"/>
                </a:tc>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extLst>
                  <a:ext uri="{0D108BD9-81ED-4DB2-BD59-A6C34878D82A}">
                    <a16:rowId xmlns:a16="http://schemas.microsoft.com/office/drawing/2014/main" xmlns="" val="10003"/>
                  </a:ext>
                </a:extLst>
              </a:tr>
              <a:tr h="487680">
                <a:tc>
                  <a:txBody>
                    <a:bodyPr/>
                    <a:lstStyle/>
                    <a:p>
                      <a:r>
                        <a:rPr lang="en-US" sz="2400" dirty="0"/>
                        <a:t>0</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1</a:t>
                      </a:r>
                    </a:p>
                  </a:txBody>
                  <a:tcPr marL="121920" marR="121920" marT="60960" marB="60960"/>
                </a:tc>
                <a:extLst>
                  <a:ext uri="{0D108BD9-81ED-4DB2-BD59-A6C34878D82A}">
                    <a16:rowId xmlns:a16="http://schemas.microsoft.com/office/drawing/2014/main" xmlns="" val="10004"/>
                  </a:ext>
                </a:extLst>
              </a:tr>
              <a:tr h="487680">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1</a:t>
                      </a:r>
                    </a:p>
                  </a:txBody>
                  <a:tcPr marL="121920" marR="121920" marT="60960" marB="60960"/>
                </a:tc>
                <a:tc>
                  <a:txBody>
                    <a:bodyPr/>
                    <a:lstStyle/>
                    <a:p>
                      <a:r>
                        <a:rPr lang="en-US" sz="2400" dirty="0"/>
                        <a:t>0</a:t>
                      </a:r>
                    </a:p>
                  </a:txBody>
                  <a:tcPr marL="121920" marR="121920" marT="60960" marB="60960"/>
                </a:tc>
                <a:extLst>
                  <a:ext uri="{0D108BD9-81ED-4DB2-BD59-A6C34878D82A}">
                    <a16:rowId xmlns:a16="http://schemas.microsoft.com/office/drawing/2014/main" xmlns="" val="10005"/>
                  </a:ext>
                </a:extLst>
              </a:tr>
              <a:tr h="487680">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extLst>
                  <a:ext uri="{0D108BD9-81ED-4DB2-BD59-A6C34878D82A}">
                    <a16:rowId xmlns:a16="http://schemas.microsoft.com/office/drawing/2014/main" xmlns="" val="10006"/>
                  </a:ext>
                </a:extLst>
              </a:tr>
              <a:tr h="487680">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tc>
                  <a:txBody>
                    <a:bodyPr/>
                    <a:lstStyle/>
                    <a:p>
                      <a:r>
                        <a:rPr lang="en-US" sz="2400" dirty="0"/>
                        <a:t>0</a:t>
                      </a:r>
                    </a:p>
                  </a:txBody>
                  <a:tcPr marL="121920" marR="121920" marT="60960" marB="60960"/>
                </a:tc>
                <a:extLst>
                  <a:ext uri="{0D108BD9-81ED-4DB2-BD59-A6C34878D82A}">
                    <a16:rowId xmlns:a16="http://schemas.microsoft.com/office/drawing/2014/main" xmlns="" val="10007"/>
                  </a:ext>
                </a:extLst>
              </a:tr>
              <a:tr h="487680">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tc>
                  <a:txBody>
                    <a:bodyPr/>
                    <a:lstStyle/>
                    <a:p>
                      <a:r>
                        <a:rPr lang="en-US" sz="2400" dirty="0"/>
                        <a:t>1</a:t>
                      </a:r>
                    </a:p>
                  </a:txBody>
                  <a:tcPr marL="121920" marR="121920" marT="60960" marB="60960"/>
                </a:tc>
                <a:extLst>
                  <a:ext uri="{0D108BD9-81ED-4DB2-BD59-A6C34878D82A}">
                    <a16:rowId xmlns:a16="http://schemas.microsoft.com/office/drawing/2014/main" xmlns="" val="10008"/>
                  </a:ext>
                </a:extLst>
              </a:tr>
            </a:tbl>
          </a:graphicData>
        </a:graphic>
      </p:graphicFrame>
      <p:sp>
        <p:nvSpPr>
          <p:cNvPr id="11" name="TextBox 10"/>
          <p:cNvSpPr txBox="1"/>
          <p:nvPr/>
        </p:nvSpPr>
        <p:spPr>
          <a:xfrm>
            <a:off x="6604000" y="2363252"/>
            <a:ext cx="5156200" cy="410369"/>
          </a:xfrm>
          <a:prstGeom prst="rect">
            <a:avLst/>
          </a:prstGeom>
          <a:noFill/>
        </p:spPr>
        <p:txBody>
          <a:bodyPr wrap="square" lIns="121917" tIns="60958" rIns="121917" bIns="60958" rtlCol="0">
            <a:spAutoFit/>
          </a:bodyPr>
          <a:lstStyle/>
          <a:p>
            <a:r>
              <a:rPr lang="en-US" b="1" dirty="0"/>
              <a:t>Step 2:</a:t>
            </a:r>
            <a:r>
              <a:rPr lang="en-US" dirty="0"/>
              <a:t> (</a:t>
            </a:r>
            <a:r>
              <a:rPr lang="en-US" dirty="0">
                <a:latin typeface="Times New Roman" pitchFamily="18" charset="0"/>
                <a:cs typeface="Times New Roman" pitchFamily="18" charset="0"/>
              </a:rPr>
              <a:t>Using K-map find minimal SOP )</a:t>
            </a:r>
          </a:p>
        </p:txBody>
      </p:sp>
      <p:sp>
        <p:nvSpPr>
          <p:cNvPr id="10" name="TextBox 9"/>
          <p:cNvSpPr txBox="1"/>
          <p:nvPr/>
        </p:nvSpPr>
        <p:spPr>
          <a:xfrm>
            <a:off x="6604001" y="3022600"/>
            <a:ext cx="2930321" cy="697627"/>
          </a:xfrm>
          <a:prstGeom prst="rect">
            <a:avLst/>
          </a:prstGeom>
          <a:noFill/>
        </p:spPr>
        <p:txBody>
          <a:bodyPr wrap="square" lIns="121917" tIns="60958" rIns="121917" bIns="60958" rtlCol="0">
            <a:spAutoFit/>
          </a:bodyPr>
          <a:lstStyle/>
          <a:p>
            <a:r>
              <a:rPr lang="en-US" dirty="0"/>
              <a:t>Y1=AB’+AC</a:t>
            </a:r>
          </a:p>
          <a:p>
            <a:r>
              <a:rPr lang="en-US" dirty="0"/>
              <a:t>Y2=BC+AC</a:t>
            </a:r>
          </a:p>
        </p:txBody>
      </p:sp>
      <p:sp>
        <p:nvSpPr>
          <p:cNvPr id="12" name="Rectangle 11"/>
          <p:cNvSpPr/>
          <p:nvPr/>
        </p:nvSpPr>
        <p:spPr>
          <a:xfrm>
            <a:off x="6629400" y="3720227"/>
            <a:ext cx="3140662" cy="400105"/>
          </a:xfrm>
          <a:prstGeom prst="rect">
            <a:avLst/>
          </a:prstGeom>
        </p:spPr>
        <p:txBody>
          <a:bodyPr wrap="none" lIns="121917" tIns="60958" rIns="121917" bIns="60958">
            <a:spAutoFit/>
          </a:bodyPr>
          <a:lstStyle/>
          <a:p>
            <a:r>
              <a:rPr lang="en-US" b="1" dirty="0"/>
              <a:t>Step 3:</a:t>
            </a:r>
            <a:r>
              <a:rPr lang="en-US" dirty="0">
                <a:latin typeface="Times New Roman" pitchFamily="18" charset="0"/>
                <a:cs typeface="Times New Roman" pitchFamily="18" charset="0"/>
              </a:rPr>
              <a:t> Number of Buffer (=3) </a:t>
            </a:r>
          </a:p>
        </p:txBody>
      </p:sp>
      <p:grpSp>
        <p:nvGrpSpPr>
          <p:cNvPr id="18" name="Group 17"/>
          <p:cNvGrpSpPr/>
          <p:nvPr/>
        </p:nvGrpSpPr>
        <p:grpSpPr>
          <a:xfrm>
            <a:off x="6952317" y="4457700"/>
            <a:ext cx="2787667" cy="551536"/>
            <a:chOff x="1005438" y="2323426"/>
            <a:chExt cx="2090750" cy="413652"/>
          </a:xfrm>
        </p:grpSpPr>
        <p:sp>
          <p:nvSpPr>
            <p:cNvPr id="19" name="Isosceles Triangle 18"/>
            <p:cNvSpPr/>
            <p:nvPr/>
          </p:nvSpPr>
          <p:spPr>
            <a:xfrm rot="5400000">
              <a:off x="1613163" y="2303139"/>
              <a:ext cx="393954" cy="434527"/>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1757226" y="2579496"/>
              <a:ext cx="105828" cy="157582"/>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Connector 20"/>
            <p:cNvCxnSpPr>
              <a:endCxn id="19" idx="3"/>
            </p:cNvCxnSpPr>
            <p:nvPr/>
          </p:nvCxnSpPr>
          <p:spPr>
            <a:xfrm>
              <a:off x="1005438" y="2520402"/>
              <a:ext cx="5874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63055" y="2658287"/>
              <a:ext cx="1233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68884" y="2441611"/>
              <a:ext cx="122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Isosceles Triangle 29"/>
          <p:cNvSpPr/>
          <p:nvPr/>
        </p:nvSpPr>
        <p:spPr>
          <a:xfrm rot="5400000">
            <a:off x="8255501" y="1212886"/>
            <a:ext cx="525272" cy="57936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121917" tIns="60958" rIns="121917" bIns="60958" rtlCol="0" anchor="ctr"/>
          <a:lstStyle/>
          <a:p>
            <a:pPr algn="ctr"/>
            <a:endParaRPr lang="en-US"/>
          </a:p>
        </p:txBody>
      </p:sp>
      <p:sp>
        <p:nvSpPr>
          <p:cNvPr id="31" name="Oval 30"/>
          <p:cNvSpPr/>
          <p:nvPr/>
        </p:nvSpPr>
        <p:spPr>
          <a:xfrm>
            <a:off x="8776791" y="1397515"/>
            <a:ext cx="141104" cy="210109"/>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121917" tIns="60958" rIns="121917" bIns="60958" rtlCol="0" anchor="ctr"/>
          <a:lstStyle/>
          <a:p>
            <a:pPr algn="ctr"/>
            <a:endParaRPr lang="en-US"/>
          </a:p>
        </p:txBody>
      </p:sp>
      <p:cxnSp>
        <p:nvCxnSpPr>
          <p:cNvPr id="32" name="Straight Connector 31"/>
          <p:cNvCxnSpPr>
            <a:endCxn id="30" idx="3"/>
          </p:cNvCxnSpPr>
          <p:nvPr/>
        </p:nvCxnSpPr>
        <p:spPr>
          <a:xfrm>
            <a:off x="7445202" y="1502570"/>
            <a:ext cx="78325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182101" y="1905000"/>
            <a:ext cx="18379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8807823" y="1502570"/>
            <a:ext cx="81820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rot="5400000">
            <a:off x="9602273" y="1182822"/>
            <a:ext cx="525272" cy="57936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121917" tIns="60958" rIns="121917" bIns="60958" rtlCol="0" anchor="ctr"/>
          <a:lstStyle/>
          <a:p>
            <a:pPr algn="ctr"/>
            <a:endParaRPr lang="en-US"/>
          </a:p>
        </p:txBody>
      </p:sp>
      <p:cxnSp>
        <p:nvCxnSpPr>
          <p:cNvPr id="37" name="Straight Connector 36"/>
          <p:cNvCxnSpPr/>
          <p:nvPr/>
        </p:nvCxnSpPr>
        <p:spPr>
          <a:xfrm flipV="1">
            <a:off x="10201832" y="1472505"/>
            <a:ext cx="81820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0131280" y="1367451"/>
            <a:ext cx="141104" cy="210109"/>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121917" tIns="60958" rIns="121917" bIns="60958" rtlCol="0" anchor="ctr"/>
          <a:lstStyle/>
          <a:p>
            <a:pPr algn="ctr"/>
            <a:endParaRPr lang="en-US"/>
          </a:p>
        </p:txBody>
      </p:sp>
      <p:cxnSp>
        <p:nvCxnSpPr>
          <p:cNvPr id="42" name="Straight Connector 41"/>
          <p:cNvCxnSpPr/>
          <p:nvPr/>
        </p:nvCxnSpPr>
        <p:spPr>
          <a:xfrm flipV="1">
            <a:off x="9216924" y="1472506"/>
            <a:ext cx="0" cy="475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020035" y="1179037"/>
            <a:ext cx="460765" cy="410369"/>
          </a:xfrm>
          <a:prstGeom prst="rect">
            <a:avLst/>
          </a:prstGeom>
          <a:noFill/>
        </p:spPr>
        <p:txBody>
          <a:bodyPr wrap="square" lIns="121917" tIns="60958" rIns="121917" bIns="60958" rtlCol="0">
            <a:spAutoFit/>
          </a:bodyPr>
          <a:lstStyle/>
          <a:p>
            <a:r>
              <a:rPr lang="en-US" dirty="0"/>
              <a:t>x</a:t>
            </a:r>
          </a:p>
        </p:txBody>
      </p:sp>
      <p:sp>
        <p:nvSpPr>
          <p:cNvPr id="48" name="TextBox 47"/>
          <p:cNvSpPr txBox="1"/>
          <p:nvPr/>
        </p:nvSpPr>
        <p:spPr>
          <a:xfrm>
            <a:off x="11020035" y="1699816"/>
            <a:ext cx="460765" cy="410369"/>
          </a:xfrm>
          <a:prstGeom prst="rect">
            <a:avLst/>
          </a:prstGeom>
          <a:noFill/>
        </p:spPr>
        <p:txBody>
          <a:bodyPr wrap="square" lIns="121917" tIns="60958" rIns="121917" bIns="60958" rtlCol="0">
            <a:spAutoFit/>
          </a:bodyPr>
          <a:lstStyle/>
          <a:p>
            <a:r>
              <a:rPr lang="en-US" dirty="0"/>
              <a:t>x’</a:t>
            </a:r>
          </a:p>
        </p:txBody>
      </p:sp>
      <p:sp>
        <p:nvSpPr>
          <p:cNvPr id="49" name="TextBox 48"/>
          <p:cNvSpPr txBox="1"/>
          <p:nvPr/>
        </p:nvSpPr>
        <p:spPr>
          <a:xfrm>
            <a:off x="6984436" y="1212630"/>
            <a:ext cx="460765" cy="410369"/>
          </a:xfrm>
          <a:prstGeom prst="rect">
            <a:avLst/>
          </a:prstGeom>
          <a:noFill/>
        </p:spPr>
        <p:txBody>
          <a:bodyPr wrap="square" lIns="121917" tIns="60958" rIns="121917" bIns="60958" rtlCol="0">
            <a:spAutoFit/>
          </a:bodyPr>
          <a:lstStyle/>
          <a:p>
            <a:r>
              <a:rPr lang="en-US" dirty="0"/>
              <a:t>x</a:t>
            </a:r>
          </a:p>
        </p:txBody>
      </p:sp>
      <p:sp>
        <p:nvSpPr>
          <p:cNvPr id="50" name="TextBox 49"/>
          <p:cNvSpPr txBox="1"/>
          <p:nvPr/>
        </p:nvSpPr>
        <p:spPr>
          <a:xfrm>
            <a:off x="6751163" y="5156200"/>
            <a:ext cx="5009037" cy="697627"/>
          </a:xfrm>
          <a:prstGeom prst="rect">
            <a:avLst/>
          </a:prstGeom>
          <a:noFill/>
        </p:spPr>
        <p:txBody>
          <a:bodyPr wrap="square" lIns="121917" tIns="60958" rIns="121917" bIns="60958" rtlCol="0">
            <a:spAutoFit/>
          </a:bodyPr>
          <a:lstStyle/>
          <a:p>
            <a:r>
              <a:rPr lang="en-US" dirty="0">
                <a:latin typeface="Times New Roman" pitchFamily="18" charset="0"/>
                <a:cs typeface="Times New Roman" pitchFamily="18" charset="0"/>
              </a:rPr>
              <a:t>Programmable AND gate =number of function (Y1 and Y2 )=2</a:t>
            </a:r>
          </a:p>
        </p:txBody>
      </p:sp>
    </p:spTree>
    <p:extLst>
      <p:ext uri="{BB962C8B-B14F-4D97-AF65-F5344CB8AC3E}">
        <p14:creationId xmlns:p14="http://schemas.microsoft.com/office/powerpoint/2010/main" val="8522323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656047" y="2048686"/>
            <a:ext cx="609949" cy="1559401"/>
          </a:xfrm>
          <a:prstGeom prst="rect">
            <a:avLst/>
          </a:prstGeom>
          <a:noFill/>
        </p:spPr>
        <p:txBody>
          <a:bodyPr wrap="square" lIns="121917" tIns="60958" rIns="121917" bIns="60958" rtlCol="0">
            <a:spAutoFit/>
          </a:bodyPr>
          <a:lstStyle/>
          <a:p>
            <a:r>
              <a:rPr lang="en-US" dirty="0"/>
              <a:t>A</a:t>
            </a:r>
          </a:p>
          <a:p>
            <a:endParaRPr lang="en-US" dirty="0"/>
          </a:p>
          <a:p>
            <a:r>
              <a:rPr lang="en-US" dirty="0"/>
              <a:t>B</a:t>
            </a:r>
          </a:p>
          <a:p>
            <a:endParaRPr lang="en-US" dirty="0"/>
          </a:p>
          <a:p>
            <a:r>
              <a:rPr lang="en-US" dirty="0"/>
              <a:t>C</a:t>
            </a:r>
          </a:p>
        </p:txBody>
      </p:sp>
      <p:sp>
        <p:nvSpPr>
          <p:cNvPr id="86" name="TextBox 85"/>
          <p:cNvSpPr txBox="1"/>
          <p:nvPr/>
        </p:nvSpPr>
        <p:spPr>
          <a:xfrm>
            <a:off x="6869083" y="4538923"/>
            <a:ext cx="609949" cy="697627"/>
          </a:xfrm>
          <a:prstGeom prst="rect">
            <a:avLst/>
          </a:prstGeom>
          <a:noFill/>
        </p:spPr>
        <p:txBody>
          <a:bodyPr wrap="square" lIns="121917" tIns="60958" rIns="121917" bIns="60958" rtlCol="0">
            <a:spAutoFit/>
          </a:bodyPr>
          <a:lstStyle/>
          <a:p>
            <a:r>
              <a:rPr lang="en-US" dirty="0"/>
              <a:t>Y1</a:t>
            </a:r>
          </a:p>
          <a:p>
            <a:r>
              <a:rPr lang="en-US" dirty="0"/>
              <a:t>Y2</a:t>
            </a:r>
          </a:p>
        </p:txBody>
      </p:sp>
      <p:grpSp>
        <p:nvGrpSpPr>
          <p:cNvPr id="95" name="Group 94"/>
          <p:cNvGrpSpPr/>
          <p:nvPr/>
        </p:nvGrpSpPr>
        <p:grpSpPr>
          <a:xfrm>
            <a:off x="1222885" y="1600201"/>
            <a:ext cx="8124315" cy="5548953"/>
            <a:chOff x="917164" y="1200150"/>
            <a:chExt cx="6093236" cy="4161715"/>
          </a:xfrm>
        </p:grpSpPr>
        <p:grpSp>
          <p:nvGrpSpPr>
            <p:cNvPr id="89" name="Group 88"/>
            <p:cNvGrpSpPr/>
            <p:nvPr/>
          </p:nvGrpSpPr>
          <p:grpSpPr>
            <a:xfrm>
              <a:off x="917164" y="1460359"/>
              <a:ext cx="5693713" cy="3901506"/>
              <a:chOff x="917164" y="1460359"/>
              <a:chExt cx="5693713" cy="3901506"/>
            </a:xfrm>
          </p:grpSpPr>
          <p:grpSp>
            <p:nvGrpSpPr>
              <p:cNvPr id="5" name="Group 4"/>
              <p:cNvGrpSpPr/>
              <p:nvPr/>
            </p:nvGrpSpPr>
            <p:grpSpPr>
              <a:xfrm>
                <a:off x="917164" y="1460359"/>
                <a:ext cx="5404441" cy="2632931"/>
                <a:chOff x="914400" y="800096"/>
                <a:chExt cx="7010400" cy="3819535"/>
              </a:xfrm>
            </p:grpSpPr>
            <p:grpSp>
              <p:nvGrpSpPr>
                <p:cNvPr id="15" name="Group 14"/>
                <p:cNvGrpSpPr/>
                <p:nvPr/>
              </p:nvGrpSpPr>
              <p:grpSpPr>
                <a:xfrm>
                  <a:off x="914400" y="800096"/>
                  <a:ext cx="7010400" cy="3493613"/>
                  <a:chOff x="1183063" y="2266949"/>
                  <a:chExt cx="7010400" cy="3493613"/>
                </a:xfrm>
              </p:grpSpPr>
              <p:grpSp>
                <p:nvGrpSpPr>
                  <p:cNvPr id="52" name="Group 51"/>
                  <p:cNvGrpSpPr/>
                  <p:nvPr/>
                </p:nvGrpSpPr>
                <p:grpSpPr>
                  <a:xfrm>
                    <a:off x="1219200" y="2971799"/>
                    <a:ext cx="6974263" cy="600076"/>
                    <a:chOff x="1371600" y="3829051"/>
                    <a:chExt cx="6974263" cy="600076"/>
                  </a:xfrm>
                </p:grpSpPr>
                <p:sp>
                  <p:nvSpPr>
                    <p:cNvPr id="79" name="Isosceles Triangle 78"/>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0" name="Group 79"/>
                    <p:cNvGrpSpPr/>
                    <p:nvPr/>
                  </p:nvGrpSpPr>
                  <p:grpSpPr>
                    <a:xfrm>
                      <a:off x="1371600" y="4000500"/>
                      <a:ext cx="6974263" cy="428627"/>
                      <a:chOff x="1371600" y="4000500"/>
                      <a:chExt cx="6974263" cy="428627"/>
                    </a:xfrm>
                  </p:grpSpPr>
                  <p:sp>
                    <p:nvSpPr>
                      <p:cNvPr id="81" name="Oval 80"/>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2" name="Straight Connector 81"/>
                      <p:cNvCxnSpPr>
                        <a:endCxn id="79"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484062" y="4314827"/>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491624" y="4000500"/>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1219200" y="2377427"/>
                    <a:ext cx="6974263" cy="3383135"/>
                    <a:chOff x="1371600" y="2415528"/>
                    <a:chExt cx="6974263" cy="3383135"/>
                  </a:xfrm>
                </p:grpSpPr>
                <p:sp>
                  <p:nvSpPr>
                    <p:cNvPr id="61" name="Isosceles Triangle 60"/>
                    <p:cNvSpPr/>
                    <p:nvPr/>
                  </p:nvSpPr>
                  <p:spPr>
                    <a:xfrm rot="5400000">
                      <a:off x="2129674" y="3699630"/>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2" name="Group 61"/>
                    <p:cNvGrpSpPr/>
                    <p:nvPr/>
                  </p:nvGrpSpPr>
                  <p:grpSpPr>
                    <a:xfrm>
                      <a:off x="1371600" y="2415528"/>
                      <a:ext cx="6974263" cy="3383135"/>
                      <a:chOff x="1371600" y="2415528"/>
                      <a:chExt cx="6974263" cy="3383135"/>
                    </a:xfrm>
                  </p:grpSpPr>
                  <p:sp>
                    <p:nvSpPr>
                      <p:cNvPr id="63" name="Oval 62"/>
                      <p:cNvSpPr/>
                      <p:nvPr/>
                    </p:nvSpPr>
                    <p:spPr>
                      <a:xfrm>
                        <a:off x="2346786" y="4076704"/>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4" name="Straight Connector 63"/>
                      <p:cNvCxnSpPr>
                        <a:endCxn id="61" idx="3"/>
                      </p:cNvCxnSpPr>
                      <p:nvPr/>
                    </p:nvCxnSpPr>
                    <p:spPr>
                      <a:xfrm>
                        <a:off x="1371600" y="3981454"/>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4062" y="4152904"/>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91624" y="386715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761267" y="5669823"/>
                        <a:ext cx="3315086" cy="7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51742" y="5295904"/>
                        <a:ext cx="3423454" cy="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866736" y="2415528"/>
                        <a:ext cx="137275"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Oval 96"/>
                      <p:cNvSpPr/>
                      <p:nvPr/>
                    </p:nvSpPr>
                    <p:spPr>
                      <a:xfrm>
                        <a:off x="2863948" y="3406129"/>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0" name="Oval 99"/>
                      <p:cNvSpPr/>
                      <p:nvPr/>
                    </p:nvSpPr>
                    <p:spPr>
                      <a:xfrm>
                        <a:off x="3552825" y="2424408"/>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1" name="Oval 100"/>
                      <p:cNvSpPr/>
                      <p:nvPr/>
                    </p:nvSpPr>
                    <p:spPr>
                      <a:xfrm>
                        <a:off x="3542037" y="3793337"/>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Oval 102"/>
                      <p:cNvSpPr/>
                      <p:nvPr/>
                    </p:nvSpPr>
                    <p:spPr>
                      <a:xfrm>
                        <a:off x="4238625" y="3793336"/>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Oval 103"/>
                      <p:cNvSpPr/>
                      <p:nvPr/>
                    </p:nvSpPr>
                    <p:spPr>
                      <a:xfrm>
                        <a:off x="2852230" y="5226667"/>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Oval 104"/>
                      <p:cNvSpPr/>
                      <p:nvPr/>
                    </p:nvSpPr>
                    <p:spPr>
                      <a:xfrm>
                        <a:off x="3542037" y="5226667"/>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Oval 105"/>
                      <p:cNvSpPr/>
                      <p:nvPr/>
                    </p:nvSpPr>
                    <p:spPr>
                      <a:xfrm>
                        <a:off x="3542037" y="5632275"/>
                        <a:ext cx="137275" cy="147636"/>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Oval 107"/>
                      <p:cNvSpPr/>
                      <p:nvPr/>
                    </p:nvSpPr>
                    <p:spPr>
                      <a:xfrm>
                        <a:off x="4238625" y="3107530"/>
                        <a:ext cx="137275"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Oval 108"/>
                      <p:cNvSpPr/>
                      <p:nvPr/>
                    </p:nvSpPr>
                    <p:spPr>
                      <a:xfrm>
                        <a:off x="4239263" y="5651028"/>
                        <a:ext cx="137275"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54" name="Group 53"/>
                  <p:cNvGrpSpPr/>
                  <p:nvPr/>
                </p:nvGrpSpPr>
                <p:grpSpPr>
                  <a:xfrm>
                    <a:off x="1183063" y="2266949"/>
                    <a:ext cx="6943725" cy="600076"/>
                    <a:chOff x="1371600" y="3829051"/>
                    <a:chExt cx="6943725" cy="600076"/>
                  </a:xfrm>
                </p:grpSpPr>
                <p:sp>
                  <p:nvSpPr>
                    <p:cNvPr id="55" name="Isosceles Triangle 54"/>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6" name="Group 55"/>
                    <p:cNvGrpSpPr/>
                    <p:nvPr/>
                  </p:nvGrpSpPr>
                  <p:grpSpPr>
                    <a:xfrm>
                      <a:off x="1371600" y="4000500"/>
                      <a:ext cx="6943725" cy="428627"/>
                      <a:chOff x="1371600" y="4000500"/>
                      <a:chExt cx="6943725" cy="428627"/>
                    </a:xfrm>
                  </p:grpSpPr>
                  <p:sp>
                    <p:nvSpPr>
                      <p:cNvPr id="57" name="Oval 56"/>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8" name="Straight Connector 57"/>
                      <p:cNvCxnSpPr>
                        <a:endCxn id="55"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84062" y="4314827"/>
                        <a:ext cx="583126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91624" y="4000500"/>
                        <a:ext cx="5823701" cy="19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6" name="Group 15"/>
                <p:cNvGrpSpPr/>
                <p:nvPr/>
              </p:nvGrpSpPr>
              <p:grpSpPr>
                <a:xfrm>
                  <a:off x="2971800" y="971545"/>
                  <a:ext cx="457200" cy="3620043"/>
                  <a:chOff x="2514600" y="971545"/>
                  <a:chExt cx="457200" cy="3620043"/>
                </a:xfrm>
              </p:grpSpPr>
              <p:sp>
                <p:nvSpPr>
                  <p:cNvPr id="49" name="Flowchart: Delay 48"/>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0" name="Straight Connector 49"/>
                  <p:cNvCxnSpPr>
                    <a:stCxn id="49"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743200" y="3429532"/>
                    <a:ext cx="0" cy="1162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285711" y="971545"/>
                  <a:ext cx="457200" cy="3648085"/>
                  <a:chOff x="2514600" y="971545"/>
                  <a:chExt cx="457200" cy="3648085"/>
                </a:xfrm>
              </p:grpSpPr>
              <p:sp>
                <p:nvSpPr>
                  <p:cNvPr id="43" name="Flowchart: Delay 42"/>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Connector 43"/>
                  <p:cNvCxnSpPr>
                    <a:stCxn id="43"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657600" y="971546"/>
                  <a:ext cx="457200" cy="3648085"/>
                  <a:chOff x="2514600" y="971545"/>
                  <a:chExt cx="457200" cy="3648085"/>
                </a:xfrm>
              </p:grpSpPr>
              <p:sp>
                <p:nvSpPr>
                  <p:cNvPr id="40" name="Flowchart: Delay 39"/>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Connector 40"/>
                  <p:cNvCxnSpPr>
                    <a:stCxn id="40"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a:off x="6500732" y="5361864"/>
                <a:ext cx="11014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572002" y="3350877"/>
                <a:ext cx="579810" cy="576535"/>
                <a:chOff x="5008609" y="2944084"/>
                <a:chExt cx="752103" cy="1125495"/>
              </a:xfrm>
            </p:grpSpPr>
            <p:pic>
              <p:nvPicPr>
                <p:cNvPr id="1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5107451" y="3442700"/>
                  <a:ext cx="653261" cy="62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5008609" y="3783026"/>
                  <a:ext cx="142875"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0"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5107451" y="2944084"/>
                  <a:ext cx="653261" cy="62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Straight Connector 90"/>
                <p:cNvCxnSpPr/>
                <p:nvPr/>
              </p:nvCxnSpPr>
              <p:spPr>
                <a:xfrm>
                  <a:off x="5008609" y="3284410"/>
                  <a:ext cx="142875"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4800600" y="1200150"/>
              <a:ext cx="2209800" cy="1960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94" name="TextBox 93"/>
          <p:cNvSpPr txBox="1"/>
          <p:nvPr/>
        </p:nvSpPr>
        <p:spPr>
          <a:xfrm>
            <a:off x="7721601" y="2044813"/>
            <a:ext cx="2930321" cy="697627"/>
          </a:xfrm>
          <a:prstGeom prst="rect">
            <a:avLst/>
          </a:prstGeom>
          <a:noFill/>
        </p:spPr>
        <p:txBody>
          <a:bodyPr wrap="square" lIns="121917" tIns="60958" rIns="121917" bIns="60958" rtlCol="0">
            <a:spAutoFit/>
          </a:bodyPr>
          <a:lstStyle/>
          <a:p>
            <a:r>
              <a:rPr lang="en-US" dirty="0"/>
              <a:t>Y1=AB’+AC</a:t>
            </a:r>
          </a:p>
          <a:p>
            <a:r>
              <a:rPr lang="en-US" dirty="0"/>
              <a:t>Y2=BC+AC</a:t>
            </a:r>
          </a:p>
        </p:txBody>
      </p:sp>
    </p:spTree>
    <p:extLst>
      <p:ext uri="{BB962C8B-B14F-4D97-AF65-F5344CB8AC3E}">
        <p14:creationId xmlns:p14="http://schemas.microsoft.com/office/powerpoint/2010/main" val="1850656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grpSp>
        <p:nvGrpSpPr>
          <p:cNvPr id="7" name="Group 6"/>
          <p:cNvGrpSpPr/>
          <p:nvPr/>
        </p:nvGrpSpPr>
        <p:grpSpPr>
          <a:xfrm>
            <a:off x="2032000" y="990600"/>
            <a:ext cx="6184901" cy="5157200"/>
            <a:chOff x="1524000" y="742950"/>
            <a:chExt cx="4638676" cy="386790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42950"/>
              <a:ext cx="4638676" cy="386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TextBox 5"/>
            <p:cNvSpPr txBox="1"/>
            <p:nvPr/>
          </p:nvSpPr>
          <p:spPr>
            <a:xfrm>
              <a:off x="1524000" y="4248150"/>
              <a:ext cx="2514600" cy="276999"/>
            </a:xfrm>
            <a:prstGeom prst="rect">
              <a:avLst/>
            </a:prstGeom>
            <a:solidFill>
              <a:schemeClr val="bg1"/>
            </a:solidFill>
          </p:spPr>
          <p:txBody>
            <a:bodyPr wrap="square" rtlCol="0">
              <a:spAutoFit/>
            </a:bodyPr>
            <a:lstStyle/>
            <a:p>
              <a:endParaRPr lang="en-US" dirty="0"/>
            </a:p>
          </p:txBody>
        </p:sp>
      </p:grpSp>
      <p:sp>
        <p:nvSpPr>
          <p:cNvPr id="8" name="Text Box 4"/>
          <p:cNvSpPr txBox="1">
            <a:spLocks noChangeArrowheads="1"/>
          </p:cNvSpPr>
          <p:nvPr/>
        </p:nvSpPr>
        <p:spPr bwMode="auto">
          <a:xfrm>
            <a:off x="1828798" y="5601653"/>
            <a:ext cx="4775201"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2500" dirty="0">
                <a:solidFill>
                  <a:schemeClr val="tx1"/>
                </a:solidFill>
                <a:latin typeface="Times New Roman" pitchFamily="18" charset="0"/>
                <a:cs typeface="Arial" pitchFamily="34" charset="0"/>
              </a:rPr>
              <a:t>A 3</a:t>
            </a:r>
            <a:r>
              <a:rPr lang="en-US" altLang="en-US" sz="2500" dirty="0">
                <a:solidFill>
                  <a:schemeClr val="tx1"/>
                </a:solidFill>
                <a:latin typeface="Times New Roman" pitchFamily="18" charset="0"/>
                <a:cs typeface="Times New Roman" pitchFamily="18" charset="0"/>
              </a:rPr>
              <a:t>×2 PLA with 4 product terms</a:t>
            </a:r>
          </a:p>
        </p:txBody>
      </p:sp>
    </p:spTree>
    <p:extLst>
      <p:ext uri="{BB962C8B-B14F-4D97-AF65-F5344CB8AC3E}">
        <p14:creationId xmlns:p14="http://schemas.microsoft.com/office/powerpoint/2010/main" val="11025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9" name="Rectangle 4"/>
          <p:cNvSpPr>
            <a:spLocks noChangeArrowheads="1"/>
          </p:cNvSpPr>
          <p:nvPr/>
        </p:nvSpPr>
        <p:spPr bwMode="auto">
          <a:xfrm>
            <a:off x="1422400" y="1498600"/>
            <a:ext cx="6400800" cy="132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5" tIns="33866" rIns="84665" bIns="33866">
            <a:spAutoFit/>
          </a:bodyPr>
          <a:lstStyle/>
          <a:p>
            <a:pPr eaLnBrk="0" hangingPunct="0">
              <a:lnSpc>
                <a:spcPct val="85000"/>
              </a:lnSpc>
            </a:pPr>
            <a:r>
              <a:rPr lang="en-US" altLang="en-US" sz="2400" dirty="0">
                <a:latin typeface="Times New Roman" pitchFamily="18" charset="0"/>
                <a:cs typeface="Times New Roman" pitchFamily="18" charset="0"/>
              </a:rPr>
              <a:t>F</a:t>
            </a:r>
            <a:r>
              <a:rPr lang="en-US" altLang="en-US" sz="2400" baseline="-25000" dirty="0">
                <a:latin typeface="Times New Roman" pitchFamily="18" charset="0"/>
                <a:cs typeface="Times New Roman" pitchFamily="18" charset="0"/>
              </a:rPr>
              <a:t>0</a:t>
            </a:r>
            <a:r>
              <a:rPr lang="en-US" altLang="en-US" sz="2400" dirty="0">
                <a:latin typeface="Times New Roman" pitchFamily="18" charset="0"/>
                <a:cs typeface="Times New Roman" pitchFamily="18" charset="0"/>
              </a:rPr>
              <a:t> = A+B' C'</a:t>
            </a:r>
          </a:p>
          <a:p>
            <a:pPr eaLnBrk="0" hangingPunct="0">
              <a:lnSpc>
                <a:spcPct val="85000"/>
              </a:lnSpc>
            </a:pPr>
            <a:r>
              <a:rPr lang="en-US" altLang="en-US" sz="2400" dirty="0">
                <a:latin typeface="Times New Roman" pitchFamily="18" charset="0"/>
                <a:cs typeface="Times New Roman" pitchFamily="18" charset="0"/>
              </a:rPr>
              <a:t>F</a:t>
            </a:r>
            <a:r>
              <a:rPr lang="en-US" altLang="en-US" sz="2400" baseline="-25000" dirty="0">
                <a:latin typeface="Times New Roman" pitchFamily="18" charset="0"/>
                <a:cs typeface="Times New Roman" pitchFamily="18" charset="0"/>
              </a:rPr>
              <a:t>1</a:t>
            </a:r>
            <a:r>
              <a:rPr lang="en-US" altLang="en-US" sz="2400" dirty="0">
                <a:latin typeface="Times New Roman" pitchFamily="18" charset="0"/>
                <a:cs typeface="Times New Roman" pitchFamily="18" charset="0"/>
              </a:rPr>
              <a:t> = A C' +A B</a:t>
            </a:r>
          </a:p>
          <a:p>
            <a:pPr eaLnBrk="0" hangingPunct="0">
              <a:lnSpc>
                <a:spcPct val="85000"/>
              </a:lnSpc>
            </a:pPr>
            <a:r>
              <a:rPr lang="en-US" altLang="en-US" sz="2400" dirty="0">
                <a:latin typeface="Times New Roman" pitchFamily="18" charset="0"/>
                <a:cs typeface="Times New Roman" pitchFamily="18" charset="0"/>
              </a:rPr>
              <a:t>F</a:t>
            </a:r>
            <a:r>
              <a:rPr lang="en-US" altLang="en-US" sz="2400" baseline="-25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 = B' C'+A B</a:t>
            </a:r>
          </a:p>
          <a:p>
            <a:pPr eaLnBrk="0" hangingPunct="0">
              <a:lnSpc>
                <a:spcPct val="85000"/>
              </a:lnSpc>
            </a:pPr>
            <a:r>
              <a:rPr lang="en-US" altLang="en-US" sz="2400" dirty="0">
                <a:latin typeface="Times New Roman" pitchFamily="18" charset="0"/>
                <a:cs typeface="Times New Roman" pitchFamily="18" charset="0"/>
              </a:rPr>
              <a:t>F</a:t>
            </a:r>
            <a:r>
              <a:rPr lang="en-US" altLang="en-US" sz="2400" baseline="-25000" dirty="0">
                <a:latin typeface="Times New Roman" pitchFamily="18" charset="0"/>
                <a:cs typeface="Times New Roman" pitchFamily="18" charset="0"/>
              </a:rPr>
              <a:t>3</a:t>
            </a:r>
            <a:r>
              <a:rPr lang="en-US" altLang="en-US" sz="2400" dirty="0">
                <a:latin typeface="Times New Roman" pitchFamily="18" charset="0"/>
                <a:cs typeface="Times New Roman" pitchFamily="18" charset="0"/>
              </a:rPr>
              <a:t> = B' C+A</a:t>
            </a:r>
          </a:p>
        </p:txBody>
      </p:sp>
      <p:sp>
        <p:nvSpPr>
          <p:cNvPr id="2" name="Rectangle 1"/>
          <p:cNvSpPr/>
          <p:nvPr/>
        </p:nvSpPr>
        <p:spPr>
          <a:xfrm>
            <a:off x="736600" y="844649"/>
            <a:ext cx="10236200" cy="533480"/>
          </a:xfrm>
          <a:prstGeom prst="rect">
            <a:avLst/>
          </a:prstGeom>
        </p:spPr>
        <p:txBody>
          <a:bodyPr wrap="square" lIns="121917" tIns="60958" rIns="121917" bIns="60958">
            <a:spAutoFit/>
          </a:bodyPr>
          <a:lstStyle/>
          <a:p>
            <a:pPr marL="457189" lvl="1" indent="-457189">
              <a:buFont typeface="Wingdings" pitchFamily="2" charset="2"/>
              <a:buChar char="q"/>
            </a:pPr>
            <a:r>
              <a:rPr lang="en-US" altLang="en-US" sz="2700" dirty="0">
                <a:latin typeface="Times New Roman" pitchFamily="18" charset="0"/>
                <a:cs typeface="Times New Roman" pitchFamily="18" charset="0"/>
              </a:rPr>
              <a:t>Implement the following functions using PLA</a:t>
            </a:r>
          </a:p>
        </p:txBody>
      </p:sp>
    </p:spTree>
    <p:extLst>
      <p:ext uri="{BB962C8B-B14F-4D97-AF65-F5344CB8AC3E}">
        <p14:creationId xmlns:p14="http://schemas.microsoft.com/office/powerpoint/2010/main" val="21318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2" name="Rectangle 1"/>
          <p:cNvSpPr/>
          <p:nvPr/>
        </p:nvSpPr>
        <p:spPr>
          <a:xfrm>
            <a:off x="736600" y="844649"/>
            <a:ext cx="10236200" cy="533480"/>
          </a:xfrm>
          <a:prstGeom prst="rect">
            <a:avLst/>
          </a:prstGeom>
        </p:spPr>
        <p:txBody>
          <a:bodyPr wrap="square" lIns="121917" tIns="60958" rIns="121917" bIns="60958">
            <a:spAutoFit/>
          </a:bodyPr>
          <a:lstStyle/>
          <a:p>
            <a:pPr marL="457189" lvl="1" indent="-457189">
              <a:buFont typeface="Wingdings" pitchFamily="2" charset="2"/>
              <a:buChar char="q"/>
            </a:pPr>
            <a:r>
              <a:rPr lang="en-US" altLang="en-US" sz="2700" dirty="0">
                <a:latin typeface="Times New Roman" pitchFamily="18" charset="0"/>
                <a:cs typeface="Times New Roman" pitchFamily="18" charset="0"/>
              </a:rPr>
              <a:t>Implement the following functions using PLA</a:t>
            </a:r>
          </a:p>
        </p:txBody>
      </p:sp>
      <p:sp>
        <p:nvSpPr>
          <p:cNvPr id="3" name="Rectangle 2"/>
          <p:cNvSpPr/>
          <p:nvPr/>
        </p:nvSpPr>
        <p:spPr>
          <a:xfrm>
            <a:off x="736600" y="1498600"/>
            <a:ext cx="8915400" cy="1231107"/>
          </a:xfrm>
          <a:prstGeom prst="rect">
            <a:avLst/>
          </a:prstGeom>
        </p:spPr>
        <p:txBody>
          <a:bodyPr wrap="square" lIns="121917" tIns="60958" rIns="121917" bIns="60958">
            <a:spAutoFit/>
          </a:bodyPr>
          <a:lstStyle/>
          <a:p>
            <a:pPr lvl="2" eaLnBrk="1" hangingPunct="1"/>
            <a:r>
              <a:rPr lang="en-US" altLang="en-US" sz="2400" dirty="0">
                <a:latin typeface="Times New Roman" pitchFamily="18" charset="0"/>
                <a:cs typeface="Times New Roman" pitchFamily="18" charset="0"/>
              </a:rPr>
              <a:t>Y</a:t>
            </a:r>
            <a:r>
              <a:rPr lang="en-US" altLang="en-US" sz="2400" baseline="-25000" dirty="0">
                <a:latin typeface="Times New Roman" pitchFamily="18" charset="0"/>
                <a:cs typeface="Times New Roman" pitchFamily="18" charset="0"/>
              </a:rPr>
              <a:t>1</a:t>
            </a:r>
            <a:r>
              <a:rPr lang="en-US" altLang="en-US" sz="2400" dirty="0">
                <a:latin typeface="Times New Roman" pitchFamily="18" charset="0"/>
                <a:cs typeface="Times New Roman" pitchFamily="18" charset="0"/>
              </a:rPr>
              <a:t> = </a:t>
            </a:r>
            <a:r>
              <a:rPr lang="en-US" altLang="en-US" sz="2400" dirty="0">
                <a:latin typeface="Times New Roman" pitchFamily="18" charset="0"/>
                <a:cs typeface="Times New Roman" pitchFamily="18" charset="0"/>
                <a:sym typeface="Symbol" pitchFamily="18" charset="2"/>
              </a:rPr>
              <a:t>m(0, 1, 7)</a:t>
            </a:r>
          </a:p>
          <a:p>
            <a:pPr lvl="2" eaLnBrk="1" hangingPunct="1"/>
            <a:r>
              <a:rPr lang="en-US" altLang="en-US" sz="2400" dirty="0">
                <a:latin typeface="Times New Roman" pitchFamily="18" charset="0"/>
                <a:cs typeface="Times New Roman" pitchFamily="18" charset="0"/>
              </a:rPr>
              <a:t>Y</a:t>
            </a:r>
            <a:r>
              <a:rPr lang="en-US" altLang="en-US" sz="2400" baseline="-25000" dirty="0">
                <a:latin typeface="Times New Roman" pitchFamily="18" charset="0"/>
                <a:cs typeface="Times New Roman" pitchFamily="18" charset="0"/>
              </a:rPr>
              <a:t>2</a:t>
            </a:r>
            <a:r>
              <a:rPr lang="en-US" altLang="en-US" sz="2400" dirty="0">
                <a:latin typeface="Times New Roman" pitchFamily="18" charset="0"/>
                <a:cs typeface="Times New Roman" pitchFamily="18" charset="0"/>
                <a:sym typeface="Symbol" pitchFamily="18" charset="2"/>
              </a:rPr>
              <a:t> = m(0, 3, 6, 7)</a:t>
            </a:r>
          </a:p>
          <a:p>
            <a:pPr lvl="2" eaLnBrk="1" hangingPunct="1"/>
            <a:r>
              <a:rPr lang="en-US" altLang="en-US" sz="2400" dirty="0">
                <a:latin typeface="Times New Roman" pitchFamily="18" charset="0"/>
                <a:cs typeface="Times New Roman" pitchFamily="18" charset="0"/>
              </a:rPr>
              <a:t>Y</a:t>
            </a:r>
            <a:r>
              <a:rPr lang="en-US" altLang="en-US" sz="2400" baseline="-25000" dirty="0">
                <a:latin typeface="Times New Roman" pitchFamily="18" charset="0"/>
                <a:cs typeface="Times New Roman" pitchFamily="18" charset="0"/>
              </a:rPr>
              <a:t>3</a:t>
            </a:r>
            <a:r>
              <a:rPr lang="en-US" altLang="en-US" sz="2400" dirty="0">
                <a:latin typeface="Times New Roman" pitchFamily="18" charset="0"/>
                <a:cs typeface="Times New Roman" pitchFamily="18" charset="0"/>
              </a:rPr>
              <a:t> = </a:t>
            </a:r>
            <a:r>
              <a:rPr lang="en-US" altLang="en-US" sz="2400" dirty="0">
                <a:latin typeface="Times New Roman" pitchFamily="18" charset="0"/>
                <a:cs typeface="Times New Roman" pitchFamily="18" charset="0"/>
                <a:sym typeface="Symbol" pitchFamily="18" charset="2"/>
              </a:rPr>
              <a:t>m(0, 1, 3, 5, 7)</a:t>
            </a:r>
          </a:p>
        </p:txBody>
      </p:sp>
    </p:spTree>
    <p:extLst>
      <p:ext uri="{BB962C8B-B14F-4D97-AF65-F5344CB8AC3E}">
        <p14:creationId xmlns:p14="http://schemas.microsoft.com/office/powerpoint/2010/main" val="345715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6</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r>
              <a:rPr lang="en-US" altLang="zh-TW" sz="2400" dirty="0">
                <a:latin typeface="Times New Roman" panose="02020603050405020304" pitchFamily="18" charset="0"/>
                <a:ea typeface="新細明體" pitchFamily="18" charset="-120"/>
                <a:cs typeface="Times New Roman" panose="02020603050405020304" pitchFamily="18" charset="0"/>
              </a:rPr>
              <a:t>Implement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x, y, z</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 </a:t>
            </a:r>
          </a:p>
          <a:p>
            <a:pPr eaLnBrk="1" hangingPunct="1"/>
            <a:endParaRPr lang="zh-TW" altLang="en-US" dirty="0">
              <a:ea typeface="新細明體" pitchFamily="18" charset="-12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2378293793"/>
              </p:ext>
            </p:extLst>
          </p:nvPr>
        </p:nvGraphicFramePr>
        <p:xfrm>
          <a:off x="690563" y="1820863"/>
          <a:ext cx="3032125" cy="442912"/>
        </p:xfrm>
        <a:graphic>
          <a:graphicData uri="http://schemas.openxmlformats.org/presentationml/2006/ole">
            <mc:AlternateContent xmlns:mc="http://schemas.openxmlformats.org/markup-compatibility/2006">
              <mc:Choice xmlns:v="urn:schemas-microsoft-com:vml" Requires="v">
                <p:oleObj spid="_x0000_s20548" name="Equation" r:id="rId3" imgW="1739900" imgH="254000" progId="Equation.DSMT4">
                  <p:embed/>
                </p:oleObj>
              </mc:Choice>
              <mc:Fallback>
                <p:oleObj name="Equation" r:id="rId3" imgW="1739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820863"/>
                        <a:ext cx="30321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70475" y="1844675"/>
          <a:ext cx="2684463" cy="365125"/>
        </p:xfrm>
        <a:graphic>
          <a:graphicData uri="http://schemas.openxmlformats.org/presentationml/2006/ole">
            <mc:AlternateContent xmlns:mc="http://schemas.openxmlformats.org/markup-compatibility/2006">
              <mc:Choice xmlns:v="urn:schemas-microsoft-com:vml" Requires="v">
                <p:oleObj spid="_x0000_s20549" name="Equation" r:id="rId5" imgW="1497950" imgH="203112" progId="Equation.DSMT4">
                  <p:embed/>
                </p:oleObj>
              </mc:Choice>
              <mc:Fallback>
                <p:oleObj name="Equation" r:id="rId5" imgW="1497950"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844675"/>
                        <a:ext cx="26844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15"/>
          <p:cNvPicPr>
            <a:picLocks noChangeAspect="1" noChangeArrowheads="1"/>
          </p:cNvPicPr>
          <p:nvPr/>
        </p:nvPicPr>
        <p:blipFill>
          <a:blip r:embed="rId7">
            <a:lum bright="-18000" contrast="30000"/>
            <a:extLst>
              <a:ext uri="{28A0092B-C50C-407E-A947-70E740481C1C}">
                <a14:useLocalDpi xmlns:a14="http://schemas.microsoft.com/office/drawing/2010/main" val="0"/>
              </a:ext>
            </a:extLst>
          </a:blip>
          <a:srcRect/>
          <a:stretch>
            <a:fillRect/>
          </a:stretch>
        </p:blipFill>
        <p:spPr bwMode="auto">
          <a:xfrm>
            <a:off x="2803525" y="2525713"/>
            <a:ext cx="414655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8">
            <a:lum bright="-18000" contrast="30000"/>
            <a:extLst>
              <a:ext uri="{28A0092B-C50C-407E-A947-70E740481C1C}">
                <a14:useLocalDpi xmlns:a14="http://schemas.microsoft.com/office/drawing/2010/main" val="0"/>
              </a:ext>
            </a:extLst>
          </a:blip>
          <a:srcRect/>
          <a:stretch>
            <a:fillRect/>
          </a:stretch>
        </p:blipFill>
        <p:spPr bwMode="auto">
          <a:xfrm>
            <a:off x="1150938" y="4583113"/>
            <a:ext cx="28654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p:cNvPicPr>
            <a:picLocks noChangeAspect="1" noChangeArrowheads="1"/>
          </p:cNvPicPr>
          <p:nvPr/>
        </p:nvPicPr>
        <p:blipFill>
          <a:blip r:embed="rId9">
            <a:lum bright="-18000" contrast="30000"/>
            <a:extLst>
              <a:ext uri="{28A0092B-C50C-407E-A947-70E740481C1C}">
                <a14:useLocalDpi xmlns:a14="http://schemas.microsoft.com/office/drawing/2010/main" val="0"/>
              </a:ext>
            </a:extLst>
          </a:blip>
          <a:srcRect/>
          <a:stretch>
            <a:fillRect/>
          </a:stretch>
        </p:blipFill>
        <p:spPr bwMode="auto">
          <a:xfrm>
            <a:off x="5387975" y="4541838"/>
            <a:ext cx="28670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4"/>
          <p:cNvSpPr txBox="1">
            <a:spLocks noChangeArrowheads="1"/>
          </p:cNvSpPr>
          <p:nvPr/>
        </p:nvSpPr>
        <p:spPr bwMode="auto">
          <a:xfrm>
            <a:off x="2701925" y="6367463"/>
            <a:ext cx="2371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a:latin typeface="Times New Roman" panose="02020603050405020304" pitchFamily="18" charset="0"/>
                <a:ea typeface="新細明體" pitchFamily="18" charset="-120"/>
                <a:cs typeface="Angsana New" pitchFamily="18" charset="-34"/>
              </a:rPr>
              <a:t>Solution to Example10</a:t>
            </a:r>
            <a:endParaRPr lang="zh-TW" altLang="en-US" sz="1800" i="1" dirty="0">
              <a:latin typeface="Times New Roman" panose="02020603050405020304" pitchFamily="18" charset="0"/>
              <a:ea typeface="新細明體" pitchFamily="18" charset="-120"/>
              <a:cs typeface="Angsana New" pitchFamily="18" charset="-34"/>
            </a:endParaRPr>
          </a:p>
        </p:txBody>
      </p:sp>
      <p:sp>
        <p:nvSpPr>
          <p:cNvPr id="12" name="AutoShape 42"/>
          <p:cNvSpPr>
            <a:spLocks noChangeArrowheads="1"/>
          </p:cNvSpPr>
          <p:nvPr/>
        </p:nvSpPr>
        <p:spPr bwMode="auto">
          <a:xfrm>
            <a:off x="3971925" y="1908175"/>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3734788" y="1085925"/>
            <a:ext cx="1888659" cy="369332"/>
          </a:xfrm>
          <a:prstGeom prst="rect">
            <a:avLst/>
          </a:prstGeom>
        </p:spPr>
        <p:txBody>
          <a:bodyPr wrap="none">
            <a:spAutoFit/>
          </a:bodyPr>
          <a:lstStyle/>
          <a:p>
            <a:r>
              <a:rPr lang="en-US" altLang="zh-TW" dirty="0">
                <a:latin typeface="Times New Roman" panose="02020603050405020304" pitchFamily="18" charset="0"/>
                <a:ea typeface="新細明體" pitchFamily="18" charset="-120"/>
                <a:cs typeface="Times New Roman" panose="02020603050405020304" pitchFamily="18" charset="0"/>
              </a:rPr>
              <a:t>∑( 1, 2, 3, 4, 5, 7) </a:t>
            </a:r>
            <a:endParaRPr lang="en-US" dirty="0"/>
          </a:p>
        </p:txBody>
      </p:sp>
    </p:spTree>
    <p:extLst>
      <p:ext uri="{BB962C8B-B14F-4D97-AF65-F5344CB8AC3E}">
        <p14:creationId xmlns:p14="http://schemas.microsoft.com/office/powerpoint/2010/main" val="23101477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2" name="Rectangle 1"/>
          <p:cNvSpPr/>
          <p:nvPr/>
        </p:nvSpPr>
        <p:spPr>
          <a:xfrm>
            <a:off x="736600" y="844649"/>
            <a:ext cx="10236200" cy="533480"/>
          </a:xfrm>
          <a:prstGeom prst="rect">
            <a:avLst/>
          </a:prstGeom>
        </p:spPr>
        <p:txBody>
          <a:bodyPr wrap="square" lIns="121917" tIns="60958" rIns="121917" bIns="60958">
            <a:spAutoFit/>
          </a:bodyPr>
          <a:lstStyle/>
          <a:p>
            <a:pPr marL="457189" lvl="1" indent="-457189">
              <a:buFont typeface="Wingdings" pitchFamily="2" charset="2"/>
              <a:buChar char="q"/>
            </a:pPr>
            <a:r>
              <a:rPr lang="en-US" altLang="en-US" sz="2700" dirty="0">
                <a:latin typeface="Times New Roman" pitchFamily="18" charset="0"/>
                <a:cs typeface="Times New Roman" pitchFamily="18" charset="0"/>
              </a:rPr>
              <a:t>Implement BCD to Gray Code Converter using PLA</a:t>
            </a:r>
          </a:p>
        </p:txBody>
      </p:sp>
    </p:spTree>
    <p:extLst>
      <p:ext uri="{BB962C8B-B14F-4D97-AF65-F5344CB8AC3E}">
        <p14:creationId xmlns:p14="http://schemas.microsoft.com/office/powerpoint/2010/main" val="2888356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Logic Array (PLA) </a:t>
            </a:r>
          </a:p>
        </p:txBody>
      </p:sp>
      <p:sp>
        <p:nvSpPr>
          <p:cNvPr id="2" name="Rectangle 1"/>
          <p:cNvSpPr/>
          <p:nvPr/>
        </p:nvSpPr>
        <p:spPr>
          <a:xfrm>
            <a:off x="711200" y="844649"/>
            <a:ext cx="10236200" cy="533480"/>
          </a:xfrm>
          <a:prstGeom prst="rect">
            <a:avLst/>
          </a:prstGeom>
        </p:spPr>
        <p:txBody>
          <a:bodyPr wrap="square" lIns="121917" tIns="60958" rIns="121917" bIns="60958">
            <a:spAutoFit/>
          </a:bodyPr>
          <a:lstStyle/>
          <a:p>
            <a:pPr marL="457189" lvl="1" indent="-457189">
              <a:buFont typeface="Wingdings" pitchFamily="2" charset="2"/>
              <a:buChar char="q"/>
            </a:pPr>
            <a:r>
              <a:rPr lang="en-US" altLang="en-US" sz="2700" dirty="0">
                <a:latin typeface="Times New Roman" pitchFamily="18" charset="0"/>
                <a:cs typeface="Times New Roman" pitchFamily="18" charset="0"/>
              </a:rPr>
              <a:t>Implement the following functions using PLA</a:t>
            </a:r>
          </a:p>
        </p:txBody>
      </p:sp>
      <p:sp>
        <p:nvSpPr>
          <p:cNvPr id="6" name="Rectangle 5"/>
          <p:cNvSpPr/>
          <p:nvPr/>
        </p:nvSpPr>
        <p:spPr>
          <a:xfrm>
            <a:off x="787400" y="1417896"/>
            <a:ext cx="6019800" cy="1436291"/>
          </a:xfrm>
          <a:prstGeom prst="rect">
            <a:avLst/>
          </a:prstGeom>
        </p:spPr>
        <p:txBody>
          <a:bodyPr wrap="square" lIns="121917" tIns="60958" rIns="121917" bIns="60958">
            <a:spAutoFit/>
          </a:bodyPr>
          <a:lstStyle/>
          <a:p>
            <a:r>
              <a:rPr lang="en-US" altLang="zh-TW" sz="2100" dirty="0">
                <a:latin typeface="Times New Roman" pitchFamily="18" charset="0"/>
                <a:cs typeface="Times New Roman" pitchFamily="18" charset="0"/>
              </a:rPr>
              <a:t>w(A, B, C, D) = ∑(2, 12, 13)</a:t>
            </a:r>
          </a:p>
          <a:p>
            <a:r>
              <a:rPr lang="en-US" altLang="zh-TW" sz="2100" dirty="0">
                <a:latin typeface="Times New Roman" pitchFamily="18" charset="0"/>
                <a:cs typeface="Times New Roman" pitchFamily="18" charset="0"/>
              </a:rPr>
              <a:t>x(A, B, C, D) = ∑(7, 8, 9, 10, 11, 12, 13, 14, 15)</a:t>
            </a:r>
          </a:p>
          <a:p>
            <a:r>
              <a:rPr lang="en-US" altLang="zh-TW" sz="2100" dirty="0">
                <a:latin typeface="Times New Roman" pitchFamily="18" charset="0"/>
                <a:cs typeface="Times New Roman" pitchFamily="18" charset="0"/>
              </a:rPr>
              <a:t>y(A, B, C, D) = ∑(0, 2, 3, 4, 5, 6, 7, 8, 10, 11, 15)</a:t>
            </a:r>
          </a:p>
          <a:p>
            <a:r>
              <a:rPr lang="en-US" altLang="zh-TW" sz="2100" dirty="0">
                <a:latin typeface="Times New Roman" pitchFamily="18" charset="0"/>
                <a:cs typeface="Times New Roman" pitchFamily="18" charset="0"/>
              </a:rPr>
              <a:t>z(A, B, C, D) = ∑(1, 2, 8, 12, 13)</a:t>
            </a:r>
          </a:p>
        </p:txBody>
      </p:sp>
      <p:sp>
        <p:nvSpPr>
          <p:cNvPr id="3" name="Rectangle 2"/>
          <p:cNvSpPr/>
          <p:nvPr/>
        </p:nvSpPr>
        <p:spPr>
          <a:xfrm>
            <a:off x="787400" y="2854187"/>
            <a:ext cx="10109200" cy="1723549"/>
          </a:xfrm>
          <a:prstGeom prst="rect">
            <a:avLst/>
          </a:prstGeom>
        </p:spPr>
        <p:txBody>
          <a:bodyPr wrap="square" lIns="121917" tIns="60958" rIns="121917" bIns="60958">
            <a:spAutoFit/>
          </a:bodyPr>
          <a:lstStyle/>
          <a:p>
            <a:endParaRPr lang="en-US" altLang="zh-TW" dirty="0"/>
          </a:p>
          <a:p>
            <a:r>
              <a:rPr lang="en-US" altLang="zh-TW" sz="2100" dirty="0">
                <a:latin typeface="Times New Roman" pitchFamily="18" charset="0"/>
                <a:cs typeface="Times New Roman" pitchFamily="18" charset="0"/>
              </a:rPr>
              <a:t>w = ABC’ + A’B’CD’</a:t>
            </a:r>
          </a:p>
          <a:p>
            <a:r>
              <a:rPr lang="en-US" altLang="zh-TW" sz="2100" dirty="0">
                <a:latin typeface="Times New Roman" pitchFamily="18" charset="0"/>
                <a:cs typeface="Times New Roman" pitchFamily="18" charset="0"/>
              </a:rPr>
              <a:t>x = A + BCD</a:t>
            </a:r>
          </a:p>
          <a:p>
            <a:r>
              <a:rPr lang="en-US" altLang="zh-TW" sz="2100" dirty="0">
                <a:latin typeface="Times New Roman" pitchFamily="18" charset="0"/>
                <a:cs typeface="Times New Roman" pitchFamily="18" charset="0"/>
              </a:rPr>
              <a:t>w = A’B + CD + B’D’</a:t>
            </a:r>
          </a:p>
          <a:p>
            <a:r>
              <a:rPr lang="en-US" altLang="zh-TW" sz="2100" dirty="0">
                <a:latin typeface="Times New Roman" pitchFamily="18" charset="0"/>
                <a:cs typeface="Times New Roman" pitchFamily="18" charset="0"/>
              </a:rPr>
              <a:t>w = ABC’ + A’B’CD’ + AC’D’ + A’B’C’D = w + AC’D’ + A’B’C’D</a:t>
            </a:r>
          </a:p>
        </p:txBody>
      </p:sp>
    </p:spTree>
    <p:extLst>
      <p:ext uri="{BB962C8B-B14F-4D97-AF65-F5344CB8AC3E}">
        <p14:creationId xmlns:p14="http://schemas.microsoft.com/office/powerpoint/2010/main" val="10640470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092201"/>
            <a:ext cx="10160000" cy="3447093"/>
          </a:xfrm>
          <a:prstGeom prst="rect">
            <a:avLst/>
          </a:prstGeom>
        </p:spPr>
        <p:txBody>
          <a:bodyPr wrap="square" lIns="121917" tIns="60958" rIns="121917" bIns="60958">
            <a:spAutoFit/>
          </a:bodyPr>
          <a:lstStyle/>
          <a:p>
            <a:pPr marL="457189" indent="-457189" algn="just">
              <a:buFont typeface="Wingdings" pitchFamily="2" charset="2"/>
              <a:buChar char="v"/>
            </a:pPr>
            <a:r>
              <a:rPr lang="en-US" sz="2700" dirty="0">
                <a:latin typeface="Times New Roman" pitchFamily="18" charset="0"/>
                <a:cs typeface="Times New Roman" pitchFamily="18" charset="0"/>
              </a:rPr>
              <a:t>It is most commonly used type of PLD.  </a:t>
            </a:r>
          </a:p>
          <a:p>
            <a:pPr marL="457189" indent="-457189" algn="just">
              <a:buFont typeface="Wingdings" pitchFamily="2" charset="2"/>
              <a:buChar char="v"/>
            </a:pPr>
            <a:r>
              <a:rPr lang="en-US" sz="2700" dirty="0">
                <a:latin typeface="Times New Roman" pitchFamily="18" charset="0"/>
                <a:cs typeface="Times New Roman" pitchFamily="18" charset="0"/>
              </a:rPr>
              <a:t>The PAL is a programmable logic device with a </a:t>
            </a:r>
            <a:r>
              <a:rPr lang="en-US" sz="2700" dirty="0">
                <a:solidFill>
                  <a:srgbClr val="FF0000"/>
                </a:solidFill>
                <a:latin typeface="Times New Roman" pitchFamily="18" charset="0"/>
                <a:cs typeface="Times New Roman" pitchFamily="18" charset="0"/>
              </a:rPr>
              <a:t>fixed OR </a:t>
            </a:r>
            <a:r>
              <a:rPr lang="en-US" sz="2700" dirty="0">
                <a:latin typeface="Times New Roman" pitchFamily="18" charset="0"/>
                <a:cs typeface="Times New Roman" pitchFamily="18" charset="0"/>
              </a:rPr>
              <a:t>array and a </a:t>
            </a:r>
            <a:r>
              <a:rPr lang="en-US" sz="2700" dirty="0">
                <a:solidFill>
                  <a:srgbClr val="FF0000"/>
                </a:solidFill>
                <a:latin typeface="Times New Roman" pitchFamily="18" charset="0"/>
                <a:cs typeface="Times New Roman" pitchFamily="18" charset="0"/>
              </a:rPr>
              <a:t>programmable AND </a:t>
            </a:r>
            <a:r>
              <a:rPr lang="en-US" sz="2700" dirty="0">
                <a:latin typeface="Times New Roman" pitchFamily="18" charset="0"/>
                <a:cs typeface="Times New Roman" pitchFamily="18" charset="0"/>
              </a:rPr>
              <a:t>array. </a:t>
            </a:r>
          </a:p>
          <a:p>
            <a:pPr marL="457189" indent="-457189" algn="just">
              <a:buFont typeface="Wingdings" pitchFamily="2" charset="2"/>
              <a:buChar char="v"/>
            </a:pPr>
            <a:r>
              <a:rPr lang="en-US" sz="2700" dirty="0">
                <a:latin typeface="Times New Roman" pitchFamily="18" charset="0"/>
                <a:cs typeface="Times New Roman" pitchFamily="18" charset="0"/>
              </a:rPr>
              <a:t>Only the AND gates are programmable, the PAL is easier to program than, but is not as flexible as, the PLA. </a:t>
            </a:r>
          </a:p>
          <a:p>
            <a:pPr marL="457189" indent="-457189" algn="just">
              <a:buFont typeface="Wingdings" pitchFamily="2" charset="2"/>
              <a:buChar char="v"/>
            </a:pPr>
            <a:r>
              <a:rPr lang="en-US" sz="2700" dirty="0">
                <a:latin typeface="Times New Roman" pitchFamily="18" charset="0"/>
                <a:cs typeface="Times New Roman" pitchFamily="18" charset="0"/>
              </a:rPr>
              <a:t>Figure (Next slide) shows the logic configuration of a typical PAL with four inputs and four outputs.</a:t>
            </a:r>
          </a:p>
          <a:p>
            <a:pPr algn="just"/>
            <a:endParaRPr lang="en-US" sz="2700" dirty="0">
              <a:latin typeface="Times New Roman" pitchFamily="18" charset="0"/>
              <a:cs typeface="Times New Roman" pitchFamily="18" charset="0"/>
            </a:endParaRPr>
          </a:p>
        </p:txBody>
      </p:sp>
      <p:sp>
        <p:nvSpPr>
          <p:cNvPr id="6" name="TextBox 5"/>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Tree>
    <p:extLst>
      <p:ext uri="{BB962C8B-B14F-4D97-AF65-F5344CB8AC3E}">
        <p14:creationId xmlns:p14="http://schemas.microsoft.com/office/powerpoint/2010/main" val="500890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4103" name="AutoShape 4" descr="NOR logic - Wikipedia"/>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prstTxWarp prst="textNoShape">
              <a:avLst/>
            </a:prstTxWarp>
          </a:bodyPr>
          <a:lstStyle/>
          <a:p>
            <a:endParaRPr lang="en-US"/>
          </a:p>
        </p:txBody>
      </p:sp>
      <p:grpSp>
        <p:nvGrpSpPr>
          <p:cNvPr id="4112" name="Group 4111"/>
          <p:cNvGrpSpPr/>
          <p:nvPr/>
        </p:nvGrpSpPr>
        <p:grpSpPr>
          <a:xfrm>
            <a:off x="512414" y="1361708"/>
            <a:ext cx="9842201" cy="4374565"/>
            <a:chOff x="263756" y="800096"/>
            <a:chExt cx="7919815" cy="3985773"/>
          </a:xfrm>
        </p:grpSpPr>
        <p:grpSp>
          <p:nvGrpSpPr>
            <p:cNvPr id="4105" name="Group 4104"/>
            <p:cNvGrpSpPr/>
            <p:nvPr/>
          </p:nvGrpSpPr>
          <p:grpSpPr>
            <a:xfrm>
              <a:off x="263756" y="800096"/>
              <a:ext cx="7280044" cy="3838585"/>
              <a:chOff x="914400" y="800096"/>
              <a:chExt cx="7280044" cy="3838585"/>
            </a:xfrm>
          </p:grpSpPr>
          <p:grpSp>
            <p:nvGrpSpPr>
              <p:cNvPr id="24" name="Group 23"/>
              <p:cNvGrpSpPr/>
              <p:nvPr/>
            </p:nvGrpSpPr>
            <p:grpSpPr>
              <a:xfrm>
                <a:off x="914400" y="800096"/>
                <a:ext cx="7280044" cy="3831433"/>
                <a:chOff x="1183063" y="2266949"/>
                <a:chExt cx="7280044" cy="3831433"/>
              </a:xfrm>
            </p:grpSpPr>
            <p:grpSp>
              <p:nvGrpSpPr>
                <p:cNvPr id="23" name="Group 22"/>
                <p:cNvGrpSpPr/>
                <p:nvPr/>
              </p:nvGrpSpPr>
              <p:grpSpPr>
                <a:xfrm>
                  <a:off x="1219200" y="2971799"/>
                  <a:ext cx="6974263" cy="600076"/>
                  <a:chOff x="1371600" y="3829051"/>
                  <a:chExt cx="6974263" cy="600076"/>
                </a:xfrm>
              </p:grpSpPr>
              <p:sp>
                <p:nvSpPr>
                  <p:cNvPr id="3" name="Isosceles Triangle 2"/>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0" name="Group 19"/>
                  <p:cNvGrpSpPr/>
                  <p:nvPr/>
                </p:nvGrpSpPr>
                <p:grpSpPr>
                  <a:xfrm>
                    <a:off x="1371600" y="4000500"/>
                    <a:ext cx="6974263" cy="428627"/>
                    <a:chOff x="1371600" y="4000500"/>
                    <a:chExt cx="6974263" cy="428627"/>
                  </a:xfrm>
                </p:grpSpPr>
                <p:sp>
                  <p:nvSpPr>
                    <p:cNvPr id="8" name="Oval 7"/>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3"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4062" y="4314827"/>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91624" y="4000500"/>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1219200" y="3657604"/>
                  <a:ext cx="7243907" cy="2440778"/>
                  <a:chOff x="1371600" y="3695705"/>
                  <a:chExt cx="7243907" cy="2440778"/>
                </a:xfrm>
              </p:grpSpPr>
              <p:sp>
                <p:nvSpPr>
                  <p:cNvPr id="26" name="Isosceles Triangle 25"/>
                  <p:cNvSpPr/>
                  <p:nvPr/>
                </p:nvSpPr>
                <p:spPr>
                  <a:xfrm rot="5400000">
                    <a:off x="2129674" y="3699630"/>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7" name="Group 26"/>
                  <p:cNvGrpSpPr/>
                  <p:nvPr/>
                </p:nvGrpSpPr>
                <p:grpSpPr>
                  <a:xfrm>
                    <a:off x="1371600" y="3867154"/>
                    <a:ext cx="7243907" cy="2269329"/>
                    <a:chOff x="1371600" y="3867154"/>
                    <a:chExt cx="7243907" cy="2269329"/>
                  </a:xfrm>
                </p:grpSpPr>
                <p:sp>
                  <p:nvSpPr>
                    <p:cNvPr id="28" name="Oval 27"/>
                    <p:cNvSpPr/>
                    <p:nvPr/>
                  </p:nvSpPr>
                  <p:spPr>
                    <a:xfrm>
                      <a:off x="2346786" y="4076704"/>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Straight Connector 28"/>
                    <p:cNvCxnSpPr>
                      <a:endCxn id="26" idx="3"/>
                    </p:cNvCxnSpPr>
                    <p:nvPr/>
                  </p:nvCxnSpPr>
                  <p:spPr>
                    <a:xfrm>
                      <a:off x="1371600" y="3981454"/>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84062" y="4152904"/>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91624" y="386715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61268" y="5676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761268" y="6057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751743" y="529590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866736"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Oval 107"/>
                    <p:cNvSpPr/>
                    <p:nvPr/>
                  </p:nvSpPr>
                  <p:spPr>
                    <a:xfrm>
                      <a:off x="3552825" y="521545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Oval 108"/>
                    <p:cNvSpPr/>
                    <p:nvPr/>
                  </p:nvSpPr>
                  <p:spPr>
                    <a:xfrm>
                      <a:off x="4238625"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0" name="Oval 109"/>
                    <p:cNvSpPr/>
                    <p:nvPr/>
                  </p:nvSpPr>
                  <p:spPr>
                    <a:xfrm>
                      <a:off x="4972050" y="5586416"/>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Oval 110"/>
                    <p:cNvSpPr/>
                    <p:nvPr/>
                  </p:nvSpPr>
                  <p:spPr>
                    <a:xfrm>
                      <a:off x="5610224" y="5596005"/>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2" name="Oval 111"/>
                    <p:cNvSpPr/>
                    <p:nvPr/>
                  </p:nvSpPr>
                  <p:spPr>
                    <a:xfrm>
                      <a:off x="6219825" y="5596004"/>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2" name="Oval 181"/>
                    <p:cNvSpPr/>
                    <p:nvPr/>
                  </p:nvSpPr>
                  <p:spPr>
                    <a:xfrm>
                      <a:off x="6829425" y="5976949"/>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3" name="Oval 182"/>
                    <p:cNvSpPr/>
                    <p:nvPr/>
                  </p:nvSpPr>
                  <p:spPr>
                    <a:xfrm>
                      <a:off x="7372350" y="5984086"/>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4" name="Oval 183"/>
                    <p:cNvSpPr/>
                    <p:nvPr/>
                  </p:nvSpPr>
                  <p:spPr>
                    <a:xfrm>
                      <a:off x="7981950" y="5988848"/>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32" name="Group 31"/>
                <p:cNvGrpSpPr/>
                <p:nvPr/>
              </p:nvGrpSpPr>
              <p:grpSpPr>
                <a:xfrm>
                  <a:off x="1183063" y="2266949"/>
                  <a:ext cx="6943725" cy="600076"/>
                  <a:chOff x="1371600" y="3829051"/>
                  <a:chExt cx="6943725" cy="600076"/>
                </a:xfrm>
              </p:grpSpPr>
              <p:sp>
                <p:nvSpPr>
                  <p:cNvPr id="33" name="Isosceles Triangle 32"/>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4" name="Group 33"/>
                  <p:cNvGrpSpPr/>
                  <p:nvPr/>
                </p:nvGrpSpPr>
                <p:grpSpPr>
                  <a:xfrm>
                    <a:off x="1371600" y="4000500"/>
                    <a:ext cx="6943725" cy="428627"/>
                    <a:chOff x="1371600" y="4000500"/>
                    <a:chExt cx="6943725" cy="428627"/>
                  </a:xfrm>
                </p:grpSpPr>
                <p:sp>
                  <p:nvSpPr>
                    <p:cNvPr id="35" name="Oval 34"/>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p:cNvCxnSpPr>
                      <a:endCxn id="33"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84062" y="4314827"/>
                      <a:ext cx="583126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91624" y="4000500"/>
                      <a:ext cx="5823701" cy="19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3" name="Group 42"/>
              <p:cNvGrpSpPr/>
              <p:nvPr/>
            </p:nvGrpSpPr>
            <p:grpSpPr>
              <a:xfrm>
                <a:off x="2971800" y="971545"/>
                <a:ext cx="457200" cy="3648085"/>
                <a:chOff x="2514600" y="971545"/>
                <a:chExt cx="457200" cy="3648085"/>
              </a:xfrm>
            </p:grpSpPr>
            <p:sp>
              <p:nvSpPr>
                <p:cNvPr id="2" name="Flowchart: Delay 1"/>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0" name="Straight Connector 39"/>
                <p:cNvCxnSpPr>
                  <a:stCxn id="2"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391025" y="985830"/>
                <a:ext cx="457200" cy="3648085"/>
                <a:chOff x="2514600" y="971545"/>
                <a:chExt cx="457200" cy="3648085"/>
              </a:xfrm>
            </p:grpSpPr>
            <p:sp>
              <p:nvSpPr>
                <p:cNvPr id="46" name="Flowchart: Delay 45"/>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p:cNvCxnSpPr>
                  <a:stCxn id="46"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285711" y="971545"/>
                <a:ext cx="457200" cy="3648085"/>
                <a:chOff x="2514600" y="971545"/>
                <a:chExt cx="457200" cy="3648085"/>
              </a:xfrm>
            </p:grpSpPr>
            <p:sp>
              <p:nvSpPr>
                <p:cNvPr id="50" name="Flowchart: Delay 49"/>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Connector 50"/>
                <p:cNvCxnSpPr>
                  <a:stCxn id="50"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657600" y="971546"/>
                <a:ext cx="457200" cy="3648085"/>
                <a:chOff x="2514600" y="971545"/>
                <a:chExt cx="457200" cy="3648085"/>
              </a:xfrm>
            </p:grpSpPr>
            <p:sp>
              <p:nvSpPr>
                <p:cNvPr id="54" name="Flowchart: Delay 53"/>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5" name="Straight Connector 54"/>
                <p:cNvCxnSpPr>
                  <a:stCxn id="54"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029200" y="971545"/>
                <a:ext cx="457200" cy="3648085"/>
                <a:chOff x="2514600" y="971545"/>
                <a:chExt cx="457200" cy="3648085"/>
              </a:xfrm>
            </p:grpSpPr>
            <p:sp>
              <p:nvSpPr>
                <p:cNvPr id="58" name="Flowchart: Delay 57"/>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9" name="Straight Connector 58"/>
                <p:cNvCxnSpPr>
                  <a:stCxn id="58"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8400" y="971546"/>
                <a:ext cx="457200" cy="3648085"/>
                <a:chOff x="2514600" y="971545"/>
                <a:chExt cx="457200" cy="3648085"/>
              </a:xfrm>
            </p:grpSpPr>
            <p:sp>
              <p:nvSpPr>
                <p:cNvPr id="62" name="Flowchart: Delay 61"/>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3" name="Straight Connector 62"/>
                <p:cNvCxnSpPr>
                  <a:stCxn id="62"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5638800" y="990596"/>
                <a:ext cx="457200" cy="3648085"/>
                <a:chOff x="2514600" y="971545"/>
                <a:chExt cx="457200" cy="3648085"/>
              </a:xfrm>
            </p:grpSpPr>
            <p:sp>
              <p:nvSpPr>
                <p:cNvPr id="66" name="Flowchart: Delay 65"/>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7" name="Straight Connector 66"/>
                <p:cNvCxnSpPr>
                  <a:stCxn id="66"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7400925" y="938208"/>
                <a:ext cx="457200" cy="3648085"/>
                <a:chOff x="2514600" y="971545"/>
                <a:chExt cx="457200" cy="3648085"/>
              </a:xfrm>
            </p:grpSpPr>
            <p:sp>
              <p:nvSpPr>
                <p:cNvPr id="70" name="Flowchart: Delay 69"/>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1" name="Straight Connector 70"/>
                <p:cNvCxnSpPr>
                  <a:stCxn id="70"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6791325" y="957258"/>
                <a:ext cx="457200" cy="3648085"/>
                <a:chOff x="2514600" y="971545"/>
                <a:chExt cx="457200" cy="3648085"/>
              </a:xfrm>
            </p:grpSpPr>
            <p:sp>
              <p:nvSpPr>
                <p:cNvPr id="74" name="Flowchart: Delay 73"/>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5" name="Straight Connector 74"/>
                <p:cNvCxnSpPr>
                  <a:stCxn id="74"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10" name="Group 4109"/>
            <p:cNvGrpSpPr/>
            <p:nvPr/>
          </p:nvGrpSpPr>
          <p:grpSpPr>
            <a:xfrm>
              <a:off x="7506497" y="3558475"/>
              <a:ext cx="677074" cy="465840"/>
              <a:chOff x="7510462" y="3477512"/>
              <a:chExt cx="677074" cy="626878"/>
            </a:xfrm>
          </p:grpSpPr>
          <p:pic>
            <p:nvPicPr>
              <p:cNvPr id="410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09" name="Straight Connector 4108"/>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7506497" y="3939029"/>
              <a:ext cx="677074" cy="465840"/>
              <a:chOff x="7510462" y="3477512"/>
              <a:chExt cx="677074" cy="626878"/>
            </a:xfrm>
          </p:grpSpPr>
          <p:pic>
            <p:nvPicPr>
              <p:cNvPr id="9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0" name="Straight Connector 99"/>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7502532" y="4320029"/>
              <a:ext cx="677074" cy="465840"/>
              <a:chOff x="7510462" y="3477512"/>
              <a:chExt cx="677074" cy="626878"/>
            </a:xfrm>
          </p:grpSpPr>
          <p:pic>
            <p:nvPicPr>
              <p:cNvPr id="102"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 name="Straight Connector 102"/>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11" name="TextBox 4110"/>
          <p:cNvSpPr txBox="1"/>
          <p:nvPr/>
        </p:nvSpPr>
        <p:spPr>
          <a:xfrm>
            <a:off x="158930" y="1534201"/>
            <a:ext cx="309033" cy="1846660"/>
          </a:xfrm>
          <a:prstGeom prst="rect">
            <a:avLst/>
          </a:prstGeom>
          <a:noFill/>
        </p:spPr>
        <p:txBody>
          <a:bodyPr wrap="square" lIns="121917" tIns="60958" rIns="121917" bIns="60958" rtlCol="0">
            <a:spAutoFit/>
          </a:bodyPr>
          <a:lstStyle/>
          <a:p>
            <a:r>
              <a:rPr lang="en-US" dirty="0"/>
              <a:t>INPUT</a:t>
            </a:r>
          </a:p>
          <a:p>
            <a:r>
              <a:rPr lang="en-US" dirty="0"/>
              <a:t>S</a:t>
            </a:r>
          </a:p>
        </p:txBody>
      </p:sp>
      <p:sp>
        <p:nvSpPr>
          <p:cNvPr id="186" name="TextBox 185"/>
          <p:cNvSpPr txBox="1"/>
          <p:nvPr/>
        </p:nvSpPr>
        <p:spPr>
          <a:xfrm>
            <a:off x="10354616" y="4158035"/>
            <a:ext cx="309033" cy="2133917"/>
          </a:xfrm>
          <a:prstGeom prst="rect">
            <a:avLst/>
          </a:prstGeom>
          <a:noFill/>
        </p:spPr>
        <p:txBody>
          <a:bodyPr wrap="square" lIns="121917" tIns="60958" rIns="121917" bIns="60958" rtlCol="0">
            <a:spAutoFit/>
          </a:bodyPr>
          <a:lstStyle/>
          <a:p>
            <a:r>
              <a:rPr lang="en-US" dirty="0"/>
              <a:t>OUTPUTS</a:t>
            </a:r>
          </a:p>
        </p:txBody>
      </p:sp>
    </p:spTree>
    <p:extLst>
      <p:ext uri="{BB962C8B-B14F-4D97-AF65-F5344CB8AC3E}">
        <p14:creationId xmlns:p14="http://schemas.microsoft.com/office/powerpoint/2010/main" val="32213090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2" name="TextBox 1"/>
          <p:cNvSpPr txBox="1"/>
          <p:nvPr/>
        </p:nvSpPr>
        <p:spPr>
          <a:xfrm>
            <a:off x="787400" y="1092199"/>
            <a:ext cx="10236200" cy="1272143"/>
          </a:xfrm>
          <a:prstGeom prst="rect">
            <a:avLst/>
          </a:prstGeom>
          <a:noFill/>
        </p:spPr>
        <p:txBody>
          <a:bodyPr wrap="square" lIns="121917" tIns="60958" rIns="121917" bIns="60958" rtlCol="0">
            <a:spAutoFit/>
          </a:bodyPr>
          <a:lstStyle/>
          <a:p>
            <a:r>
              <a:rPr lang="en-US" dirty="0">
                <a:latin typeface="Times New Roman" pitchFamily="18" charset="0"/>
                <a:cs typeface="Times New Roman" pitchFamily="18" charset="0"/>
              </a:rPr>
              <a:t>X(A,B,C)= ∑m(2,3,5,7)=</a:t>
            </a:r>
          </a:p>
          <a:p>
            <a:r>
              <a:rPr lang="en-US" dirty="0">
                <a:latin typeface="Times New Roman" pitchFamily="18" charset="0"/>
                <a:cs typeface="Times New Roman" pitchFamily="18" charset="0"/>
              </a:rPr>
              <a:t>Y(A,B,C)= ∑m(0,1,5)=</a:t>
            </a:r>
          </a:p>
          <a:p>
            <a:r>
              <a:rPr lang="en-US" dirty="0">
                <a:latin typeface="Times New Roman" pitchFamily="18" charset="0"/>
                <a:cs typeface="Times New Roman" pitchFamily="18" charset="0"/>
              </a:rPr>
              <a:t>Z(A,B,C)= ∑m(0, 2,3,5)=</a:t>
            </a:r>
          </a:p>
          <a:p>
            <a:endParaRPr lang="en-US" dirty="0">
              <a:latin typeface="Times New Roman" pitchFamily="18" charset="0"/>
              <a:cs typeface="Times New Roman" pitchFamily="18" charset="0"/>
            </a:endParaRPr>
          </a:p>
        </p:txBody>
      </p:sp>
      <p:grpSp>
        <p:nvGrpSpPr>
          <p:cNvPr id="82" name="Group 81"/>
          <p:cNvGrpSpPr/>
          <p:nvPr/>
        </p:nvGrpSpPr>
        <p:grpSpPr>
          <a:xfrm>
            <a:off x="1303439" y="2450067"/>
            <a:ext cx="8140700" cy="3663365"/>
            <a:chOff x="263756" y="800096"/>
            <a:chExt cx="7919815" cy="3985773"/>
          </a:xfrm>
        </p:grpSpPr>
        <p:grpSp>
          <p:nvGrpSpPr>
            <p:cNvPr id="83" name="Group 82"/>
            <p:cNvGrpSpPr/>
            <p:nvPr/>
          </p:nvGrpSpPr>
          <p:grpSpPr>
            <a:xfrm>
              <a:off x="263756" y="800096"/>
              <a:ext cx="7280044" cy="3838585"/>
              <a:chOff x="914400" y="800096"/>
              <a:chExt cx="7280044" cy="3838585"/>
            </a:xfrm>
          </p:grpSpPr>
          <p:grpSp>
            <p:nvGrpSpPr>
              <p:cNvPr id="93" name="Group 92"/>
              <p:cNvGrpSpPr/>
              <p:nvPr/>
            </p:nvGrpSpPr>
            <p:grpSpPr>
              <a:xfrm>
                <a:off x="914400" y="800096"/>
                <a:ext cx="7280044" cy="3831433"/>
                <a:chOff x="1183063" y="2266949"/>
                <a:chExt cx="7280044" cy="3831433"/>
              </a:xfrm>
            </p:grpSpPr>
            <p:grpSp>
              <p:nvGrpSpPr>
                <p:cNvPr id="130" name="Group 129"/>
                <p:cNvGrpSpPr/>
                <p:nvPr/>
              </p:nvGrpSpPr>
              <p:grpSpPr>
                <a:xfrm>
                  <a:off x="1219200" y="2971799"/>
                  <a:ext cx="6974263" cy="600076"/>
                  <a:chOff x="1371600" y="3829051"/>
                  <a:chExt cx="6974263" cy="600076"/>
                </a:xfrm>
              </p:grpSpPr>
              <p:sp>
                <p:nvSpPr>
                  <p:cNvPr id="158" name="Isosceles Triangle 157"/>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59" name="Group 158"/>
                  <p:cNvGrpSpPr/>
                  <p:nvPr/>
                </p:nvGrpSpPr>
                <p:grpSpPr>
                  <a:xfrm>
                    <a:off x="1371600" y="4000500"/>
                    <a:ext cx="6974263" cy="428627"/>
                    <a:chOff x="1371600" y="4000500"/>
                    <a:chExt cx="6974263" cy="428627"/>
                  </a:xfrm>
                </p:grpSpPr>
                <p:sp>
                  <p:nvSpPr>
                    <p:cNvPr id="160" name="Oval 159"/>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1" name="Straight Connector 160"/>
                    <p:cNvCxnSpPr>
                      <a:endCxn id="158"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84062" y="4314827"/>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491624" y="4000500"/>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1" name="Group 130"/>
                <p:cNvGrpSpPr/>
                <p:nvPr/>
              </p:nvGrpSpPr>
              <p:grpSpPr>
                <a:xfrm>
                  <a:off x="1219200" y="3657604"/>
                  <a:ext cx="7243907" cy="2440778"/>
                  <a:chOff x="1371600" y="3695705"/>
                  <a:chExt cx="7243907" cy="2440778"/>
                </a:xfrm>
              </p:grpSpPr>
              <p:sp>
                <p:nvSpPr>
                  <p:cNvPr id="139" name="Isosceles Triangle 138"/>
                  <p:cNvSpPr/>
                  <p:nvPr/>
                </p:nvSpPr>
                <p:spPr>
                  <a:xfrm rot="5400000">
                    <a:off x="2129674" y="3699630"/>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40" name="Group 139"/>
                  <p:cNvGrpSpPr/>
                  <p:nvPr/>
                </p:nvGrpSpPr>
                <p:grpSpPr>
                  <a:xfrm>
                    <a:off x="1371600" y="3867154"/>
                    <a:ext cx="7243907" cy="2269329"/>
                    <a:chOff x="1371600" y="3867154"/>
                    <a:chExt cx="7243907" cy="2269329"/>
                  </a:xfrm>
                </p:grpSpPr>
                <p:sp>
                  <p:nvSpPr>
                    <p:cNvPr id="141" name="Oval 140"/>
                    <p:cNvSpPr/>
                    <p:nvPr/>
                  </p:nvSpPr>
                  <p:spPr>
                    <a:xfrm>
                      <a:off x="2346786" y="4076704"/>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42" name="Straight Connector 141"/>
                    <p:cNvCxnSpPr>
                      <a:endCxn id="139" idx="3"/>
                    </p:cNvCxnSpPr>
                    <p:nvPr/>
                  </p:nvCxnSpPr>
                  <p:spPr>
                    <a:xfrm>
                      <a:off x="1371600" y="3981454"/>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84062" y="4152904"/>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491624" y="386715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761268" y="5676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761268" y="6057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751743" y="529590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866736"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0" name="Oval 149"/>
                    <p:cNvSpPr/>
                    <p:nvPr/>
                  </p:nvSpPr>
                  <p:spPr>
                    <a:xfrm>
                      <a:off x="3552825" y="521545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1" name="Oval 150"/>
                    <p:cNvSpPr/>
                    <p:nvPr/>
                  </p:nvSpPr>
                  <p:spPr>
                    <a:xfrm>
                      <a:off x="4238625"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2" name="Oval 151"/>
                    <p:cNvSpPr/>
                    <p:nvPr/>
                  </p:nvSpPr>
                  <p:spPr>
                    <a:xfrm>
                      <a:off x="4972050" y="5586416"/>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3" name="Oval 152"/>
                    <p:cNvSpPr/>
                    <p:nvPr/>
                  </p:nvSpPr>
                  <p:spPr>
                    <a:xfrm>
                      <a:off x="5610224" y="5596005"/>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Oval 153"/>
                    <p:cNvSpPr/>
                    <p:nvPr/>
                  </p:nvSpPr>
                  <p:spPr>
                    <a:xfrm>
                      <a:off x="6219825" y="5596004"/>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Oval 154"/>
                    <p:cNvSpPr/>
                    <p:nvPr/>
                  </p:nvSpPr>
                  <p:spPr>
                    <a:xfrm>
                      <a:off x="6829425" y="5976949"/>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6" name="Oval 155"/>
                    <p:cNvSpPr/>
                    <p:nvPr/>
                  </p:nvSpPr>
                  <p:spPr>
                    <a:xfrm>
                      <a:off x="7372350" y="5984086"/>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7" name="Oval 156"/>
                    <p:cNvSpPr/>
                    <p:nvPr/>
                  </p:nvSpPr>
                  <p:spPr>
                    <a:xfrm>
                      <a:off x="7981950" y="5988848"/>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132" name="Group 131"/>
                <p:cNvGrpSpPr/>
                <p:nvPr/>
              </p:nvGrpSpPr>
              <p:grpSpPr>
                <a:xfrm>
                  <a:off x="1183063" y="2266949"/>
                  <a:ext cx="6943725" cy="600076"/>
                  <a:chOff x="1371600" y="3829051"/>
                  <a:chExt cx="6943725" cy="600076"/>
                </a:xfrm>
              </p:grpSpPr>
              <p:sp>
                <p:nvSpPr>
                  <p:cNvPr id="133" name="Isosceles Triangle 132"/>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34" name="Group 133"/>
                  <p:cNvGrpSpPr/>
                  <p:nvPr/>
                </p:nvGrpSpPr>
                <p:grpSpPr>
                  <a:xfrm>
                    <a:off x="1371600" y="4000500"/>
                    <a:ext cx="6943725" cy="428627"/>
                    <a:chOff x="1371600" y="4000500"/>
                    <a:chExt cx="6943725" cy="428627"/>
                  </a:xfrm>
                </p:grpSpPr>
                <p:sp>
                  <p:nvSpPr>
                    <p:cNvPr id="135" name="Oval 134"/>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36" name="Straight Connector 135"/>
                    <p:cNvCxnSpPr>
                      <a:endCxn id="133"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84062" y="4314827"/>
                      <a:ext cx="583126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91624" y="4000500"/>
                      <a:ext cx="5823701" cy="19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oup 93"/>
              <p:cNvGrpSpPr/>
              <p:nvPr/>
            </p:nvGrpSpPr>
            <p:grpSpPr>
              <a:xfrm>
                <a:off x="2971800" y="971545"/>
                <a:ext cx="457200" cy="3648085"/>
                <a:chOff x="2514600" y="971545"/>
                <a:chExt cx="457200" cy="3648085"/>
              </a:xfrm>
            </p:grpSpPr>
            <p:sp>
              <p:nvSpPr>
                <p:cNvPr id="127" name="Flowchart: Delay 126"/>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8" name="Straight Connector 127"/>
                <p:cNvCxnSpPr>
                  <a:stCxn id="127"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391025" y="985830"/>
                <a:ext cx="457200" cy="3648085"/>
                <a:chOff x="2514600" y="971545"/>
                <a:chExt cx="457200" cy="3648085"/>
              </a:xfrm>
            </p:grpSpPr>
            <p:sp>
              <p:nvSpPr>
                <p:cNvPr id="124" name="Flowchart: Delay 123"/>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5" name="Straight Connector 124"/>
                <p:cNvCxnSpPr>
                  <a:stCxn id="124"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2285711" y="971545"/>
                <a:ext cx="457200" cy="3648085"/>
                <a:chOff x="2514600" y="971545"/>
                <a:chExt cx="457200" cy="3648085"/>
              </a:xfrm>
            </p:grpSpPr>
            <p:sp>
              <p:nvSpPr>
                <p:cNvPr id="121" name="Flowchart: Delay 120"/>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2" name="Straight Connector 121"/>
                <p:cNvCxnSpPr>
                  <a:stCxn id="121"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3657600" y="971546"/>
                <a:ext cx="457200" cy="3648085"/>
                <a:chOff x="2514600" y="971545"/>
                <a:chExt cx="457200" cy="3648085"/>
              </a:xfrm>
            </p:grpSpPr>
            <p:sp>
              <p:nvSpPr>
                <p:cNvPr id="118" name="Flowchart: Delay 117"/>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9" name="Straight Connector 118"/>
                <p:cNvCxnSpPr>
                  <a:stCxn id="118"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5029200" y="971545"/>
                <a:ext cx="457200" cy="3648085"/>
                <a:chOff x="2514600" y="971545"/>
                <a:chExt cx="457200" cy="3648085"/>
              </a:xfrm>
            </p:grpSpPr>
            <p:sp>
              <p:nvSpPr>
                <p:cNvPr id="115" name="Flowchart: Delay 114"/>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6" name="Straight Connector 115"/>
                <p:cNvCxnSpPr>
                  <a:stCxn id="115"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248400" y="971546"/>
                <a:ext cx="457200" cy="3648085"/>
                <a:chOff x="2514600" y="971545"/>
                <a:chExt cx="457200" cy="3648085"/>
              </a:xfrm>
            </p:grpSpPr>
            <p:sp>
              <p:nvSpPr>
                <p:cNvPr id="112" name="Flowchart: Delay 111"/>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3" name="Straight Connector 112"/>
                <p:cNvCxnSpPr>
                  <a:stCxn id="112"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638800" y="990596"/>
                <a:ext cx="457200" cy="3648085"/>
                <a:chOff x="2514600" y="971545"/>
                <a:chExt cx="457200" cy="3648085"/>
              </a:xfrm>
            </p:grpSpPr>
            <p:sp>
              <p:nvSpPr>
                <p:cNvPr id="109" name="Flowchart: Delay 108"/>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Connector 109"/>
                <p:cNvCxnSpPr>
                  <a:stCxn id="109"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7400925" y="938208"/>
                <a:ext cx="457200" cy="3648085"/>
                <a:chOff x="2514600" y="971545"/>
                <a:chExt cx="457200" cy="3648085"/>
              </a:xfrm>
            </p:grpSpPr>
            <p:sp>
              <p:nvSpPr>
                <p:cNvPr id="106" name="Flowchart: Delay 105"/>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7" name="Straight Connector 106"/>
                <p:cNvCxnSpPr>
                  <a:stCxn id="106"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791325" y="957258"/>
                <a:ext cx="457200" cy="3648085"/>
                <a:chOff x="2514600" y="971545"/>
                <a:chExt cx="457200" cy="3648085"/>
              </a:xfrm>
            </p:grpSpPr>
            <p:sp>
              <p:nvSpPr>
                <p:cNvPr id="103" name="Flowchart: Delay 102"/>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4" name="Straight Connector 103"/>
                <p:cNvCxnSpPr>
                  <a:stCxn id="103"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4" name="Group 83"/>
            <p:cNvGrpSpPr/>
            <p:nvPr/>
          </p:nvGrpSpPr>
          <p:grpSpPr>
            <a:xfrm>
              <a:off x="7506497" y="3558475"/>
              <a:ext cx="677074" cy="465840"/>
              <a:chOff x="7510462" y="3477512"/>
              <a:chExt cx="677074" cy="626878"/>
            </a:xfrm>
          </p:grpSpPr>
          <p:pic>
            <p:nvPicPr>
              <p:cNvPr id="9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 name="Straight Connector 91"/>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506497" y="3939029"/>
              <a:ext cx="677074" cy="465840"/>
              <a:chOff x="7510462" y="3477512"/>
              <a:chExt cx="677074" cy="626878"/>
            </a:xfrm>
          </p:grpSpPr>
          <p:pic>
            <p:nvPicPr>
              <p:cNvPr id="8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 name="Straight Connector 89"/>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7502532" y="4320029"/>
              <a:ext cx="677074" cy="465840"/>
              <a:chOff x="7510462" y="3477512"/>
              <a:chExt cx="677074" cy="626878"/>
            </a:xfrm>
          </p:grpSpPr>
          <p:pic>
            <p:nvPicPr>
              <p:cNvPr id="8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 name="Straight Connector 87"/>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736600" y="2551608"/>
            <a:ext cx="609949" cy="1559401"/>
          </a:xfrm>
          <a:prstGeom prst="rect">
            <a:avLst/>
          </a:prstGeom>
          <a:noFill/>
        </p:spPr>
        <p:txBody>
          <a:bodyPr wrap="square" lIns="121917" tIns="60958" rIns="121917" bIns="60958" rtlCol="0">
            <a:spAutoFit/>
          </a:bodyPr>
          <a:lstStyle/>
          <a:p>
            <a:r>
              <a:rPr lang="en-US" dirty="0"/>
              <a:t>A</a:t>
            </a:r>
          </a:p>
          <a:p>
            <a:endParaRPr lang="en-US" dirty="0"/>
          </a:p>
          <a:p>
            <a:r>
              <a:rPr lang="en-US" dirty="0"/>
              <a:t>B</a:t>
            </a:r>
          </a:p>
          <a:p>
            <a:endParaRPr lang="en-US" dirty="0"/>
          </a:p>
          <a:p>
            <a:r>
              <a:rPr lang="en-US" dirty="0"/>
              <a:t>C</a:t>
            </a:r>
          </a:p>
        </p:txBody>
      </p:sp>
      <p:sp>
        <p:nvSpPr>
          <p:cNvPr id="165" name="TextBox 164"/>
          <p:cNvSpPr txBox="1"/>
          <p:nvPr/>
        </p:nvSpPr>
        <p:spPr>
          <a:xfrm>
            <a:off x="9440063" y="5058455"/>
            <a:ext cx="609949" cy="984885"/>
          </a:xfrm>
          <a:prstGeom prst="rect">
            <a:avLst/>
          </a:prstGeom>
          <a:noFill/>
        </p:spPr>
        <p:txBody>
          <a:bodyPr wrap="square" lIns="121917" tIns="60958" rIns="121917" bIns="60958" rtlCol="0">
            <a:spAutoFit/>
          </a:bodyPr>
          <a:lstStyle/>
          <a:p>
            <a:r>
              <a:rPr lang="en-US" dirty="0"/>
              <a:t>X</a:t>
            </a:r>
          </a:p>
          <a:p>
            <a:r>
              <a:rPr lang="en-US" dirty="0"/>
              <a:t>Y</a:t>
            </a:r>
          </a:p>
          <a:p>
            <a:r>
              <a:rPr lang="en-US" dirty="0"/>
              <a:t>Z</a:t>
            </a:r>
          </a:p>
        </p:txBody>
      </p:sp>
      <p:sp>
        <p:nvSpPr>
          <p:cNvPr id="4" name="TextBox 3"/>
          <p:cNvSpPr txBox="1"/>
          <p:nvPr/>
        </p:nvSpPr>
        <p:spPr>
          <a:xfrm>
            <a:off x="8134745" y="1030642"/>
            <a:ext cx="3281405" cy="954103"/>
          </a:xfrm>
          <a:prstGeom prst="rect">
            <a:avLst/>
          </a:prstGeom>
          <a:noFill/>
        </p:spPr>
        <p:txBody>
          <a:bodyPr wrap="none" lIns="121917" tIns="60958" rIns="121917" bIns="60958" rtlCol="0">
            <a:spAutoFit/>
          </a:bodyPr>
          <a:lstStyle/>
          <a:p>
            <a:r>
              <a:rPr lang="en-US" dirty="0"/>
              <a:t>Step 1   Make the truth table</a:t>
            </a:r>
          </a:p>
          <a:p>
            <a:r>
              <a:rPr lang="en-US" dirty="0"/>
              <a:t>Step2  Minimal SOP using k-map</a:t>
            </a:r>
          </a:p>
          <a:p>
            <a:r>
              <a:rPr lang="en-US" dirty="0"/>
              <a:t> </a:t>
            </a:r>
          </a:p>
        </p:txBody>
      </p:sp>
    </p:spTree>
    <p:extLst>
      <p:ext uri="{BB962C8B-B14F-4D97-AF65-F5344CB8AC3E}">
        <p14:creationId xmlns:p14="http://schemas.microsoft.com/office/powerpoint/2010/main" val="26514890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2" name="TextBox 1"/>
          <p:cNvSpPr txBox="1"/>
          <p:nvPr/>
        </p:nvSpPr>
        <p:spPr>
          <a:xfrm>
            <a:off x="787400" y="1092199"/>
            <a:ext cx="10236200" cy="1272143"/>
          </a:xfrm>
          <a:prstGeom prst="rect">
            <a:avLst/>
          </a:prstGeom>
          <a:noFill/>
        </p:spPr>
        <p:txBody>
          <a:bodyPr wrap="square" lIns="121917" tIns="60958" rIns="121917" bIns="60958" rtlCol="0">
            <a:spAutoFit/>
          </a:bodyPr>
          <a:lstStyle/>
          <a:p>
            <a:r>
              <a:rPr lang="en-US" dirty="0">
                <a:latin typeface="Times New Roman" pitchFamily="18" charset="0"/>
                <a:cs typeface="Times New Roman" pitchFamily="18" charset="0"/>
              </a:rPr>
              <a:t>X(A,B,C)= ∑m(2,3,5,7)=A’B+AC</a:t>
            </a:r>
          </a:p>
          <a:p>
            <a:r>
              <a:rPr lang="en-US" dirty="0">
                <a:latin typeface="Times New Roman" pitchFamily="18" charset="0"/>
                <a:cs typeface="Times New Roman" pitchFamily="18" charset="0"/>
              </a:rPr>
              <a:t>Y(A,B,C)= ∑m(0,1,5)=A’B’+B’C</a:t>
            </a:r>
          </a:p>
          <a:p>
            <a:r>
              <a:rPr lang="en-US" dirty="0">
                <a:latin typeface="Times New Roman" pitchFamily="18" charset="0"/>
                <a:cs typeface="Times New Roman" pitchFamily="18" charset="0"/>
              </a:rPr>
              <a:t>Z(A,B,C)= ∑m(0, 2,3,5)=A’B+A’C+AB’C</a:t>
            </a:r>
          </a:p>
          <a:p>
            <a:endParaRPr lang="en-US" dirty="0">
              <a:latin typeface="Times New Roman" pitchFamily="18" charset="0"/>
              <a:cs typeface="Times New Roman" pitchFamily="18" charset="0"/>
            </a:endParaRPr>
          </a:p>
        </p:txBody>
      </p:sp>
      <p:grpSp>
        <p:nvGrpSpPr>
          <p:cNvPr id="82" name="Group 81"/>
          <p:cNvGrpSpPr/>
          <p:nvPr/>
        </p:nvGrpSpPr>
        <p:grpSpPr>
          <a:xfrm>
            <a:off x="1303439" y="2450067"/>
            <a:ext cx="8140700" cy="3663365"/>
            <a:chOff x="263756" y="800096"/>
            <a:chExt cx="7919815" cy="3985773"/>
          </a:xfrm>
        </p:grpSpPr>
        <p:grpSp>
          <p:nvGrpSpPr>
            <p:cNvPr id="83" name="Group 82"/>
            <p:cNvGrpSpPr/>
            <p:nvPr/>
          </p:nvGrpSpPr>
          <p:grpSpPr>
            <a:xfrm>
              <a:off x="263756" y="800096"/>
              <a:ext cx="7280044" cy="3838585"/>
              <a:chOff x="914400" y="800096"/>
              <a:chExt cx="7280044" cy="3838585"/>
            </a:xfrm>
          </p:grpSpPr>
          <p:grpSp>
            <p:nvGrpSpPr>
              <p:cNvPr id="93" name="Group 92"/>
              <p:cNvGrpSpPr/>
              <p:nvPr/>
            </p:nvGrpSpPr>
            <p:grpSpPr>
              <a:xfrm>
                <a:off x="914400" y="800096"/>
                <a:ext cx="7280044" cy="3831433"/>
                <a:chOff x="1183063" y="2266949"/>
                <a:chExt cx="7280044" cy="3831433"/>
              </a:xfrm>
            </p:grpSpPr>
            <p:grpSp>
              <p:nvGrpSpPr>
                <p:cNvPr id="130" name="Group 129"/>
                <p:cNvGrpSpPr/>
                <p:nvPr/>
              </p:nvGrpSpPr>
              <p:grpSpPr>
                <a:xfrm>
                  <a:off x="1219200" y="2971799"/>
                  <a:ext cx="6974263" cy="600076"/>
                  <a:chOff x="1371600" y="3829051"/>
                  <a:chExt cx="6974263" cy="600076"/>
                </a:xfrm>
              </p:grpSpPr>
              <p:sp>
                <p:nvSpPr>
                  <p:cNvPr id="158" name="Isosceles Triangle 157"/>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59" name="Group 158"/>
                  <p:cNvGrpSpPr/>
                  <p:nvPr/>
                </p:nvGrpSpPr>
                <p:grpSpPr>
                  <a:xfrm>
                    <a:off x="1371600" y="4000500"/>
                    <a:ext cx="6974263" cy="428627"/>
                    <a:chOff x="1371600" y="4000500"/>
                    <a:chExt cx="6974263" cy="428627"/>
                  </a:xfrm>
                </p:grpSpPr>
                <p:sp>
                  <p:nvSpPr>
                    <p:cNvPr id="160" name="Oval 159"/>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1" name="Straight Connector 160"/>
                    <p:cNvCxnSpPr>
                      <a:endCxn id="158"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84062" y="4314827"/>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491624" y="4000500"/>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1" name="Group 130"/>
                <p:cNvGrpSpPr/>
                <p:nvPr/>
              </p:nvGrpSpPr>
              <p:grpSpPr>
                <a:xfrm>
                  <a:off x="1219200" y="3657604"/>
                  <a:ext cx="7243907" cy="2440778"/>
                  <a:chOff x="1371600" y="3695705"/>
                  <a:chExt cx="7243907" cy="2440778"/>
                </a:xfrm>
              </p:grpSpPr>
              <p:sp>
                <p:nvSpPr>
                  <p:cNvPr id="139" name="Isosceles Triangle 138"/>
                  <p:cNvSpPr/>
                  <p:nvPr/>
                </p:nvSpPr>
                <p:spPr>
                  <a:xfrm rot="5400000">
                    <a:off x="2129674" y="3699630"/>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40" name="Group 139"/>
                  <p:cNvGrpSpPr/>
                  <p:nvPr/>
                </p:nvGrpSpPr>
                <p:grpSpPr>
                  <a:xfrm>
                    <a:off x="1371600" y="3867154"/>
                    <a:ext cx="7243907" cy="2269329"/>
                    <a:chOff x="1371600" y="3867154"/>
                    <a:chExt cx="7243907" cy="2269329"/>
                  </a:xfrm>
                </p:grpSpPr>
                <p:sp>
                  <p:nvSpPr>
                    <p:cNvPr id="141" name="Oval 140"/>
                    <p:cNvSpPr/>
                    <p:nvPr/>
                  </p:nvSpPr>
                  <p:spPr>
                    <a:xfrm>
                      <a:off x="2346786" y="4076704"/>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42" name="Straight Connector 141"/>
                    <p:cNvCxnSpPr>
                      <a:endCxn id="139" idx="3"/>
                    </p:cNvCxnSpPr>
                    <p:nvPr/>
                  </p:nvCxnSpPr>
                  <p:spPr>
                    <a:xfrm>
                      <a:off x="1371600" y="3981454"/>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84062" y="4152904"/>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491624" y="386715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761268" y="5676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761268" y="6057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751743" y="529590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866736"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0" name="Oval 149"/>
                    <p:cNvSpPr/>
                    <p:nvPr/>
                  </p:nvSpPr>
                  <p:spPr>
                    <a:xfrm>
                      <a:off x="3552825" y="521545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1" name="Oval 150"/>
                    <p:cNvSpPr/>
                    <p:nvPr/>
                  </p:nvSpPr>
                  <p:spPr>
                    <a:xfrm>
                      <a:off x="4238625"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2" name="Oval 151"/>
                    <p:cNvSpPr/>
                    <p:nvPr/>
                  </p:nvSpPr>
                  <p:spPr>
                    <a:xfrm>
                      <a:off x="4972050" y="5586416"/>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3" name="Oval 152"/>
                    <p:cNvSpPr/>
                    <p:nvPr/>
                  </p:nvSpPr>
                  <p:spPr>
                    <a:xfrm>
                      <a:off x="5610224" y="5596005"/>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Oval 153"/>
                    <p:cNvSpPr/>
                    <p:nvPr/>
                  </p:nvSpPr>
                  <p:spPr>
                    <a:xfrm>
                      <a:off x="6219825" y="5596004"/>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Oval 154"/>
                    <p:cNvSpPr/>
                    <p:nvPr/>
                  </p:nvSpPr>
                  <p:spPr>
                    <a:xfrm>
                      <a:off x="6829425" y="5976949"/>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6" name="Oval 155"/>
                    <p:cNvSpPr/>
                    <p:nvPr/>
                  </p:nvSpPr>
                  <p:spPr>
                    <a:xfrm>
                      <a:off x="7372350" y="5984086"/>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7" name="Oval 156"/>
                    <p:cNvSpPr/>
                    <p:nvPr/>
                  </p:nvSpPr>
                  <p:spPr>
                    <a:xfrm>
                      <a:off x="7981950" y="5988848"/>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132" name="Group 131"/>
                <p:cNvGrpSpPr/>
                <p:nvPr/>
              </p:nvGrpSpPr>
              <p:grpSpPr>
                <a:xfrm>
                  <a:off x="1183063" y="2266949"/>
                  <a:ext cx="6943725" cy="600076"/>
                  <a:chOff x="1371600" y="3829051"/>
                  <a:chExt cx="6943725" cy="600076"/>
                </a:xfrm>
              </p:grpSpPr>
              <p:sp>
                <p:nvSpPr>
                  <p:cNvPr id="133" name="Isosceles Triangle 132"/>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34" name="Group 133"/>
                  <p:cNvGrpSpPr/>
                  <p:nvPr/>
                </p:nvGrpSpPr>
                <p:grpSpPr>
                  <a:xfrm>
                    <a:off x="1371600" y="4000500"/>
                    <a:ext cx="6943725" cy="428627"/>
                    <a:chOff x="1371600" y="4000500"/>
                    <a:chExt cx="6943725" cy="428627"/>
                  </a:xfrm>
                </p:grpSpPr>
                <p:sp>
                  <p:nvSpPr>
                    <p:cNvPr id="135" name="Oval 134"/>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36" name="Straight Connector 135"/>
                    <p:cNvCxnSpPr>
                      <a:endCxn id="133"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84062" y="4314827"/>
                      <a:ext cx="583126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91624" y="4000500"/>
                      <a:ext cx="5823701" cy="19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oup 93"/>
              <p:cNvGrpSpPr/>
              <p:nvPr/>
            </p:nvGrpSpPr>
            <p:grpSpPr>
              <a:xfrm>
                <a:off x="2971800" y="971545"/>
                <a:ext cx="457200" cy="3648085"/>
                <a:chOff x="2514600" y="971545"/>
                <a:chExt cx="457200" cy="3648085"/>
              </a:xfrm>
            </p:grpSpPr>
            <p:sp>
              <p:nvSpPr>
                <p:cNvPr id="127" name="Flowchart: Delay 126"/>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8" name="Straight Connector 127"/>
                <p:cNvCxnSpPr>
                  <a:stCxn id="127"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391025" y="985830"/>
                <a:ext cx="457200" cy="3648085"/>
                <a:chOff x="2514600" y="971545"/>
                <a:chExt cx="457200" cy="3648085"/>
              </a:xfrm>
            </p:grpSpPr>
            <p:sp>
              <p:nvSpPr>
                <p:cNvPr id="124" name="Flowchart: Delay 123"/>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5" name="Straight Connector 124"/>
                <p:cNvCxnSpPr>
                  <a:stCxn id="124"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2285711" y="971545"/>
                <a:ext cx="457200" cy="3648085"/>
                <a:chOff x="2514600" y="971545"/>
                <a:chExt cx="457200" cy="3648085"/>
              </a:xfrm>
            </p:grpSpPr>
            <p:sp>
              <p:nvSpPr>
                <p:cNvPr id="121" name="Flowchart: Delay 120"/>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2" name="Straight Connector 121"/>
                <p:cNvCxnSpPr>
                  <a:stCxn id="121"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3657600" y="971546"/>
                <a:ext cx="457200" cy="3648085"/>
                <a:chOff x="2514600" y="971545"/>
                <a:chExt cx="457200" cy="3648085"/>
              </a:xfrm>
            </p:grpSpPr>
            <p:sp>
              <p:nvSpPr>
                <p:cNvPr id="118" name="Flowchart: Delay 117"/>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9" name="Straight Connector 118"/>
                <p:cNvCxnSpPr>
                  <a:stCxn id="118"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5029200" y="971545"/>
                <a:ext cx="457200" cy="3648085"/>
                <a:chOff x="2514600" y="971545"/>
                <a:chExt cx="457200" cy="3648085"/>
              </a:xfrm>
            </p:grpSpPr>
            <p:sp>
              <p:nvSpPr>
                <p:cNvPr id="115" name="Flowchart: Delay 114"/>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6" name="Straight Connector 115"/>
                <p:cNvCxnSpPr>
                  <a:stCxn id="115"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248400" y="971546"/>
                <a:ext cx="457200" cy="3648085"/>
                <a:chOff x="2514600" y="971545"/>
                <a:chExt cx="457200" cy="3648085"/>
              </a:xfrm>
            </p:grpSpPr>
            <p:sp>
              <p:nvSpPr>
                <p:cNvPr id="112" name="Flowchart: Delay 111"/>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3" name="Straight Connector 112"/>
                <p:cNvCxnSpPr>
                  <a:stCxn id="112"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638800" y="990596"/>
                <a:ext cx="457200" cy="3648085"/>
                <a:chOff x="2514600" y="971545"/>
                <a:chExt cx="457200" cy="3648085"/>
              </a:xfrm>
            </p:grpSpPr>
            <p:sp>
              <p:nvSpPr>
                <p:cNvPr id="109" name="Flowchart: Delay 108"/>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Connector 109"/>
                <p:cNvCxnSpPr>
                  <a:stCxn id="109"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7400925" y="938208"/>
                <a:ext cx="457200" cy="3648085"/>
                <a:chOff x="2514600" y="971545"/>
                <a:chExt cx="457200" cy="3648085"/>
              </a:xfrm>
            </p:grpSpPr>
            <p:sp>
              <p:nvSpPr>
                <p:cNvPr id="106" name="Flowchart: Delay 105"/>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7" name="Straight Connector 106"/>
                <p:cNvCxnSpPr>
                  <a:stCxn id="106"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791325" y="957258"/>
                <a:ext cx="457200" cy="3648085"/>
                <a:chOff x="2514600" y="971545"/>
                <a:chExt cx="457200" cy="3648085"/>
              </a:xfrm>
            </p:grpSpPr>
            <p:sp>
              <p:nvSpPr>
                <p:cNvPr id="103" name="Flowchart: Delay 102"/>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4" name="Straight Connector 103"/>
                <p:cNvCxnSpPr>
                  <a:stCxn id="103"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4" name="Group 83"/>
            <p:cNvGrpSpPr/>
            <p:nvPr/>
          </p:nvGrpSpPr>
          <p:grpSpPr>
            <a:xfrm>
              <a:off x="7506497" y="3558475"/>
              <a:ext cx="677074" cy="465840"/>
              <a:chOff x="7510462" y="3477512"/>
              <a:chExt cx="677074" cy="626878"/>
            </a:xfrm>
          </p:grpSpPr>
          <p:pic>
            <p:nvPicPr>
              <p:cNvPr id="9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 name="Straight Connector 91"/>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506497" y="3939029"/>
              <a:ext cx="677074" cy="465840"/>
              <a:chOff x="7510462" y="3477512"/>
              <a:chExt cx="677074" cy="626878"/>
            </a:xfrm>
          </p:grpSpPr>
          <p:pic>
            <p:nvPicPr>
              <p:cNvPr id="8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 name="Straight Connector 89"/>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7502532" y="4320029"/>
              <a:ext cx="677074" cy="465840"/>
              <a:chOff x="7510462" y="3477512"/>
              <a:chExt cx="677074" cy="626878"/>
            </a:xfrm>
          </p:grpSpPr>
          <p:pic>
            <p:nvPicPr>
              <p:cNvPr id="8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 name="Straight Connector 87"/>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736600" y="2551608"/>
            <a:ext cx="609949" cy="1559401"/>
          </a:xfrm>
          <a:prstGeom prst="rect">
            <a:avLst/>
          </a:prstGeom>
          <a:noFill/>
        </p:spPr>
        <p:txBody>
          <a:bodyPr wrap="square" lIns="121917" tIns="60958" rIns="121917" bIns="60958" rtlCol="0">
            <a:spAutoFit/>
          </a:bodyPr>
          <a:lstStyle/>
          <a:p>
            <a:r>
              <a:rPr lang="en-US" dirty="0"/>
              <a:t>A</a:t>
            </a:r>
          </a:p>
          <a:p>
            <a:endParaRPr lang="en-US" dirty="0"/>
          </a:p>
          <a:p>
            <a:r>
              <a:rPr lang="en-US" dirty="0"/>
              <a:t>B</a:t>
            </a:r>
          </a:p>
          <a:p>
            <a:endParaRPr lang="en-US" dirty="0"/>
          </a:p>
          <a:p>
            <a:r>
              <a:rPr lang="en-US" dirty="0"/>
              <a:t>C</a:t>
            </a:r>
          </a:p>
        </p:txBody>
      </p:sp>
      <p:sp>
        <p:nvSpPr>
          <p:cNvPr id="165" name="TextBox 164"/>
          <p:cNvSpPr txBox="1"/>
          <p:nvPr/>
        </p:nvSpPr>
        <p:spPr>
          <a:xfrm>
            <a:off x="9440063" y="5058455"/>
            <a:ext cx="609949" cy="984885"/>
          </a:xfrm>
          <a:prstGeom prst="rect">
            <a:avLst/>
          </a:prstGeom>
          <a:noFill/>
        </p:spPr>
        <p:txBody>
          <a:bodyPr wrap="square" lIns="121917" tIns="60958" rIns="121917" bIns="60958" rtlCol="0">
            <a:spAutoFit/>
          </a:bodyPr>
          <a:lstStyle/>
          <a:p>
            <a:r>
              <a:rPr lang="en-US" dirty="0"/>
              <a:t>X</a:t>
            </a:r>
          </a:p>
          <a:p>
            <a:r>
              <a:rPr lang="en-US" dirty="0"/>
              <a:t>Y</a:t>
            </a:r>
          </a:p>
          <a:p>
            <a:r>
              <a:rPr lang="en-US" dirty="0"/>
              <a:t>Z</a:t>
            </a:r>
          </a:p>
        </p:txBody>
      </p:sp>
    </p:spTree>
    <p:extLst>
      <p:ext uri="{BB962C8B-B14F-4D97-AF65-F5344CB8AC3E}">
        <p14:creationId xmlns:p14="http://schemas.microsoft.com/office/powerpoint/2010/main" val="5548221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2" name="TextBox 1"/>
          <p:cNvSpPr txBox="1"/>
          <p:nvPr/>
        </p:nvSpPr>
        <p:spPr>
          <a:xfrm>
            <a:off x="787400" y="1092199"/>
            <a:ext cx="10236200" cy="1272143"/>
          </a:xfrm>
          <a:prstGeom prst="rect">
            <a:avLst/>
          </a:prstGeom>
          <a:noFill/>
        </p:spPr>
        <p:txBody>
          <a:bodyPr wrap="square" lIns="121917" tIns="60958" rIns="121917" bIns="60958" rtlCol="0">
            <a:spAutoFit/>
          </a:bodyPr>
          <a:lstStyle/>
          <a:p>
            <a:r>
              <a:rPr lang="en-US" dirty="0">
                <a:latin typeface="Times New Roman" pitchFamily="18" charset="0"/>
                <a:cs typeface="Times New Roman" pitchFamily="18" charset="0"/>
              </a:rPr>
              <a:t>X(A,B,C)= ∑m(2,3,5,7)=A’B+AC</a:t>
            </a:r>
          </a:p>
          <a:p>
            <a:r>
              <a:rPr lang="en-US" dirty="0">
                <a:latin typeface="Times New Roman" pitchFamily="18" charset="0"/>
                <a:cs typeface="Times New Roman" pitchFamily="18" charset="0"/>
              </a:rPr>
              <a:t>Y(A,B,C)= ∑m(0,1,5)=A’B’+B’C</a:t>
            </a:r>
          </a:p>
          <a:p>
            <a:r>
              <a:rPr lang="en-US" dirty="0">
                <a:latin typeface="Times New Roman" pitchFamily="18" charset="0"/>
                <a:cs typeface="Times New Roman" pitchFamily="18" charset="0"/>
              </a:rPr>
              <a:t>Z(A,B,C)= ∑m(0, 2,3,5)=A’B+A’C+AB’C</a:t>
            </a:r>
          </a:p>
          <a:p>
            <a:endParaRPr lang="en-US" dirty="0">
              <a:latin typeface="Times New Roman" pitchFamily="18" charset="0"/>
              <a:cs typeface="Times New Roman" pitchFamily="18" charset="0"/>
            </a:endParaRPr>
          </a:p>
        </p:txBody>
      </p:sp>
      <p:grpSp>
        <p:nvGrpSpPr>
          <p:cNvPr id="82" name="Group 81"/>
          <p:cNvGrpSpPr/>
          <p:nvPr/>
        </p:nvGrpSpPr>
        <p:grpSpPr>
          <a:xfrm>
            <a:off x="1303439" y="2450067"/>
            <a:ext cx="8140700" cy="3663365"/>
            <a:chOff x="263756" y="800096"/>
            <a:chExt cx="7919815" cy="3985773"/>
          </a:xfrm>
        </p:grpSpPr>
        <p:grpSp>
          <p:nvGrpSpPr>
            <p:cNvPr id="83" name="Group 82"/>
            <p:cNvGrpSpPr/>
            <p:nvPr/>
          </p:nvGrpSpPr>
          <p:grpSpPr>
            <a:xfrm>
              <a:off x="263756" y="800096"/>
              <a:ext cx="7280044" cy="3838585"/>
              <a:chOff x="914400" y="800096"/>
              <a:chExt cx="7280044" cy="3838585"/>
            </a:xfrm>
          </p:grpSpPr>
          <p:grpSp>
            <p:nvGrpSpPr>
              <p:cNvPr id="93" name="Group 92"/>
              <p:cNvGrpSpPr/>
              <p:nvPr/>
            </p:nvGrpSpPr>
            <p:grpSpPr>
              <a:xfrm>
                <a:off x="914400" y="800096"/>
                <a:ext cx="7280044" cy="3831433"/>
                <a:chOff x="1183063" y="2266949"/>
                <a:chExt cx="7280044" cy="3831433"/>
              </a:xfrm>
            </p:grpSpPr>
            <p:grpSp>
              <p:nvGrpSpPr>
                <p:cNvPr id="130" name="Group 129"/>
                <p:cNvGrpSpPr/>
                <p:nvPr/>
              </p:nvGrpSpPr>
              <p:grpSpPr>
                <a:xfrm>
                  <a:off x="1219200" y="2971799"/>
                  <a:ext cx="6974263" cy="600076"/>
                  <a:chOff x="1371600" y="3829051"/>
                  <a:chExt cx="6974263" cy="600076"/>
                </a:xfrm>
              </p:grpSpPr>
              <p:sp>
                <p:nvSpPr>
                  <p:cNvPr id="158" name="Isosceles Triangle 157"/>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59" name="Group 158"/>
                  <p:cNvGrpSpPr/>
                  <p:nvPr/>
                </p:nvGrpSpPr>
                <p:grpSpPr>
                  <a:xfrm>
                    <a:off x="1371600" y="4000500"/>
                    <a:ext cx="6974263" cy="428627"/>
                    <a:chOff x="1371600" y="4000500"/>
                    <a:chExt cx="6974263" cy="428627"/>
                  </a:xfrm>
                </p:grpSpPr>
                <p:sp>
                  <p:nvSpPr>
                    <p:cNvPr id="160" name="Oval 159"/>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1" name="Straight Connector 160"/>
                    <p:cNvCxnSpPr>
                      <a:endCxn id="158"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84062" y="4314827"/>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491624" y="4000500"/>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1" name="Group 130"/>
                <p:cNvGrpSpPr/>
                <p:nvPr/>
              </p:nvGrpSpPr>
              <p:grpSpPr>
                <a:xfrm>
                  <a:off x="1219200" y="3657604"/>
                  <a:ext cx="7243907" cy="2440778"/>
                  <a:chOff x="1371600" y="3695705"/>
                  <a:chExt cx="7243907" cy="2440778"/>
                </a:xfrm>
              </p:grpSpPr>
              <p:sp>
                <p:nvSpPr>
                  <p:cNvPr id="139" name="Isosceles Triangle 138"/>
                  <p:cNvSpPr/>
                  <p:nvPr/>
                </p:nvSpPr>
                <p:spPr>
                  <a:xfrm rot="5400000">
                    <a:off x="2129674" y="3699630"/>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40" name="Group 139"/>
                  <p:cNvGrpSpPr/>
                  <p:nvPr/>
                </p:nvGrpSpPr>
                <p:grpSpPr>
                  <a:xfrm>
                    <a:off x="1371600" y="3867154"/>
                    <a:ext cx="7243907" cy="2269329"/>
                    <a:chOff x="1371600" y="3867154"/>
                    <a:chExt cx="7243907" cy="2269329"/>
                  </a:xfrm>
                </p:grpSpPr>
                <p:sp>
                  <p:nvSpPr>
                    <p:cNvPr id="141" name="Oval 140"/>
                    <p:cNvSpPr/>
                    <p:nvPr/>
                  </p:nvSpPr>
                  <p:spPr>
                    <a:xfrm>
                      <a:off x="2346786" y="4076704"/>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42" name="Straight Connector 141"/>
                    <p:cNvCxnSpPr>
                      <a:endCxn id="139" idx="3"/>
                    </p:cNvCxnSpPr>
                    <p:nvPr/>
                  </p:nvCxnSpPr>
                  <p:spPr>
                    <a:xfrm>
                      <a:off x="1371600" y="3981454"/>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84062" y="4152904"/>
                      <a:ext cx="5861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491624" y="386715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761268" y="5676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761268" y="6057903"/>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751743" y="5295904"/>
                      <a:ext cx="58542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866736"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0" name="Oval 149"/>
                    <p:cNvSpPr/>
                    <p:nvPr/>
                  </p:nvSpPr>
                  <p:spPr>
                    <a:xfrm>
                      <a:off x="3552825" y="521545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1" name="Oval 150"/>
                    <p:cNvSpPr/>
                    <p:nvPr/>
                  </p:nvSpPr>
                  <p:spPr>
                    <a:xfrm>
                      <a:off x="4238625" y="5222531"/>
                      <a:ext cx="137276" cy="147635"/>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2" name="Oval 151"/>
                    <p:cNvSpPr/>
                    <p:nvPr/>
                  </p:nvSpPr>
                  <p:spPr>
                    <a:xfrm>
                      <a:off x="4972050" y="5586416"/>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3" name="Oval 152"/>
                    <p:cNvSpPr/>
                    <p:nvPr/>
                  </p:nvSpPr>
                  <p:spPr>
                    <a:xfrm>
                      <a:off x="5610224" y="5596005"/>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Oval 153"/>
                    <p:cNvSpPr/>
                    <p:nvPr/>
                  </p:nvSpPr>
                  <p:spPr>
                    <a:xfrm>
                      <a:off x="6219825" y="5596004"/>
                      <a:ext cx="137276" cy="147635"/>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Oval 154"/>
                    <p:cNvSpPr/>
                    <p:nvPr/>
                  </p:nvSpPr>
                  <p:spPr>
                    <a:xfrm>
                      <a:off x="6829425" y="5976949"/>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6" name="Oval 155"/>
                    <p:cNvSpPr/>
                    <p:nvPr/>
                  </p:nvSpPr>
                  <p:spPr>
                    <a:xfrm>
                      <a:off x="7372350" y="5984086"/>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7" name="Oval 156"/>
                    <p:cNvSpPr/>
                    <p:nvPr/>
                  </p:nvSpPr>
                  <p:spPr>
                    <a:xfrm>
                      <a:off x="7981950" y="5988848"/>
                      <a:ext cx="137276" cy="147635"/>
                    </a:xfrm>
                    <a:prstGeom prst="ellips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132" name="Group 131"/>
                <p:cNvGrpSpPr/>
                <p:nvPr/>
              </p:nvGrpSpPr>
              <p:grpSpPr>
                <a:xfrm>
                  <a:off x="1183063" y="2266949"/>
                  <a:ext cx="6943725" cy="1683959"/>
                  <a:chOff x="1371600" y="3829051"/>
                  <a:chExt cx="6943725" cy="1683959"/>
                </a:xfrm>
              </p:grpSpPr>
              <p:sp>
                <p:nvSpPr>
                  <p:cNvPr id="133" name="Isosceles Triangle 132"/>
                  <p:cNvSpPr/>
                  <p:nvPr/>
                </p:nvSpPr>
                <p:spPr>
                  <a:xfrm rot="5400000">
                    <a:off x="2129674" y="3832976"/>
                    <a:ext cx="571500" cy="563649"/>
                  </a:xfrm>
                  <a:prstGeom prst="triangl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34" name="Group 133"/>
                  <p:cNvGrpSpPr/>
                  <p:nvPr/>
                </p:nvGrpSpPr>
                <p:grpSpPr>
                  <a:xfrm>
                    <a:off x="1371600" y="3886201"/>
                    <a:ext cx="6943725" cy="1626809"/>
                    <a:chOff x="1371600" y="3886201"/>
                    <a:chExt cx="6943725" cy="1626809"/>
                  </a:xfrm>
                </p:grpSpPr>
                <p:sp>
                  <p:nvSpPr>
                    <p:cNvPr id="135" name="Oval 134"/>
                    <p:cNvSpPr/>
                    <p:nvPr/>
                  </p:nvSpPr>
                  <p:spPr>
                    <a:xfrm>
                      <a:off x="2346786" y="4200527"/>
                      <a:ext cx="137276" cy="2286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36" name="Straight Connector 135"/>
                    <p:cNvCxnSpPr>
                      <a:endCxn id="133" idx="3"/>
                    </p:cNvCxnSpPr>
                    <p:nvPr/>
                  </p:nvCxnSpPr>
                  <p:spPr>
                    <a:xfrm>
                      <a:off x="1371600" y="4114800"/>
                      <a:ext cx="76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84062" y="4314827"/>
                      <a:ext cx="583126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91624" y="4000500"/>
                      <a:ext cx="5823701" cy="19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2920103" y="4171951"/>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7" name="Oval 166"/>
                    <p:cNvSpPr/>
                    <p:nvPr/>
                  </p:nvSpPr>
                  <p:spPr>
                    <a:xfrm>
                      <a:off x="2908676" y="4591051"/>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8" name="Oval 167"/>
                    <p:cNvSpPr/>
                    <p:nvPr/>
                  </p:nvSpPr>
                  <p:spPr>
                    <a:xfrm>
                      <a:off x="3588963" y="5276853"/>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9" name="Oval 168"/>
                    <p:cNvSpPr/>
                    <p:nvPr/>
                  </p:nvSpPr>
                  <p:spPr>
                    <a:xfrm>
                      <a:off x="5025416" y="4158953"/>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0" name="Oval 169"/>
                    <p:cNvSpPr/>
                    <p:nvPr/>
                  </p:nvSpPr>
                  <p:spPr>
                    <a:xfrm>
                      <a:off x="5025416" y="4860072"/>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1" name="Oval 170"/>
                    <p:cNvSpPr/>
                    <p:nvPr/>
                  </p:nvSpPr>
                  <p:spPr>
                    <a:xfrm>
                      <a:off x="5655887" y="4884354"/>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2" name="Oval 171"/>
                    <p:cNvSpPr/>
                    <p:nvPr/>
                  </p:nvSpPr>
                  <p:spPr>
                    <a:xfrm>
                      <a:off x="5626524" y="5263855"/>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3" name="Oval 172"/>
                    <p:cNvSpPr/>
                    <p:nvPr/>
                  </p:nvSpPr>
                  <p:spPr>
                    <a:xfrm>
                      <a:off x="6865562" y="4204985"/>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4" name="Oval 173"/>
                    <p:cNvSpPr/>
                    <p:nvPr/>
                  </p:nvSpPr>
                  <p:spPr>
                    <a:xfrm>
                      <a:off x="6836745" y="4859146"/>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5" name="Oval 174"/>
                    <p:cNvSpPr/>
                    <p:nvPr/>
                  </p:nvSpPr>
                  <p:spPr>
                    <a:xfrm>
                      <a:off x="7388649" y="4204985"/>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6" name="Oval 175"/>
                    <p:cNvSpPr/>
                    <p:nvPr/>
                  </p:nvSpPr>
                  <p:spPr>
                    <a:xfrm>
                      <a:off x="7408488" y="5284409"/>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7" name="Oval 176"/>
                    <p:cNvSpPr/>
                    <p:nvPr/>
                  </p:nvSpPr>
                  <p:spPr>
                    <a:xfrm>
                      <a:off x="8018087" y="3886201"/>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8" name="Oval 177"/>
                    <p:cNvSpPr/>
                    <p:nvPr/>
                  </p:nvSpPr>
                  <p:spPr>
                    <a:xfrm>
                      <a:off x="8018087" y="4876801"/>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9" name="Oval 178"/>
                    <p:cNvSpPr/>
                    <p:nvPr/>
                  </p:nvSpPr>
                  <p:spPr>
                    <a:xfrm>
                      <a:off x="8018087" y="5262326"/>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8" name="Oval 147"/>
                    <p:cNvSpPr/>
                    <p:nvPr/>
                  </p:nvSpPr>
                  <p:spPr>
                    <a:xfrm>
                      <a:off x="3597353" y="3930352"/>
                      <a:ext cx="137275" cy="22860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grpSp>
            <p:nvGrpSpPr>
              <p:cNvPr id="94" name="Group 93"/>
              <p:cNvGrpSpPr/>
              <p:nvPr/>
            </p:nvGrpSpPr>
            <p:grpSpPr>
              <a:xfrm>
                <a:off x="2971800" y="971545"/>
                <a:ext cx="457200" cy="3648085"/>
                <a:chOff x="2514600" y="971545"/>
                <a:chExt cx="457200" cy="3648085"/>
              </a:xfrm>
            </p:grpSpPr>
            <p:sp>
              <p:nvSpPr>
                <p:cNvPr id="127" name="Flowchart: Delay 126"/>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8" name="Straight Connector 127"/>
                <p:cNvCxnSpPr>
                  <a:stCxn id="127"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391025" y="985830"/>
                <a:ext cx="457200" cy="3648085"/>
                <a:chOff x="2514600" y="971545"/>
                <a:chExt cx="457200" cy="3648085"/>
              </a:xfrm>
            </p:grpSpPr>
            <p:sp>
              <p:nvSpPr>
                <p:cNvPr id="124" name="Flowchart: Delay 123"/>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5" name="Straight Connector 124"/>
                <p:cNvCxnSpPr>
                  <a:stCxn id="124"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2285711" y="971545"/>
                <a:ext cx="457200" cy="3648085"/>
                <a:chOff x="2514600" y="971545"/>
                <a:chExt cx="457200" cy="3648085"/>
              </a:xfrm>
            </p:grpSpPr>
            <p:sp>
              <p:nvSpPr>
                <p:cNvPr id="121" name="Flowchart: Delay 120"/>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2" name="Straight Connector 121"/>
                <p:cNvCxnSpPr>
                  <a:stCxn id="121"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3657600" y="971546"/>
                <a:ext cx="457200" cy="3648085"/>
                <a:chOff x="2514600" y="971545"/>
                <a:chExt cx="457200" cy="3648085"/>
              </a:xfrm>
            </p:grpSpPr>
            <p:sp>
              <p:nvSpPr>
                <p:cNvPr id="118" name="Flowchart: Delay 117"/>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9" name="Straight Connector 118"/>
                <p:cNvCxnSpPr>
                  <a:stCxn id="118"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5029200" y="971545"/>
                <a:ext cx="457200" cy="3648085"/>
                <a:chOff x="2514600" y="971545"/>
                <a:chExt cx="457200" cy="3648085"/>
              </a:xfrm>
            </p:grpSpPr>
            <p:sp>
              <p:nvSpPr>
                <p:cNvPr id="115" name="Flowchart: Delay 114"/>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6" name="Straight Connector 115"/>
                <p:cNvCxnSpPr>
                  <a:stCxn id="115"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248400" y="947000"/>
                <a:ext cx="457200" cy="3672631"/>
                <a:chOff x="2514600" y="946999"/>
                <a:chExt cx="457200" cy="3672631"/>
              </a:xfrm>
            </p:grpSpPr>
            <p:sp>
              <p:nvSpPr>
                <p:cNvPr id="112" name="Flowchart: Delay 111"/>
                <p:cNvSpPr/>
                <p:nvPr/>
              </p:nvSpPr>
              <p:spPr>
                <a:xfrm rot="5400000">
                  <a:off x="2552700" y="3013930"/>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3" name="Straight Connector 112"/>
                <p:cNvCxnSpPr>
                  <a:stCxn id="112" idx="1"/>
                </p:cNvCxnSpPr>
                <p:nvPr/>
              </p:nvCxnSpPr>
              <p:spPr>
                <a:xfrm flipV="1">
                  <a:off x="2743200" y="946999"/>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638800" y="990596"/>
                <a:ext cx="457200" cy="3648085"/>
                <a:chOff x="2514600" y="971545"/>
                <a:chExt cx="457200" cy="3648085"/>
              </a:xfrm>
            </p:grpSpPr>
            <p:sp>
              <p:nvSpPr>
                <p:cNvPr id="109" name="Flowchart: Delay 108"/>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Connector 109"/>
                <p:cNvCxnSpPr>
                  <a:stCxn id="109"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7400925" y="938208"/>
                <a:ext cx="457200" cy="3648085"/>
                <a:chOff x="2514600" y="971545"/>
                <a:chExt cx="457200" cy="3648085"/>
              </a:xfrm>
            </p:grpSpPr>
            <p:sp>
              <p:nvSpPr>
                <p:cNvPr id="106" name="Flowchart: Delay 105"/>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7" name="Straight Connector 106"/>
                <p:cNvCxnSpPr>
                  <a:stCxn id="106" idx="1"/>
                </p:cNvCxnSpPr>
                <p:nvPr/>
              </p:nvCxnSpPr>
              <p:spPr>
                <a:xfrm flipV="1">
                  <a:off x="2743200" y="971545"/>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791325" y="976113"/>
                <a:ext cx="457200" cy="3629230"/>
                <a:chOff x="2514600" y="990400"/>
                <a:chExt cx="457200" cy="3629230"/>
              </a:xfrm>
            </p:grpSpPr>
            <p:sp>
              <p:nvSpPr>
                <p:cNvPr id="103" name="Flowchart: Delay 102"/>
                <p:cNvSpPr/>
                <p:nvPr/>
              </p:nvSpPr>
              <p:spPr>
                <a:xfrm rot="5400000">
                  <a:off x="2552700" y="3038475"/>
                  <a:ext cx="381000" cy="457200"/>
                </a:xfrm>
                <a:prstGeom prst="flowChartDelay">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4" name="Straight Connector 103"/>
                <p:cNvCxnSpPr/>
                <p:nvPr/>
              </p:nvCxnSpPr>
              <p:spPr>
                <a:xfrm flipV="1">
                  <a:off x="2743200" y="990400"/>
                  <a:ext cx="0" cy="2105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43200" y="3457575"/>
                  <a:ext cx="0" cy="1162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4" name="Group 83"/>
            <p:cNvGrpSpPr/>
            <p:nvPr/>
          </p:nvGrpSpPr>
          <p:grpSpPr>
            <a:xfrm>
              <a:off x="7506497" y="3558475"/>
              <a:ext cx="677074" cy="465840"/>
              <a:chOff x="7510462" y="3477512"/>
              <a:chExt cx="677074" cy="626878"/>
            </a:xfrm>
          </p:grpSpPr>
          <p:pic>
            <p:nvPicPr>
              <p:cNvPr id="9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 name="Straight Connector 91"/>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506497" y="3939029"/>
              <a:ext cx="677074" cy="465840"/>
              <a:chOff x="7510462" y="3477512"/>
              <a:chExt cx="677074" cy="626878"/>
            </a:xfrm>
          </p:grpSpPr>
          <p:pic>
            <p:nvPicPr>
              <p:cNvPr id="8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 name="Straight Connector 89"/>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7502532" y="4320029"/>
              <a:ext cx="677074" cy="465840"/>
              <a:chOff x="7510462" y="3477512"/>
              <a:chExt cx="677074" cy="626878"/>
            </a:xfrm>
          </p:grpSpPr>
          <p:pic>
            <p:nvPicPr>
              <p:cNvPr id="8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1"/>
              <a:stretch/>
            </p:blipFill>
            <p:spPr bwMode="auto">
              <a:xfrm>
                <a:off x="7534275" y="3477512"/>
                <a:ext cx="653261" cy="6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 name="Straight Connector 87"/>
              <p:cNvCxnSpPr/>
              <p:nvPr/>
            </p:nvCxnSpPr>
            <p:spPr>
              <a:xfrm>
                <a:off x="7510462" y="3781424"/>
                <a:ext cx="1428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736600" y="2551608"/>
            <a:ext cx="609949" cy="1559401"/>
          </a:xfrm>
          <a:prstGeom prst="rect">
            <a:avLst/>
          </a:prstGeom>
          <a:noFill/>
        </p:spPr>
        <p:txBody>
          <a:bodyPr wrap="square" lIns="121917" tIns="60958" rIns="121917" bIns="60958" rtlCol="0">
            <a:spAutoFit/>
          </a:bodyPr>
          <a:lstStyle/>
          <a:p>
            <a:r>
              <a:rPr lang="en-US" dirty="0"/>
              <a:t>A</a:t>
            </a:r>
          </a:p>
          <a:p>
            <a:endParaRPr lang="en-US" dirty="0"/>
          </a:p>
          <a:p>
            <a:r>
              <a:rPr lang="en-US" dirty="0"/>
              <a:t>B</a:t>
            </a:r>
          </a:p>
          <a:p>
            <a:endParaRPr lang="en-US" dirty="0"/>
          </a:p>
          <a:p>
            <a:r>
              <a:rPr lang="en-US" dirty="0"/>
              <a:t>C</a:t>
            </a:r>
          </a:p>
        </p:txBody>
      </p:sp>
      <p:sp>
        <p:nvSpPr>
          <p:cNvPr id="165" name="TextBox 164"/>
          <p:cNvSpPr txBox="1"/>
          <p:nvPr/>
        </p:nvSpPr>
        <p:spPr>
          <a:xfrm>
            <a:off x="9440063" y="5058455"/>
            <a:ext cx="609949" cy="984885"/>
          </a:xfrm>
          <a:prstGeom prst="rect">
            <a:avLst/>
          </a:prstGeom>
          <a:noFill/>
        </p:spPr>
        <p:txBody>
          <a:bodyPr wrap="square" lIns="121917" tIns="60958" rIns="121917" bIns="60958" rtlCol="0">
            <a:spAutoFit/>
          </a:bodyPr>
          <a:lstStyle/>
          <a:p>
            <a:r>
              <a:rPr lang="en-US" dirty="0"/>
              <a:t>X</a:t>
            </a:r>
          </a:p>
          <a:p>
            <a:r>
              <a:rPr lang="en-US" dirty="0"/>
              <a:t>Y</a:t>
            </a:r>
          </a:p>
          <a:p>
            <a:r>
              <a:rPr lang="en-US" dirty="0"/>
              <a:t>Z</a:t>
            </a:r>
          </a:p>
        </p:txBody>
      </p:sp>
      <p:grpSp>
        <p:nvGrpSpPr>
          <p:cNvPr id="180" name="Group 179"/>
          <p:cNvGrpSpPr/>
          <p:nvPr/>
        </p:nvGrpSpPr>
        <p:grpSpPr>
          <a:xfrm>
            <a:off x="2707627" y="3485290"/>
            <a:ext cx="8250678" cy="1379387"/>
            <a:chOff x="2030720" y="2613967"/>
            <a:chExt cx="6188009" cy="1034540"/>
          </a:xfrm>
        </p:grpSpPr>
        <p:sp>
          <p:nvSpPr>
            <p:cNvPr id="181" name="Rectangle 180"/>
            <p:cNvSpPr/>
            <p:nvPr/>
          </p:nvSpPr>
          <p:spPr>
            <a:xfrm>
              <a:off x="2030720" y="3416649"/>
              <a:ext cx="483880" cy="219291"/>
            </a:xfrm>
            <a:prstGeom prst="rect">
              <a:avLst/>
            </a:prstGeom>
          </p:spPr>
          <p:txBody>
            <a:bodyPr wrap="square">
              <a:spAutoFit/>
            </a:bodyPr>
            <a:lstStyle/>
            <a:p>
              <a:r>
                <a:rPr lang="en-US" sz="1300" dirty="0">
                  <a:latin typeface="Times New Roman" pitchFamily="18" charset="0"/>
                  <a:cs typeface="Times New Roman" pitchFamily="18" charset="0"/>
                </a:rPr>
                <a:t>A’B</a:t>
              </a:r>
              <a:endParaRPr lang="en-US" sz="1300" dirty="0"/>
            </a:p>
          </p:txBody>
        </p:sp>
        <p:sp>
          <p:nvSpPr>
            <p:cNvPr id="182" name="Rectangle 181"/>
            <p:cNvSpPr/>
            <p:nvPr/>
          </p:nvSpPr>
          <p:spPr>
            <a:xfrm>
              <a:off x="2554140" y="3398090"/>
              <a:ext cx="311624" cy="219291"/>
            </a:xfrm>
            <a:prstGeom prst="rect">
              <a:avLst/>
            </a:prstGeom>
          </p:spPr>
          <p:txBody>
            <a:bodyPr wrap="none">
              <a:spAutoFit/>
            </a:bodyPr>
            <a:lstStyle/>
            <a:p>
              <a:r>
                <a:rPr lang="en-US" sz="1300" dirty="0">
                  <a:latin typeface="Times New Roman" pitchFamily="18" charset="0"/>
                  <a:cs typeface="Times New Roman" pitchFamily="18" charset="0"/>
                </a:rPr>
                <a:t>AC</a:t>
              </a:r>
            </a:p>
          </p:txBody>
        </p:sp>
        <p:sp>
          <p:nvSpPr>
            <p:cNvPr id="183" name="Rectangle 182"/>
            <p:cNvSpPr/>
            <p:nvPr/>
          </p:nvSpPr>
          <p:spPr>
            <a:xfrm>
              <a:off x="4134458" y="3392028"/>
              <a:ext cx="346490" cy="219291"/>
            </a:xfrm>
            <a:prstGeom prst="rect">
              <a:avLst/>
            </a:prstGeom>
          </p:spPr>
          <p:txBody>
            <a:bodyPr wrap="none">
              <a:spAutoFit/>
            </a:bodyPr>
            <a:lstStyle/>
            <a:p>
              <a:r>
                <a:rPr lang="en-US" sz="1300" dirty="0">
                  <a:latin typeface="Times New Roman" pitchFamily="18" charset="0"/>
                  <a:cs typeface="Times New Roman" pitchFamily="18" charset="0"/>
                </a:rPr>
                <a:t>B’C</a:t>
              </a:r>
            </a:p>
          </p:txBody>
        </p:sp>
        <p:sp>
          <p:nvSpPr>
            <p:cNvPr id="184" name="Rectangle 183"/>
            <p:cNvSpPr/>
            <p:nvPr/>
          </p:nvSpPr>
          <p:spPr>
            <a:xfrm>
              <a:off x="3621033" y="3371508"/>
              <a:ext cx="397562" cy="276999"/>
            </a:xfrm>
            <a:prstGeom prst="rect">
              <a:avLst/>
            </a:prstGeom>
          </p:spPr>
          <p:txBody>
            <a:bodyPr wrap="none">
              <a:spAutoFit/>
            </a:bodyPr>
            <a:lstStyle/>
            <a:p>
              <a:r>
                <a:rPr lang="en-US" sz="1300" dirty="0">
                  <a:latin typeface="Times New Roman" pitchFamily="18" charset="0"/>
                  <a:cs typeface="Times New Roman" pitchFamily="18" charset="0"/>
                </a:rPr>
                <a:t>A’B</a:t>
              </a:r>
              <a:r>
                <a:rPr lang="en-US" dirty="0">
                  <a:latin typeface="Times New Roman" pitchFamily="18" charset="0"/>
                  <a:cs typeface="Times New Roman" pitchFamily="18" charset="0"/>
                </a:rPr>
                <a:t>’</a:t>
              </a:r>
              <a:endParaRPr lang="en-US" dirty="0"/>
            </a:p>
          </p:txBody>
        </p:sp>
        <p:sp>
          <p:nvSpPr>
            <p:cNvPr id="187" name="Rectangle 186"/>
            <p:cNvSpPr/>
            <p:nvPr/>
          </p:nvSpPr>
          <p:spPr>
            <a:xfrm>
              <a:off x="5489154" y="3383821"/>
              <a:ext cx="339853" cy="219291"/>
            </a:xfrm>
            <a:prstGeom prst="rect">
              <a:avLst/>
            </a:prstGeom>
          </p:spPr>
          <p:txBody>
            <a:bodyPr wrap="none">
              <a:spAutoFit/>
            </a:bodyPr>
            <a:lstStyle/>
            <a:p>
              <a:r>
                <a:rPr lang="en-US" sz="1300" dirty="0">
                  <a:latin typeface="Times New Roman" pitchFamily="18" charset="0"/>
                  <a:cs typeface="Times New Roman" pitchFamily="18" charset="0"/>
                </a:rPr>
                <a:t>A’C</a:t>
              </a:r>
            </a:p>
          </p:txBody>
        </p:sp>
        <p:sp>
          <p:nvSpPr>
            <p:cNvPr id="189" name="Rectangle 188"/>
            <p:cNvSpPr/>
            <p:nvPr/>
          </p:nvSpPr>
          <p:spPr>
            <a:xfrm>
              <a:off x="7990060" y="2613967"/>
              <a:ext cx="228669" cy="219291"/>
            </a:xfrm>
            <a:prstGeom prst="rect">
              <a:avLst/>
            </a:prstGeom>
          </p:spPr>
          <p:txBody>
            <a:bodyPr wrap="none">
              <a:spAutoFit/>
            </a:bodyPr>
            <a:lstStyle/>
            <a:p>
              <a:r>
                <a:rPr lang="en-US" sz="1300" dirty="0">
                  <a:latin typeface="Times New Roman" pitchFamily="18" charset="0"/>
                  <a:cs typeface="Times New Roman" pitchFamily="18" charset="0"/>
                </a:rPr>
                <a:t>X</a:t>
              </a:r>
              <a:endParaRPr lang="en-US" dirty="0"/>
            </a:p>
          </p:txBody>
        </p:sp>
        <p:sp>
          <p:nvSpPr>
            <p:cNvPr id="190" name="Rectangle 189"/>
            <p:cNvSpPr/>
            <p:nvPr/>
          </p:nvSpPr>
          <p:spPr>
            <a:xfrm>
              <a:off x="5938679" y="3364309"/>
              <a:ext cx="436658" cy="219291"/>
            </a:xfrm>
            <a:prstGeom prst="rect">
              <a:avLst/>
            </a:prstGeom>
          </p:spPr>
          <p:txBody>
            <a:bodyPr wrap="none">
              <a:spAutoFit/>
            </a:bodyPr>
            <a:lstStyle/>
            <a:p>
              <a:r>
                <a:rPr lang="en-US" sz="1300" dirty="0">
                  <a:latin typeface="Times New Roman" pitchFamily="18" charset="0"/>
                  <a:cs typeface="Times New Roman" pitchFamily="18" charset="0"/>
                </a:rPr>
                <a:t>AB’C</a:t>
              </a:r>
              <a:endParaRPr lang="en-US" dirty="0"/>
            </a:p>
          </p:txBody>
        </p:sp>
        <p:sp>
          <p:nvSpPr>
            <p:cNvPr id="164" name="Rectangle 163"/>
            <p:cNvSpPr/>
            <p:nvPr/>
          </p:nvSpPr>
          <p:spPr>
            <a:xfrm>
              <a:off x="5051300" y="3392027"/>
              <a:ext cx="339853" cy="219291"/>
            </a:xfrm>
            <a:prstGeom prst="rect">
              <a:avLst/>
            </a:prstGeom>
          </p:spPr>
          <p:txBody>
            <a:bodyPr wrap="none">
              <a:spAutoFit/>
            </a:bodyPr>
            <a:lstStyle/>
            <a:p>
              <a:r>
                <a:rPr lang="en-US" sz="1300" dirty="0">
                  <a:latin typeface="Times New Roman" pitchFamily="18" charset="0"/>
                  <a:cs typeface="Times New Roman" pitchFamily="18" charset="0"/>
                </a:rPr>
                <a:t>A’B</a:t>
              </a:r>
            </a:p>
          </p:txBody>
        </p:sp>
      </p:grpSp>
    </p:spTree>
    <p:extLst>
      <p:ext uri="{BB962C8B-B14F-4D97-AF65-F5344CB8AC3E}">
        <p14:creationId xmlns:p14="http://schemas.microsoft.com/office/powerpoint/2010/main" val="3291974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600" y="1018453"/>
            <a:ext cx="9931400" cy="1641475"/>
          </a:xfrm>
          <a:prstGeom prst="rect">
            <a:avLst/>
          </a:prstGeom>
          <a:noFill/>
        </p:spPr>
        <p:txBody>
          <a:bodyPr wrap="square" lIns="121917" tIns="60958" rIns="121917" bIns="60958" rtlCol="0">
            <a:spAutoFit/>
          </a:bodyPr>
          <a:lstStyle/>
          <a:p>
            <a:r>
              <a:rPr lang="en-US" sz="2700" dirty="0">
                <a:latin typeface="Times New Roman" pitchFamily="18" charset="0"/>
                <a:cs typeface="Times New Roman" pitchFamily="18" charset="0"/>
              </a:rPr>
              <a:t>Implement the following Boolean function with a PAL: </a:t>
            </a:r>
          </a:p>
          <a:p>
            <a:r>
              <a:rPr lang="en-US" sz="2400" dirty="0">
                <a:latin typeface="Times New Roman" pitchFamily="18" charset="0"/>
                <a:cs typeface="Times New Roman" pitchFamily="18" charset="0"/>
              </a:rPr>
              <a:t>Y1(A,B,C)=∑m(4, 5,7)</a:t>
            </a:r>
          </a:p>
          <a:p>
            <a:r>
              <a:rPr lang="en-US" sz="2400" dirty="0">
                <a:latin typeface="Times New Roman" pitchFamily="18" charset="0"/>
                <a:cs typeface="Times New Roman" pitchFamily="18" charset="0"/>
              </a:rPr>
              <a:t>Y2(A,B,C)=∑m(3, 5,7)</a:t>
            </a:r>
          </a:p>
          <a:p>
            <a:endParaRPr lang="en-US" sz="2400" dirty="0"/>
          </a:p>
        </p:txBody>
      </p:sp>
      <p:sp>
        <p:nvSpPr>
          <p:cNvPr id="7" name="TextBox 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Tree>
    <p:extLst>
      <p:ext uri="{BB962C8B-B14F-4D97-AF65-F5344CB8AC3E}">
        <p14:creationId xmlns:p14="http://schemas.microsoft.com/office/powerpoint/2010/main" val="12685711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600" y="1018453"/>
            <a:ext cx="9931400" cy="533480"/>
          </a:xfrm>
          <a:prstGeom prst="rect">
            <a:avLst/>
          </a:prstGeom>
          <a:noFill/>
        </p:spPr>
        <p:txBody>
          <a:bodyPr wrap="square" lIns="121917" tIns="60958" rIns="121917" bIns="60958" rtlCol="0">
            <a:spAutoFit/>
          </a:bodyPr>
          <a:lstStyle/>
          <a:p>
            <a:r>
              <a:rPr lang="en-US" sz="2700" dirty="0">
                <a:latin typeface="Times New Roman" pitchFamily="18" charset="0"/>
                <a:cs typeface="Times New Roman" pitchFamily="18" charset="0"/>
              </a:rPr>
              <a:t>Implement the following Boolean function with a PAL: </a:t>
            </a:r>
          </a:p>
        </p:txBody>
      </p:sp>
      <p:sp>
        <p:nvSpPr>
          <p:cNvPr id="7" name="TextBox 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8" name="Text Box 5"/>
          <p:cNvSpPr txBox="1">
            <a:spLocks noChangeArrowheads="1"/>
          </p:cNvSpPr>
          <p:nvPr/>
        </p:nvSpPr>
        <p:spPr bwMode="auto">
          <a:xfrm>
            <a:off x="736600" y="1551934"/>
            <a:ext cx="8255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sz="4000" b="1">
                <a:solidFill>
                  <a:srgbClr val="FF5050"/>
                </a:solidFill>
                <a:latin typeface="Arial" pitchFamily="34" charset="0"/>
                <a:cs typeface="Zar" pitchFamily="2" charset="-78"/>
              </a:defRPr>
            </a:lvl1pPr>
            <a:lvl2pPr marL="742950" indent="-285750">
              <a:defRPr sz="3200">
                <a:solidFill>
                  <a:srgbClr val="0000FF"/>
                </a:solidFill>
                <a:latin typeface="Arial" pitchFamily="34" charset="0"/>
                <a:cs typeface="Zar" pitchFamily="2" charset="-78"/>
              </a:defRPr>
            </a:lvl2pPr>
            <a:lvl3pPr marL="1143000" indent="-228600">
              <a:defRPr sz="2800">
                <a:solidFill>
                  <a:schemeClr val="tx1"/>
                </a:solidFill>
                <a:latin typeface="Arial" pitchFamily="34" charset="0"/>
                <a:cs typeface="Zar" pitchFamily="2" charset="-78"/>
              </a:defRPr>
            </a:lvl3pPr>
            <a:lvl4pPr marL="1600200" indent="-228600">
              <a:defRPr sz="2000">
                <a:solidFill>
                  <a:schemeClr val="tx1"/>
                </a:solidFill>
                <a:latin typeface="Arial" pitchFamily="34" charset="0"/>
                <a:cs typeface="Zar" pitchFamily="2" charset="-78"/>
              </a:defRPr>
            </a:lvl4pPr>
            <a:lvl5pPr marL="2057400" indent="-228600">
              <a:defRPr sz="2000">
                <a:solidFill>
                  <a:schemeClr val="tx1"/>
                </a:solidFill>
                <a:latin typeface="Arial" pitchFamily="34" charset="0"/>
                <a:cs typeface="Zar" pitchFamily="2" charset="-78"/>
              </a:defRPr>
            </a:lvl5pPr>
            <a:lvl6pPr marL="2514600" indent="-228600" eaLnBrk="0" hangingPunct="0">
              <a:defRPr sz="2000">
                <a:solidFill>
                  <a:schemeClr val="tx1"/>
                </a:solidFill>
                <a:latin typeface="Arial" pitchFamily="34" charset="0"/>
                <a:cs typeface="Zar" pitchFamily="2" charset="-78"/>
              </a:defRPr>
            </a:lvl6pPr>
            <a:lvl7pPr marL="2971800" indent="-228600" eaLnBrk="0" hangingPunct="0">
              <a:defRPr sz="2000">
                <a:solidFill>
                  <a:schemeClr val="tx1"/>
                </a:solidFill>
                <a:latin typeface="Arial" pitchFamily="34" charset="0"/>
                <a:cs typeface="Zar" pitchFamily="2" charset="-78"/>
              </a:defRPr>
            </a:lvl7pPr>
            <a:lvl8pPr marL="3429000" indent="-228600" eaLnBrk="0" hangingPunct="0">
              <a:defRPr sz="2000">
                <a:solidFill>
                  <a:schemeClr val="tx1"/>
                </a:solidFill>
                <a:latin typeface="Arial" pitchFamily="34" charset="0"/>
                <a:cs typeface="Zar" pitchFamily="2" charset="-78"/>
              </a:defRPr>
            </a:lvl8pPr>
            <a:lvl9pPr marL="3886200" indent="-228600" eaLnBrk="0" hangingPunct="0">
              <a:defRPr sz="2000">
                <a:solidFill>
                  <a:schemeClr val="tx1"/>
                </a:solidFill>
                <a:latin typeface="Arial" pitchFamily="34" charset="0"/>
                <a:cs typeface="Zar" pitchFamily="2" charset="-78"/>
              </a:defRPr>
            </a:lvl9pPr>
          </a:lstStyle>
          <a:p>
            <a:pPr eaLnBrk="0" hangingPunct="0"/>
            <a:r>
              <a:rPr lang="en-US" altLang="en-US" sz="2100" b="0" dirty="0">
                <a:solidFill>
                  <a:srgbClr val="000000"/>
                </a:solidFill>
                <a:latin typeface="Times New Roman" pitchFamily="18" charset="0"/>
                <a:cs typeface="Times New Roman" pitchFamily="18" charset="0"/>
              </a:rPr>
              <a:t>W = AB</a:t>
            </a:r>
            <a:r>
              <a:rPr lang="en-US" altLang="en-US" sz="2100" b="0" dirty="0">
                <a:solidFill>
                  <a:srgbClr val="000000"/>
                </a:solidFill>
                <a:latin typeface="Times New Roman" pitchFamily="18" charset="0"/>
                <a:cs typeface="Times New Roman" pitchFamily="18" charset="0"/>
                <a:sym typeface="Symbol" pitchFamily="18" charset="2"/>
              </a:rPr>
              <a:t>C+CD</a:t>
            </a:r>
          </a:p>
          <a:p>
            <a:pPr eaLnBrk="0" hangingPunct="0"/>
            <a:r>
              <a:rPr lang="en-US" altLang="en-US" sz="2100" b="0" dirty="0">
                <a:solidFill>
                  <a:srgbClr val="000000"/>
                </a:solidFill>
                <a:latin typeface="Times New Roman" pitchFamily="18" charset="0"/>
                <a:cs typeface="Times New Roman" pitchFamily="18" charset="0"/>
                <a:sym typeface="Symbol" pitchFamily="18" charset="2"/>
              </a:rPr>
              <a:t>X = </a:t>
            </a:r>
            <a:r>
              <a:rPr lang="en-US" altLang="en-US" sz="2100" b="0" dirty="0">
                <a:solidFill>
                  <a:srgbClr val="000000"/>
                </a:solidFill>
                <a:latin typeface="Times New Roman" pitchFamily="18" charset="0"/>
                <a:cs typeface="Times New Roman" pitchFamily="18" charset="0"/>
              </a:rPr>
              <a:t>A</a:t>
            </a:r>
            <a:r>
              <a:rPr lang="en-US" altLang="en-US" sz="2100" b="0" dirty="0">
                <a:solidFill>
                  <a:srgbClr val="000000"/>
                </a:solidFill>
                <a:latin typeface="Times New Roman" pitchFamily="18" charset="0"/>
                <a:cs typeface="Times New Roman" pitchFamily="18" charset="0"/>
                <a:sym typeface="Symbol" pitchFamily="18" charset="2"/>
              </a:rPr>
              <a:t>BC+ACD+ACD+BCD </a:t>
            </a:r>
          </a:p>
          <a:p>
            <a:pPr eaLnBrk="0" hangingPunct="0"/>
            <a:r>
              <a:rPr lang="en-US" altLang="en-US" sz="2100" b="0" dirty="0">
                <a:solidFill>
                  <a:srgbClr val="000000"/>
                </a:solidFill>
                <a:latin typeface="Times New Roman" pitchFamily="18" charset="0"/>
                <a:cs typeface="Times New Roman" pitchFamily="18" charset="0"/>
                <a:sym typeface="Symbol" pitchFamily="18" charset="2"/>
              </a:rPr>
              <a:t>Y = ACD+ACD+ABD </a:t>
            </a:r>
          </a:p>
        </p:txBody>
      </p:sp>
      <p:sp>
        <p:nvSpPr>
          <p:cNvPr id="11" name="Text Box 8"/>
          <p:cNvSpPr txBox="1">
            <a:spLocks noChangeArrowheads="1"/>
          </p:cNvSpPr>
          <p:nvPr/>
        </p:nvSpPr>
        <p:spPr bwMode="auto">
          <a:xfrm>
            <a:off x="6479118" y="6449485"/>
            <a:ext cx="960967" cy="4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2000" dirty="0">
                <a:solidFill>
                  <a:schemeClr val="tx1"/>
                </a:solidFill>
                <a:latin typeface="Times New Roman" pitchFamily="18" charset="0"/>
                <a:cs typeface="Arial" pitchFamily="34" charset="0"/>
              </a:rPr>
              <a:t>x</a:t>
            </a:r>
          </a:p>
        </p:txBody>
      </p:sp>
      <p:grpSp>
        <p:nvGrpSpPr>
          <p:cNvPr id="2" name="Group 1"/>
          <p:cNvGrpSpPr/>
          <p:nvPr/>
        </p:nvGrpSpPr>
        <p:grpSpPr>
          <a:xfrm>
            <a:off x="7721600" y="1551933"/>
            <a:ext cx="4035227" cy="4438749"/>
            <a:chOff x="5791200" y="1163950"/>
            <a:chExt cx="3026420" cy="3329062"/>
          </a:xfrm>
        </p:grpSpPr>
        <p:pic>
          <p:nvPicPr>
            <p:cNvPr id="5" name="Picture 4" descr="figur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63950"/>
              <a:ext cx="3026420" cy="33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a:spLocks noChangeArrowheads="1"/>
            </p:cNvSpPr>
            <p:nvPr/>
          </p:nvSpPr>
          <p:spPr bwMode="auto">
            <a:xfrm>
              <a:off x="7543800" y="2085975"/>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sp>
          <p:nvSpPr>
            <p:cNvPr id="12" name="Text Box 7"/>
            <p:cNvSpPr txBox="1">
              <a:spLocks noChangeArrowheads="1"/>
            </p:cNvSpPr>
            <p:nvPr/>
          </p:nvSpPr>
          <p:spPr bwMode="auto">
            <a:xfrm>
              <a:off x="7543800" y="2319010"/>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sp>
          <p:nvSpPr>
            <p:cNvPr id="13" name="Text Box 7"/>
            <p:cNvSpPr txBox="1">
              <a:spLocks noChangeArrowheads="1"/>
            </p:cNvSpPr>
            <p:nvPr/>
          </p:nvSpPr>
          <p:spPr bwMode="auto">
            <a:xfrm>
              <a:off x="7543800" y="4231402"/>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grpSp>
    </p:spTree>
    <p:extLst>
      <p:ext uri="{BB962C8B-B14F-4D97-AF65-F5344CB8AC3E}">
        <p14:creationId xmlns:p14="http://schemas.microsoft.com/office/powerpoint/2010/main" val="1117118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600" y="1018453"/>
            <a:ext cx="9931400" cy="533480"/>
          </a:xfrm>
          <a:prstGeom prst="rect">
            <a:avLst/>
          </a:prstGeom>
          <a:noFill/>
        </p:spPr>
        <p:txBody>
          <a:bodyPr wrap="square" lIns="121917" tIns="60958" rIns="121917" bIns="60958" rtlCol="0">
            <a:spAutoFit/>
          </a:bodyPr>
          <a:lstStyle/>
          <a:p>
            <a:r>
              <a:rPr lang="en-US" sz="2700" dirty="0">
                <a:latin typeface="Times New Roman" pitchFamily="18" charset="0"/>
                <a:cs typeface="Times New Roman" pitchFamily="18" charset="0"/>
              </a:rPr>
              <a:t>Implement the following Boolean function with a PAL: </a:t>
            </a:r>
          </a:p>
        </p:txBody>
      </p:sp>
      <p:sp>
        <p:nvSpPr>
          <p:cNvPr id="7" name="TextBox 6"/>
          <p:cNvSpPr txBox="1"/>
          <p:nvPr/>
        </p:nvSpPr>
        <p:spPr>
          <a:xfrm>
            <a:off x="736600" y="177801"/>
            <a:ext cx="10845800" cy="666849"/>
          </a:xfrm>
          <a:prstGeom prst="rect">
            <a:avLst/>
          </a:prstGeom>
          <a:noFill/>
        </p:spPr>
        <p:txBody>
          <a:bodyPr wrap="square" lIns="91438" tIns="45719" rIns="91438" bIns="45719" rtlCol="0">
            <a:spAutoFit/>
          </a:bodyPr>
          <a:lstStyle/>
          <a:p>
            <a:r>
              <a:rPr lang="en-US" sz="3700" b="1" dirty="0">
                <a:latin typeface="Times New Roman" pitchFamily="18" charset="0"/>
                <a:cs typeface="Times New Roman" pitchFamily="18" charset="0"/>
              </a:rPr>
              <a:t>Programmable Array Logic (PAL) </a:t>
            </a:r>
          </a:p>
        </p:txBody>
      </p:sp>
      <p:sp>
        <p:nvSpPr>
          <p:cNvPr id="8" name="Text Box 5"/>
          <p:cNvSpPr txBox="1">
            <a:spLocks noChangeArrowheads="1"/>
          </p:cNvSpPr>
          <p:nvPr/>
        </p:nvSpPr>
        <p:spPr bwMode="auto">
          <a:xfrm>
            <a:off x="736600" y="1551934"/>
            <a:ext cx="8255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sz="4000" b="1">
                <a:solidFill>
                  <a:srgbClr val="FF5050"/>
                </a:solidFill>
                <a:latin typeface="Arial" pitchFamily="34" charset="0"/>
                <a:cs typeface="Zar" pitchFamily="2" charset="-78"/>
              </a:defRPr>
            </a:lvl1pPr>
            <a:lvl2pPr marL="742950" indent="-285750">
              <a:defRPr sz="3200">
                <a:solidFill>
                  <a:srgbClr val="0000FF"/>
                </a:solidFill>
                <a:latin typeface="Arial" pitchFamily="34" charset="0"/>
                <a:cs typeface="Zar" pitchFamily="2" charset="-78"/>
              </a:defRPr>
            </a:lvl2pPr>
            <a:lvl3pPr marL="1143000" indent="-228600">
              <a:defRPr sz="2800">
                <a:solidFill>
                  <a:schemeClr val="tx1"/>
                </a:solidFill>
                <a:latin typeface="Arial" pitchFamily="34" charset="0"/>
                <a:cs typeface="Zar" pitchFamily="2" charset="-78"/>
              </a:defRPr>
            </a:lvl3pPr>
            <a:lvl4pPr marL="1600200" indent="-228600">
              <a:defRPr sz="2000">
                <a:solidFill>
                  <a:schemeClr val="tx1"/>
                </a:solidFill>
                <a:latin typeface="Arial" pitchFamily="34" charset="0"/>
                <a:cs typeface="Zar" pitchFamily="2" charset="-78"/>
              </a:defRPr>
            </a:lvl4pPr>
            <a:lvl5pPr marL="2057400" indent="-228600">
              <a:defRPr sz="2000">
                <a:solidFill>
                  <a:schemeClr val="tx1"/>
                </a:solidFill>
                <a:latin typeface="Arial" pitchFamily="34" charset="0"/>
                <a:cs typeface="Zar" pitchFamily="2" charset="-78"/>
              </a:defRPr>
            </a:lvl5pPr>
            <a:lvl6pPr marL="2514600" indent="-228600" eaLnBrk="0" hangingPunct="0">
              <a:defRPr sz="2000">
                <a:solidFill>
                  <a:schemeClr val="tx1"/>
                </a:solidFill>
                <a:latin typeface="Arial" pitchFamily="34" charset="0"/>
                <a:cs typeface="Zar" pitchFamily="2" charset="-78"/>
              </a:defRPr>
            </a:lvl6pPr>
            <a:lvl7pPr marL="2971800" indent="-228600" eaLnBrk="0" hangingPunct="0">
              <a:defRPr sz="2000">
                <a:solidFill>
                  <a:schemeClr val="tx1"/>
                </a:solidFill>
                <a:latin typeface="Arial" pitchFamily="34" charset="0"/>
                <a:cs typeface="Zar" pitchFamily="2" charset="-78"/>
              </a:defRPr>
            </a:lvl7pPr>
            <a:lvl8pPr marL="3429000" indent="-228600" eaLnBrk="0" hangingPunct="0">
              <a:defRPr sz="2000">
                <a:solidFill>
                  <a:schemeClr val="tx1"/>
                </a:solidFill>
                <a:latin typeface="Arial" pitchFamily="34" charset="0"/>
                <a:cs typeface="Zar" pitchFamily="2" charset="-78"/>
              </a:defRPr>
            </a:lvl8pPr>
            <a:lvl9pPr marL="3886200" indent="-228600" eaLnBrk="0" hangingPunct="0">
              <a:defRPr sz="2000">
                <a:solidFill>
                  <a:schemeClr val="tx1"/>
                </a:solidFill>
                <a:latin typeface="Arial" pitchFamily="34" charset="0"/>
                <a:cs typeface="Zar" pitchFamily="2" charset="-78"/>
              </a:defRPr>
            </a:lvl9pPr>
          </a:lstStyle>
          <a:p>
            <a:pPr eaLnBrk="0" hangingPunct="0"/>
            <a:r>
              <a:rPr lang="en-US" altLang="en-US" sz="2100" b="0" dirty="0">
                <a:solidFill>
                  <a:srgbClr val="000000"/>
                </a:solidFill>
                <a:latin typeface="Times New Roman" pitchFamily="18" charset="0"/>
                <a:cs typeface="Times New Roman" pitchFamily="18" charset="0"/>
              </a:rPr>
              <a:t>W = AB</a:t>
            </a:r>
            <a:r>
              <a:rPr lang="en-US" altLang="en-US" sz="2100" b="0" dirty="0">
                <a:solidFill>
                  <a:srgbClr val="000000"/>
                </a:solidFill>
                <a:latin typeface="Times New Roman" pitchFamily="18" charset="0"/>
                <a:cs typeface="Times New Roman" pitchFamily="18" charset="0"/>
                <a:sym typeface="Symbol" pitchFamily="18" charset="2"/>
              </a:rPr>
              <a:t>C+CD</a:t>
            </a:r>
          </a:p>
          <a:p>
            <a:pPr eaLnBrk="0" hangingPunct="0"/>
            <a:r>
              <a:rPr lang="en-US" altLang="en-US" sz="2100" b="0" dirty="0">
                <a:solidFill>
                  <a:srgbClr val="000000"/>
                </a:solidFill>
                <a:latin typeface="Times New Roman" pitchFamily="18" charset="0"/>
                <a:cs typeface="Times New Roman" pitchFamily="18" charset="0"/>
                <a:sym typeface="Symbol" pitchFamily="18" charset="2"/>
              </a:rPr>
              <a:t>X = </a:t>
            </a:r>
            <a:r>
              <a:rPr lang="en-US" altLang="en-US" sz="2100" b="0" dirty="0">
                <a:solidFill>
                  <a:srgbClr val="000000"/>
                </a:solidFill>
                <a:latin typeface="Times New Roman" pitchFamily="18" charset="0"/>
                <a:cs typeface="Times New Roman" pitchFamily="18" charset="0"/>
              </a:rPr>
              <a:t>A</a:t>
            </a:r>
            <a:r>
              <a:rPr lang="en-US" altLang="en-US" sz="2100" b="0" dirty="0">
                <a:solidFill>
                  <a:srgbClr val="000000"/>
                </a:solidFill>
                <a:latin typeface="Times New Roman" pitchFamily="18" charset="0"/>
                <a:cs typeface="Times New Roman" pitchFamily="18" charset="0"/>
                <a:sym typeface="Symbol" pitchFamily="18" charset="2"/>
              </a:rPr>
              <a:t>BC+ACD+ACD+BCD </a:t>
            </a:r>
          </a:p>
          <a:p>
            <a:pPr eaLnBrk="0" hangingPunct="0"/>
            <a:r>
              <a:rPr lang="en-US" altLang="en-US" sz="2100" b="0" dirty="0">
                <a:solidFill>
                  <a:srgbClr val="000000"/>
                </a:solidFill>
                <a:latin typeface="Times New Roman" pitchFamily="18" charset="0"/>
                <a:cs typeface="Times New Roman" pitchFamily="18" charset="0"/>
                <a:sym typeface="Symbol" pitchFamily="18" charset="2"/>
              </a:rPr>
              <a:t>Y = ACD+ACD+ABD </a:t>
            </a:r>
          </a:p>
        </p:txBody>
      </p:sp>
      <p:sp>
        <p:nvSpPr>
          <p:cNvPr id="11" name="Text Box 8"/>
          <p:cNvSpPr txBox="1">
            <a:spLocks noChangeArrowheads="1"/>
          </p:cNvSpPr>
          <p:nvPr/>
        </p:nvSpPr>
        <p:spPr bwMode="auto">
          <a:xfrm>
            <a:off x="6479118" y="6449485"/>
            <a:ext cx="960967" cy="4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2000" dirty="0">
                <a:solidFill>
                  <a:schemeClr val="tx1"/>
                </a:solidFill>
                <a:latin typeface="Times New Roman" pitchFamily="18" charset="0"/>
                <a:cs typeface="Arial" pitchFamily="34" charset="0"/>
              </a:rPr>
              <a:t>x</a:t>
            </a:r>
          </a:p>
        </p:txBody>
      </p:sp>
      <p:grpSp>
        <p:nvGrpSpPr>
          <p:cNvPr id="2" name="Group 1"/>
          <p:cNvGrpSpPr/>
          <p:nvPr/>
        </p:nvGrpSpPr>
        <p:grpSpPr>
          <a:xfrm>
            <a:off x="7721600" y="1551933"/>
            <a:ext cx="4035227" cy="4438749"/>
            <a:chOff x="5791200" y="1163950"/>
            <a:chExt cx="3026420" cy="3329062"/>
          </a:xfrm>
        </p:grpSpPr>
        <p:pic>
          <p:nvPicPr>
            <p:cNvPr id="5" name="Picture 4" descr="figur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63950"/>
              <a:ext cx="3026420" cy="33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a:spLocks noChangeArrowheads="1"/>
            </p:cNvSpPr>
            <p:nvPr/>
          </p:nvSpPr>
          <p:spPr bwMode="auto">
            <a:xfrm>
              <a:off x="7543800" y="2085975"/>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sp>
          <p:nvSpPr>
            <p:cNvPr id="12" name="Text Box 7"/>
            <p:cNvSpPr txBox="1">
              <a:spLocks noChangeArrowheads="1"/>
            </p:cNvSpPr>
            <p:nvPr/>
          </p:nvSpPr>
          <p:spPr bwMode="auto">
            <a:xfrm>
              <a:off x="7543800" y="2319010"/>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sp>
          <p:nvSpPr>
            <p:cNvPr id="13" name="Text Box 7"/>
            <p:cNvSpPr txBox="1">
              <a:spLocks noChangeArrowheads="1"/>
            </p:cNvSpPr>
            <p:nvPr/>
          </p:nvSpPr>
          <p:spPr bwMode="auto">
            <a:xfrm>
              <a:off x="7543800" y="4231402"/>
              <a:ext cx="301624"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019175">
                <a:defRPr sz="4000" b="1">
                  <a:solidFill>
                    <a:srgbClr val="FF5050"/>
                  </a:solidFill>
                  <a:latin typeface="Arial" pitchFamily="34" charset="0"/>
                  <a:cs typeface="Zar" pitchFamily="2" charset="-78"/>
                </a:defRPr>
              </a:lvl1pPr>
              <a:lvl2pPr marL="742950" indent="-285750" defTabSz="1019175">
                <a:defRPr sz="3200">
                  <a:solidFill>
                    <a:srgbClr val="0000FF"/>
                  </a:solidFill>
                  <a:latin typeface="Arial" pitchFamily="34" charset="0"/>
                  <a:cs typeface="Zar" pitchFamily="2" charset="-78"/>
                </a:defRPr>
              </a:lvl2pPr>
              <a:lvl3pPr marL="1143000" indent="-228600" defTabSz="1019175">
                <a:defRPr sz="2800">
                  <a:solidFill>
                    <a:schemeClr val="tx1"/>
                  </a:solidFill>
                  <a:latin typeface="Arial" pitchFamily="34" charset="0"/>
                  <a:cs typeface="Zar" pitchFamily="2" charset="-78"/>
                </a:defRPr>
              </a:lvl3pPr>
              <a:lvl4pPr marL="1600200" indent="-228600" defTabSz="1019175">
                <a:defRPr sz="2000">
                  <a:solidFill>
                    <a:schemeClr val="tx1"/>
                  </a:solidFill>
                  <a:latin typeface="Arial" pitchFamily="34" charset="0"/>
                  <a:cs typeface="Zar" pitchFamily="2" charset="-78"/>
                </a:defRPr>
              </a:lvl4pPr>
              <a:lvl5pPr marL="2057400" indent="-228600" defTabSz="1019175">
                <a:defRPr sz="2000">
                  <a:solidFill>
                    <a:schemeClr val="tx1"/>
                  </a:solidFill>
                  <a:latin typeface="Arial" pitchFamily="34" charset="0"/>
                  <a:cs typeface="Zar" pitchFamily="2" charset="-78"/>
                </a:defRPr>
              </a:lvl5pPr>
              <a:lvl6pPr marL="2514600" indent="-228600" defTabSz="1019175" eaLnBrk="0" hangingPunct="0">
                <a:defRPr sz="2000">
                  <a:solidFill>
                    <a:schemeClr val="tx1"/>
                  </a:solidFill>
                  <a:latin typeface="Arial" pitchFamily="34" charset="0"/>
                  <a:cs typeface="Zar" pitchFamily="2" charset="-78"/>
                </a:defRPr>
              </a:lvl6pPr>
              <a:lvl7pPr marL="2971800" indent="-228600" defTabSz="1019175" eaLnBrk="0" hangingPunct="0">
                <a:defRPr sz="2000">
                  <a:solidFill>
                    <a:schemeClr val="tx1"/>
                  </a:solidFill>
                  <a:latin typeface="Arial" pitchFamily="34" charset="0"/>
                  <a:cs typeface="Zar" pitchFamily="2" charset="-78"/>
                </a:defRPr>
              </a:lvl7pPr>
              <a:lvl8pPr marL="3429000" indent="-228600" defTabSz="1019175" eaLnBrk="0" hangingPunct="0">
                <a:defRPr sz="2000">
                  <a:solidFill>
                    <a:schemeClr val="tx1"/>
                  </a:solidFill>
                  <a:latin typeface="Arial" pitchFamily="34" charset="0"/>
                  <a:cs typeface="Zar" pitchFamily="2" charset="-78"/>
                </a:defRPr>
              </a:lvl8pPr>
              <a:lvl9pPr marL="3886200" indent="-228600" defTabSz="1019175" eaLnBrk="0" hangingPunct="0">
                <a:defRPr sz="2000">
                  <a:solidFill>
                    <a:schemeClr val="tx1"/>
                  </a:solidFill>
                  <a:latin typeface="Arial" pitchFamily="34" charset="0"/>
                  <a:cs typeface="Zar" pitchFamily="2" charset="-78"/>
                </a:defRPr>
              </a:lvl9pPr>
            </a:lstStyle>
            <a:p>
              <a:pPr>
                <a:spcBef>
                  <a:spcPct val="50000"/>
                </a:spcBef>
              </a:pPr>
              <a:r>
                <a:rPr lang="en-US" altLang="en-US" sz="1500" dirty="0">
                  <a:solidFill>
                    <a:schemeClr val="tx1"/>
                  </a:solidFill>
                  <a:latin typeface="Times New Roman" pitchFamily="18" charset="0"/>
                  <a:cs typeface="Arial" pitchFamily="34" charset="0"/>
                </a:rPr>
                <a:t>x</a:t>
              </a:r>
            </a:p>
          </p:txBody>
        </p:sp>
      </p:grpSp>
    </p:spTree>
    <p:extLst>
      <p:ext uri="{BB962C8B-B14F-4D97-AF65-F5344CB8AC3E}">
        <p14:creationId xmlns:p14="http://schemas.microsoft.com/office/powerpoint/2010/main" val="115324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a:latin typeface="Times New Roman" panose="02020603050405020304" pitchFamily="18" charset="0"/>
                <a:ea typeface="新細明體" pitchFamily="18" charset="-120"/>
                <a:cs typeface="Times New Roman" panose="02020603050405020304" pitchFamily="18" charset="0"/>
              </a:rPr>
              <a:t>Example 7</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762000" y="865188"/>
            <a:ext cx="8077200" cy="5181600"/>
          </a:xfrm>
        </p:spPr>
        <p:txBody>
          <a:bodyPr lIns="90488" tIns="44450" rIns="90488" bIns="44450"/>
          <a:lstStyle/>
          <a:p>
            <a:pPr marL="0" indent="0" eaLnBrk="1" hangingPunct="1">
              <a:buNone/>
            </a:pP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F = A'C + A'B + AB'C + BC</a:t>
            </a:r>
          </a:p>
          <a:p>
            <a:pPr marL="914400" lvl="1" indent="-457200" eaLnBrk="1" hangingPunct="1">
              <a:buClrTx/>
              <a:buSzPct val="100000"/>
              <a:buFont typeface="Book Antiqua" panose="02040602050305030304" pitchFamily="18" charset="0"/>
              <a:buAutoNum type="alphaLcParenR"/>
            </a:pPr>
            <a:r>
              <a:rPr lang="en-US" altLang="zh-TW" dirty="0">
                <a:latin typeface="Times New Roman" panose="02020603050405020304" pitchFamily="18" charset="0"/>
                <a:ea typeface="新細明體" pitchFamily="18" charset="-120"/>
                <a:cs typeface="Times New Roman" panose="02020603050405020304" pitchFamily="18" charset="0"/>
              </a:rPr>
              <a:t>Express it in sum of </a:t>
            </a:r>
            <a:r>
              <a:rPr lang="en-US" altLang="zh-TW" dirty="0" err="1">
                <a:latin typeface="Times New Roman" panose="02020603050405020304" pitchFamily="18" charset="0"/>
                <a:ea typeface="新細明體" pitchFamily="18" charset="-120"/>
                <a:cs typeface="Times New Roman" panose="02020603050405020304" pitchFamily="18" charset="0"/>
              </a:rPr>
              <a:t>minterms</a:t>
            </a:r>
            <a:r>
              <a:rPr lang="en-US" altLang="zh-TW" dirty="0">
                <a:latin typeface="Times New Roman" panose="02020603050405020304" pitchFamily="18" charset="0"/>
                <a:ea typeface="新細明體" pitchFamily="18" charset="-120"/>
                <a:cs typeface="Times New Roman" panose="02020603050405020304" pitchFamily="18" charset="0"/>
              </a:rPr>
              <a:t>.</a:t>
            </a:r>
          </a:p>
          <a:p>
            <a:pPr marL="914400" lvl="1" indent="-457200" eaLnBrk="1" hangingPunct="1">
              <a:buClrTx/>
              <a:buSzPct val="100000"/>
              <a:buFont typeface="Book Antiqua" panose="02040602050305030304" pitchFamily="18" charset="0"/>
              <a:buAutoNum type="alphaLcParenR"/>
            </a:pPr>
            <a:r>
              <a:rPr lang="en-US" altLang="zh-TW" dirty="0">
                <a:latin typeface="Times New Roman" panose="02020603050405020304" pitchFamily="18" charset="0"/>
                <a:ea typeface="新細明體" pitchFamily="18" charset="-120"/>
                <a:cs typeface="Times New Roman" panose="02020603050405020304" pitchFamily="18" charset="0"/>
              </a:rPr>
              <a:t>Find the minimal sum of products expression.</a:t>
            </a:r>
          </a:p>
          <a:p>
            <a:pPr marL="914400" lvl="1" indent="-457200" eaLnBrk="1" hangingPunct="1">
              <a:buClrTx/>
              <a:buSzPct val="100000"/>
              <a:buFont typeface="Book Antiqua" panose="02040602050305030304" pitchFamily="18" charset="0"/>
              <a:buAutoNum type="alphaLcParenR"/>
            </a:pPr>
            <a:endParaRPr lang="en-US" altLang="zh-TW" dirty="0">
              <a:latin typeface="Times New Roman" panose="02020603050405020304" pitchFamily="18" charset="0"/>
              <a:ea typeface="新細明體" pitchFamily="18" charset="-120"/>
              <a:cs typeface="Times New Roman" panose="02020603050405020304" pitchFamily="18" charset="0"/>
            </a:endParaRPr>
          </a:p>
          <a:p>
            <a:pPr marL="914400" lvl="1" indent="-457200">
              <a:buSzPct val="100000"/>
              <a:buNone/>
            </a:pPr>
            <a:r>
              <a:rPr lang="en-US" altLang="zh-TW" i="1" dirty="0">
                <a:latin typeface="Times New Roman" panose="02020603050405020304" pitchFamily="18" charset="0"/>
                <a:ea typeface="新細明體" pitchFamily="18" charset="-120"/>
                <a:cs typeface="Times New Roman" panose="02020603050405020304" pitchFamily="18" charset="0"/>
              </a:rPr>
              <a:t>	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A</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dirty="0">
                <a:latin typeface="Times New Roman" panose="02020603050405020304" pitchFamily="18" charset="0"/>
                <a:ea typeface="新細明體" pitchFamily="18" charset="-120"/>
                <a:cs typeface="Times New Roman" panose="02020603050405020304" pitchFamily="18" charset="0"/>
              </a:rPr>
              <a:t>) = ∑(1, 2, 3, 5, 7) = </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dirty="0">
                <a:latin typeface="Times New Roman" panose="02020603050405020304" pitchFamily="18" charset="0"/>
                <a:ea typeface="新細明體" pitchFamily="18" charset="-120"/>
                <a:cs typeface="Times New Roman" panose="02020603050405020304" pitchFamily="18" charset="0"/>
              </a:rPr>
              <a:t> + </a:t>
            </a:r>
            <a:r>
              <a:rPr lang="en-US" altLang="zh-TW" i="1" dirty="0">
                <a:latin typeface="Times New Roman" panose="02020603050405020304" pitchFamily="18" charset="0"/>
                <a:ea typeface="新細明體" pitchFamily="18" charset="-120"/>
                <a:cs typeface="Times New Roman" panose="02020603050405020304" pitchFamily="18" charset="0"/>
              </a:rPr>
              <a:t>A'B</a:t>
            </a:r>
          </a:p>
          <a:p>
            <a:pPr marL="914400" lvl="1" indent="-457200" eaLnBrk="1" hangingPunct="1">
              <a:buClrTx/>
              <a:buSzPct val="100000"/>
              <a:buFont typeface="Wingdings" panose="05000000000000000000" pitchFamily="2" charset="2"/>
              <a:buNone/>
            </a:pPr>
            <a:endParaRPr lang="en-US" altLang="zh-TW" dirty="0">
              <a:ea typeface="新細明體" pitchFamily="18" charset="-120"/>
            </a:endParaRPr>
          </a:p>
          <a:p>
            <a:pPr eaLnBrk="1" hangingPunct="1"/>
            <a:endParaRPr lang="zh-TW" altLang="en-US" dirty="0">
              <a:ea typeface="新細明體" pitchFamily="18" charset="-120"/>
            </a:endParaRPr>
          </a:p>
        </p:txBody>
      </p:sp>
      <p:pic>
        <p:nvPicPr>
          <p:cNvPr id="6" name="Picture 6"/>
          <p:cNvPicPr>
            <a:picLocks noChangeAspect="1" noChangeArrowheads="1"/>
          </p:cNvPicPr>
          <p:nvPr/>
        </p:nvPicPr>
        <p:blipFill>
          <a:blip r:embed="rId2">
            <a:lum bright="-10000" contrast="26000"/>
            <a:extLst>
              <a:ext uri="{28A0092B-C50C-407E-A947-70E740481C1C}">
                <a14:useLocalDpi xmlns:a14="http://schemas.microsoft.com/office/drawing/2010/main" val="0"/>
              </a:ext>
            </a:extLst>
          </a:blip>
          <a:srcRect/>
          <a:stretch>
            <a:fillRect/>
          </a:stretch>
        </p:blipFill>
        <p:spPr bwMode="auto">
          <a:xfrm>
            <a:off x="2438400" y="3161270"/>
            <a:ext cx="4467225"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4652318" y="5519268"/>
            <a:ext cx="6572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A</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 </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C + A'B</a:t>
            </a:r>
          </a:p>
        </p:txBody>
      </p:sp>
      <p:sp>
        <p:nvSpPr>
          <p:cNvPr id="2" name="Rectangle 1"/>
          <p:cNvSpPr/>
          <p:nvPr/>
        </p:nvSpPr>
        <p:spPr>
          <a:xfrm>
            <a:off x="4040659" y="3991232"/>
            <a:ext cx="1223319" cy="130981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4856205" y="4090088"/>
            <a:ext cx="1136822" cy="518984"/>
          </a:xfrm>
          <a:prstGeom prst="round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7466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148100" y="1511633"/>
            <a:ext cx="7876400" cy="3011200"/>
          </a:xfrm>
          <a:prstGeom prst="rect">
            <a:avLst/>
          </a:prstGeom>
        </p:spPr>
        <p:txBody>
          <a:bodyPr wrap="square" lIns="121897" tIns="121897" rIns="121897" bIns="121897" anchor="ctr" anchorCtr="0">
            <a:noAutofit/>
          </a:bodyPr>
          <a:lstStyle/>
          <a:p>
            <a:r>
              <a:rPr lang="en" dirty="0">
                <a:solidFill>
                  <a:srgbClr val="0000FF"/>
                </a:solidFill>
                <a:latin typeface="Times New Roman" pitchFamily="18" charset="0"/>
                <a:cs typeface="Times New Roman" pitchFamily="18" charset="0"/>
              </a:rPr>
              <a:t>THANKS</a:t>
            </a:r>
          </a:p>
        </p:txBody>
      </p:sp>
      <p:sp>
        <p:nvSpPr>
          <p:cNvPr id="4" name="AutoShape 2" descr="problems on multiplexer - 3 boolean expression"/>
          <p:cNvSpPr>
            <a:spLocks noChangeAspect="1" noChangeArrowheads="1"/>
          </p:cNvSpPr>
          <p:nvPr/>
        </p:nvSpPr>
        <p:spPr bwMode="auto">
          <a:xfrm>
            <a:off x="6096000" y="-1206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problems on multiplexer - 3 boolean expression"/>
          <p:cNvSpPr>
            <a:spLocks noChangeAspect="1" noChangeArrowheads="1"/>
          </p:cNvSpPr>
          <p:nvPr/>
        </p:nvSpPr>
        <p:spPr bwMode="auto">
          <a:xfrm>
            <a:off x="6248400" y="317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34560</TotalTime>
  <Words>4753</Words>
  <Application>Microsoft Office PowerPoint</Application>
  <PresentationFormat>Widescreen</PresentationFormat>
  <Paragraphs>884</Paragraphs>
  <Slides>90</Slides>
  <Notes>24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7" baseType="lpstr">
      <vt:lpstr>ＭＳ Ｐゴシック</vt:lpstr>
      <vt:lpstr>ＭＳ Ｐゴシック</vt:lpstr>
      <vt:lpstr>Angsana New</vt:lpstr>
      <vt:lpstr>Arial</vt:lpstr>
      <vt:lpstr>Arial Black</vt:lpstr>
      <vt:lpstr>Book Antiqua</vt:lpstr>
      <vt:lpstr>Calibri</vt:lpstr>
      <vt:lpstr>Calibri Light</vt:lpstr>
      <vt:lpstr>標楷體</vt:lpstr>
      <vt:lpstr>Georgia</vt:lpstr>
      <vt:lpstr>新細明體</vt:lpstr>
      <vt:lpstr>Symbol</vt:lpstr>
      <vt:lpstr>Times New Roman</vt:lpstr>
      <vt:lpstr>Wingdings</vt:lpstr>
      <vt:lpstr>Office Theme</vt:lpstr>
      <vt:lpstr>Equation</vt:lpstr>
      <vt:lpstr>Visio</vt:lpstr>
      <vt:lpstr>  CSE231Digital Logic</vt:lpstr>
      <vt:lpstr>PowerPoint Presentation</vt:lpstr>
      <vt:lpstr>Example 1</vt:lpstr>
      <vt:lpstr>Example 2</vt:lpstr>
      <vt:lpstr>Example 3 </vt:lpstr>
      <vt:lpstr>Example 4</vt:lpstr>
      <vt:lpstr>Example 5</vt:lpstr>
      <vt:lpstr>Example 6</vt:lpstr>
      <vt:lpstr>Example 7</vt:lpstr>
      <vt:lpstr>Four-Variable Map</vt:lpstr>
      <vt:lpstr>Problem-08:   Minimize the following boolean function- F(A, B, C, D) = Σm(0, 1, 3, 5, 7, 8, 9, 11, 13, 15)</vt:lpstr>
      <vt:lpstr>Problem-09:   Minimize the following boolean function- F(A, B, C, D) = Σm(0, 1, 3, 5, 7, 8, 9, 11, 13, 15)</vt:lpstr>
      <vt:lpstr>Example 10</vt:lpstr>
      <vt:lpstr>Example11</vt:lpstr>
      <vt:lpstr>Example 12</vt:lpstr>
      <vt:lpstr>Problem-13:   Minimize the following Boolean function- F(A, B, C, D) = Σm(0, 1, 2, 5, 7, 8, 9, 10, 13, 15) </vt:lpstr>
      <vt:lpstr>Now, F(A, B, C, D) = (A’B + AB)(C’D + CD) + (A’B’ + A’B + AB + AB’)C’D + (A’B’ + AB’)(C’D’ + CD’) = BD + C’D + B’D’   Thus, minimized Boolean expression is- F(A, B, C, D) = BD + C’D + B’D’</vt:lpstr>
      <vt:lpstr>Don't-Care Conditions</vt:lpstr>
      <vt:lpstr>Problem-14:   Minimize the following boolean function- F(A, B, C, D) = Σm(1, 3, 4, 6, 8, 9, 11, 13, 15) + Σd(0, 2, 14)   </vt:lpstr>
      <vt:lpstr>Problem-14:   Minimize the following boolean function- F(A, B, C, D) = Σm(1, 3, 4, 6, 8, 9, 11, 13, 15) + Σd(0, 2, 14)   </vt:lpstr>
      <vt:lpstr>Example 15</vt:lpstr>
      <vt:lpstr>PowerPoint Presentation</vt:lpstr>
      <vt:lpstr>Five-Variable Map</vt:lpstr>
      <vt:lpstr>Example 20</vt:lpstr>
      <vt:lpstr>K-Map: Six-Variables</vt:lpstr>
      <vt:lpstr>PowerPoint Presentation</vt:lpstr>
      <vt:lpstr>Design Procedure</vt:lpstr>
      <vt:lpstr>Design of BCD to Excess -3 Code Converter Circuit</vt:lpstr>
      <vt:lpstr>Maps for Code Conversion…. Example</vt:lpstr>
      <vt:lpstr>Maps for Code Conversion…. Example</vt:lpstr>
      <vt:lpstr>Logic Diagram for the Converter</vt:lpstr>
      <vt:lpstr>Logic Diagram for the Converter</vt:lpstr>
      <vt:lpstr>Design of BCD to Gray Code Converter Circuit</vt:lpstr>
      <vt:lpstr>Application of Combinational Circuit</vt:lpstr>
      <vt:lpstr>PowerPoint Presentation</vt:lpstr>
      <vt:lpstr>Parity Generation and Checking</vt:lpstr>
      <vt:lpstr>Parity Generation and Checking</vt:lpstr>
      <vt:lpstr>Even Parity Generator</vt:lpstr>
      <vt:lpstr>Even Parity Checker</vt:lpstr>
      <vt:lpstr>Even Parity Checker</vt:lpstr>
      <vt:lpstr>Parity Generation and Checking</vt:lpstr>
      <vt:lpstr>Even Parity Checker</vt:lpstr>
      <vt:lpstr>Application of Combinational Circuit</vt:lpstr>
      <vt:lpstr>Encoders</vt:lpstr>
      <vt:lpstr>Encoders</vt:lpstr>
      <vt:lpstr>Decoder Circuit </vt:lpstr>
      <vt:lpstr>Decoders</vt:lpstr>
      <vt:lpstr>Decoders</vt:lpstr>
      <vt:lpstr>Decoders</vt:lpstr>
      <vt:lpstr>Decoders</vt:lpstr>
      <vt:lpstr>What is a Multiplexer (MUX)?</vt:lpstr>
      <vt:lpstr>Typical Application of a MUX</vt:lpstr>
      <vt:lpstr>4-to-1 Multiplexer (MUX)</vt:lpstr>
      <vt:lpstr>4-to-1 Multiplexer Waveforms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Programmable Logic - Additional Advantages</vt:lpstr>
      <vt:lpstr>Hardware Programming Technologies</vt:lpstr>
      <vt:lpstr> PLDs: Basic Ideas  </vt:lpstr>
      <vt:lpstr>Basic Configuration of Three PLDs</vt:lpstr>
      <vt:lpstr>Wiring Conventions for Programmable Logic</vt:lpstr>
      <vt:lpstr>Read Only Memory (ROM)</vt:lpstr>
      <vt:lpstr>PowerPoint Presentation</vt:lpstr>
      <vt:lpstr>Buffer/inverter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Hp</dc:creator>
  <cp:lastModifiedBy>Mugdha</cp:lastModifiedBy>
  <cp:revision>293</cp:revision>
  <dcterms:created xsi:type="dcterms:W3CDTF">2021-06-16T02:53:36Z</dcterms:created>
  <dcterms:modified xsi:type="dcterms:W3CDTF">2024-06-09T15:04:29Z</dcterms:modified>
</cp:coreProperties>
</file>