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842" r:id="rId2"/>
    <p:sldId id="961" r:id="rId3"/>
    <p:sldId id="959" r:id="rId4"/>
    <p:sldId id="960" r:id="rId5"/>
    <p:sldId id="856" r:id="rId6"/>
    <p:sldId id="857" r:id="rId7"/>
    <p:sldId id="859" r:id="rId8"/>
    <p:sldId id="958" r:id="rId9"/>
    <p:sldId id="860" r:id="rId10"/>
    <p:sldId id="861" r:id="rId11"/>
    <p:sldId id="954" r:id="rId12"/>
    <p:sldId id="955" r:id="rId13"/>
    <p:sldId id="862" r:id="rId14"/>
    <p:sldId id="863" r:id="rId15"/>
    <p:sldId id="864" r:id="rId16"/>
    <p:sldId id="962" r:id="rId17"/>
    <p:sldId id="963" r:id="rId18"/>
    <p:sldId id="865" r:id="rId19"/>
    <p:sldId id="956" r:id="rId20"/>
    <p:sldId id="957" r:id="rId21"/>
    <p:sldId id="866" r:id="rId22"/>
    <p:sldId id="869" r:id="rId23"/>
    <p:sldId id="910" r:id="rId24"/>
    <p:sldId id="911" r:id="rId25"/>
    <p:sldId id="965" r:id="rId26"/>
    <p:sldId id="967" r:id="rId27"/>
    <p:sldId id="931" r:id="rId28"/>
    <p:sldId id="932" r:id="rId29"/>
    <p:sldId id="933" r:id="rId30"/>
    <p:sldId id="934" r:id="rId31"/>
    <p:sldId id="935" r:id="rId32"/>
    <p:sldId id="936" r:id="rId33"/>
    <p:sldId id="937" r:id="rId34"/>
    <p:sldId id="938" r:id="rId35"/>
    <p:sldId id="940" r:id="rId36"/>
    <p:sldId id="941" r:id="rId37"/>
    <p:sldId id="942" r:id="rId38"/>
    <p:sldId id="943" r:id="rId39"/>
    <p:sldId id="944" r:id="rId40"/>
    <p:sldId id="945" r:id="rId41"/>
    <p:sldId id="946" r:id="rId42"/>
    <p:sldId id="947" r:id="rId43"/>
    <p:sldId id="969" r:id="rId44"/>
    <p:sldId id="970" r:id="rId45"/>
    <p:sldId id="971" r:id="rId46"/>
    <p:sldId id="972" r:id="rId47"/>
    <p:sldId id="973" r:id="rId48"/>
    <p:sldId id="974" r:id="rId49"/>
    <p:sldId id="975" r:id="rId50"/>
    <p:sldId id="976" r:id="rId51"/>
    <p:sldId id="977" r:id="rId52"/>
    <p:sldId id="978" r:id="rId53"/>
    <p:sldId id="979" r:id="rId54"/>
    <p:sldId id="980" r:id="rId55"/>
    <p:sldId id="981" r:id="rId56"/>
    <p:sldId id="982" r:id="rId57"/>
    <p:sldId id="983" r:id="rId58"/>
    <p:sldId id="984" r:id="rId59"/>
    <p:sldId id="985" r:id="rId60"/>
    <p:sldId id="986" r:id="rId61"/>
    <p:sldId id="987" r:id="rId62"/>
    <p:sldId id="988" r:id="rId63"/>
    <p:sldId id="989"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110" d="100"/>
          <a:sy n="110" d="100"/>
        </p:scale>
        <p:origin x="552"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image" Target="../media/image4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BB6CB1-E68F-4D73-823E-A8BC1F688334}" type="datetimeFigureOut">
              <a:rPr lang="en-US" smtClean="0"/>
              <a:t>24-Mar-24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6A96D5-8203-4106-B728-4283ED3E3C16}" type="slidenum">
              <a:rPr lang="en-US" smtClean="0"/>
              <a:t>‹#›</a:t>
            </a:fld>
            <a:endParaRPr lang="en-US"/>
          </a:p>
        </p:txBody>
      </p:sp>
    </p:spTree>
    <p:extLst>
      <p:ext uri="{BB962C8B-B14F-4D97-AF65-F5344CB8AC3E}">
        <p14:creationId xmlns:p14="http://schemas.microsoft.com/office/powerpoint/2010/main" val="3286361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Shape 3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0" name="Shape 35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24967340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mtClean="0"/>
              <a:t>Princess Sumaya University</a:t>
            </a:r>
          </a:p>
        </p:txBody>
      </p:sp>
      <p:sp>
        <p:nvSpPr>
          <p:cNvPr id="2150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mtClean="0"/>
              <a:t>4241 - Digital Logic Design</a:t>
            </a:r>
          </a:p>
        </p:txBody>
      </p:sp>
      <p:sp>
        <p:nvSpPr>
          <p:cNvPr id="2150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mtClean="0"/>
              <a:t>Dr. Bassam Kahhaleh</a:t>
            </a:r>
          </a:p>
        </p:txBody>
      </p:sp>
      <p:sp>
        <p:nvSpPr>
          <p:cNvPr id="215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9FE1638-DDB3-4C8E-8428-B6C90FFEDE3F}" type="slidenum">
              <a:rPr lang="en-US" smtClean="0"/>
              <a:pPr/>
              <a:t>48</a:t>
            </a:fld>
            <a:endParaRPr lang="en-US" smtClean="0"/>
          </a:p>
        </p:txBody>
      </p:sp>
      <p:sp>
        <p:nvSpPr>
          <p:cNvPr id="21510" name="Rectangle 2"/>
          <p:cNvSpPr>
            <a:spLocks noGrp="1" noRot="1" noChangeAspect="1" noChangeArrowheads="1" noTextEdit="1"/>
          </p:cNvSpPr>
          <p:nvPr>
            <p:ph type="sldImg"/>
          </p:nvPr>
        </p:nvSpPr>
        <p:spPr>
          <a:ln/>
        </p:spPr>
      </p:sp>
      <p:sp>
        <p:nvSpPr>
          <p:cNvPr id="215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3784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mtClean="0"/>
              <a:t>Princess Sumaya University</a:t>
            </a:r>
          </a:p>
        </p:txBody>
      </p:sp>
      <p:sp>
        <p:nvSpPr>
          <p:cNvPr id="2150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mtClean="0"/>
              <a:t>4241 - Digital Logic Design</a:t>
            </a:r>
          </a:p>
        </p:txBody>
      </p:sp>
      <p:sp>
        <p:nvSpPr>
          <p:cNvPr id="2150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mtClean="0"/>
              <a:t>Dr. Bassam Kahhaleh</a:t>
            </a:r>
          </a:p>
        </p:txBody>
      </p:sp>
      <p:sp>
        <p:nvSpPr>
          <p:cNvPr id="215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9FE1638-DDB3-4C8E-8428-B6C90FFEDE3F}" type="slidenum">
              <a:rPr lang="en-US" smtClean="0"/>
              <a:pPr/>
              <a:t>49</a:t>
            </a:fld>
            <a:endParaRPr lang="en-US" smtClean="0"/>
          </a:p>
        </p:txBody>
      </p:sp>
      <p:sp>
        <p:nvSpPr>
          <p:cNvPr id="21510" name="Rectangle 2"/>
          <p:cNvSpPr>
            <a:spLocks noGrp="1" noRot="1" noChangeAspect="1" noChangeArrowheads="1" noTextEdit="1"/>
          </p:cNvSpPr>
          <p:nvPr>
            <p:ph type="sldImg"/>
          </p:nvPr>
        </p:nvSpPr>
        <p:spPr>
          <a:ln/>
        </p:spPr>
      </p:sp>
      <p:sp>
        <p:nvSpPr>
          <p:cNvPr id="215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175108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mtClean="0"/>
              <a:t>Princess Sumaya University</a:t>
            </a:r>
          </a:p>
        </p:txBody>
      </p:sp>
      <p:sp>
        <p:nvSpPr>
          <p:cNvPr id="2150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mtClean="0"/>
              <a:t>4241 - Digital Logic Design</a:t>
            </a:r>
          </a:p>
        </p:txBody>
      </p:sp>
      <p:sp>
        <p:nvSpPr>
          <p:cNvPr id="2150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mtClean="0"/>
              <a:t>Dr. Bassam Kahhaleh</a:t>
            </a:r>
          </a:p>
        </p:txBody>
      </p:sp>
      <p:sp>
        <p:nvSpPr>
          <p:cNvPr id="215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9FE1638-DDB3-4C8E-8428-B6C90FFEDE3F}" type="slidenum">
              <a:rPr lang="en-US" smtClean="0"/>
              <a:pPr/>
              <a:t>50</a:t>
            </a:fld>
            <a:endParaRPr lang="en-US" smtClean="0"/>
          </a:p>
        </p:txBody>
      </p:sp>
      <p:sp>
        <p:nvSpPr>
          <p:cNvPr id="21510" name="Rectangle 2"/>
          <p:cNvSpPr>
            <a:spLocks noGrp="1" noRot="1" noChangeAspect="1" noChangeArrowheads="1" noTextEdit="1"/>
          </p:cNvSpPr>
          <p:nvPr>
            <p:ph type="sldImg"/>
          </p:nvPr>
        </p:nvSpPr>
        <p:spPr>
          <a:ln/>
        </p:spPr>
      </p:sp>
      <p:sp>
        <p:nvSpPr>
          <p:cNvPr id="215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175688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itchFamily="34" charset="0"/>
            </a:endParaRPr>
          </a:p>
        </p:txBody>
      </p:sp>
      <p:sp>
        <p:nvSpPr>
          <p:cNvPr id="4" name="Header Placeholder 3"/>
          <p:cNvSpPr>
            <a:spLocks noGrp="1"/>
          </p:cNvSpPr>
          <p:nvPr>
            <p:ph type="hdr" sz="quarter"/>
          </p:nvPr>
        </p:nvSpPr>
        <p:spPr/>
        <p:txBody>
          <a:bodyPr/>
          <a:lstStyle/>
          <a:p>
            <a:pPr>
              <a:defRPr/>
            </a:pPr>
            <a:r>
              <a:rPr lang="en-US"/>
              <a:t>Multiplexers &amp; Demultiplexers</a:t>
            </a:r>
          </a:p>
        </p:txBody>
      </p:sp>
      <p:sp>
        <p:nvSpPr>
          <p:cNvPr id="5" name="Date Placeholder 4"/>
          <p:cNvSpPr>
            <a:spLocks noGrp="1"/>
          </p:cNvSpPr>
          <p:nvPr>
            <p:ph type="dt" sz="quarter" idx="1"/>
          </p:nvPr>
        </p:nvSpPr>
        <p:spPr/>
        <p:txBody>
          <a:bodyPr/>
          <a:lstStyle/>
          <a:p>
            <a:pPr>
              <a:defRPr/>
            </a:pPr>
            <a:r>
              <a:rPr lang="en-US"/>
              <a:t>Digital Electronics</a:t>
            </a:r>
            <a:r>
              <a:rPr lang="en-US">
                <a:sym typeface="Symbol"/>
              </a:rPr>
              <a:t></a:t>
            </a:r>
            <a:r>
              <a:rPr lang="en-US"/>
              <a:t> </a:t>
            </a:r>
          </a:p>
          <a:p>
            <a:pPr>
              <a:defRPr/>
            </a:pPr>
            <a:r>
              <a:rPr lang="en-US"/>
              <a:t>Lesson 2.4 – Specific Combo Circuits &amp; Misc Topics</a:t>
            </a:r>
          </a:p>
        </p:txBody>
      </p:sp>
      <p:sp>
        <p:nvSpPr>
          <p:cNvPr id="35846"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mtClean="0"/>
              <a:t>Project Lead The Way, Inc.</a:t>
            </a:r>
            <a:endParaRPr lang="en-US" baseline="30000" smtClean="0"/>
          </a:p>
          <a:p>
            <a:pPr eaLnBrk="1" hangingPunct="1"/>
            <a:r>
              <a:rPr lang="en-US" smtClean="0"/>
              <a:t>Copyright 2009</a:t>
            </a:r>
          </a:p>
        </p:txBody>
      </p:sp>
      <p:sp>
        <p:nvSpPr>
          <p:cNvPr id="7" name="Slide Number Placeholder 6"/>
          <p:cNvSpPr>
            <a:spLocks noGrp="1"/>
          </p:cNvSpPr>
          <p:nvPr>
            <p:ph type="sldNum" sz="quarter" idx="5"/>
          </p:nvPr>
        </p:nvSpPr>
        <p:spPr/>
        <p:txBody>
          <a:bodyPr/>
          <a:lstStyle/>
          <a:p>
            <a:pPr>
              <a:defRPr/>
            </a:pPr>
            <a:fld id="{A9370289-671E-42C1-AC2E-EAF90727C7F5}" type="slidenum">
              <a:rPr lang="en-US" smtClean="0"/>
              <a:pPr>
                <a:defRPr/>
              </a:pPr>
              <a:t>51</a:t>
            </a:fld>
            <a:endParaRPr lang="en-US" dirty="0"/>
          </a:p>
        </p:txBody>
      </p:sp>
    </p:spTree>
    <p:extLst>
      <p:ext uri="{BB962C8B-B14F-4D97-AF65-F5344CB8AC3E}">
        <p14:creationId xmlns:p14="http://schemas.microsoft.com/office/powerpoint/2010/main" val="24318710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itchFamily="34" charset="0"/>
              </a:rPr>
              <a:t>This slide shows a typical application of a multiplexer (in this case a 4-to-1 MUX). Have the students share other common applications of MUXs.</a:t>
            </a:r>
          </a:p>
          <a:p>
            <a:endParaRPr lang="en-US" smtClean="0">
              <a:latin typeface="Arial" pitchFamily="34" charset="0"/>
            </a:endParaRPr>
          </a:p>
          <a:p>
            <a:r>
              <a:rPr lang="en-US" smtClean="0">
                <a:latin typeface="Arial" pitchFamily="34" charset="0"/>
              </a:rPr>
              <a:t>http://images.tigerdirect.ca/skuimages/large/Logitech-X-540-L23-7250-mai.jpg</a:t>
            </a:r>
          </a:p>
        </p:txBody>
      </p:sp>
      <p:sp>
        <p:nvSpPr>
          <p:cNvPr id="4" name="Header Placeholder 3"/>
          <p:cNvSpPr>
            <a:spLocks noGrp="1"/>
          </p:cNvSpPr>
          <p:nvPr>
            <p:ph type="hdr" sz="quarter"/>
          </p:nvPr>
        </p:nvSpPr>
        <p:spPr/>
        <p:txBody>
          <a:bodyPr/>
          <a:lstStyle/>
          <a:p>
            <a:pPr>
              <a:defRPr/>
            </a:pPr>
            <a:r>
              <a:rPr lang="en-US"/>
              <a:t>Multiplexers &amp; Demultiplexers</a:t>
            </a:r>
          </a:p>
        </p:txBody>
      </p:sp>
      <p:sp>
        <p:nvSpPr>
          <p:cNvPr id="5" name="Date Placeholder 4"/>
          <p:cNvSpPr>
            <a:spLocks noGrp="1"/>
          </p:cNvSpPr>
          <p:nvPr>
            <p:ph type="dt" sz="quarter" idx="1"/>
          </p:nvPr>
        </p:nvSpPr>
        <p:spPr/>
        <p:txBody>
          <a:bodyPr/>
          <a:lstStyle/>
          <a:p>
            <a:pPr>
              <a:defRPr/>
            </a:pPr>
            <a:r>
              <a:rPr lang="en-US"/>
              <a:t>Digital Electronics</a:t>
            </a:r>
            <a:r>
              <a:rPr lang="en-US">
                <a:sym typeface="Symbol"/>
              </a:rPr>
              <a:t></a:t>
            </a:r>
            <a:r>
              <a:rPr lang="en-US"/>
              <a:t> </a:t>
            </a:r>
          </a:p>
          <a:p>
            <a:pPr>
              <a:defRPr/>
            </a:pPr>
            <a:r>
              <a:rPr lang="en-US"/>
              <a:t>Lesson 2.4 – Specific Combo Circuits &amp; Misc Topics</a:t>
            </a:r>
          </a:p>
        </p:txBody>
      </p:sp>
      <p:sp>
        <p:nvSpPr>
          <p:cNvPr id="368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mtClean="0"/>
              <a:t>Project Lead The Way, Inc.</a:t>
            </a:r>
            <a:endParaRPr lang="en-US" baseline="30000" smtClean="0"/>
          </a:p>
          <a:p>
            <a:pPr eaLnBrk="1" hangingPunct="1"/>
            <a:r>
              <a:rPr lang="en-US" smtClean="0"/>
              <a:t>Copyright 2009</a:t>
            </a:r>
          </a:p>
        </p:txBody>
      </p:sp>
      <p:sp>
        <p:nvSpPr>
          <p:cNvPr id="7" name="Slide Number Placeholder 6"/>
          <p:cNvSpPr>
            <a:spLocks noGrp="1"/>
          </p:cNvSpPr>
          <p:nvPr>
            <p:ph type="sldNum" sz="quarter" idx="5"/>
          </p:nvPr>
        </p:nvSpPr>
        <p:spPr/>
        <p:txBody>
          <a:bodyPr/>
          <a:lstStyle/>
          <a:p>
            <a:pPr>
              <a:defRPr/>
            </a:pPr>
            <a:fld id="{F426D573-B677-45DF-ABE7-8DB634C95AF8}" type="slidenum">
              <a:rPr lang="en-US" smtClean="0"/>
              <a:pPr>
                <a:defRPr/>
              </a:pPr>
              <a:t>52</a:t>
            </a:fld>
            <a:endParaRPr lang="en-US" dirty="0"/>
          </a:p>
        </p:txBody>
      </p:sp>
    </p:spTree>
    <p:extLst>
      <p:ext uri="{BB962C8B-B14F-4D97-AF65-F5344CB8AC3E}">
        <p14:creationId xmlns:p14="http://schemas.microsoft.com/office/powerpoint/2010/main" val="13326227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itchFamily="34" charset="0"/>
              </a:rPr>
              <a:t>SSI logic diagram, block diagram, and truth table for a 4-to-1 MUX</a:t>
            </a:r>
          </a:p>
        </p:txBody>
      </p:sp>
      <p:sp>
        <p:nvSpPr>
          <p:cNvPr id="4" name="Header Placeholder 3"/>
          <p:cNvSpPr>
            <a:spLocks noGrp="1"/>
          </p:cNvSpPr>
          <p:nvPr>
            <p:ph type="hdr" sz="quarter"/>
          </p:nvPr>
        </p:nvSpPr>
        <p:spPr/>
        <p:txBody>
          <a:bodyPr/>
          <a:lstStyle/>
          <a:p>
            <a:pPr>
              <a:defRPr/>
            </a:pPr>
            <a:r>
              <a:rPr lang="en-US"/>
              <a:t>Multiplexers &amp; Demultiplexers</a:t>
            </a:r>
          </a:p>
        </p:txBody>
      </p:sp>
      <p:sp>
        <p:nvSpPr>
          <p:cNvPr id="5" name="Date Placeholder 4"/>
          <p:cNvSpPr>
            <a:spLocks noGrp="1"/>
          </p:cNvSpPr>
          <p:nvPr>
            <p:ph type="dt" sz="quarter" idx="1"/>
          </p:nvPr>
        </p:nvSpPr>
        <p:spPr/>
        <p:txBody>
          <a:bodyPr/>
          <a:lstStyle/>
          <a:p>
            <a:pPr>
              <a:defRPr/>
            </a:pPr>
            <a:r>
              <a:rPr lang="en-US"/>
              <a:t>Digital Electronics</a:t>
            </a:r>
            <a:r>
              <a:rPr lang="en-US">
                <a:sym typeface="Symbol"/>
              </a:rPr>
              <a:t></a:t>
            </a:r>
            <a:r>
              <a:rPr lang="en-US"/>
              <a:t> </a:t>
            </a:r>
          </a:p>
          <a:p>
            <a:pPr>
              <a:defRPr/>
            </a:pPr>
            <a:r>
              <a:rPr lang="en-US"/>
              <a:t>Lesson 2.4 – Specific Combo Circuits &amp; Misc Topics</a:t>
            </a:r>
          </a:p>
        </p:txBody>
      </p:sp>
      <p:sp>
        <p:nvSpPr>
          <p:cNvPr id="37894"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mtClean="0"/>
              <a:t>Project Lead The Way, Inc.</a:t>
            </a:r>
            <a:endParaRPr lang="en-US" baseline="30000" smtClean="0"/>
          </a:p>
          <a:p>
            <a:pPr eaLnBrk="1" hangingPunct="1"/>
            <a:r>
              <a:rPr lang="en-US" smtClean="0"/>
              <a:t>Copyright 2009</a:t>
            </a:r>
          </a:p>
        </p:txBody>
      </p:sp>
      <p:sp>
        <p:nvSpPr>
          <p:cNvPr id="7" name="Slide Number Placeholder 6"/>
          <p:cNvSpPr>
            <a:spLocks noGrp="1"/>
          </p:cNvSpPr>
          <p:nvPr>
            <p:ph type="sldNum" sz="quarter" idx="5"/>
          </p:nvPr>
        </p:nvSpPr>
        <p:spPr/>
        <p:txBody>
          <a:bodyPr/>
          <a:lstStyle/>
          <a:p>
            <a:pPr>
              <a:defRPr/>
            </a:pPr>
            <a:fld id="{A5F24B05-E8F2-40F8-BA12-582B419BD502}" type="slidenum">
              <a:rPr lang="en-US" smtClean="0"/>
              <a:pPr>
                <a:defRPr/>
              </a:pPr>
              <a:t>53</a:t>
            </a:fld>
            <a:endParaRPr lang="en-US" dirty="0"/>
          </a:p>
        </p:txBody>
      </p:sp>
    </p:spTree>
    <p:extLst>
      <p:ext uri="{BB962C8B-B14F-4D97-AF65-F5344CB8AC3E}">
        <p14:creationId xmlns:p14="http://schemas.microsoft.com/office/powerpoint/2010/main" val="16196002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itchFamily="34" charset="0"/>
              </a:rPr>
              <a:t>Waveform diagram for a 4-to-1 MUX. The input data signals (D0-D3) are colored RED to indicate when its is connected to the output Y. Note: There is no significance to the values of the four input data signals; they are intended solely to demonstrate that the select lines (A &amp; B) will select what input data signal will be connected to the output.</a:t>
            </a:r>
          </a:p>
        </p:txBody>
      </p:sp>
      <p:sp>
        <p:nvSpPr>
          <p:cNvPr id="4" name="Header Placeholder 3"/>
          <p:cNvSpPr>
            <a:spLocks noGrp="1"/>
          </p:cNvSpPr>
          <p:nvPr>
            <p:ph type="hdr" sz="quarter"/>
          </p:nvPr>
        </p:nvSpPr>
        <p:spPr/>
        <p:txBody>
          <a:bodyPr/>
          <a:lstStyle/>
          <a:p>
            <a:pPr>
              <a:defRPr/>
            </a:pPr>
            <a:r>
              <a:rPr lang="en-US"/>
              <a:t>Multiplexers &amp; Demultiplexers</a:t>
            </a:r>
          </a:p>
        </p:txBody>
      </p:sp>
      <p:sp>
        <p:nvSpPr>
          <p:cNvPr id="5" name="Date Placeholder 4"/>
          <p:cNvSpPr>
            <a:spLocks noGrp="1"/>
          </p:cNvSpPr>
          <p:nvPr>
            <p:ph type="dt" sz="quarter" idx="1"/>
          </p:nvPr>
        </p:nvSpPr>
        <p:spPr/>
        <p:txBody>
          <a:bodyPr/>
          <a:lstStyle/>
          <a:p>
            <a:pPr>
              <a:defRPr/>
            </a:pPr>
            <a:r>
              <a:rPr lang="en-US"/>
              <a:t>Digital Electronics</a:t>
            </a:r>
            <a:r>
              <a:rPr lang="en-US">
                <a:sym typeface="Symbol"/>
              </a:rPr>
              <a:t></a:t>
            </a:r>
            <a:r>
              <a:rPr lang="en-US"/>
              <a:t> </a:t>
            </a:r>
          </a:p>
          <a:p>
            <a:pPr>
              <a:defRPr/>
            </a:pPr>
            <a:r>
              <a:rPr lang="en-US"/>
              <a:t>Lesson 2.4 – Specific Combo Circuits &amp; Misc Topics</a:t>
            </a:r>
          </a:p>
        </p:txBody>
      </p:sp>
      <p:sp>
        <p:nvSpPr>
          <p:cNvPr id="38918"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mtClean="0"/>
              <a:t>Project Lead The Way, Inc.</a:t>
            </a:r>
            <a:endParaRPr lang="en-US" baseline="30000" smtClean="0"/>
          </a:p>
          <a:p>
            <a:pPr eaLnBrk="1" hangingPunct="1"/>
            <a:r>
              <a:rPr lang="en-US" smtClean="0"/>
              <a:t>Copyright 2009</a:t>
            </a:r>
          </a:p>
        </p:txBody>
      </p:sp>
      <p:sp>
        <p:nvSpPr>
          <p:cNvPr id="7" name="Slide Number Placeholder 6"/>
          <p:cNvSpPr>
            <a:spLocks noGrp="1"/>
          </p:cNvSpPr>
          <p:nvPr>
            <p:ph type="sldNum" sz="quarter" idx="5"/>
          </p:nvPr>
        </p:nvSpPr>
        <p:spPr/>
        <p:txBody>
          <a:bodyPr/>
          <a:lstStyle/>
          <a:p>
            <a:pPr>
              <a:defRPr/>
            </a:pPr>
            <a:fld id="{094A8845-4D52-4A18-AF0B-D08EB461CA82}" type="slidenum">
              <a:rPr lang="en-US" smtClean="0"/>
              <a:pPr>
                <a:defRPr/>
              </a:pPr>
              <a:t>54</a:t>
            </a:fld>
            <a:endParaRPr lang="en-US" dirty="0"/>
          </a:p>
        </p:txBody>
      </p:sp>
    </p:spTree>
    <p:extLst>
      <p:ext uri="{BB962C8B-B14F-4D97-AF65-F5344CB8AC3E}">
        <p14:creationId xmlns:p14="http://schemas.microsoft.com/office/powerpoint/2010/main" val="38292746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Shape 3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0" name="Shape 35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3455160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Shape 3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0" name="Shape 35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24967340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Shape 3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0" name="Shape 35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24967340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Shape 3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0" name="Shape 35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2496734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Shape 3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0" name="Shape 35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24967340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Shape 3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0" name="Shape 35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2496734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mtClean="0"/>
              <a:t>Princess Sumaya University</a:t>
            </a:r>
          </a:p>
        </p:txBody>
      </p:sp>
      <p:sp>
        <p:nvSpPr>
          <p:cNvPr id="3379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mtClean="0"/>
              <a:t>4241 - Digital Logic Design</a:t>
            </a:r>
          </a:p>
        </p:txBody>
      </p:sp>
      <p:sp>
        <p:nvSpPr>
          <p:cNvPr id="3379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mtClean="0"/>
              <a:t>Dr. Bassam Kahhaleh</a:t>
            </a:r>
          </a:p>
        </p:txBody>
      </p:sp>
      <p:sp>
        <p:nvSpPr>
          <p:cNvPr id="337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9A21D50-B132-45A4-9C1C-0B4271B6AFFF}" type="slidenum">
              <a:rPr lang="en-US" smtClean="0"/>
              <a:pPr/>
              <a:t>44</a:t>
            </a:fld>
            <a:endParaRPr lang="en-US" smtClean="0"/>
          </a:p>
        </p:txBody>
      </p:sp>
      <p:sp>
        <p:nvSpPr>
          <p:cNvPr id="33798" name="Rectangle 2"/>
          <p:cNvSpPr>
            <a:spLocks noGrp="1" noRot="1" noChangeAspect="1" noChangeArrowheads="1" noTextEdit="1"/>
          </p:cNvSpPr>
          <p:nvPr>
            <p:ph type="sldImg"/>
          </p:nvPr>
        </p:nvSpPr>
        <p:spPr>
          <a:ln/>
        </p:spPr>
      </p:sp>
      <p:sp>
        <p:nvSpPr>
          <p:cNvPr id="337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710477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mtClean="0"/>
              <a:t>Princess Sumaya University</a:t>
            </a:r>
          </a:p>
        </p:txBody>
      </p:sp>
      <p:sp>
        <p:nvSpPr>
          <p:cNvPr id="3584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mtClean="0"/>
              <a:t>4241 - Digital Logic Design</a:t>
            </a:r>
          </a:p>
        </p:txBody>
      </p:sp>
      <p:sp>
        <p:nvSpPr>
          <p:cNvPr id="3584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mtClean="0"/>
              <a:t>Dr. Bassam Kahhaleh</a:t>
            </a:r>
          </a:p>
        </p:txBody>
      </p:sp>
      <p:sp>
        <p:nvSpPr>
          <p:cNvPr id="358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A29D8BA-D008-47AB-8611-E2D3288A8DBE}" type="slidenum">
              <a:rPr lang="en-US" smtClean="0"/>
              <a:pPr/>
              <a:t>45</a:t>
            </a:fld>
            <a:endParaRPr lang="en-US" smtClean="0"/>
          </a:p>
        </p:txBody>
      </p:sp>
      <p:sp>
        <p:nvSpPr>
          <p:cNvPr id="35846" name="Rectangle 2"/>
          <p:cNvSpPr>
            <a:spLocks noGrp="1" noRot="1" noChangeAspect="1" noChangeArrowheads="1" noTextEdit="1"/>
          </p:cNvSpPr>
          <p:nvPr>
            <p:ph type="sldImg"/>
          </p:nvPr>
        </p:nvSpPr>
        <p:spPr>
          <a:ln/>
        </p:spPr>
      </p:sp>
      <p:sp>
        <p:nvSpPr>
          <p:cNvPr id="358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12194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mtClean="0"/>
              <a:t>Princess Sumaya University</a:t>
            </a:r>
          </a:p>
        </p:txBody>
      </p:sp>
      <p:sp>
        <p:nvSpPr>
          <p:cNvPr id="2150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mtClean="0"/>
              <a:t>4241 - Digital Logic Design</a:t>
            </a:r>
          </a:p>
        </p:txBody>
      </p:sp>
      <p:sp>
        <p:nvSpPr>
          <p:cNvPr id="2150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mtClean="0"/>
              <a:t>Dr. Bassam Kahhaleh</a:t>
            </a:r>
          </a:p>
        </p:txBody>
      </p:sp>
      <p:sp>
        <p:nvSpPr>
          <p:cNvPr id="215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9FE1638-DDB3-4C8E-8428-B6C90FFEDE3F}" type="slidenum">
              <a:rPr lang="en-US" smtClean="0"/>
              <a:pPr/>
              <a:t>47</a:t>
            </a:fld>
            <a:endParaRPr lang="en-US" smtClean="0"/>
          </a:p>
        </p:txBody>
      </p:sp>
      <p:sp>
        <p:nvSpPr>
          <p:cNvPr id="21510" name="Rectangle 2"/>
          <p:cNvSpPr>
            <a:spLocks noGrp="1" noRot="1" noChangeAspect="1" noChangeArrowheads="1" noTextEdit="1"/>
          </p:cNvSpPr>
          <p:nvPr>
            <p:ph type="sldImg"/>
          </p:nvPr>
        </p:nvSpPr>
        <p:spPr>
          <a:ln/>
        </p:spPr>
      </p:sp>
      <p:sp>
        <p:nvSpPr>
          <p:cNvPr id="215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51965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61B0083-C4EF-472F-8005-37042E889C08}" type="datetimeFigureOut">
              <a:rPr lang="en-US" smtClean="0"/>
              <a:t>24-Mar-24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8AF0B-5B29-4F23-9709-C2E147FD5580}" type="slidenum">
              <a:rPr lang="en-US" smtClean="0"/>
              <a:t>‹#›</a:t>
            </a:fld>
            <a:endParaRPr lang="en-US"/>
          </a:p>
        </p:txBody>
      </p:sp>
    </p:spTree>
    <p:extLst>
      <p:ext uri="{BB962C8B-B14F-4D97-AF65-F5344CB8AC3E}">
        <p14:creationId xmlns:p14="http://schemas.microsoft.com/office/powerpoint/2010/main" val="3360299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1B0083-C4EF-472F-8005-37042E889C08}" type="datetimeFigureOut">
              <a:rPr lang="en-US" smtClean="0"/>
              <a:t>24-Mar-24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8AF0B-5B29-4F23-9709-C2E147FD5580}" type="slidenum">
              <a:rPr lang="en-US" smtClean="0"/>
              <a:t>‹#›</a:t>
            </a:fld>
            <a:endParaRPr lang="en-US"/>
          </a:p>
        </p:txBody>
      </p:sp>
    </p:spTree>
    <p:extLst>
      <p:ext uri="{BB962C8B-B14F-4D97-AF65-F5344CB8AC3E}">
        <p14:creationId xmlns:p14="http://schemas.microsoft.com/office/powerpoint/2010/main" val="3891472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1B0083-C4EF-472F-8005-37042E889C08}" type="datetimeFigureOut">
              <a:rPr lang="en-US" smtClean="0"/>
              <a:t>24-Mar-24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8AF0B-5B29-4F23-9709-C2E147FD5580}" type="slidenum">
              <a:rPr lang="en-US" smtClean="0"/>
              <a:t>‹#›</a:t>
            </a:fld>
            <a:endParaRPr lang="en-US"/>
          </a:p>
        </p:txBody>
      </p:sp>
    </p:spTree>
    <p:extLst>
      <p:ext uri="{BB962C8B-B14F-4D97-AF65-F5344CB8AC3E}">
        <p14:creationId xmlns:p14="http://schemas.microsoft.com/office/powerpoint/2010/main" val="10891074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15600" y="2867800"/>
            <a:ext cx="11360800" cy="1122400"/>
          </a:xfrm>
          <a:prstGeom prst="rect">
            <a:avLst/>
          </a:prstGeom>
        </p:spPr>
        <p:txBody>
          <a:bodyPr wrap="square" lIns="121897" tIns="121897" rIns="121897" bIns="121897" anchor="ctr" anchorCtr="0"/>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
        <p:nvSpPr>
          <p:cNvPr id="15" name="Shape 15"/>
          <p:cNvSpPr txBox="1">
            <a:spLocks noGrp="1"/>
          </p:cNvSpPr>
          <p:nvPr>
            <p:ph type="sldNum" idx="12"/>
          </p:nvPr>
        </p:nvSpPr>
        <p:spPr>
          <a:xfrm>
            <a:off x="11296611" y="6217623"/>
            <a:ext cx="731600" cy="524800"/>
          </a:xfrm>
          <a:prstGeom prst="rect">
            <a:avLst/>
          </a:prstGeom>
        </p:spPr>
        <p:txBody>
          <a:bodyPr wrap="square" lIns="121897" tIns="121897" rIns="121897" bIns="121897"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3446819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1B0083-C4EF-472F-8005-37042E889C08}" type="datetimeFigureOut">
              <a:rPr lang="en-US" smtClean="0"/>
              <a:t>24-Mar-24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8AF0B-5B29-4F23-9709-C2E147FD5580}" type="slidenum">
              <a:rPr lang="en-US" smtClean="0"/>
              <a:t>‹#›</a:t>
            </a:fld>
            <a:endParaRPr lang="en-US"/>
          </a:p>
        </p:txBody>
      </p:sp>
    </p:spTree>
    <p:extLst>
      <p:ext uri="{BB962C8B-B14F-4D97-AF65-F5344CB8AC3E}">
        <p14:creationId xmlns:p14="http://schemas.microsoft.com/office/powerpoint/2010/main" val="2845028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1B0083-C4EF-472F-8005-37042E889C08}" type="datetimeFigureOut">
              <a:rPr lang="en-US" smtClean="0"/>
              <a:t>24-Mar-24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8AF0B-5B29-4F23-9709-C2E147FD5580}" type="slidenum">
              <a:rPr lang="en-US" smtClean="0"/>
              <a:t>‹#›</a:t>
            </a:fld>
            <a:endParaRPr lang="en-US"/>
          </a:p>
        </p:txBody>
      </p:sp>
    </p:spTree>
    <p:extLst>
      <p:ext uri="{BB962C8B-B14F-4D97-AF65-F5344CB8AC3E}">
        <p14:creationId xmlns:p14="http://schemas.microsoft.com/office/powerpoint/2010/main" val="2486000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61B0083-C4EF-472F-8005-37042E889C08}" type="datetimeFigureOut">
              <a:rPr lang="en-US" smtClean="0"/>
              <a:t>24-Mar-24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8AF0B-5B29-4F23-9709-C2E147FD5580}" type="slidenum">
              <a:rPr lang="en-US" smtClean="0"/>
              <a:t>‹#›</a:t>
            </a:fld>
            <a:endParaRPr lang="en-US"/>
          </a:p>
        </p:txBody>
      </p:sp>
    </p:spTree>
    <p:extLst>
      <p:ext uri="{BB962C8B-B14F-4D97-AF65-F5344CB8AC3E}">
        <p14:creationId xmlns:p14="http://schemas.microsoft.com/office/powerpoint/2010/main" val="2302355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1B0083-C4EF-472F-8005-37042E889C08}" type="datetimeFigureOut">
              <a:rPr lang="en-US" smtClean="0"/>
              <a:t>24-Mar-24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C8AF0B-5B29-4F23-9709-C2E147FD5580}" type="slidenum">
              <a:rPr lang="en-US" smtClean="0"/>
              <a:t>‹#›</a:t>
            </a:fld>
            <a:endParaRPr lang="en-US"/>
          </a:p>
        </p:txBody>
      </p:sp>
    </p:spTree>
    <p:extLst>
      <p:ext uri="{BB962C8B-B14F-4D97-AF65-F5344CB8AC3E}">
        <p14:creationId xmlns:p14="http://schemas.microsoft.com/office/powerpoint/2010/main" val="3770496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1B0083-C4EF-472F-8005-37042E889C08}" type="datetimeFigureOut">
              <a:rPr lang="en-US" smtClean="0"/>
              <a:t>24-Mar-24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C8AF0B-5B29-4F23-9709-C2E147FD5580}" type="slidenum">
              <a:rPr lang="en-US" smtClean="0"/>
              <a:t>‹#›</a:t>
            </a:fld>
            <a:endParaRPr lang="en-US"/>
          </a:p>
        </p:txBody>
      </p:sp>
    </p:spTree>
    <p:extLst>
      <p:ext uri="{BB962C8B-B14F-4D97-AF65-F5344CB8AC3E}">
        <p14:creationId xmlns:p14="http://schemas.microsoft.com/office/powerpoint/2010/main" val="548905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1B0083-C4EF-472F-8005-37042E889C08}" type="datetimeFigureOut">
              <a:rPr lang="en-US" smtClean="0"/>
              <a:t>24-Mar-24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C8AF0B-5B29-4F23-9709-C2E147FD5580}" type="slidenum">
              <a:rPr lang="en-US" smtClean="0"/>
              <a:t>‹#›</a:t>
            </a:fld>
            <a:endParaRPr lang="en-US"/>
          </a:p>
        </p:txBody>
      </p:sp>
    </p:spTree>
    <p:extLst>
      <p:ext uri="{BB962C8B-B14F-4D97-AF65-F5344CB8AC3E}">
        <p14:creationId xmlns:p14="http://schemas.microsoft.com/office/powerpoint/2010/main" val="3335016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1B0083-C4EF-472F-8005-37042E889C08}" type="datetimeFigureOut">
              <a:rPr lang="en-US" smtClean="0"/>
              <a:t>24-Mar-24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8AF0B-5B29-4F23-9709-C2E147FD5580}" type="slidenum">
              <a:rPr lang="en-US" smtClean="0"/>
              <a:t>‹#›</a:t>
            </a:fld>
            <a:endParaRPr lang="en-US"/>
          </a:p>
        </p:txBody>
      </p:sp>
    </p:spTree>
    <p:extLst>
      <p:ext uri="{BB962C8B-B14F-4D97-AF65-F5344CB8AC3E}">
        <p14:creationId xmlns:p14="http://schemas.microsoft.com/office/powerpoint/2010/main" val="1086827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1B0083-C4EF-472F-8005-37042E889C08}" type="datetimeFigureOut">
              <a:rPr lang="en-US" smtClean="0"/>
              <a:t>24-Mar-24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8AF0B-5B29-4F23-9709-C2E147FD5580}" type="slidenum">
              <a:rPr lang="en-US" smtClean="0"/>
              <a:t>‹#›</a:t>
            </a:fld>
            <a:endParaRPr lang="en-US"/>
          </a:p>
        </p:txBody>
      </p:sp>
    </p:spTree>
    <p:extLst>
      <p:ext uri="{BB962C8B-B14F-4D97-AF65-F5344CB8AC3E}">
        <p14:creationId xmlns:p14="http://schemas.microsoft.com/office/powerpoint/2010/main" val="2926062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1B0083-C4EF-472F-8005-37042E889C08}" type="datetimeFigureOut">
              <a:rPr lang="en-US" smtClean="0"/>
              <a:t>24-Mar-24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C8AF0B-5B29-4F23-9709-C2E147FD5580}" type="slidenum">
              <a:rPr lang="en-US" smtClean="0"/>
              <a:t>‹#›</a:t>
            </a:fld>
            <a:endParaRPr lang="en-US"/>
          </a:p>
        </p:txBody>
      </p:sp>
    </p:spTree>
    <p:extLst>
      <p:ext uri="{BB962C8B-B14F-4D97-AF65-F5344CB8AC3E}">
        <p14:creationId xmlns:p14="http://schemas.microsoft.com/office/powerpoint/2010/main" val="32103596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jpe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jpeg"/></Relationships>
</file>

<file path=ppt/slides/_rels/slide39.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oleObject" Target="../embeddings/oleObject1.bin"/><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 Id="rId9"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46.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45.wmf"/><Relationship Id="rId4" Type="http://schemas.openxmlformats.org/officeDocument/2006/relationships/oleObject" Target="../embeddings/oleObject5.bin"/></Relationships>
</file>

<file path=ppt/slides/_rels/slide4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51.png"/><Relationship Id="rId5" Type="http://schemas.openxmlformats.org/officeDocument/2006/relationships/image" Target="../media/image50.wmf"/><Relationship Id="rId4" Type="http://schemas.openxmlformats.org/officeDocument/2006/relationships/image" Target="../media/image49.wmf"/></Relationships>
</file>

<file path=ppt/slides/_rels/slide5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5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6.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oleObject" Target="../embeddings/oleObject3.bin"/><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wmf"/><Relationship Id="rId5" Type="http://schemas.openxmlformats.org/officeDocument/2006/relationships/oleObject" Target="../embeddings/oleObject4.bin"/><Relationship Id="rId4" Type="http://schemas.openxmlformats.org/officeDocument/2006/relationships/image" Target="../media/image2.wmf"/><Relationship Id="rId9"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7919" y="1122218"/>
            <a:ext cx="9888680" cy="1350818"/>
          </a:xfrm>
        </p:spPr>
        <p:txBody>
          <a:bodyPr>
            <a:noAutofit/>
          </a:bodyPr>
          <a:lstStyle/>
          <a:p>
            <a:r>
              <a:rPr lang="en-US" sz="4800" dirty="0" smtClean="0">
                <a:latin typeface="Times New Roman" panose="02020603050405020304" pitchFamily="18" charset="0"/>
                <a:ea typeface="標楷體" pitchFamily="65" charset="-120"/>
                <a:cs typeface="Times New Roman" panose="02020603050405020304" pitchFamily="18" charset="0"/>
              </a:rPr>
              <a:t/>
            </a:r>
            <a:br>
              <a:rPr lang="en-US" sz="4800" dirty="0" smtClean="0">
                <a:latin typeface="Times New Roman" panose="02020603050405020304" pitchFamily="18" charset="0"/>
                <a:ea typeface="標楷體" pitchFamily="65" charset="-120"/>
                <a:cs typeface="Times New Roman" panose="02020603050405020304" pitchFamily="18" charset="0"/>
              </a:rPr>
            </a:br>
            <a:r>
              <a:rPr lang="en-US" sz="4800" dirty="0" smtClean="0">
                <a:latin typeface="Times New Roman" panose="02020603050405020304" pitchFamily="18" charset="0"/>
                <a:ea typeface="標楷體" pitchFamily="65" charset="-120"/>
                <a:cs typeface="Times New Roman" panose="02020603050405020304" pitchFamily="18" charset="0"/>
              </a:rPr>
              <a:t/>
            </a:r>
            <a:br>
              <a:rPr lang="en-US" sz="4800" dirty="0" smtClean="0">
                <a:latin typeface="Times New Roman" panose="02020603050405020304" pitchFamily="18" charset="0"/>
                <a:ea typeface="標楷體" pitchFamily="65" charset="-120"/>
                <a:cs typeface="Times New Roman" panose="02020603050405020304" pitchFamily="18" charset="0"/>
              </a:rPr>
            </a:br>
            <a:r>
              <a:rPr lang="en-US" sz="4800" dirty="0" smtClean="0">
                <a:latin typeface="Times New Roman" panose="02020603050405020304" pitchFamily="18" charset="0"/>
                <a:ea typeface="標楷體" pitchFamily="65" charset="-120"/>
                <a:cs typeface="Times New Roman" panose="02020603050405020304" pitchFamily="18" charset="0"/>
              </a:rPr>
              <a:t>ICT 2103 </a:t>
            </a:r>
            <a:r>
              <a:rPr kumimoji="1" lang="en-US" altLang="zh-TW" sz="4800" i="0" u="none" dirty="0" smtClean="0">
                <a:solidFill>
                  <a:schemeClr val="tx1"/>
                </a:solidFill>
                <a:latin typeface="Book Antiqua" panose="02040602050305030304" pitchFamily="18" charset="0"/>
              </a:rPr>
              <a:t>Digital </a:t>
            </a:r>
            <a:r>
              <a:rPr kumimoji="1" lang="tr-TR" altLang="zh-TW" sz="4800" i="0" u="none" dirty="0" smtClean="0">
                <a:solidFill>
                  <a:schemeClr val="tx1"/>
                </a:solidFill>
                <a:latin typeface="Book Antiqua" panose="02040602050305030304" pitchFamily="18" charset="0"/>
              </a:rPr>
              <a:t>Logic</a:t>
            </a:r>
            <a:r>
              <a:rPr kumimoji="1" lang="en-US" altLang="zh-TW" sz="4800" i="0" u="none" dirty="0" smtClean="0">
                <a:solidFill>
                  <a:schemeClr val="tx1"/>
                </a:solidFill>
                <a:latin typeface="Book Antiqua" panose="02040602050305030304" pitchFamily="18" charset="0"/>
              </a:rPr>
              <a:t> Design</a:t>
            </a:r>
            <a:endParaRPr lang="en-US" sz="4800" dirty="0"/>
          </a:p>
        </p:txBody>
      </p:sp>
      <p:sp>
        <p:nvSpPr>
          <p:cNvPr id="3" name="Subtitle 2"/>
          <p:cNvSpPr>
            <a:spLocks noGrp="1"/>
          </p:cNvSpPr>
          <p:nvPr>
            <p:ph type="subTitle" idx="1"/>
          </p:nvPr>
        </p:nvSpPr>
        <p:spPr>
          <a:xfrm>
            <a:off x="1007919" y="2473036"/>
            <a:ext cx="10048009" cy="4634346"/>
          </a:xfrm>
        </p:spPr>
        <p:txBody>
          <a:bodyPr>
            <a:normAutofit/>
          </a:bodyPr>
          <a:lstStyle/>
          <a:p>
            <a:r>
              <a:rPr lang="en-US" sz="3600" dirty="0" smtClean="0">
                <a:latin typeface="Times New Roman" panose="02020603050405020304" pitchFamily="18" charset="0"/>
                <a:ea typeface="標楷體" pitchFamily="65" charset="-120"/>
                <a:cs typeface="Times New Roman" panose="02020603050405020304" pitchFamily="18" charset="0"/>
              </a:rPr>
              <a:t>Prof. Dr. Muhammad Shahin </a:t>
            </a:r>
            <a:r>
              <a:rPr lang="en-US" sz="3600" dirty="0" smtClean="0">
                <a:latin typeface="Times New Roman" panose="02020603050405020304" pitchFamily="18" charset="0"/>
                <a:ea typeface="標楷體" pitchFamily="65" charset="-120"/>
                <a:cs typeface="Times New Roman" panose="02020603050405020304" pitchFamily="18" charset="0"/>
              </a:rPr>
              <a:t>Uddin</a:t>
            </a:r>
            <a:endParaRPr lang="en-US" sz="3600" dirty="0" smtClean="0">
              <a:latin typeface="Times New Roman" panose="02020603050405020304" pitchFamily="18" charset="0"/>
              <a:ea typeface="標楷體" pitchFamily="65" charset="-120"/>
              <a:cs typeface="Times New Roman" panose="02020603050405020304" pitchFamily="18" charset="0"/>
            </a:endParaRPr>
          </a:p>
        </p:txBody>
      </p:sp>
    </p:spTree>
    <p:extLst>
      <p:ext uri="{BB962C8B-B14F-4D97-AF65-F5344CB8AC3E}">
        <p14:creationId xmlns:p14="http://schemas.microsoft.com/office/powerpoint/2010/main" val="30063779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idx="4294967295"/>
          </p:nvPr>
        </p:nvSpPr>
        <p:spPr>
          <a:xfrm>
            <a:off x="914400" y="152400"/>
            <a:ext cx="7772400" cy="712788"/>
          </a:xfrm>
        </p:spPr>
        <p:txBody>
          <a:bodyPr lIns="0" tIns="0" rIns="0" bIns="0"/>
          <a:lstStyle/>
          <a:p>
            <a:pPr eaLnBrk="1" hangingPunct="1"/>
            <a:r>
              <a:rPr lang="en-US" altLang="zh-TW" sz="2800" b="1" dirty="0" smtClean="0">
                <a:latin typeface="Times New Roman" panose="02020603050405020304" pitchFamily="18" charset="0"/>
                <a:ea typeface="新細明體" pitchFamily="18" charset="-120"/>
                <a:cs typeface="Times New Roman" panose="02020603050405020304" pitchFamily="18" charset="0"/>
              </a:rPr>
              <a:t>Four-Variable Map</a:t>
            </a:r>
            <a:endParaRPr lang="zh-TW" altLang="en-US" sz="2800" b="1" dirty="0" smtClean="0">
              <a:latin typeface="Times New Roman" panose="02020603050405020304" pitchFamily="18" charset="0"/>
              <a:ea typeface="新細明體" pitchFamily="18" charset="-120"/>
              <a:cs typeface="Times New Roman" panose="02020603050405020304" pitchFamily="18" charset="0"/>
            </a:endParaRPr>
          </a:p>
        </p:txBody>
      </p:sp>
      <p:sp>
        <p:nvSpPr>
          <p:cNvPr id="5" name="內容版面配置區 2"/>
          <p:cNvSpPr>
            <a:spLocks noGrp="1"/>
          </p:cNvSpPr>
          <p:nvPr>
            <p:ph idx="4294967295"/>
          </p:nvPr>
        </p:nvSpPr>
        <p:spPr>
          <a:xfrm>
            <a:off x="685800" y="1066800"/>
            <a:ext cx="8077200" cy="5181600"/>
          </a:xfrm>
        </p:spPr>
        <p:txBody>
          <a:bodyPr lIns="90488" tIns="44450" rIns="90488" bIns="44450">
            <a:normAutofit/>
          </a:bodyPr>
          <a:lstStyle/>
          <a:p>
            <a:pPr eaLnBrk="1" hangingPunct="1">
              <a:buFont typeface="Wingdings" panose="05000000000000000000" pitchFamily="2" charset="2"/>
              <a:buChar char="v"/>
            </a:pPr>
            <a:r>
              <a:rPr lang="en-US" altLang="zh-TW" sz="2400" dirty="0" smtClean="0">
                <a:latin typeface="Times New Roman" panose="02020603050405020304" pitchFamily="18" charset="0"/>
                <a:ea typeface="新細明體" pitchFamily="18" charset="-120"/>
                <a:cs typeface="Times New Roman" panose="02020603050405020304" pitchFamily="18" charset="0"/>
              </a:rPr>
              <a:t>The map</a:t>
            </a:r>
          </a:p>
          <a:p>
            <a:pPr lvl="1" eaLnBrk="1" hangingPunct="1">
              <a:spcBef>
                <a:spcPct val="10000"/>
              </a:spcBef>
            </a:pPr>
            <a:r>
              <a:rPr lang="zh-TW" altLang="en-US" dirty="0" smtClean="0">
                <a:latin typeface="Times New Roman" panose="02020603050405020304" pitchFamily="18" charset="0"/>
                <a:ea typeface="新細明體" pitchFamily="18" charset="-120"/>
                <a:cs typeface="Times New Roman" panose="02020603050405020304" pitchFamily="18" charset="0"/>
              </a:rPr>
              <a:t>16 </a:t>
            </a:r>
            <a:r>
              <a:rPr lang="en-US" altLang="zh-TW" dirty="0" err="1" smtClean="0">
                <a:latin typeface="Times New Roman" panose="02020603050405020304" pitchFamily="18" charset="0"/>
                <a:ea typeface="新細明體" pitchFamily="18" charset="-120"/>
                <a:cs typeface="Times New Roman" panose="02020603050405020304" pitchFamily="18" charset="0"/>
              </a:rPr>
              <a:t>minterms</a:t>
            </a:r>
            <a:endParaRPr lang="en-US" altLang="zh-TW" dirty="0" smtClean="0">
              <a:latin typeface="Times New Roman" panose="02020603050405020304" pitchFamily="18" charset="0"/>
              <a:ea typeface="新細明體" pitchFamily="18" charset="-120"/>
              <a:cs typeface="Times New Roman" panose="02020603050405020304" pitchFamily="18" charset="0"/>
            </a:endParaRPr>
          </a:p>
          <a:p>
            <a:pPr lvl="1" eaLnBrk="1" hangingPunct="1">
              <a:spcBef>
                <a:spcPct val="10000"/>
              </a:spcBef>
            </a:pPr>
            <a:r>
              <a:rPr lang="en-US" altLang="zh-TW" dirty="0" smtClean="0">
                <a:latin typeface="Times New Roman" panose="02020603050405020304" pitchFamily="18" charset="0"/>
                <a:ea typeface="新細明體" pitchFamily="18" charset="-120"/>
                <a:cs typeface="Times New Roman" panose="02020603050405020304" pitchFamily="18" charset="0"/>
              </a:rPr>
              <a:t>Combinations of 2, 4, 8, and 16 adjacent squares</a:t>
            </a:r>
          </a:p>
          <a:p>
            <a:pPr eaLnBrk="1" hangingPunct="1"/>
            <a:endParaRPr lang="zh-TW" altLang="en-US" sz="2400" dirty="0" smtClean="0">
              <a:latin typeface="Times New Roman" panose="02020603050405020304" pitchFamily="18" charset="0"/>
              <a:ea typeface="新細明體" pitchFamily="18" charset="-120"/>
              <a:cs typeface="Times New Roman" panose="02020603050405020304" pitchFamily="18" charset="0"/>
            </a:endParaRPr>
          </a:p>
        </p:txBody>
      </p:sp>
      <p:pic>
        <p:nvPicPr>
          <p:cNvPr id="6" name="Picture 6" descr="AACFLNF0"/>
          <p:cNvPicPr>
            <a:picLocks noChangeAspect="1" noChangeArrowheads="1"/>
          </p:cNvPicPr>
          <p:nvPr/>
        </p:nvPicPr>
        <p:blipFill>
          <a:blip r:embed="rId2">
            <a:lum bright="-14000" contrast="42000"/>
            <a:extLst>
              <a:ext uri="{28A0092B-C50C-407E-A947-70E740481C1C}">
                <a14:useLocalDpi xmlns:a14="http://schemas.microsoft.com/office/drawing/2010/main" val="0"/>
              </a:ext>
            </a:extLst>
          </a:blip>
          <a:srcRect t="1114" b="12256"/>
          <a:stretch>
            <a:fillRect/>
          </a:stretch>
        </p:blipFill>
        <p:spPr bwMode="auto">
          <a:xfrm>
            <a:off x="1300163" y="2620963"/>
            <a:ext cx="6272212" cy="360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8"/>
          <p:cNvSpPr txBox="1">
            <a:spLocks noChangeArrowheads="1"/>
          </p:cNvSpPr>
          <p:nvPr/>
        </p:nvSpPr>
        <p:spPr bwMode="auto">
          <a:xfrm>
            <a:off x="2978149" y="5996930"/>
            <a:ext cx="32861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90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q"/>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n-US" altLang="zh-TW" dirty="0" smtClean="0">
                <a:latin typeface="Times New Roman" panose="02020603050405020304" pitchFamily="18" charset="0"/>
                <a:ea typeface="新細明體" pitchFamily="18" charset="-120"/>
                <a:cs typeface="Times New Roman" panose="02020603050405020304" pitchFamily="18" charset="0"/>
              </a:rPr>
              <a:t>Four-variable </a:t>
            </a:r>
            <a:r>
              <a:rPr lang="en-US" altLang="zh-TW" dirty="0">
                <a:latin typeface="Times New Roman" panose="02020603050405020304" pitchFamily="18" charset="0"/>
                <a:ea typeface="新細明體" pitchFamily="18" charset="-120"/>
                <a:cs typeface="Times New Roman" panose="02020603050405020304" pitchFamily="18" charset="0"/>
              </a:rPr>
              <a:t>Map</a:t>
            </a:r>
          </a:p>
        </p:txBody>
      </p:sp>
    </p:spTree>
    <p:extLst>
      <p:ext uri="{BB962C8B-B14F-4D97-AF65-F5344CB8AC3E}">
        <p14:creationId xmlns:p14="http://schemas.microsoft.com/office/powerpoint/2010/main" val="3320603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txBox="1">
            <a:spLocks noGrp="1"/>
          </p:cNvSpPr>
          <p:nvPr>
            <p:ph type="title"/>
          </p:nvPr>
        </p:nvSpPr>
        <p:spPr>
          <a:xfrm>
            <a:off x="422330" y="326778"/>
            <a:ext cx="10936835" cy="1463386"/>
          </a:xfrm>
          <a:prstGeom prst="rect">
            <a:avLst/>
          </a:prstGeom>
        </p:spPr>
        <p:txBody>
          <a:bodyPr wrap="square" lIns="121897" tIns="121897" rIns="121897" bIns="121897" anchor="ctr" anchorCtr="0">
            <a:noAutofit/>
          </a:bodyPr>
          <a:lstStyle/>
          <a:p>
            <a:pPr algn="l" fontAlgn="base"/>
            <a:r>
              <a:rPr lang="en-US" sz="2400" b="1" u="sng" dirty="0" smtClean="0">
                <a:latin typeface="Times New Roman" pitchFamily="18" charset="0"/>
                <a:cs typeface="Times New Roman" pitchFamily="18" charset="0"/>
              </a:rPr>
              <a:t>Problem-08:</a:t>
            </a:r>
            <a:r>
              <a:rPr lang="en-US" sz="2400" b="1" dirty="0">
                <a:latin typeface="Times New Roman" pitchFamily="18" charset="0"/>
                <a:cs typeface="Times New Roman" pitchFamily="18" charset="0"/>
              </a:rPr>
              <a:t/>
            </a:r>
            <a:br>
              <a:rPr lang="en-US" sz="2400" b="1" dirty="0">
                <a:latin typeface="Times New Roman" pitchFamily="18" charset="0"/>
                <a:cs typeface="Times New Roman" pitchFamily="18" charset="0"/>
              </a:rPr>
            </a:br>
            <a:r>
              <a:rPr lang="en-US" sz="2400" dirty="0">
                <a:latin typeface="Times New Roman" pitchFamily="18" charset="0"/>
                <a:cs typeface="Times New Roman" pitchFamily="18" charset="0"/>
              </a:rPr>
              <a:t>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Minimize the following </a:t>
            </a:r>
            <a:r>
              <a:rPr lang="en-US" sz="2400" dirty="0" err="1">
                <a:latin typeface="Times New Roman" pitchFamily="18" charset="0"/>
                <a:cs typeface="Times New Roman" pitchFamily="18" charset="0"/>
              </a:rPr>
              <a:t>boolean</a:t>
            </a:r>
            <a:r>
              <a:rPr lang="en-US" sz="2400" dirty="0">
                <a:latin typeface="Times New Roman" pitchFamily="18" charset="0"/>
                <a:cs typeface="Times New Roman" pitchFamily="18" charset="0"/>
              </a:rPr>
              <a:t> function-</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F(A, B, C, D) = </a:t>
            </a:r>
            <a:r>
              <a:rPr lang="en-US" sz="2400" dirty="0" err="1">
                <a:latin typeface="Times New Roman" pitchFamily="18" charset="0"/>
                <a:cs typeface="Times New Roman" pitchFamily="18" charset="0"/>
              </a:rPr>
              <a:t>Σm</a:t>
            </a:r>
            <a:r>
              <a:rPr lang="en-US" sz="2400" dirty="0">
                <a:latin typeface="Times New Roman" pitchFamily="18" charset="0"/>
                <a:cs typeface="Times New Roman" pitchFamily="18" charset="0"/>
              </a:rPr>
              <a:t>(0, 1, 3, 5, 7, 8, 9, 11, 13, 15)</a:t>
            </a:r>
          </a:p>
        </p:txBody>
      </p:sp>
    </p:spTree>
    <p:extLst>
      <p:ext uri="{BB962C8B-B14F-4D97-AF65-F5344CB8AC3E}">
        <p14:creationId xmlns:p14="http://schemas.microsoft.com/office/powerpoint/2010/main" val="21250642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txBox="1">
            <a:spLocks noGrp="1"/>
          </p:cNvSpPr>
          <p:nvPr>
            <p:ph type="title"/>
          </p:nvPr>
        </p:nvSpPr>
        <p:spPr>
          <a:xfrm>
            <a:off x="422330" y="326778"/>
            <a:ext cx="10936835" cy="1463386"/>
          </a:xfrm>
          <a:prstGeom prst="rect">
            <a:avLst/>
          </a:prstGeom>
        </p:spPr>
        <p:txBody>
          <a:bodyPr wrap="square" lIns="121897" tIns="121897" rIns="121897" bIns="121897" anchor="ctr" anchorCtr="0">
            <a:noAutofit/>
          </a:bodyPr>
          <a:lstStyle/>
          <a:p>
            <a:pPr fontAlgn="base"/>
            <a:r>
              <a:rPr lang="en-US" sz="2400" b="1" u="sng" dirty="0" smtClean="0">
                <a:latin typeface="Times New Roman" pitchFamily="18" charset="0"/>
                <a:cs typeface="Times New Roman" pitchFamily="18" charset="0"/>
              </a:rPr>
              <a:t>Problem-09:</a:t>
            </a:r>
            <a:r>
              <a:rPr lang="en-US" sz="2400" b="1" dirty="0">
                <a:latin typeface="Times New Roman" pitchFamily="18" charset="0"/>
                <a:cs typeface="Times New Roman" pitchFamily="18" charset="0"/>
              </a:rPr>
              <a:t/>
            </a:r>
            <a:br>
              <a:rPr lang="en-US" sz="2400" b="1" dirty="0">
                <a:latin typeface="Times New Roman" pitchFamily="18" charset="0"/>
                <a:cs typeface="Times New Roman" pitchFamily="18" charset="0"/>
              </a:rPr>
            </a:br>
            <a:r>
              <a:rPr lang="en-US" sz="2400" dirty="0">
                <a:latin typeface="Times New Roman" pitchFamily="18" charset="0"/>
                <a:cs typeface="Times New Roman" pitchFamily="18" charset="0"/>
              </a:rPr>
              <a:t>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Minimize the following </a:t>
            </a:r>
            <a:r>
              <a:rPr lang="en-US" sz="2400" dirty="0" err="1">
                <a:latin typeface="Times New Roman" pitchFamily="18" charset="0"/>
                <a:cs typeface="Times New Roman" pitchFamily="18" charset="0"/>
              </a:rPr>
              <a:t>boolean</a:t>
            </a:r>
            <a:r>
              <a:rPr lang="en-US" sz="2400" dirty="0">
                <a:latin typeface="Times New Roman" pitchFamily="18" charset="0"/>
                <a:cs typeface="Times New Roman" pitchFamily="18" charset="0"/>
              </a:rPr>
              <a:t> function-</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F(A, B, C, D) = </a:t>
            </a:r>
            <a:r>
              <a:rPr lang="en-US" sz="2400" dirty="0" err="1">
                <a:latin typeface="Times New Roman" pitchFamily="18" charset="0"/>
                <a:cs typeface="Times New Roman" pitchFamily="18" charset="0"/>
              </a:rPr>
              <a:t>Σm</a:t>
            </a:r>
            <a:r>
              <a:rPr lang="en-US" sz="2400" dirty="0">
                <a:latin typeface="Times New Roman" pitchFamily="18" charset="0"/>
                <a:cs typeface="Times New Roman" pitchFamily="18" charset="0"/>
              </a:rPr>
              <a:t>(0, 1, 3, 5, 7, 8, 9, 11, 13, 15)</a:t>
            </a:r>
          </a:p>
        </p:txBody>
      </p:sp>
      <p:pic>
        <p:nvPicPr>
          <p:cNvPr id="23554" name="Picture 2" descr="https://www.gatevidyalay.com/wp-content/uploads/2020/07/Karnaugh-Maps-Solved-Examples-Problem-02-Solu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3169" y="2210872"/>
            <a:ext cx="4764155" cy="390965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8363083" y="4995861"/>
            <a:ext cx="2265877" cy="369332"/>
          </a:xfrm>
          <a:prstGeom prst="rect">
            <a:avLst/>
          </a:prstGeom>
        </p:spPr>
        <p:txBody>
          <a:bodyPr wrap="none">
            <a:spAutoFit/>
          </a:bodyPr>
          <a:lstStyle/>
          <a:p>
            <a:r>
              <a:rPr lang="en-US" b="1" dirty="0"/>
              <a:t>F(A, B, C, D) = B’C’ + D</a:t>
            </a:r>
            <a:endParaRPr lang="en-US" dirty="0"/>
          </a:p>
        </p:txBody>
      </p:sp>
    </p:spTree>
    <p:extLst>
      <p:ext uri="{BB962C8B-B14F-4D97-AF65-F5344CB8AC3E}">
        <p14:creationId xmlns:p14="http://schemas.microsoft.com/office/powerpoint/2010/main" val="20300720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idx="4294967295"/>
          </p:nvPr>
        </p:nvSpPr>
        <p:spPr>
          <a:xfrm>
            <a:off x="914400" y="152400"/>
            <a:ext cx="7772400" cy="712788"/>
          </a:xfrm>
        </p:spPr>
        <p:txBody>
          <a:bodyPr lIns="0" tIns="0" rIns="0" bIns="0">
            <a:normAutofit/>
          </a:bodyPr>
          <a:lstStyle/>
          <a:p>
            <a:pPr eaLnBrk="1" hangingPunct="1"/>
            <a:r>
              <a:rPr lang="en-US" altLang="zh-TW" sz="2800" b="1" dirty="0" smtClean="0">
                <a:latin typeface="Times New Roman" panose="02020603050405020304" pitchFamily="18" charset="0"/>
                <a:ea typeface="新細明體" pitchFamily="18" charset="-120"/>
                <a:cs typeface="Times New Roman" panose="02020603050405020304" pitchFamily="18" charset="0"/>
              </a:rPr>
              <a:t>Example 10</a:t>
            </a:r>
            <a:endParaRPr lang="zh-TW" altLang="en-US" sz="2800" b="1" dirty="0" smtClean="0">
              <a:latin typeface="Times New Roman" panose="02020603050405020304" pitchFamily="18" charset="0"/>
              <a:ea typeface="新細明體" pitchFamily="18" charset="-120"/>
              <a:cs typeface="Times New Roman" panose="02020603050405020304" pitchFamily="18" charset="0"/>
            </a:endParaRPr>
          </a:p>
        </p:txBody>
      </p:sp>
      <p:sp>
        <p:nvSpPr>
          <p:cNvPr id="5" name="內容版面配置區 2"/>
          <p:cNvSpPr>
            <a:spLocks noGrp="1"/>
          </p:cNvSpPr>
          <p:nvPr>
            <p:ph idx="4294967295"/>
          </p:nvPr>
        </p:nvSpPr>
        <p:spPr>
          <a:xfrm>
            <a:off x="685799" y="1066800"/>
            <a:ext cx="9382991" cy="5181600"/>
          </a:xfrm>
        </p:spPr>
        <p:txBody>
          <a:bodyPr lIns="90488" tIns="44450" rIns="90488" bIns="44450"/>
          <a:lstStyle/>
          <a:p>
            <a:pPr eaLnBrk="1" hangingPunct="1">
              <a:buFont typeface="Wingdings" panose="05000000000000000000" pitchFamily="2" charset="2"/>
              <a:buChar char="v"/>
            </a:pPr>
            <a:r>
              <a:rPr lang="en-US" altLang="zh-TW" sz="2400" dirty="0" smtClean="0">
                <a:latin typeface="Times New Roman" panose="02020603050405020304" pitchFamily="18" charset="0"/>
                <a:ea typeface="新細明體" pitchFamily="18" charset="-120"/>
                <a:cs typeface="Times New Roman" panose="02020603050405020304" pitchFamily="18" charset="0"/>
              </a:rPr>
              <a:t>Simplify </a:t>
            </a:r>
            <a:r>
              <a:rPr lang="en-US" altLang="zh-TW" sz="2400" i="1" dirty="0" smtClean="0">
                <a:latin typeface="Times New Roman" panose="02020603050405020304" pitchFamily="18" charset="0"/>
                <a:ea typeface="新細明體" pitchFamily="18" charset="-120"/>
                <a:cs typeface="Times New Roman" panose="02020603050405020304" pitchFamily="18" charset="0"/>
              </a:rPr>
              <a:t>F</a:t>
            </a:r>
            <a:r>
              <a:rPr lang="en-US" altLang="zh-TW" sz="2400" dirty="0" smtClean="0">
                <a:latin typeface="Times New Roman" panose="02020603050405020304" pitchFamily="18" charset="0"/>
                <a:ea typeface="新細明體" pitchFamily="18" charset="-120"/>
                <a:cs typeface="Times New Roman" panose="02020603050405020304" pitchFamily="18" charset="0"/>
              </a:rPr>
              <a:t>(</a:t>
            </a:r>
            <a:r>
              <a:rPr lang="en-US" altLang="zh-TW" sz="2400" i="1" dirty="0" smtClean="0">
                <a:latin typeface="Times New Roman" panose="02020603050405020304" pitchFamily="18" charset="0"/>
                <a:ea typeface="新細明體" pitchFamily="18" charset="-120"/>
                <a:cs typeface="Times New Roman" panose="02020603050405020304" pitchFamily="18" charset="0"/>
              </a:rPr>
              <a:t>w</a:t>
            </a:r>
            <a:r>
              <a:rPr lang="en-US" altLang="zh-TW" sz="2400" dirty="0" smtClean="0">
                <a:latin typeface="Times New Roman" panose="02020603050405020304" pitchFamily="18" charset="0"/>
                <a:ea typeface="新細明體" pitchFamily="18" charset="-120"/>
                <a:cs typeface="Times New Roman" panose="02020603050405020304" pitchFamily="18" charset="0"/>
              </a:rPr>
              <a:t>, </a:t>
            </a:r>
            <a:r>
              <a:rPr lang="en-US" altLang="zh-TW" sz="2400" i="1" dirty="0" smtClean="0">
                <a:latin typeface="Times New Roman" panose="02020603050405020304" pitchFamily="18" charset="0"/>
                <a:ea typeface="新細明體" pitchFamily="18" charset="-120"/>
                <a:cs typeface="Times New Roman" panose="02020603050405020304" pitchFamily="18" charset="0"/>
              </a:rPr>
              <a:t>x</a:t>
            </a:r>
            <a:r>
              <a:rPr lang="en-US" altLang="zh-TW" sz="2400" dirty="0" smtClean="0">
                <a:latin typeface="Times New Roman" panose="02020603050405020304" pitchFamily="18" charset="0"/>
                <a:ea typeface="新細明體" pitchFamily="18" charset="-120"/>
                <a:cs typeface="Times New Roman" panose="02020603050405020304" pitchFamily="18" charset="0"/>
              </a:rPr>
              <a:t>, </a:t>
            </a:r>
            <a:r>
              <a:rPr lang="en-US" altLang="zh-TW" sz="2400" i="1" dirty="0" smtClean="0">
                <a:latin typeface="Times New Roman" panose="02020603050405020304" pitchFamily="18" charset="0"/>
                <a:ea typeface="新細明體" pitchFamily="18" charset="-120"/>
                <a:cs typeface="Times New Roman" panose="02020603050405020304" pitchFamily="18" charset="0"/>
              </a:rPr>
              <a:t>y</a:t>
            </a:r>
            <a:r>
              <a:rPr lang="en-US" altLang="zh-TW" sz="2400" dirty="0" smtClean="0">
                <a:latin typeface="Times New Roman" panose="02020603050405020304" pitchFamily="18" charset="0"/>
                <a:ea typeface="新細明體" pitchFamily="18" charset="-120"/>
                <a:cs typeface="Times New Roman" panose="02020603050405020304" pitchFamily="18" charset="0"/>
              </a:rPr>
              <a:t>, </a:t>
            </a:r>
            <a:r>
              <a:rPr lang="en-US" altLang="zh-TW" sz="2400" i="1" dirty="0" smtClean="0">
                <a:latin typeface="Times New Roman" panose="02020603050405020304" pitchFamily="18" charset="0"/>
                <a:ea typeface="新細明體" pitchFamily="18" charset="-120"/>
                <a:cs typeface="Times New Roman" panose="02020603050405020304" pitchFamily="18" charset="0"/>
              </a:rPr>
              <a:t>z</a:t>
            </a:r>
            <a:r>
              <a:rPr lang="en-US" altLang="zh-TW" sz="2400" dirty="0" smtClean="0">
                <a:latin typeface="Times New Roman" panose="02020603050405020304" pitchFamily="18" charset="0"/>
                <a:ea typeface="新細明體" pitchFamily="18" charset="-120"/>
                <a:cs typeface="Times New Roman" panose="02020603050405020304" pitchFamily="18" charset="0"/>
              </a:rPr>
              <a:t>) = S(0, 1, 2, 4, 5, 6, 8, 9, 12, 13, 14)</a:t>
            </a:r>
          </a:p>
          <a:p>
            <a:pPr eaLnBrk="1" hangingPunct="1"/>
            <a:endParaRPr lang="zh-TW" altLang="en-US" dirty="0" smtClean="0">
              <a:ea typeface="新細明體" pitchFamily="18" charset="-120"/>
            </a:endParaRPr>
          </a:p>
        </p:txBody>
      </p:sp>
      <p:pic>
        <p:nvPicPr>
          <p:cNvPr id="6" name="Picture 7"/>
          <p:cNvPicPr>
            <a:picLocks noChangeAspect="1" noChangeArrowheads="1"/>
          </p:cNvPicPr>
          <p:nvPr/>
        </p:nvPicPr>
        <p:blipFill rotWithShape="1">
          <a:blip r:embed="rId2">
            <a:lum bright="-14000" contrast="32000"/>
            <a:extLst>
              <a:ext uri="{28A0092B-C50C-407E-A947-70E740481C1C}">
                <a14:useLocalDpi xmlns:a14="http://schemas.microsoft.com/office/drawing/2010/main" val="0"/>
              </a:ext>
            </a:extLst>
          </a:blip>
          <a:srcRect b="10654"/>
          <a:stretch/>
        </p:blipFill>
        <p:spPr bwMode="auto">
          <a:xfrm>
            <a:off x="1064483" y="1551374"/>
            <a:ext cx="4749800" cy="3477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p:nvSpPr>
        <p:spPr bwMode="auto">
          <a:xfrm>
            <a:off x="6188033" y="4181647"/>
            <a:ext cx="19081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folHlink"/>
              </a:buClr>
              <a:buSzPct val="90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1pPr>
            <a:lvl2pPr>
              <a:spcBef>
                <a:spcPct val="20000"/>
              </a:spcBef>
              <a:buClr>
                <a:schemeClr val="accent1"/>
              </a:buClr>
              <a:buSzPct val="75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q"/>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marL="0" lvl="1" eaLnBrk="1" hangingPunct="1">
              <a:buClr>
                <a:schemeClr val="hlink"/>
              </a:buClr>
              <a:buSzPct val="55000"/>
              <a:buFontTx/>
              <a:buNone/>
            </a:pPr>
            <a:r>
              <a:rPr lang="en-US" altLang="zh-TW" i="1" dirty="0">
                <a:latin typeface="Times New Roman" panose="02020603050405020304" pitchFamily="18" charset="0"/>
                <a:ea typeface="新細明體" pitchFamily="18" charset="-120"/>
                <a:cs typeface="Times New Roman" panose="02020603050405020304" pitchFamily="18" charset="0"/>
              </a:rPr>
              <a:t>F = y'+w'z'+</a:t>
            </a:r>
            <a:r>
              <a:rPr lang="en-US" altLang="zh-TW" i="1" dirty="0" err="1">
                <a:latin typeface="Times New Roman" panose="02020603050405020304" pitchFamily="18" charset="0"/>
                <a:ea typeface="新細明體" pitchFamily="18" charset="-120"/>
                <a:cs typeface="Times New Roman" panose="02020603050405020304" pitchFamily="18" charset="0"/>
              </a:rPr>
              <a:t>xz</a:t>
            </a:r>
            <a:r>
              <a:rPr lang="en-US" altLang="zh-TW" i="1" dirty="0">
                <a:latin typeface="Times New Roman" panose="02020603050405020304" pitchFamily="18" charset="0"/>
                <a:ea typeface="新細明體" pitchFamily="18" charset="-120"/>
                <a:cs typeface="Times New Roman" panose="02020603050405020304" pitchFamily="18" charset="0"/>
              </a:rPr>
              <a:t>'</a:t>
            </a:r>
            <a:endParaRPr lang="zh-TW" altLang="en-US" i="1" dirty="0">
              <a:latin typeface="Times New Roman" panose="02020603050405020304" pitchFamily="18" charset="0"/>
              <a:ea typeface="新細明體" pitchFamily="18" charset="-120"/>
              <a:cs typeface="Times New Roman" panose="02020603050405020304" pitchFamily="18" charset="0"/>
            </a:endParaRPr>
          </a:p>
        </p:txBody>
      </p:sp>
      <p:sp>
        <p:nvSpPr>
          <p:cNvPr id="8" name="Text Box 8"/>
          <p:cNvSpPr txBox="1">
            <a:spLocks noChangeArrowheads="1"/>
          </p:cNvSpPr>
          <p:nvPr/>
        </p:nvSpPr>
        <p:spPr bwMode="auto">
          <a:xfrm>
            <a:off x="523103" y="5411483"/>
            <a:ext cx="8610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90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q"/>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n-US" altLang="zh-TW" i="1" dirty="0" smtClean="0">
                <a:latin typeface="Times New Roman" panose="02020603050405020304" pitchFamily="18" charset="0"/>
                <a:ea typeface="新細明體" pitchFamily="18" charset="-120"/>
                <a:cs typeface="Times New Roman" panose="02020603050405020304" pitchFamily="18" charset="0"/>
              </a:rPr>
              <a:t>F</a:t>
            </a:r>
            <a:r>
              <a:rPr lang="en-US" altLang="zh-TW" dirty="0" smtClean="0">
                <a:latin typeface="Times New Roman" panose="02020603050405020304" pitchFamily="18" charset="0"/>
                <a:ea typeface="新細明體" pitchFamily="18" charset="-120"/>
                <a:cs typeface="Times New Roman" panose="02020603050405020304" pitchFamily="18" charset="0"/>
              </a:rPr>
              <a:t>(</a:t>
            </a:r>
            <a:r>
              <a:rPr lang="en-US" altLang="zh-TW" i="1" dirty="0" smtClean="0">
                <a:latin typeface="Times New Roman" panose="02020603050405020304" pitchFamily="18" charset="0"/>
                <a:ea typeface="新細明體" pitchFamily="18" charset="-120"/>
                <a:cs typeface="Times New Roman" panose="02020603050405020304" pitchFamily="18" charset="0"/>
              </a:rPr>
              <a:t>w</a:t>
            </a:r>
            <a:r>
              <a:rPr lang="en-US" altLang="zh-TW" dirty="0">
                <a:latin typeface="Times New Roman" panose="02020603050405020304" pitchFamily="18" charset="0"/>
                <a:ea typeface="新細明體" pitchFamily="18" charset="-120"/>
                <a:cs typeface="Times New Roman" panose="02020603050405020304" pitchFamily="18" charset="0"/>
              </a:rPr>
              <a:t>, </a:t>
            </a:r>
            <a:r>
              <a:rPr lang="en-US" altLang="zh-TW" i="1" dirty="0">
                <a:latin typeface="Times New Roman" panose="02020603050405020304" pitchFamily="18" charset="0"/>
                <a:ea typeface="新細明體" pitchFamily="18" charset="-120"/>
                <a:cs typeface="Times New Roman" panose="02020603050405020304" pitchFamily="18" charset="0"/>
              </a:rPr>
              <a:t>x</a:t>
            </a:r>
            <a:r>
              <a:rPr lang="en-US" altLang="zh-TW" dirty="0">
                <a:latin typeface="Times New Roman" panose="02020603050405020304" pitchFamily="18" charset="0"/>
                <a:ea typeface="新細明體" pitchFamily="18" charset="-120"/>
                <a:cs typeface="Times New Roman" panose="02020603050405020304" pitchFamily="18" charset="0"/>
              </a:rPr>
              <a:t>, </a:t>
            </a:r>
            <a:r>
              <a:rPr lang="en-US" altLang="zh-TW" i="1" dirty="0">
                <a:latin typeface="Times New Roman" panose="02020603050405020304" pitchFamily="18" charset="0"/>
                <a:ea typeface="新細明體" pitchFamily="18" charset="-120"/>
                <a:cs typeface="Times New Roman" panose="02020603050405020304" pitchFamily="18" charset="0"/>
              </a:rPr>
              <a:t>y</a:t>
            </a:r>
            <a:r>
              <a:rPr lang="en-US" altLang="zh-TW" dirty="0">
                <a:latin typeface="Times New Roman" panose="02020603050405020304" pitchFamily="18" charset="0"/>
                <a:ea typeface="新細明體" pitchFamily="18" charset="-120"/>
                <a:cs typeface="Times New Roman" panose="02020603050405020304" pitchFamily="18" charset="0"/>
              </a:rPr>
              <a:t>, </a:t>
            </a:r>
            <a:r>
              <a:rPr lang="en-US" altLang="zh-TW" i="1" dirty="0">
                <a:latin typeface="Times New Roman" panose="02020603050405020304" pitchFamily="18" charset="0"/>
                <a:ea typeface="新細明體" pitchFamily="18" charset="-120"/>
                <a:cs typeface="Times New Roman" panose="02020603050405020304" pitchFamily="18" charset="0"/>
              </a:rPr>
              <a:t>z</a:t>
            </a:r>
            <a:r>
              <a:rPr lang="en-US" altLang="zh-TW" dirty="0">
                <a:latin typeface="Times New Roman" panose="02020603050405020304" pitchFamily="18" charset="0"/>
                <a:ea typeface="新細明體" pitchFamily="18" charset="-120"/>
                <a:cs typeface="Times New Roman" panose="02020603050405020304" pitchFamily="18" charset="0"/>
              </a:rPr>
              <a:t>) = </a:t>
            </a:r>
            <a:r>
              <a:rPr lang="el-GR" altLang="zh-TW" dirty="0">
                <a:latin typeface="Times New Roman" panose="02020603050405020304" pitchFamily="18" charset="0"/>
                <a:ea typeface="新細明體" pitchFamily="18" charset="-120"/>
                <a:cs typeface="Times New Roman" panose="02020603050405020304" pitchFamily="18" charset="0"/>
              </a:rPr>
              <a:t>Σ</a:t>
            </a:r>
            <a:r>
              <a:rPr lang="en-US" altLang="zh-TW" dirty="0">
                <a:latin typeface="Times New Roman" panose="02020603050405020304" pitchFamily="18" charset="0"/>
                <a:ea typeface="新細明體" pitchFamily="18" charset="-120"/>
                <a:cs typeface="Times New Roman" panose="02020603050405020304" pitchFamily="18" charset="0"/>
              </a:rPr>
              <a:t>(0, 1, 2, 4, 5, 6, 8, 9, 12, 13, 14) = </a:t>
            </a:r>
            <a:r>
              <a:rPr lang="en-US" altLang="zh-TW" b="1" i="1" dirty="0">
                <a:solidFill>
                  <a:srgbClr val="FF0000"/>
                </a:solidFill>
                <a:latin typeface="Times New Roman" panose="02020603050405020304" pitchFamily="18" charset="0"/>
                <a:ea typeface="新細明體" pitchFamily="18" charset="-120"/>
                <a:cs typeface="Times New Roman" panose="02020603050405020304" pitchFamily="18" charset="0"/>
              </a:rPr>
              <a:t>y' + w' z' +</a:t>
            </a:r>
            <a:r>
              <a:rPr lang="en-US" altLang="zh-TW" b="1" i="1" dirty="0" err="1">
                <a:solidFill>
                  <a:srgbClr val="FF0000"/>
                </a:solidFill>
                <a:latin typeface="Times New Roman" panose="02020603050405020304" pitchFamily="18" charset="0"/>
                <a:ea typeface="新細明體" pitchFamily="18" charset="-120"/>
                <a:cs typeface="Times New Roman" panose="02020603050405020304" pitchFamily="18" charset="0"/>
              </a:rPr>
              <a:t>xz</a:t>
            </a:r>
            <a:r>
              <a:rPr lang="en-US" altLang="zh-TW" b="1" i="1" dirty="0">
                <a:solidFill>
                  <a:srgbClr val="FF0000"/>
                </a:solidFill>
                <a:latin typeface="Times New Roman" panose="02020603050405020304" pitchFamily="18" charset="0"/>
                <a:ea typeface="新細明體" pitchFamily="18" charset="-120"/>
                <a:cs typeface="Times New Roman" panose="02020603050405020304" pitchFamily="18" charset="0"/>
              </a:rPr>
              <a:t>'</a:t>
            </a:r>
          </a:p>
        </p:txBody>
      </p:sp>
      <p:sp>
        <p:nvSpPr>
          <p:cNvPr id="9" name="AutoShape 42"/>
          <p:cNvSpPr>
            <a:spLocks noChangeArrowheads="1"/>
          </p:cNvSpPr>
          <p:nvPr/>
        </p:nvSpPr>
        <p:spPr bwMode="auto">
          <a:xfrm>
            <a:off x="5187006" y="4273722"/>
            <a:ext cx="831850" cy="215900"/>
          </a:xfrm>
          <a:prstGeom prst="notchedRightArrow">
            <a:avLst>
              <a:gd name="adj1" fmla="val 50000"/>
              <a:gd name="adj2" fmla="val 104350"/>
            </a:avLst>
          </a:prstGeom>
          <a:solidFill>
            <a:srgbClr val="FFC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90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q"/>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zh-TW" altLang="en-US" sz="1400" i="1" u="sng">
              <a:solidFill>
                <a:srgbClr val="003366"/>
              </a:solidFill>
              <a:latin typeface="Times New Roman" panose="02020603050405020304" pitchFamily="18" charset="0"/>
              <a:ea typeface="新細明體" pitchFamily="18" charset="-120"/>
              <a:cs typeface="Angsana New" pitchFamily="18" charset="-34"/>
            </a:endParaRPr>
          </a:p>
        </p:txBody>
      </p:sp>
    </p:spTree>
    <p:extLst>
      <p:ext uri="{BB962C8B-B14F-4D97-AF65-F5344CB8AC3E}">
        <p14:creationId xmlns:p14="http://schemas.microsoft.com/office/powerpoint/2010/main" val="1516518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idx="4294967295"/>
          </p:nvPr>
        </p:nvSpPr>
        <p:spPr>
          <a:xfrm>
            <a:off x="914400" y="152400"/>
            <a:ext cx="7772400" cy="712788"/>
          </a:xfrm>
        </p:spPr>
        <p:txBody>
          <a:bodyPr lIns="0" tIns="0" rIns="0" bIns="0">
            <a:normAutofit/>
          </a:bodyPr>
          <a:lstStyle/>
          <a:p>
            <a:pPr eaLnBrk="1" hangingPunct="1"/>
            <a:r>
              <a:rPr lang="en-US" altLang="zh-TW" sz="2800" b="1" dirty="0" smtClean="0">
                <a:latin typeface="Times New Roman" panose="02020603050405020304" pitchFamily="18" charset="0"/>
                <a:ea typeface="新細明體" pitchFamily="18" charset="-120"/>
                <a:cs typeface="Times New Roman" panose="02020603050405020304" pitchFamily="18" charset="0"/>
              </a:rPr>
              <a:t>Example11</a:t>
            </a:r>
            <a:endParaRPr lang="zh-TW" altLang="en-US" sz="2800" b="1" dirty="0" smtClean="0">
              <a:latin typeface="Times New Roman" panose="02020603050405020304" pitchFamily="18" charset="0"/>
              <a:ea typeface="新細明體" pitchFamily="18" charset="-120"/>
              <a:cs typeface="Times New Roman" panose="02020603050405020304" pitchFamily="18" charset="0"/>
            </a:endParaRPr>
          </a:p>
        </p:txBody>
      </p:sp>
      <p:sp>
        <p:nvSpPr>
          <p:cNvPr id="5" name="內容版面配置區 2"/>
          <p:cNvSpPr>
            <a:spLocks noGrp="1"/>
          </p:cNvSpPr>
          <p:nvPr>
            <p:ph idx="4294967295"/>
          </p:nvPr>
        </p:nvSpPr>
        <p:spPr>
          <a:xfrm>
            <a:off x="685800" y="1066800"/>
            <a:ext cx="10099964" cy="5181600"/>
          </a:xfrm>
        </p:spPr>
        <p:txBody>
          <a:bodyPr lIns="90488" tIns="44450" rIns="90488" bIns="44450"/>
          <a:lstStyle/>
          <a:p>
            <a:pPr eaLnBrk="1" hangingPunct="1"/>
            <a:r>
              <a:rPr lang="en-US" altLang="zh-TW" sz="2400" dirty="0" smtClean="0">
                <a:latin typeface="Times New Roman" panose="02020603050405020304" pitchFamily="18" charset="0"/>
                <a:ea typeface="新細明體" pitchFamily="18" charset="-120"/>
                <a:cs typeface="Times New Roman" panose="02020603050405020304" pitchFamily="18" charset="0"/>
              </a:rPr>
              <a:t>Simplify </a:t>
            </a:r>
            <a:r>
              <a:rPr lang="en-US" altLang="zh-TW" sz="2400" i="1" dirty="0" smtClean="0">
                <a:latin typeface="Times New Roman" panose="02020603050405020304" pitchFamily="18" charset="0"/>
                <a:ea typeface="新細明體" pitchFamily="18" charset="-120"/>
                <a:cs typeface="Times New Roman" panose="02020603050405020304" pitchFamily="18" charset="0"/>
              </a:rPr>
              <a:t>F = A</a:t>
            </a:r>
            <a:r>
              <a:rPr lang="en-US" altLang="zh-TW" sz="2400" i="1" dirty="0" smtClean="0">
                <a:latin typeface="Times New Roman" panose="02020603050405020304" pitchFamily="18" charset="0"/>
                <a:ea typeface="新細明體" pitchFamily="18" charset="-120"/>
                <a:cs typeface="Times New Roman" panose="02020603050405020304" pitchFamily="18" charset="0"/>
                <a:sym typeface="Symbol" panose="05050102010706020507" pitchFamily="18" charset="2"/>
              </a:rPr>
              <a:t></a:t>
            </a:r>
            <a:r>
              <a:rPr lang="en-US" altLang="zh-TW" sz="2400" i="1" dirty="0" smtClean="0">
                <a:latin typeface="Times New Roman" panose="02020603050405020304" pitchFamily="18" charset="0"/>
                <a:ea typeface="新細明體" pitchFamily="18" charset="-120"/>
                <a:cs typeface="Times New Roman" panose="02020603050405020304" pitchFamily="18" charset="0"/>
              </a:rPr>
              <a:t>B</a:t>
            </a:r>
            <a:r>
              <a:rPr lang="en-US" altLang="zh-TW" sz="2400" i="1" dirty="0" smtClean="0">
                <a:latin typeface="Times New Roman" panose="02020603050405020304" pitchFamily="18" charset="0"/>
                <a:ea typeface="新細明體" pitchFamily="18" charset="-120"/>
                <a:cs typeface="Times New Roman" panose="02020603050405020304" pitchFamily="18" charset="0"/>
                <a:sym typeface="Symbol" panose="05050102010706020507" pitchFamily="18" charset="2"/>
              </a:rPr>
              <a:t></a:t>
            </a:r>
            <a:r>
              <a:rPr lang="en-US" altLang="zh-TW" sz="2400" i="1" dirty="0" smtClean="0">
                <a:latin typeface="Times New Roman" panose="02020603050405020304" pitchFamily="18" charset="0"/>
                <a:ea typeface="新細明體" pitchFamily="18" charset="-120"/>
                <a:cs typeface="Times New Roman" panose="02020603050405020304" pitchFamily="18" charset="0"/>
              </a:rPr>
              <a:t>C</a:t>
            </a:r>
            <a:r>
              <a:rPr lang="en-US" altLang="zh-TW" sz="2400" i="1" dirty="0" smtClean="0">
                <a:latin typeface="Times New Roman" panose="02020603050405020304" pitchFamily="18" charset="0"/>
                <a:ea typeface="新細明體" pitchFamily="18" charset="-120"/>
                <a:cs typeface="Times New Roman" panose="02020603050405020304" pitchFamily="18" charset="0"/>
                <a:sym typeface="Symbol" panose="05050102010706020507" pitchFamily="18" charset="2"/>
              </a:rPr>
              <a:t></a:t>
            </a:r>
            <a:r>
              <a:rPr lang="en-US" altLang="zh-TW" sz="2400" i="1" dirty="0" smtClean="0">
                <a:latin typeface="Times New Roman" panose="02020603050405020304" pitchFamily="18" charset="0"/>
                <a:ea typeface="新細明體" pitchFamily="18" charset="-120"/>
                <a:cs typeface="Times New Roman" panose="02020603050405020304" pitchFamily="18" charset="0"/>
              </a:rPr>
              <a:t> + B</a:t>
            </a:r>
            <a:r>
              <a:rPr lang="en-US" altLang="zh-TW" sz="2400" i="1" dirty="0" smtClean="0">
                <a:latin typeface="Times New Roman" panose="02020603050405020304" pitchFamily="18" charset="0"/>
                <a:ea typeface="新細明體" pitchFamily="18" charset="-120"/>
                <a:cs typeface="Times New Roman" panose="02020603050405020304" pitchFamily="18" charset="0"/>
                <a:sym typeface="Symbol" panose="05050102010706020507" pitchFamily="18" charset="2"/>
              </a:rPr>
              <a:t></a:t>
            </a:r>
            <a:r>
              <a:rPr lang="en-US" altLang="zh-TW" sz="2400" i="1" dirty="0" smtClean="0">
                <a:latin typeface="Times New Roman" panose="02020603050405020304" pitchFamily="18" charset="0"/>
                <a:ea typeface="新細明體" pitchFamily="18" charset="-120"/>
                <a:cs typeface="Times New Roman" panose="02020603050405020304" pitchFamily="18" charset="0"/>
              </a:rPr>
              <a:t>CD</a:t>
            </a:r>
            <a:r>
              <a:rPr lang="en-US" altLang="zh-TW" sz="2400" i="1" dirty="0" smtClean="0">
                <a:latin typeface="Times New Roman" panose="02020603050405020304" pitchFamily="18" charset="0"/>
                <a:ea typeface="新細明體" pitchFamily="18" charset="-120"/>
                <a:cs typeface="Times New Roman" panose="02020603050405020304" pitchFamily="18" charset="0"/>
                <a:sym typeface="Symbol" panose="05050102010706020507" pitchFamily="18" charset="2"/>
              </a:rPr>
              <a:t></a:t>
            </a:r>
            <a:r>
              <a:rPr lang="en-US" altLang="zh-TW" sz="2400" i="1" dirty="0" smtClean="0">
                <a:latin typeface="Times New Roman" panose="02020603050405020304" pitchFamily="18" charset="0"/>
                <a:ea typeface="新細明體" pitchFamily="18" charset="-120"/>
                <a:cs typeface="Times New Roman" panose="02020603050405020304" pitchFamily="18" charset="0"/>
              </a:rPr>
              <a:t> + A</a:t>
            </a:r>
            <a:r>
              <a:rPr lang="en-US" altLang="zh-TW" sz="2400" i="1" dirty="0" smtClean="0">
                <a:latin typeface="Times New Roman" panose="02020603050405020304" pitchFamily="18" charset="0"/>
                <a:ea typeface="新細明體" pitchFamily="18" charset="-120"/>
                <a:cs typeface="Times New Roman" panose="02020603050405020304" pitchFamily="18" charset="0"/>
                <a:sym typeface="Symbol" panose="05050102010706020507" pitchFamily="18" charset="2"/>
              </a:rPr>
              <a:t> </a:t>
            </a:r>
            <a:r>
              <a:rPr lang="en-US" altLang="zh-TW" sz="2400" i="1" dirty="0" smtClean="0">
                <a:latin typeface="Times New Roman" panose="02020603050405020304" pitchFamily="18" charset="0"/>
                <a:ea typeface="新細明體" pitchFamily="18" charset="-120"/>
                <a:cs typeface="Times New Roman" panose="02020603050405020304" pitchFamily="18" charset="0"/>
              </a:rPr>
              <a:t> BCD</a:t>
            </a:r>
            <a:r>
              <a:rPr lang="en-US" altLang="zh-TW" sz="2400" i="1" dirty="0" smtClean="0">
                <a:solidFill>
                  <a:srgbClr val="000000"/>
                </a:solidFill>
                <a:latin typeface="Times New Roman" panose="02020603050405020304" pitchFamily="18" charset="0"/>
                <a:ea typeface="新細明體" pitchFamily="18" charset="-120"/>
                <a:cs typeface="Times New Roman" panose="02020603050405020304" pitchFamily="18" charset="0"/>
                <a:sym typeface="Symbol" panose="05050102010706020507" pitchFamily="18" charset="2"/>
              </a:rPr>
              <a:t> </a:t>
            </a:r>
            <a:r>
              <a:rPr lang="en-US" altLang="zh-TW" sz="2400" i="1" dirty="0" smtClean="0">
                <a:latin typeface="Times New Roman" panose="02020603050405020304" pitchFamily="18" charset="0"/>
                <a:ea typeface="新細明體" pitchFamily="18" charset="-120"/>
                <a:cs typeface="Times New Roman" panose="02020603050405020304" pitchFamily="18" charset="0"/>
              </a:rPr>
              <a:t> + AB</a:t>
            </a:r>
            <a:r>
              <a:rPr lang="en-US" altLang="zh-TW" sz="2400" i="1" dirty="0" smtClean="0">
                <a:latin typeface="Times New Roman" panose="02020603050405020304" pitchFamily="18" charset="0"/>
                <a:ea typeface="新細明體" pitchFamily="18" charset="-120"/>
                <a:cs typeface="Times New Roman" panose="02020603050405020304" pitchFamily="18" charset="0"/>
                <a:sym typeface="Symbol" panose="05050102010706020507" pitchFamily="18" charset="2"/>
              </a:rPr>
              <a:t></a:t>
            </a:r>
            <a:r>
              <a:rPr lang="en-US" altLang="zh-TW" sz="2400" i="1" dirty="0" smtClean="0">
                <a:latin typeface="Times New Roman" panose="02020603050405020304" pitchFamily="18" charset="0"/>
                <a:ea typeface="新細明體" pitchFamily="18" charset="-120"/>
                <a:cs typeface="Times New Roman" panose="02020603050405020304" pitchFamily="18" charset="0"/>
              </a:rPr>
              <a:t>C</a:t>
            </a:r>
            <a:r>
              <a:rPr lang="en-US" altLang="zh-TW" sz="2400" i="1" dirty="0" smtClean="0">
                <a:latin typeface="Times New Roman" panose="02020603050405020304" pitchFamily="18" charset="0"/>
                <a:ea typeface="新細明體" pitchFamily="18" charset="-120"/>
                <a:cs typeface="Times New Roman" panose="02020603050405020304" pitchFamily="18" charset="0"/>
                <a:sym typeface="Symbol" panose="05050102010706020507" pitchFamily="18" charset="2"/>
              </a:rPr>
              <a:t></a:t>
            </a:r>
          </a:p>
          <a:p>
            <a:pPr eaLnBrk="1" hangingPunct="1"/>
            <a:endParaRPr lang="en-US" altLang="zh-TW" dirty="0" smtClean="0">
              <a:ea typeface="新細明體" pitchFamily="18" charset="-120"/>
            </a:endParaRPr>
          </a:p>
          <a:p>
            <a:pPr eaLnBrk="1" hangingPunct="1"/>
            <a:endParaRPr lang="zh-TW" altLang="en-US" dirty="0" smtClean="0">
              <a:ea typeface="新細明體" pitchFamily="18" charset="-120"/>
            </a:endParaRPr>
          </a:p>
        </p:txBody>
      </p:sp>
      <p:pic>
        <p:nvPicPr>
          <p:cNvPr id="6" name="Picture 7"/>
          <p:cNvPicPr>
            <a:picLocks noChangeAspect="1" noChangeArrowheads="1"/>
          </p:cNvPicPr>
          <p:nvPr/>
        </p:nvPicPr>
        <p:blipFill>
          <a:blip r:embed="rId2">
            <a:lum bright="-14000" contrast="34000"/>
            <a:extLst>
              <a:ext uri="{28A0092B-C50C-407E-A947-70E740481C1C}">
                <a14:useLocalDpi xmlns:a14="http://schemas.microsoft.com/office/drawing/2010/main" val="0"/>
              </a:ext>
            </a:extLst>
          </a:blip>
          <a:srcRect/>
          <a:stretch>
            <a:fillRect/>
          </a:stretch>
        </p:blipFill>
        <p:spPr bwMode="auto">
          <a:xfrm>
            <a:off x="900113" y="2166938"/>
            <a:ext cx="4748212"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8325" y="3962400"/>
            <a:ext cx="3495675" cy="915988"/>
          </a:xfrm>
          <a:prstGeom prst="rect">
            <a:avLst/>
          </a:prstGeom>
          <a:noFill/>
          <a:ln w="28575">
            <a:solidFill>
              <a:srgbClr val="33CC33"/>
            </a:solidFill>
            <a:miter lim="800000"/>
            <a:headEnd/>
            <a:tailEnd/>
          </a:ln>
          <a:extLst>
            <a:ext uri="{909E8E84-426E-40DD-AFC4-6F175D3DCCD1}">
              <a14:hiddenFill xmlns:a14="http://schemas.microsoft.com/office/drawing/2010/main">
                <a:solidFill>
                  <a:srgbClr val="FFFFFF"/>
                </a:solidFill>
              </a14:hiddenFill>
            </a:ext>
          </a:extLst>
        </p:spPr>
      </p:pic>
      <p:sp>
        <p:nvSpPr>
          <p:cNvPr id="8" name="Text Box 8"/>
          <p:cNvSpPr txBox="1">
            <a:spLocks noChangeArrowheads="1"/>
          </p:cNvSpPr>
          <p:nvPr/>
        </p:nvSpPr>
        <p:spPr bwMode="auto">
          <a:xfrm>
            <a:off x="1652155" y="5770602"/>
            <a:ext cx="913360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90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q"/>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zh-TW" i="1" dirty="0" smtClean="0">
                <a:latin typeface="Times New Roman" panose="02020603050405020304" pitchFamily="18" charset="0"/>
                <a:ea typeface="新細明體" pitchFamily="18" charset="-120"/>
                <a:cs typeface="Times New Roman" panose="02020603050405020304" pitchFamily="18" charset="0"/>
              </a:rPr>
              <a:t>A</a:t>
            </a:r>
            <a:r>
              <a:rPr lang="en-US" altLang="zh-TW" i="1" dirty="0">
                <a:latin typeface="Times New Roman" panose="02020603050405020304" pitchFamily="18" charset="0"/>
                <a:ea typeface="新細明體" pitchFamily="18" charset="-120"/>
                <a:cs typeface="Times New Roman" panose="02020603050405020304" pitchFamily="18" charset="0"/>
                <a:sym typeface="Symbol" panose="05050102010706020507" pitchFamily="18" charset="2"/>
              </a:rPr>
              <a:t></a:t>
            </a:r>
            <a:r>
              <a:rPr lang="en-US" altLang="zh-TW" i="1" dirty="0">
                <a:latin typeface="Times New Roman" panose="02020603050405020304" pitchFamily="18" charset="0"/>
                <a:ea typeface="新細明體" pitchFamily="18" charset="-120"/>
                <a:cs typeface="Times New Roman" panose="02020603050405020304" pitchFamily="18" charset="0"/>
              </a:rPr>
              <a:t>B</a:t>
            </a:r>
            <a:r>
              <a:rPr lang="en-US" altLang="zh-TW" i="1" dirty="0">
                <a:latin typeface="Times New Roman" panose="02020603050405020304" pitchFamily="18" charset="0"/>
                <a:ea typeface="新細明體" pitchFamily="18" charset="-120"/>
                <a:cs typeface="Times New Roman" panose="02020603050405020304" pitchFamily="18" charset="0"/>
                <a:sym typeface="Symbol" panose="05050102010706020507" pitchFamily="18" charset="2"/>
              </a:rPr>
              <a:t></a:t>
            </a:r>
            <a:r>
              <a:rPr lang="en-US" altLang="zh-TW" i="1" dirty="0">
                <a:latin typeface="Times New Roman" panose="02020603050405020304" pitchFamily="18" charset="0"/>
                <a:ea typeface="新細明體" pitchFamily="18" charset="-120"/>
                <a:cs typeface="Times New Roman" panose="02020603050405020304" pitchFamily="18" charset="0"/>
              </a:rPr>
              <a:t>C</a:t>
            </a:r>
            <a:r>
              <a:rPr lang="en-US" altLang="zh-TW" i="1" dirty="0">
                <a:latin typeface="Times New Roman" panose="02020603050405020304" pitchFamily="18" charset="0"/>
                <a:ea typeface="新細明體" pitchFamily="18" charset="-120"/>
                <a:cs typeface="Times New Roman" panose="02020603050405020304" pitchFamily="18" charset="0"/>
                <a:sym typeface="Symbol" panose="05050102010706020507" pitchFamily="18" charset="2"/>
              </a:rPr>
              <a:t></a:t>
            </a:r>
            <a:r>
              <a:rPr lang="en-US" altLang="zh-TW" i="1" dirty="0">
                <a:latin typeface="Times New Roman" panose="02020603050405020304" pitchFamily="18" charset="0"/>
                <a:ea typeface="新細明體" pitchFamily="18" charset="-120"/>
                <a:cs typeface="Times New Roman" panose="02020603050405020304" pitchFamily="18" charset="0"/>
              </a:rPr>
              <a:t> + B</a:t>
            </a:r>
            <a:r>
              <a:rPr lang="en-US" altLang="zh-TW" i="1" dirty="0">
                <a:latin typeface="Times New Roman" panose="02020603050405020304" pitchFamily="18" charset="0"/>
                <a:ea typeface="新細明體" pitchFamily="18" charset="-120"/>
                <a:cs typeface="Times New Roman" panose="02020603050405020304" pitchFamily="18" charset="0"/>
                <a:sym typeface="Symbol" panose="05050102010706020507" pitchFamily="18" charset="2"/>
              </a:rPr>
              <a:t></a:t>
            </a:r>
            <a:r>
              <a:rPr lang="en-US" altLang="zh-TW" i="1" dirty="0">
                <a:latin typeface="Times New Roman" panose="02020603050405020304" pitchFamily="18" charset="0"/>
                <a:ea typeface="新細明體" pitchFamily="18" charset="-120"/>
                <a:cs typeface="Times New Roman" panose="02020603050405020304" pitchFamily="18" charset="0"/>
              </a:rPr>
              <a:t>CD</a:t>
            </a:r>
            <a:r>
              <a:rPr lang="en-US" altLang="zh-TW" i="1" dirty="0">
                <a:latin typeface="Times New Roman" panose="02020603050405020304" pitchFamily="18" charset="0"/>
                <a:ea typeface="新細明體" pitchFamily="18" charset="-120"/>
                <a:cs typeface="Times New Roman" panose="02020603050405020304" pitchFamily="18" charset="0"/>
                <a:sym typeface="Symbol" panose="05050102010706020507" pitchFamily="18" charset="2"/>
              </a:rPr>
              <a:t></a:t>
            </a:r>
            <a:r>
              <a:rPr lang="en-US" altLang="zh-TW" i="1" dirty="0">
                <a:latin typeface="Times New Roman" panose="02020603050405020304" pitchFamily="18" charset="0"/>
                <a:ea typeface="新細明體" pitchFamily="18" charset="-120"/>
                <a:cs typeface="Times New Roman" panose="02020603050405020304" pitchFamily="18" charset="0"/>
              </a:rPr>
              <a:t> + A</a:t>
            </a:r>
            <a:r>
              <a:rPr lang="en-US" altLang="zh-TW" i="1" dirty="0">
                <a:latin typeface="Times New Roman" panose="02020603050405020304" pitchFamily="18" charset="0"/>
                <a:ea typeface="新細明體" pitchFamily="18" charset="-120"/>
                <a:cs typeface="Times New Roman" panose="02020603050405020304" pitchFamily="18" charset="0"/>
                <a:sym typeface="Symbol" panose="05050102010706020507" pitchFamily="18" charset="2"/>
              </a:rPr>
              <a:t></a:t>
            </a:r>
            <a:r>
              <a:rPr lang="en-US" altLang="zh-TW" i="1" dirty="0">
                <a:latin typeface="Times New Roman" panose="02020603050405020304" pitchFamily="18" charset="0"/>
                <a:ea typeface="新細明體" pitchFamily="18" charset="-120"/>
                <a:cs typeface="Times New Roman" panose="02020603050405020304" pitchFamily="18" charset="0"/>
              </a:rPr>
              <a:t>B</a:t>
            </a:r>
            <a:r>
              <a:rPr lang="en-US" altLang="zh-TW" i="1" dirty="0">
                <a:latin typeface="Times New Roman" panose="02020603050405020304" pitchFamily="18" charset="0"/>
                <a:ea typeface="新細明體" pitchFamily="18" charset="-120"/>
                <a:cs typeface="Times New Roman" panose="02020603050405020304" pitchFamily="18" charset="0"/>
                <a:sym typeface="Symbol" panose="05050102010706020507" pitchFamily="18" charset="2"/>
              </a:rPr>
              <a:t></a:t>
            </a:r>
            <a:r>
              <a:rPr lang="en-US" altLang="zh-TW" i="1" dirty="0">
                <a:latin typeface="Times New Roman" panose="02020603050405020304" pitchFamily="18" charset="0"/>
                <a:ea typeface="新細明體" pitchFamily="18" charset="-120"/>
                <a:cs typeface="Times New Roman" panose="02020603050405020304" pitchFamily="18" charset="0"/>
              </a:rPr>
              <a:t>C</a:t>
            </a:r>
            <a:r>
              <a:rPr lang="en-US" altLang="zh-TW" i="1" dirty="0">
                <a:latin typeface="Times New Roman" panose="02020603050405020304" pitchFamily="18" charset="0"/>
                <a:ea typeface="新細明體" pitchFamily="18" charset="-120"/>
                <a:cs typeface="Times New Roman" panose="02020603050405020304" pitchFamily="18" charset="0"/>
                <a:sym typeface="Symbol" panose="05050102010706020507" pitchFamily="18" charset="2"/>
              </a:rPr>
              <a:t></a:t>
            </a:r>
            <a:r>
              <a:rPr lang="en-US" altLang="zh-TW" i="1" dirty="0">
                <a:latin typeface="Times New Roman" panose="02020603050405020304" pitchFamily="18" charset="0"/>
                <a:ea typeface="新細明體" pitchFamily="18" charset="-120"/>
                <a:cs typeface="Times New Roman" panose="02020603050405020304" pitchFamily="18" charset="0"/>
              </a:rPr>
              <a:t>D</a:t>
            </a:r>
            <a:r>
              <a:rPr lang="en-US" altLang="zh-TW" i="1" dirty="0">
                <a:latin typeface="Times New Roman" panose="02020603050405020304" pitchFamily="18" charset="0"/>
                <a:ea typeface="新細明體" pitchFamily="18" charset="-120"/>
                <a:cs typeface="Times New Roman" panose="02020603050405020304" pitchFamily="18" charset="0"/>
                <a:sym typeface="Symbol" panose="05050102010706020507" pitchFamily="18" charset="2"/>
              </a:rPr>
              <a:t></a:t>
            </a:r>
            <a:r>
              <a:rPr lang="en-US" altLang="zh-TW" i="1" dirty="0">
                <a:latin typeface="Times New Roman" panose="02020603050405020304" pitchFamily="18" charset="0"/>
                <a:ea typeface="新細明體" pitchFamily="18" charset="-120"/>
                <a:cs typeface="Times New Roman" panose="02020603050405020304" pitchFamily="18" charset="0"/>
              </a:rPr>
              <a:t> + AB</a:t>
            </a:r>
            <a:r>
              <a:rPr lang="en-US" altLang="zh-TW" i="1" dirty="0">
                <a:latin typeface="Times New Roman" panose="02020603050405020304" pitchFamily="18" charset="0"/>
                <a:ea typeface="新細明體" pitchFamily="18" charset="-120"/>
                <a:cs typeface="Times New Roman" panose="02020603050405020304" pitchFamily="18" charset="0"/>
                <a:sym typeface="Symbol" panose="05050102010706020507" pitchFamily="18" charset="2"/>
              </a:rPr>
              <a:t></a:t>
            </a:r>
            <a:r>
              <a:rPr lang="en-US" altLang="zh-TW" i="1" dirty="0">
                <a:latin typeface="Times New Roman" panose="02020603050405020304" pitchFamily="18" charset="0"/>
                <a:ea typeface="新細明體" pitchFamily="18" charset="-120"/>
                <a:cs typeface="Times New Roman" panose="02020603050405020304" pitchFamily="18" charset="0"/>
              </a:rPr>
              <a:t>C</a:t>
            </a:r>
            <a:r>
              <a:rPr lang="en-US" altLang="zh-TW" i="1" dirty="0">
                <a:latin typeface="Times New Roman" panose="02020603050405020304" pitchFamily="18" charset="0"/>
                <a:ea typeface="新細明體" pitchFamily="18" charset="-120"/>
                <a:cs typeface="Times New Roman" panose="02020603050405020304" pitchFamily="18" charset="0"/>
                <a:sym typeface="Symbol" panose="05050102010706020507" pitchFamily="18" charset="2"/>
              </a:rPr>
              <a:t>= BD + BC +ACD</a:t>
            </a:r>
            <a:endParaRPr lang="en-US" altLang="zh-TW" i="1" dirty="0">
              <a:latin typeface="Times New Roman" panose="02020603050405020304" pitchFamily="18" charset="0"/>
              <a:ea typeface="新細明體" pitchFamily="18" charset="-120"/>
              <a:cs typeface="Times New Roman" panose="02020603050405020304" pitchFamily="18" charset="0"/>
            </a:endParaRPr>
          </a:p>
        </p:txBody>
      </p:sp>
    </p:spTree>
    <p:extLst>
      <p:ext uri="{BB962C8B-B14F-4D97-AF65-F5344CB8AC3E}">
        <p14:creationId xmlns:p14="http://schemas.microsoft.com/office/powerpoint/2010/main" val="1799578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idx="4294967295"/>
          </p:nvPr>
        </p:nvSpPr>
        <p:spPr>
          <a:xfrm>
            <a:off x="914400" y="152400"/>
            <a:ext cx="7772400" cy="712788"/>
          </a:xfrm>
        </p:spPr>
        <p:txBody>
          <a:bodyPr lIns="0" tIns="0" rIns="0" bIns="0">
            <a:normAutofit/>
          </a:bodyPr>
          <a:lstStyle/>
          <a:p>
            <a:pPr eaLnBrk="1" hangingPunct="1"/>
            <a:r>
              <a:rPr lang="en-US" altLang="zh-TW" sz="2800" b="1" dirty="0" smtClean="0">
                <a:latin typeface="Times New Roman" pitchFamily="18" charset="0"/>
                <a:ea typeface="新細明體" pitchFamily="18" charset="-120"/>
                <a:cs typeface="Times New Roman" pitchFamily="18" charset="0"/>
              </a:rPr>
              <a:t>Example 12</a:t>
            </a:r>
            <a:endParaRPr lang="zh-TW" altLang="en-US" sz="2800" b="1" dirty="0" smtClean="0">
              <a:latin typeface="Times New Roman" pitchFamily="18" charset="0"/>
              <a:ea typeface="新細明體" pitchFamily="18" charset="-120"/>
              <a:cs typeface="Times New Roman" pitchFamily="18" charset="0"/>
            </a:endParaRPr>
          </a:p>
        </p:txBody>
      </p:sp>
      <p:sp>
        <p:nvSpPr>
          <p:cNvPr id="5" name="內容版面配置區 2"/>
          <p:cNvSpPr>
            <a:spLocks noGrp="1"/>
          </p:cNvSpPr>
          <p:nvPr>
            <p:ph idx="4294967295"/>
          </p:nvPr>
        </p:nvSpPr>
        <p:spPr>
          <a:xfrm>
            <a:off x="685800" y="1066800"/>
            <a:ext cx="10768914" cy="5181600"/>
          </a:xfrm>
        </p:spPr>
        <p:txBody>
          <a:bodyPr lIns="90488" tIns="44450" rIns="90488" bIns="44450"/>
          <a:lstStyle/>
          <a:p>
            <a:pPr marL="342900" lvl="1" indent="-342900" eaLnBrk="1" hangingPunct="1">
              <a:lnSpc>
                <a:spcPct val="90000"/>
              </a:lnSpc>
              <a:buClr>
                <a:srgbClr val="0000FF"/>
              </a:buClr>
              <a:buSzPct val="90000"/>
              <a:buFont typeface="Wingdings" pitchFamily="2" charset="2"/>
              <a:buChar char="v"/>
            </a:pPr>
            <a:r>
              <a:rPr lang="en-US" altLang="zh-TW" sz="2400" dirty="0" smtClean="0">
                <a:latin typeface="Times New Roman" pitchFamily="18" charset="0"/>
                <a:ea typeface="新細明體" pitchFamily="18" charset="-120"/>
                <a:cs typeface="Times New Roman" pitchFamily="18" charset="0"/>
              </a:rPr>
              <a:t>Simplify </a:t>
            </a:r>
            <a:r>
              <a:rPr lang="en-US" altLang="zh-TW" sz="2400" i="1" dirty="0" smtClean="0">
                <a:latin typeface="Times New Roman" pitchFamily="18" charset="0"/>
                <a:ea typeface="新細明體" pitchFamily="18" charset="-120"/>
                <a:cs typeface="Times New Roman" pitchFamily="18" charset="0"/>
              </a:rPr>
              <a:t>F</a:t>
            </a:r>
            <a:r>
              <a:rPr lang="en-US" altLang="zh-TW" sz="2400" dirty="0" smtClean="0">
                <a:latin typeface="Times New Roman" pitchFamily="18" charset="0"/>
                <a:ea typeface="新細明體" pitchFamily="18" charset="-120"/>
                <a:cs typeface="Times New Roman" pitchFamily="18" charset="0"/>
              </a:rPr>
              <a:t> = ∑(0, 1, 2, 5, 8, 9, 10) into sum-of-products form</a:t>
            </a:r>
            <a:endParaRPr lang="zh-TW" altLang="en-US" dirty="0" smtClean="0">
              <a:ea typeface="新細明體" pitchFamily="18" charset="-120"/>
            </a:endParaRPr>
          </a:p>
          <a:p>
            <a:pPr marL="342900" lvl="1" indent="-342900" eaLnBrk="1" hangingPunct="1">
              <a:lnSpc>
                <a:spcPct val="90000"/>
              </a:lnSpc>
              <a:buFont typeface="Arial" panose="020B0604020202020204" pitchFamily="34" charset="0"/>
              <a:buChar char=" "/>
            </a:pPr>
            <a:endParaRPr lang="zh-TW" altLang="en-US" dirty="0" smtClean="0">
              <a:ea typeface="新細明體" pitchFamily="18" charset="-120"/>
            </a:endParaRPr>
          </a:p>
          <a:p>
            <a:pPr marL="342900" lvl="1" indent="-342900" eaLnBrk="1" hangingPunct="1">
              <a:lnSpc>
                <a:spcPct val="90000"/>
              </a:lnSpc>
              <a:buFont typeface="Arial" panose="020B0604020202020204" pitchFamily="34" charset="0"/>
              <a:buChar char=" "/>
            </a:pPr>
            <a:endParaRPr lang="zh-TW" altLang="en-US" dirty="0" smtClean="0">
              <a:ea typeface="新細明體" pitchFamily="18" charset="-120"/>
            </a:endParaRPr>
          </a:p>
        </p:txBody>
      </p:sp>
      <p:pic>
        <p:nvPicPr>
          <p:cNvPr id="6" name="Picture 5"/>
          <p:cNvPicPr>
            <a:picLocks noChangeAspect="1" noChangeArrowheads="1"/>
          </p:cNvPicPr>
          <p:nvPr/>
        </p:nvPicPr>
        <p:blipFill>
          <a:blip r:embed="rId2" cstate="print">
            <a:lum bright="-18000" contrast="36000"/>
            <a:extLst>
              <a:ext uri="{28A0092B-C50C-407E-A947-70E740481C1C}">
                <a14:useLocalDpi xmlns:a14="http://schemas.microsoft.com/office/drawing/2010/main" val="0"/>
              </a:ext>
            </a:extLst>
          </a:blip>
          <a:srcRect l="5811" t="21106" r="5791" b="12027"/>
          <a:stretch>
            <a:fillRect/>
          </a:stretch>
        </p:blipFill>
        <p:spPr bwMode="auto">
          <a:xfrm>
            <a:off x="304800" y="1905000"/>
            <a:ext cx="4960938" cy="379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8"/>
          <p:cNvSpPr txBox="1">
            <a:spLocks noChangeArrowheads="1"/>
          </p:cNvSpPr>
          <p:nvPr/>
        </p:nvSpPr>
        <p:spPr bwMode="auto">
          <a:xfrm>
            <a:off x="5546124" y="3102231"/>
            <a:ext cx="55996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90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q"/>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zh-TW" sz="1800" dirty="0" smtClean="0">
                <a:latin typeface="Times New Roman" panose="02020603050405020304" pitchFamily="18" charset="0"/>
                <a:ea typeface="新細明體" pitchFamily="18" charset="-120"/>
                <a:cs typeface="Times New Roman" panose="02020603050405020304" pitchFamily="18" charset="0"/>
              </a:rPr>
              <a:t>F(</a:t>
            </a:r>
            <a:r>
              <a:rPr lang="en-US" altLang="zh-TW" sz="1800" i="1" dirty="0" smtClean="0">
                <a:latin typeface="Times New Roman" panose="02020603050405020304" pitchFamily="18" charset="0"/>
                <a:ea typeface="新細明體" pitchFamily="18" charset="-120"/>
                <a:cs typeface="Times New Roman" panose="02020603050405020304" pitchFamily="18" charset="0"/>
              </a:rPr>
              <a:t>A</a:t>
            </a:r>
            <a:r>
              <a:rPr lang="en-US" altLang="zh-TW" sz="1800" dirty="0">
                <a:latin typeface="Times New Roman" panose="02020603050405020304" pitchFamily="18" charset="0"/>
                <a:ea typeface="新細明體" pitchFamily="18" charset="-120"/>
                <a:cs typeface="Times New Roman" panose="02020603050405020304" pitchFamily="18" charset="0"/>
              </a:rPr>
              <a:t>, </a:t>
            </a:r>
            <a:r>
              <a:rPr lang="en-US" altLang="zh-TW" sz="1800" i="1" dirty="0">
                <a:latin typeface="Times New Roman" panose="02020603050405020304" pitchFamily="18" charset="0"/>
                <a:ea typeface="新細明體" pitchFamily="18" charset="-120"/>
                <a:cs typeface="Times New Roman" panose="02020603050405020304" pitchFamily="18" charset="0"/>
              </a:rPr>
              <a:t>B</a:t>
            </a:r>
            <a:r>
              <a:rPr lang="en-US" altLang="zh-TW" sz="1800" dirty="0">
                <a:latin typeface="Times New Roman" panose="02020603050405020304" pitchFamily="18" charset="0"/>
                <a:ea typeface="新細明體" pitchFamily="18" charset="-120"/>
                <a:cs typeface="Times New Roman" panose="02020603050405020304" pitchFamily="18" charset="0"/>
              </a:rPr>
              <a:t>,</a:t>
            </a:r>
            <a:r>
              <a:rPr lang="en-US" altLang="zh-TW" sz="1800" i="1" dirty="0">
                <a:latin typeface="Times New Roman" panose="02020603050405020304" pitchFamily="18" charset="0"/>
                <a:ea typeface="新細明體" pitchFamily="18" charset="-120"/>
                <a:cs typeface="Times New Roman" panose="02020603050405020304" pitchFamily="18" charset="0"/>
              </a:rPr>
              <a:t> C</a:t>
            </a:r>
            <a:r>
              <a:rPr lang="en-US" altLang="zh-TW" sz="1800" dirty="0">
                <a:latin typeface="Times New Roman" panose="02020603050405020304" pitchFamily="18" charset="0"/>
                <a:ea typeface="新細明體" pitchFamily="18" charset="-120"/>
                <a:cs typeface="Times New Roman" panose="02020603050405020304" pitchFamily="18" charset="0"/>
              </a:rPr>
              <a:t>, </a:t>
            </a:r>
            <a:r>
              <a:rPr lang="en-US" altLang="zh-TW" sz="1800" i="1" dirty="0">
                <a:latin typeface="Times New Roman" panose="02020603050405020304" pitchFamily="18" charset="0"/>
                <a:ea typeface="新細明體" pitchFamily="18" charset="-120"/>
                <a:cs typeface="Times New Roman" panose="02020603050405020304" pitchFamily="18" charset="0"/>
              </a:rPr>
              <a:t>D</a:t>
            </a:r>
            <a:r>
              <a:rPr lang="en-US" altLang="zh-TW" sz="1800" dirty="0">
                <a:latin typeface="Times New Roman" panose="02020603050405020304" pitchFamily="18" charset="0"/>
                <a:ea typeface="新細明體" pitchFamily="18" charset="-120"/>
                <a:cs typeface="Times New Roman" panose="02020603050405020304" pitchFamily="18" charset="0"/>
              </a:rPr>
              <a:t>)=</a:t>
            </a:r>
            <a:r>
              <a:rPr lang="en-US" altLang="zh-TW" sz="1800" i="1" dirty="0">
                <a:latin typeface="Symbol" panose="05050102010706020507" pitchFamily="18" charset="2"/>
                <a:ea typeface="新細明體" pitchFamily="18" charset="-120"/>
                <a:cs typeface="Times New Roman" panose="02020603050405020304" pitchFamily="18" charset="0"/>
              </a:rPr>
              <a:t> </a:t>
            </a:r>
            <a:r>
              <a:rPr lang="en-US" altLang="zh-TW" sz="1800" dirty="0">
                <a:latin typeface="Symbol" panose="05050102010706020507" pitchFamily="18" charset="2"/>
                <a:ea typeface="新細明體" pitchFamily="18" charset="-120"/>
                <a:cs typeface="Times New Roman" panose="02020603050405020304" pitchFamily="18" charset="0"/>
              </a:rPr>
              <a:t>S</a:t>
            </a:r>
            <a:r>
              <a:rPr lang="en-US" altLang="zh-TW" sz="1800" dirty="0">
                <a:latin typeface="Times New Roman" panose="02020603050405020304" pitchFamily="18" charset="0"/>
                <a:ea typeface="新細明體" pitchFamily="18" charset="-120"/>
                <a:cs typeface="Times New Roman" panose="02020603050405020304" pitchFamily="18" charset="0"/>
              </a:rPr>
              <a:t>(0, 1, 2, 5, 8, 9, 10) = </a:t>
            </a:r>
            <a:r>
              <a:rPr lang="en-US" altLang="zh-TW" sz="1800" i="1" dirty="0">
                <a:latin typeface="Times New Roman" panose="02020603050405020304" pitchFamily="18" charset="0"/>
                <a:ea typeface="新細明體" pitchFamily="18" charset="-120"/>
                <a:cs typeface="Times New Roman" panose="02020603050405020304" pitchFamily="18" charset="0"/>
              </a:rPr>
              <a:t>B'D'+B'C'+A'C'D</a:t>
            </a:r>
          </a:p>
        </p:txBody>
      </p:sp>
    </p:spTree>
    <p:extLst>
      <p:ext uri="{BB962C8B-B14F-4D97-AF65-F5344CB8AC3E}">
        <p14:creationId xmlns:p14="http://schemas.microsoft.com/office/powerpoint/2010/main" val="2328096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2" name="Title 1"/>
          <p:cNvSpPr>
            <a:spLocks noGrp="1"/>
          </p:cNvSpPr>
          <p:nvPr>
            <p:ph type="title"/>
          </p:nvPr>
        </p:nvSpPr>
        <p:spPr>
          <a:xfrm>
            <a:off x="351206" y="820059"/>
            <a:ext cx="11360800" cy="1122400"/>
          </a:xfrm>
        </p:spPr>
        <p:txBody>
          <a:bodyPr>
            <a:noAutofit/>
          </a:bodyPr>
          <a:lstStyle/>
          <a:p>
            <a:pPr algn="l" fontAlgn="base"/>
            <a:r>
              <a:rPr lang="en-US" sz="2400" b="1" u="sng" dirty="0" smtClean="0"/>
              <a:t>Problem-13:</a:t>
            </a:r>
            <a:r>
              <a:rPr lang="en-US" sz="2400" b="1" dirty="0"/>
              <a:t/>
            </a:r>
            <a:br>
              <a:rPr lang="en-US" sz="2400" b="1" dirty="0"/>
            </a:br>
            <a:r>
              <a:rPr lang="en-US" sz="2400" dirty="0"/>
              <a:t> </a:t>
            </a:r>
            <a:br>
              <a:rPr lang="en-US" sz="2400" dirty="0"/>
            </a:br>
            <a:r>
              <a:rPr lang="en-US" sz="2400" dirty="0">
                <a:latin typeface="Times New Roman" pitchFamily="18" charset="0"/>
                <a:cs typeface="Times New Roman" pitchFamily="18" charset="0"/>
              </a:rPr>
              <a:t>Minimize the following </a:t>
            </a:r>
            <a:r>
              <a:rPr lang="en-US" sz="2400" dirty="0" smtClean="0">
                <a:latin typeface="Times New Roman" pitchFamily="18" charset="0"/>
                <a:cs typeface="Times New Roman" pitchFamily="18" charset="0"/>
              </a:rPr>
              <a:t>Boolean </a:t>
            </a:r>
            <a:r>
              <a:rPr lang="en-US" sz="2400" dirty="0">
                <a:latin typeface="Times New Roman" pitchFamily="18" charset="0"/>
                <a:cs typeface="Times New Roman" pitchFamily="18" charset="0"/>
              </a:rPr>
              <a:t>function-</a:t>
            </a:r>
            <a:br>
              <a:rPr lang="en-US" sz="2400" dirty="0">
                <a:latin typeface="Times New Roman" pitchFamily="18" charset="0"/>
                <a:cs typeface="Times New Roman" pitchFamily="18" charset="0"/>
              </a:rPr>
            </a:br>
            <a:r>
              <a:rPr lang="en-US" sz="2400" dirty="0"/>
              <a:t>F(A, B, C, D) = </a:t>
            </a:r>
            <a:r>
              <a:rPr lang="en-US" sz="2400" dirty="0" err="1"/>
              <a:t>Σm</a:t>
            </a:r>
            <a:r>
              <a:rPr lang="en-US" sz="2400" dirty="0"/>
              <a:t>(0, 1, 2, 5, 7, 8, 9, 10, 13, 15)</a:t>
            </a:r>
            <a:br>
              <a:rPr lang="en-US" sz="2400" dirty="0"/>
            </a:br>
            <a:endParaRPr lang="en-US" sz="2400" dirty="0"/>
          </a:p>
        </p:txBody>
      </p:sp>
    </p:spTree>
    <p:extLst>
      <p:ext uri="{BB962C8B-B14F-4D97-AF65-F5344CB8AC3E}">
        <p14:creationId xmlns:p14="http://schemas.microsoft.com/office/powerpoint/2010/main" val="9953586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txBox="1">
            <a:spLocks noGrp="1"/>
          </p:cNvSpPr>
          <p:nvPr>
            <p:ph type="title"/>
          </p:nvPr>
        </p:nvSpPr>
        <p:spPr>
          <a:xfrm>
            <a:off x="1504156" y="4095482"/>
            <a:ext cx="9468643" cy="1097052"/>
          </a:xfrm>
          <a:prstGeom prst="rect">
            <a:avLst/>
          </a:prstGeom>
        </p:spPr>
        <p:txBody>
          <a:bodyPr wrap="square" lIns="121897" tIns="121897" rIns="121897" bIns="121897" anchor="ctr" anchorCtr="0">
            <a:noAutofit/>
          </a:bodyPr>
          <a:lstStyle/>
          <a:p>
            <a:pPr algn="l" fontAlgn="base"/>
            <a:r>
              <a:rPr lang="en-US" sz="2400" dirty="0"/>
              <a:t>Now,</a:t>
            </a:r>
            <a:br>
              <a:rPr lang="en-US" sz="2400" dirty="0"/>
            </a:br>
            <a:r>
              <a:rPr lang="en-US" sz="2400" dirty="0"/>
              <a:t>F(A, B, C, D)</a:t>
            </a:r>
            <a:br>
              <a:rPr lang="en-US" sz="2400" dirty="0"/>
            </a:br>
            <a:r>
              <a:rPr lang="en-US" sz="2400" dirty="0"/>
              <a:t>= (A’B + AB)(C’D + CD) + (A’B’ + A’B + AB + AB’)C’D + (A’B’ + AB’)(C’D’ + CD’)</a:t>
            </a:r>
            <a:br>
              <a:rPr lang="en-US" sz="2400" dirty="0"/>
            </a:br>
            <a:r>
              <a:rPr lang="en-US" sz="2400" dirty="0"/>
              <a:t>= BD + C’D + B’D’</a:t>
            </a:r>
            <a:br>
              <a:rPr lang="en-US" sz="2400" dirty="0"/>
            </a:br>
            <a:r>
              <a:rPr lang="en-US" sz="2400" dirty="0"/>
              <a:t> </a:t>
            </a:r>
            <a:br>
              <a:rPr lang="en-US" sz="2400" dirty="0"/>
            </a:br>
            <a:r>
              <a:rPr lang="en-US" sz="2800" dirty="0">
                <a:latin typeface="Times New Roman" pitchFamily="18" charset="0"/>
                <a:cs typeface="Times New Roman" pitchFamily="18" charset="0"/>
              </a:rPr>
              <a:t>Thus, minimized </a:t>
            </a:r>
            <a:r>
              <a:rPr lang="en-US" sz="2800" dirty="0" smtClean="0">
                <a:latin typeface="Times New Roman" pitchFamily="18" charset="0"/>
                <a:cs typeface="Times New Roman" pitchFamily="18" charset="0"/>
              </a:rPr>
              <a:t>Boolean </a:t>
            </a:r>
            <a:r>
              <a:rPr lang="en-US" sz="2800" dirty="0">
                <a:latin typeface="Times New Roman" pitchFamily="18" charset="0"/>
                <a:cs typeface="Times New Roman" pitchFamily="18" charset="0"/>
              </a:rPr>
              <a:t>expression is-</a:t>
            </a:r>
            <a:br>
              <a:rPr lang="en-US" sz="2800" dirty="0">
                <a:latin typeface="Times New Roman" pitchFamily="18" charset="0"/>
                <a:cs typeface="Times New Roman" pitchFamily="18" charset="0"/>
              </a:rPr>
            </a:br>
            <a:r>
              <a:rPr lang="en-US" sz="2400" b="1" dirty="0">
                <a:solidFill>
                  <a:srgbClr val="FF0000"/>
                </a:solidFill>
              </a:rPr>
              <a:t>F(A, B, C, D) = BD + C’D + B’D’</a:t>
            </a:r>
            <a:endParaRPr lang="en-US" sz="2400" dirty="0">
              <a:solidFill>
                <a:srgbClr val="FF0000"/>
              </a:solidFill>
            </a:endParaRPr>
          </a:p>
        </p:txBody>
      </p:sp>
      <p:pic>
        <p:nvPicPr>
          <p:cNvPr id="18434" name="Picture 2" descr="https://www.gatevidyalay.com/wp-content/uploads/2020/07/Karnaugh-Maps-Solved-Examples-Problem-01-Solu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5335" y="310074"/>
            <a:ext cx="4675031" cy="3539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07346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idx="4294967295"/>
          </p:nvPr>
        </p:nvSpPr>
        <p:spPr>
          <a:xfrm>
            <a:off x="914400" y="152400"/>
            <a:ext cx="7772400" cy="712788"/>
          </a:xfrm>
        </p:spPr>
        <p:txBody>
          <a:bodyPr lIns="0" tIns="0" rIns="0" bIns="0"/>
          <a:lstStyle/>
          <a:p>
            <a:pPr eaLnBrk="1" hangingPunct="1"/>
            <a:r>
              <a:rPr lang="en-US" altLang="zh-TW" sz="2800" b="1" dirty="0" smtClean="0">
                <a:latin typeface="Times New Roman" panose="02020603050405020304" pitchFamily="18" charset="0"/>
                <a:ea typeface="新細明體" pitchFamily="18" charset="-120"/>
                <a:cs typeface="Times New Roman" panose="02020603050405020304" pitchFamily="18" charset="0"/>
              </a:rPr>
              <a:t>Don't-Care Conditions</a:t>
            </a:r>
          </a:p>
        </p:txBody>
      </p:sp>
      <p:sp>
        <p:nvSpPr>
          <p:cNvPr id="5" name="Rectangle 3"/>
          <p:cNvSpPr>
            <a:spLocks noGrp="1" noChangeArrowheads="1"/>
          </p:cNvSpPr>
          <p:nvPr>
            <p:ph idx="4294967295"/>
          </p:nvPr>
        </p:nvSpPr>
        <p:spPr>
          <a:xfrm>
            <a:off x="685799" y="1066800"/>
            <a:ext cx="10329531" cy="5181600"/>
          </a:xfrm>
        </p:spPr>
        <p:txBody>
          <a:bodyPr lIns="90488" tIns="44450" rIns="90488" bIns="44450"/>
          <a:lstStyle/>
          <a:p>
            <a:pPr eaLnBrk="1" hangingPunct="1">
              <a:buFont typeface="Wingdings" pitchFamily="2" charset="2"/>
              <a:buChar char="v"/>
            </a:pPr>
            <a:r>
              <a:rPr lang="en-US" altLang="zh-TW" sz="2400" dirty="0" smtClean="0">
                <a:latin typeface="Times New Roman" panose="02020603050405020304" pitchFamily="18" charset="0"/>
                <a:ea typeface="新細明體" pitchFamily="18" charset="-120"/>
                <a:cs typeface="Times New Roman" panose="02020603050405020304" pitchFamily="18" charset="0"/>
              </a:rPr>
              <a:t>The value of a function is not specified for certain combinations of variables</a:t>
            </a:r>
          </a:p>
          <a:p>
            <a:pPr eaLnBrk="1" hangingPunct="1">
              <a:buFont typeface="Wingdings" pitchFamily="2" charset="2"/>
              <a:buChar char="v"/>
            </a:pPr>
            <a:r>
              <a:rPr lang="en-US" altLang="zh-TW" sz="2400" dirty="0" smtClean="0">
                <a:latin typeface="Times New Roman" panose="02020603050405020304" pitchFamily="18" charset="0"/>
                <a:ea typeface="新細明體" pitchFamily="18" charset="-120"/>
                <a:cs typeface="Times New Roman" panose="02020603050405020304" pitchFamily="18" charset="0"/>
              </a:rPr>
              <a:t>The don't-care conditions can be utilized in logic minimization</a:t>
            </a:r>
          </a:p>
          <a:p>
            <a:pPr lvl="1" eaLnBrk="1" hangingPunct="1"/>
            <a:r>
              <a:rPr lang="en-US" altLang="zh-TW" sz="2200" dirty="0" smtClean="0">
                <a:latin typeface="Times New Roman" panose="02020603050405020304" pitchFamily="18" charset="0"/>
                <a:ea typeface="新細明體" pitchFamily="18" charset="-120"/>
                <a:cs typeface="Times New Roman" panose="02020603050405020304" pitchFamily="18" charset="0"/>
              </a:rPr>
              <a:t>Can be implemented as 0 or 1</a:t>
            </a:r>
          </a:p>
          <a:p>
            <a:pPr lvl="1" eaLnBrk="1" hangingPunct="1">
              <a:buFont typeface="Wingdings" pitchFamily="2" charset="2"/>
              <a:buChar char="v"/>
            </a:pPr>
            <a:endParaRPr lang="en-US" altLang="zh-TW" dirty="0" smtClean="0">
              <a:ea typeface="新細明體" pitchFamily="18" charset="-120"/>
            </a:endParaRPr>
          </a:p>
          <a:p>
            <a:pPr eaLnBrk="1" hangingPunct="1"/>
            <a:endParaRPr lang="en-US" altLang="zh-TW" dirty="0" smtClean="0">
              <a:ea typeface="新細明體" pitchFamily="18" charset="-120"/>
            </a:endParaRPr>
          </a:p>
          <a:p>
            <a:pPr eaLnBrk="1" hangingPunct="1"/>
            <a:endParaRPr lang="zh-TW" altLang="en-US" dirty="0" smtClean="0">
              <a:ea typeface="新細明體" pitchFamily="18" charset="-120"/>
            </a:endParaRPr>
          </a:p>
        </p:txBody>
      </p:sp>
    </p:spTree>
    <p:extLst>
      <p:ext uri="{BB962C8B-B14F-4D97-AF65-F5344CB8AC3E}">
        <p14:creationId xmlns:p14="http://schemas.microsoft.com/office/powerpoint/2010/main" val="727942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txBox="1">
            <a:spLocks noGrp="1"/>
          </p:cNvSpPr>
          <p:nvPr>
            <p:ph type="title"/>
          </p:nvPr>
        </p:nvSpPr>
        <p:spPr>
          <a:xfrm>
            <a:off x="357936" y="674507"/>
            <a:ext cx="10936835" cy="1463386"/>
          </a:xfrm>
          <a:prstGeom prst="rect">
            <a:avLst/>
          </a:prstGeom>
        </p:spPr>
        <p:txBody>
          <a:bodyPr wrap="square" lIns="121897" tIns="121897" rIns="121897" bIns="121897" anchor="ctr" anchorCtr="0">
            <a:noAutofit/>
          </a:bodyPr>
          <a:lstStyle/>
          <a:p>
            <a:pPr fontAlgn="base"/>
            <a:r>
              <a:rPr lang="en-US" sz="2400" b="1" u="sng" dirty="0" smtClean="0">
                <a:latin typeface="Times New Roman" pitchFamily="18" charset="0"/>
                <a:cs typeface="Times New Roman" pitchFamily="18" charset="0"/>
              </a:rPr>
              <a:t>Problem-14:</a:t>
            </a:r>
            <a:r>
              <a:rPr lang="en-US" sz="2400" b="1" dirty="0">
                <a:latin typeface="Times New Roman" pitchFamily="18" charset="0"/>
                <a:cs typeface="Times New Roman" pitchFamily="18" charset="0"/>
              </a:rPr>
              <a:t/>
            </a:r>
            <a:br>
              <a:rPr lang="en-US" sz="2400" b="1" dirty="0">
                <a:latin typeface="Times New Roman" pitchFamily="18" charset="0"/>
                <a:cs typeface="Times New Roman" pitchFamily="18" charset="0"/>
              </a:rPr>
            </a:br>
            <a:r>
              <a:rPr lang="en-US" sz="2400" dirty="0">
                <a:latin typeface="Times New Roman" pitchFamily="18" charset="0"/>
                <a:cs typeface="Times New Roman" pitchFamily="18" charset="0"/>
              </a:rPr>
              <a:t>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Minimize the following </a:t>
            </a:r>
            <a:r>
              <a:rPr lang="en-US" sz="2400" dirty="0" err="1">
                <a:latin typeface="Times New Roman" pitchFamily="18" charset="0"/>
                <a:cs typeface="Times New Roman" pitchFamily="18" charset="0"/>
              </a:rPr>
              <a:t>boolean</a:t>
            </a:r>
            <a:r>
              <a:rPr lang="en-US" sz="2400" dirty="0">
                <a:latin typeface="Times New Roman" pitchFamily="18" charset="0"/>
                <a:cs typeface="Times New Roman" pitchFamily="18" charset="0"/>
              </a:rPr>
              <a:t> function-</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F(A, B, C, D) = </a:t>
            </a:r>
            <a:r>
              <a:rPr lang="en-US" sz="2400" dirty="0" err="1">
                <a:latin typeface="Times New Roman" pitchFamily="18" charset="0"/>
                <a:cs typeface="Times New Roman" pitchFamily="18" charset="0"/>
              </a:rPr>
              <a:t>Σm</a:t>
            </a:r>
            <a:r>
              <a:rPr lang="en-US" sz="2400" dirty="0">
                <a:latin typeface="Times New Roman" pitchFamily="18" charset="0"/>
                <a:cs typeface="Times New Roman" pitchFamily="18" charset="0"/>
              </a:rPr>
              <a:t>(1, 3, 4, 6, 8, 9, 11, 13, 15) + </a:t>
            </a:r>
            <a:r>
              <a:rPr lang="en-US" sz="2400" dirty="0" err="1">
                <a:latin typeface="Times New Roman" pitchFamily="18" charset="0"/>
                <a:cs typeface="Times New Roman" pitchFamily="18" charset="0"/>
              </a:rPr>
              <a:t>Σd</a:t>
            </a:r>
            <a:r>
              <a:rPr lang="en-US" sz="2400" dirty="0">
                <a:latin typeface="Times New Roman" pitchFamily="18" charset="0"/>
                <a:cs typeface="Times New Roman" pitchFamily="18" charset="0"/>
              </a:rPr>
              <a:t>(0, 2, 14)</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a:t>
            </a: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40770593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9262" y="360457"/>
            <a:ext cx="10412273" cy="523220"/>
          </a:xfrm>
          <a:prstGeom prst="rect">
            <a:avLst/>
          </a:prstGeom>
        </p:spPr>
        <p:txBody>
          <a:bodyPr wrap="square">
            <a:spAutoFit/>
          </a:bodyPr>
          <a:lstStyle/>
          <a:p>
            <a:r>
              <a:rPr lang="en-US" sz="2800" b="1" dirty="0" err="1">
                <a:latin typeface="Times New Roman" pitchFamily="18" charset="0"/>
                <a:cs typeface="Times New Roman" pitchFamily="18" charset="0"/>
              </a:rPr>
              <a:t>Karnaugh</a:t>
            </a:r>
            <a:r>
              <a:rPr lang="en-US" sz="2800" b="1" dirty="0">
                <a:latin typeface="Times New Roman" pitchFamily="18" charset="0"/>
                <a:cs typeface="Times New Roman" pitchFamily="18" charset="0"/>
              </a:rPr>
              <a:t> Maps - Rules of Simplification : </a:t>
            </a:r>
            <a:r>
              <a:rPr lang="en-US" sz="2800" b="1" dirty="0" smtClean="0">
                <a:latin typeface="Times New Roman" pitchFamily="18" charset="0"/>
                <a:cs typeface="Times New Roman" pitchFamily="18" charset="0"/>
              </a:rPr>
              <a:t>Summary</a:t>
            </a:r>
            <a:endParaRPr lang="en-US" sz="2800" b="1" dirty="0">
              <a:latin typeface="Times New Roman" pitchFamily="18" charset="0"/>
              <a:cs typeface="Times New Roman" pitchFamily="18" charset="0"/>
            </a:endParaRPr>
          </a:p>
        </p:txBody>
      </p:sp>
      <p:sp>
        <p:nvSpPr>
          <p:cNvPr id="2" name="Rectangle 1"/>
          <p:cNvSpPr/>
          <p:nvPr/>
        </p:nvSpPr>
        <p:spPr>
          <a:xfrm>
            <a:off x="669852" y="1020185"/>
            <a:ext cx="9112102" cy="3046988"/>
          </a:xfrm>
          <a:prstGeom prst="rect">
            <a:avLst/>
          </a:prstGeom>
        </p:spPr>
        <p:txBody>
          <a:bodyPr wrap="square">
            <a:spAutoFit/>
          </a:bodyPr>
          <a:lstStyle/>
          <a:p>
            <a:pPr marL="342900" indent="-342900">
              <a:buFont typeface="Wingdings" pitchFamily="2" charset="2"/>
              <a:buChar char="v"/>
            </a:pPr>
            <a:r>
              <a:rPr lang="en-US" sz="2400" dirty="0" smtClean="0">
                <a:latin typeface="Times New Roman" pitchFamily="18" charset="0"/>
                <a:cs typeface="Times New Roman" pitchFamily="18" charset="0"/>
              </a:rPr>
              <a:t>No </a:t>
            </a:r>
            <a:r>
              <a:rPr lang="en-US" sz="2400" dirty="0">
                <a:latin typeface="Times New Roman" pitchFamily="18" charset="0"/>
                <a:cs typeface="Times New Roman" pitchFamily="18" charset="0"/>
              </a:rPr>
              <a:t>zeros allowed.</a:t>
            </a:r>
          </a:p>
          <a:p>
            <a:pPr marL="342900" indent="-342900">
              <a:buFont typeface="Wingdings" pitchFamily="2" charset="2"/>
              <a:buChar char="v"/>
            </a:pPr>
            <a:r>
              <a:rPr lang="en-US" sz="2400" dirty="0">
                <a:latin typeface="Times New Roman" pitchFamily="18" charset="0"/>
                <a:cs typeface="Times New Roman" pitchFamily="18" charset="0"/>
              </a:rPr>
              <a:t>No diagonals.</a:t>
            </a:r>
          </a:p>
          <a:p>
            <a:pPr marL="342900" indent="-342900">
              <a:buFont typeface="Wingdings" pitchFamily="2" charset="2"/>
              <a:buChar char="v"/>
            </a:pPr>
            <a:r>
              <a:rPr lang="en-US" sz="2400" dirty="0">
                <a:latin typeface="Times New Roman" pitchFamily="18" charset="0"/>
                <a:cs typeface="Times New Roman" pitchFamily="18" charset="0"/>
              </a:rPr>
              <a:t>Only power of 2 number of cells in each group.</a:t>
            </a:r>
          </a:p>
          <a:p>
            <a:pPr marL="342900" indent="-342900">
              <a:buFont typeface="Wingdings" pitchFamily="2" charset="2"/>
              <a:buChar char="v"/>
            </a:pPr>
            <a:r>
              <a:rPr lang="en-US" sz="2400" dirty="0">
                <a:latin typeface="Times New Roman" pitchFamily="18" charset="0"/>
                <a:cs typeface="Times New Roman" pitchFamily="18" charset="0"/>
              </a:rPr>
              <a:t>Groups should be as large as possible.</a:t>
            </a:r>
          </a:p>
          <a:p>
            <a:pPr marL="342900" indent="-342900">
              <a:buFont typeface="Wingdings" pitchFamily="2" charset="2"/>
              <a:buChar char="v"/>
            </a:pPr>
            <a:r>
              <a:rPr lang="en-US" sz="2400" dirty="0">
                <a:latin typeface="Times New Roman" pitchFamily="18" charset="0"/>
                <a:cs typeface="Times New Roman" pitchFamily="18" charset="0"/>
              </a:rPr>
              <a:t>Every one must be in at least one group.</a:t>
            </a:r>
          </a:p>
          <a:p>
            <a:pPr marL="342900" indent="-342900">
              <a:buFont typeface="Wingdings" pitchFamily="2" charset="2"/>
              <a:buChar char="v"/>
            </a:pPr>
            <a:r>
              <a:rPr lang="en-US" sz="2400" dirty="0">
                <a:latin typeface="Times New Roman" pitchFamily="18" charset="0"/>
                <a:cs typeface="Times New Roman" pitchFamily="18" charset="0"/>
              </a:rPr>
              <a:t>Overlapping allowed.</a:t>
            </a:r>
          </a:p>
          <a:p>
            <a:pPr marL="342900" indent="-342900">
              <a:buFont typeface="Wingdings" pitchFamily="2" charset="2"/>
              <a:buChar char="v"/>
            </a:pPr>
            <a:r>
              <a:rPr lang="en-US" sz="2400" dirty="0">
                <a:latin typeface="Times New Roman" pitchFamily="18" charset="0"/>
                <a:cs typeface="Times New Roman" pitchFamily="18" charset="0"/>
              </a:rPr>
              <a:t>Wrap around allowed.</a:t>
            </a:r>
          </a:p>
          <a:p>
            <a:pPr marL="342900" indent="-342900">
              <a:buFont typeface="Wingdings" pitchFamily="2" charset="2"/>
              <a:buChar char="v"/>
            </a:pPr>
            <a:r>
              <a:rPr lang="en-US" sz="2400" dirty="0">
                <a:latin typeface="Times New Roman" pitchFamily="18" charset="0"/>
                <a:cs typeface="Times New Roman" pitchFamily="18" charset="0"/>
              </a:rPr>
              <a:t>Fewest number of groups possible</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0249361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txBox="1">
            <a:spLocks noGrp="1"/>
          </p:cNvSpPr>
          <p:nvPr>
            <p:ph type="title"/>
          </p:nvPr>
        </p:nvSpPr>
        <p:spPr>
          <a:xfrm>
            <a:off x="357936" y="674507"/>
            <a:ext cx="10936835" cy="1463386"/>
          </a:xfrm>
          <a:prstGeom prst="rect">
            <a:avLst/>
          </a:prstGeom>
        </p:spPr>
        <p:txBody>
          <a:bodyPr wrap="square" lIns="121897" tIns="121897" rIns="121897" bIns="121897" anchor="ctr" anchorCtr="0">
            <a:noAutofit/>
          </a:bodyPr>
          <a:lstStyle/>
          <a:p>
            <a:pPr fontAlgn="base"/>
            <a:r>
              <a:rPr lang="en-US" sz="2400" b="1" u="sng" dirty="0" smtClean="0">
                <a:latin typeface="Times New Roman" pitchFamily="18" charset="0"/>
                <a:cs typeface="Times New Roman" pitchFamily="18" charset="0"/>
              </a:rPr>
              <a:t>Problem-14:</a:t>
            </a:r>
            <a:r>
              <a:rPr lang="en-US" sz="2400" b="1" dirty="0">
                <a:latin typeface="Times New Roman" pitchFamily="18" charset="0"/>
                <a:cs typeface="Times New Roman" pitchFamily="18" charset="0"/>
              </a:rPr>
              <a:t/>
            </a:r>
            <a:br>
              <a:rPr lang="en-US" sz="2400" b="1" dirty="0">
                <a:latin typeface="Times New Roman" pitchFamily="18" charset="0"/>
                <a:cs typeface="Times New Roman" pitchFamily="18" charset="0"/>
              </a:rPr>
            </a:br>
            <a:r>
              <a:rPr lang="en-US" sz="2400" dirty="0">
                <a:latin typeface="Times New Roman" pitchFamily="18" charset="0"/>
                <a:cs typeface="Times New Roman" pitchFamily="18" charset="0"/>
              </a:rPr>
              <a:t>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Minimize the following </a:t>
            </a:r>
            <a:r>
              <a:rPr lang="en-US" sz="2400" dirty="0" err="1">
                <a:latin typeface="Times New Roman" pitchFamily="18" charset="0"/>
                <a:cs typeface="Times New Roman" pitchFamily="18" charset="0"/>
              </a:rPr>
              <a:t>boolean</a:t>
            </a:r>
            <a:r>
              <a:rPr lang="en-US" sz="2400" dirty="0">
                <a:latin typeface="Times New Roman" pitchFamily="18" charset="0"/>
                <a:cs typeface="Times New Roman" pitchFamily="18" charset="0"/>
              </a:rPr>
              <a:t> function-</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F(A, B, C, D) = </a:t>
            </a:r>
            <a:r>
              <a:rPr lang="en-US" sz="2400" dirty="0" err="1">
                <a:latin typeface="Times New Roman" pitchFamily="18" charset="0"/>
                <a:cs typeface="Times New Roman" pitchFamily="18" charset="0"/>
              </a:rPr>
              <a:t>Σm</a:t>
            </a:r>
            <a:r>
              <a:rPr lang="en-US" sz="2400" dirty="0">
                <a:latin typeface="Times New Roman" pitchFamily="18" charset="0"/>
                <a:cs typeface="Times New Roman" pitchFamily="18" charset="0"/>
              </a:rPr>
              <a:t>(1, 3, 4, 6, 8, 9, 11, 13, 15) + </a:t>
            </a:r>
            <a:r>
              <a:rPr lang="en-US" sz="2400" dirty="0" err="1">
                <a:latin typeface="Times New Roman" pitchFamily="18" charset="0"/>
                <a:cs typeface="Times New Roman" pitchFamily="18" charset="0"/>
              </a:rPr>
              <a:t>Σd</a:t>
            </a:r>
            <a:r>
              <a:rPr lang="en-US" sz="2400" dirty="0">
                <a:latin typeface="Times New Roman" pitchFamily="18" charset="0"/>
                <a:cs typeface="Times New Roman" pitchFamily="18" charset="0"/>
              </a:rPr>
              <a:t>(0, 2, 14)</a:t>
            </a:r>
            <a:br>
              <a:rPr lang="en-US" sz="2400" dirty="0">
                <a:latin typeface="Times New Roman" pitchFamily="18" charset="0"/>
                <a:cs typeface="Times New Roman" pitchFamily="18" charset="0"/>
              </a:rPr>
            </a:br>
            <a:r>
              <a:rPr lang="en-US" sz="3200" dirty="0">
                <a:latin typeface="Times New Roman" pitchFamily="18" charset="0"/>
                <a:cs typeface="Times New Roman" pitchFamily="18" charset="0"/>
              </a:rPr>
              <a:t> </a:t>
            </a:r>
            <a:br>
              <a:rPr lang="en-US" sz="3200" dirty="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pic>
        <p:nvPicPr>
          <p:cNvPr id="26626" name="Picture 2" descr="https://www.gatevidyalay.com/wp-content/uploads/2020/07/Karnaugh-Maps-Solved-Examples-Problem-03-Solu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2415" y="2185115"/>
            <a:ext cx="4764154" cy="363293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8222514" y="4725404"/>
            <a:ext cx="3577326" cy="369332"/>
          </a:xfrm>
          <a:prstGeom prst="rect">
            <a:avLst/>
          </a:prstGeom>
        </p:spPr>
        <p:txBody>
          <a:bodyPr wrap="none">
            <a:spAutoFit/>
          </a:bodyPr>
          <a:lstStyle/>
          <a:p>
            <a:r>
              <a:rPr lang="en-US" b="1" dirty="0"/>
              <a:t>F(A, B, C, D) = AD + B’D + B’C’ + A’D’</a:t>
            </a:r>
            <a:endParaRPr lang="en-US" dirty="0"/>
          </a:p>
        </p:txBody>
      </p:sp>
    </p:spTree>
    <p:extLst>
      <p:ext uri="{BB962C8B-B14F-4D97-AF65-F5344CB8AC3E}">
        <p14:creationId xmlns:p14="http://schemas.microsoft.com/office/powerpoint/2010/main" val="38802451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idx="4294967295"/>
          </p:nvPr>
        </p:nvSpPr>
        <p:spPr>
          <a:xfrm>
            <a:off x="914400" y="152400"/>
            <a:ext cx="7772400" cy="712788"/>
          </a:xfrm>
        </p:spPr>
        <p:txBody>
          <a:bodyPr lIns="0" tIns="0" rIns="0" bIns="0">
            <a:normAutofit/>
          </a:bodyPr>
          <a:lstStyle/>
          <a:p>
            <a:pPr eaLnBrk="1" hangingPunct="1"/>
            <a:r>
              <a:rPr lang="en-US" altLang="zh-TW" sz="2800" b="1" dirty="0" smtClean="0">
                <a:latin typeface="Times New Roman" panose="02020603050405020304" pitchFamily="18" charset="0"/>
                <a:ea typeface="新細明體" pitchFamily="18" charset="-120"/>
                <a:cs typeface="Times New Roman" panose="02020603050405020304" pitchFamily="18" charset="0"/>
              </a:rPr>
              <a:t>Example 15</a:t>
            </a:r>
            <a:endParaRPr lang="zh-TW" altLang="en-US" sz="2800" b="1" dirty="0" smtClean="0">
              <a:latin typeface="Times New Roman" panose="02020603050405020304" pitchFamily="18" charset="0"/>
              <a:ea typeface="新細明體" pitchFamily="18" charset="-120"/>
              <a:cs typeface="Times New Roman" panose="02020603050405020304" pitchFamily="18" charset="0"/>
            </a:endParaRPr>
          </a:p>
        </p:txBody>
      </p:sp>
      <p:sp>
        <p:nvSpPr>
          <p:cNvPr id="5" name="內容版面配置區 2"/>
          <p:cNvSpPr>
            <a:spLocks noGrp="1"/>
          </p:cNvSpPr>
          <p:nvPr>
            <p:ph idx="4294967295"/>
          </p:nvPr>
        </p:nvSpPr>
        <p:spPr>
          <a:xfrm>
            <a:off x="988828" y="1479584"/>
            <a:ext cx="8077200" cy="5181600"/>
          </a:xfrm>
        </p:spPr>
        <p:txBody>
          <a:bodyPr lIns="90488" tIns="44450" rIns="90488" bIns="44450"/>
          <a:lstStyle/>
          <a:p>
            <a:pPr lvl="1" eaLnBrk="1" hangingPunct="1">
              <a:spcBef>
                <a:spcPct val="0"/>
              </a:spcBef>
            </a:pPr>
            <a:r>
              <a:rPr lang="en-US" altLang="zh-TW" i="1" dirty="0" smtClean="0">
                <a:latin typeface="Times New Roman" panose="02020603050405020304" pitchFamily="18" charset="0"/>
                <a:ea typeface="新細明體" pitchFamily="18" charset="-120"/>
                <a:cs typeface="Times New Roman" panose="02020603050405020304" pitchFamily="18" charset="0"/>
              </a:rPr>
              <a:t>F = </a:t>
            </a:r>
            <a:r>
              <a:rPr lang="en-US" altLang="zh-TW" i="1" dirty="0" err="1" smtClean="0">
                <a:latin typeface="Times New Roman" panose="02020603050405020304" pitchFamily="18" charset="0"/>
                <a:ea typeface="新細明體" pitchFamily="18" charset="-120"/>
                <a:cs typeface="Times New Roman" panose="02020603050405020304" pitchFamily="18" charset="0"/>
              </a:rPr>
              <a:t>yz</a:t>
            </a:r>
            <a:r>
              <a:rPr lang="en-US" altLang="zh-TW" i="1" dirty="0" smtClean="0">
                <a:latin typeface="Times New Roman" panose="02020603050405020304" pitchFamily="18" charset="0"/>
                <a:ea typeface="新細明體" pitchFamily="18" charset="-120"/>
                <a:cs typeface="Times New Roman" panose="02020603050405020304" pitchFamily="18" charset="0"/>
              </a:rPr>
              <a:t> + </a:t>
            </a:r>
            <a:r>
              <a:rPr lang="en-US" altLang="zh-TW" i="1" dirty="0" err="1" smtClean="0">
                <a:latin typeface="Times New Roman" panose="02020603050405020304" pitchFamily="18" charset="0"/>
                <a:ea typeface="新細明體" pitchFamily="18" charset="-120"/>
                <a:cs typeface="Times New Roman" panose="02020603050405020304" pitchFamily="18" charset="0"/>
              </a:rPr>
              <a:t>w'x</a:t>
            </a:r>
            <a:r>
              <a:rPr lang="en-US" altLang="zh-TW" i="1" dirty="0" smtClean="0">
                <a:latin typeface="Times New Roman" panose="02020603050405020304" pitchFamily="18" charset="0"/>
                <a:ea typeface="新細明體" pitchFamily="18" charset="-120"/>
                <a:cs typeface="Times New Roman" panose="02020603050405020304" pitchFamily="18" charset="0"/>
              </a:rPr>
              <a:t>'; F = </a:t>
            </a:r>
            <a:r>
              <a:rPr lang="en-US" altLang="zh-TW" i="1" dirty="0" err="1" smtClean="0">
                <a:latin typeface="Times New Roman" panose="02020603050405020304" pitchFamily="18" charset="0"/>
                <a:ea typeface="新細明體" pitchFamily="18" charset="-120"/>
                <a:cs typeface="Times New Roman" panose="02020603050405020304" pitchFamily="18" charset="0"/>
              </a:rPr>
              <a:t>yz</a:t>
            </a:r>
            <a:r>
              <a:rPr lang="en-US" altLang="zh-TW" i="1" dirty="0" smtClean="0">
                <a:latin typeface="Times New Roman" panose="02020603050405020304" pitchFamily="18" charset="0"/>
                <a:ea typeface="新細明體" pitchFamily="18" charset="-120"/>
                <a:cs typeface="Times New Roman" panose="02020603050405020304" pitchFamily="18" charset="0"/>
              </a:rPr>
              <a:t> + </a:t>
            </a:r>
            <a:r>
              <a:rPr lang="en-US" altLang="zh-TW" i="1" dirty="0" err="1" smtClean="0">
                <a:latin typeface="Times New Roman" panose="02020603050405020304" pitchFamily="18" charset="0"/>
                <a:ea typeface="新細明體" pitchFamily="18" charset="-120"/>
                <a:cs typeface="Times New Roman" panose="02020603050405020304" pitchFamily="18" charset="0"/>
              </a:rPr>
              <a:t>w'z</a:t>
            </a:r>
            <a:endParaRPr lang="en-US" altLang="zh-TW" i="1" dirty="0" smtClean="0">
              <a:latin typeface="Times New Roman" panose="02020603050405020304" pitchFamily="18" charset="0"/>
              <a:ea typeface="新細明體" pitchFamily="18" charset="-120"/>
              <a:cs typeface="Times New Roman" panose="02020603050405020304" pitchFamily="18" charset="0"/>
            </a:endParaRPr>
          </a:p>
          <a:p>
            <a:pPr lvl="1">
              <a:spcBef>
                <a:spcPct val="0"/>
              </a:spcBef>
            </a:pPr>
            <a:r>
              <a:rPr lang="en-US" altLang="zh-TW" i="1" dirty="0" smtClean="0">
                <a:latin typeface="Times New Roman" panose="02020603050405020304" pitchFamily="18" charset="0"/>
                <a:ea typeface="新細明體" pitchFamily="18" charset="-120"/>
                <a:cs typeface="Times New Roman" panose="02020603050405020304" pitchFamily="18" charset="0"/>
              </a:rPr>
              <a:t>F</a:t>
            </a:r>
            <a:r>
              <a:rPr lang="en-US" altLang="zh-TW" dirty="0" smtClean="0">
                <a:latin typeface="Times New Roman" panose="02020603050405020304" pitchFamily="18" charset="0"/>
                <a:ea typeface="新細明體" pitchFamily="18" charset="-120"/>
                <a:cs typeface="Times New Roman" panose="02020603050405020304" pitchFamily="18" charset="0"/>
              </a:rPr>
              <a:t> = </a:t>
            </a:r>
            <a:r>
              <a:rPr lang="en-US" altLang="zh-TW" dirty="0">
                <a:latin typeface="Times New Roman" panose="02020603050405020304" pitchFamily="18" charset="0"/>
                <a:ea typeface="新細明體" pitchFamily="18" charset="-120"/>
                <a:cs typeface="Times New Roman" panose="02020603050405020304" pitchFamily="18" charset="0"/>
              </a:rPr>
              <a:t>∑(</a:t>
            </a:r>
            <a:r>
              <a:rPr lang="en-US" altLang="zh-TW" dirty="0" smtClean="0">
                <a:latin typeface="Times New Roman" panose="02020603050405020304" pitchFamily="18" charset="0"/>
                <a:ea typeface="新細明體" pitchFamily="18" charset="-120"/>
                <a:cs typeface="Times New Roman" panose="02020603050405020304" pitchFamily="18" charset="0"/>
              </a:rPr>
              <a:t>0, 1, 2, 3, 7, 11, 15) ; </a:t>
            </a:r>
            <a:r>
              <a:rPr lang="en-US" altLang="zh-TW" i="1" dirty="0" smtClean="0">
                <a:latin typeface="Times New Roman" panose="02020603050405020304" pitchFamily="18" charset="0"/>
                <a:ea typeface="新細明體" pitchFamily="18" charset="-120"/>
                <a:cs typeface="Times New Roman" panose="02020603050405020304" pitchFamily="18" charset="0"/>
              </a:rPr>
              <a:t>F</a:t>
            </a:r>
            <a:r>
              <a:rPr lang="en-US" altLang="zh-TW" dirty="0" smtClean="0">
                <a:latin typeface="Times New Roman" panose="02020603050405020304" pitchFamily="18" charset="0"/>
                <a:ea typeface="新細明體" pitchFamily="18" charset="-120"/>
                <a:cs typeface="Times New Roman" panose="02020603050405020304" pitchFamily="18" charset="0"/>
              </a:rPr>
              <a:t> = ∑(1, 3, 5, 7, 11, 15)</a:t>
            </a:r>
          </a:p>
          <a:p>
            <a:pPr lvl="1" eaLnBrk="1" hangingPunct="1"/>
            <a:r>
              <a:rPr lang="en-US" altLang="zh-TW" dirty="0" smtClean="0">
                <a:latin typeface="Times New Roman" panose="02020603050405020304" pitchFamily="18" charset="0"/>
                <a:ea typeface="新細明體" pitchFamily="18" charset="-120"/>
                <a:cs typeface="Times New Roman" panose="02020603050405020304" pitchFamily="18" charset="0"/>
              </a:rPr>
              <a:t>Either expression is acceptable</a:t>
            </a:r>
          </a:p>
          <a:p>
            <a:pPr eaLnBrk="1" hangingPunct="1"/>
            <a:endParaRPr lang="zh-TW" altLang="en-US" dirty="0" smtClean="0">
              <a:latin typeface="Times New Roman" panose="02020603050405020304" pitchFamily="18" charset="0"/>
              <a:ea typeface="新細明體" pitchFamily="18" charset="-120"/>
              <a:cs typeface="Times New Roman" panose="02020603050405020304" pitchFamily="18" charset="0"/>
            </a:endParaRPr>
          </a:p>
        </p:txBody>
      </p:sp>
      <p:pic>
        <p:nvPicPr>
          <p:cNvPr id="6" name="Picture 6"/>
          <p:cNvPicPr>
            <a:picLocks noChangeAspect="1" noChangeArrowheads="1"/>
          </p:cNvPicPr>
          <p:nvPr/>
        </p:nvPicPr>
        <p:blipFill>
          <a:blip r:embed="rId2">
            <a:lum bright="-12000" contrast="24000"/>
            <a:extLst>
              <a:ext uri="{28A0092B-C50C-407E-A947-70E740481C1C}">
                <a14:useLocalDpi xmlns:a14="http://schemas.microsoft.com/office/drawing/2010/main" val="0"/>
              </a:ext>
            </a:extLst>
          </a:blip>
          <a:srcRect/>
          <a:stretch>
            <a:fillRect/>
          </a:stretch>
        </p:blipFill>
        <p:spPr bwMode="auto">
          <a:xfrm>
            <a:off x="1063256" y="2734287"/>
            <a:ext cx="7421525" cy="3515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字方塊 5"/>
          <p:cNvSpPr txBox="1">
            <a:spLocks noChangeArrowheads="1"/>
          </p:cNvSpPr>
          <p:nvPr/>
        </p:nvSpPr>
        <p:spPr bwMode="auto">
          <a:xfrm>
            <a:off x="2834224" y="6249988"/>
            <a:ext cx="3879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90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q"/>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zh-TW" sz="2000" dirty="0" smtClean="0">
                <a:latin typeface="Times New Roman" panose="02020603050405020304" pitchFamily="18" charset="0"/>
                <a:ea typeface="新細明體" pitchFamily="18" charset="-120"/>
                <a:cs typeface="Angsana New" pitchFamily="18" charset="-34"/>
              </a:rPr>
              <a:t>Example </a:t>
            </a:r>
            <a:r>
              <a:rPr lang="en-US" altLang="zh-TW" sz="2000" dirty="0">
                <a:latin typeface="Times New Roman" panose="02020603050405020304" pitchFamily="18" charset="0"/>
                <a:ea typeface="新細明體" pitchFamily="18" charset="-120"/>
                <a:cs typeface="Angsana New" pitchFamily="18" charset="-34"/>
              </a:rPr>
              <a:t>with don't-care Conditions</a:t>
            </a:r>
            <a:endParaRPr lang="zh-TW" altLang="en-US" sz="2000" dirty="0">
              <a:latin typeface="Times New Roman" panose="02020603050405020304" pitchFamily="18" charset="0"/>
              <a:ea typeface="新細明體" pitchFamily="18" charset="-120"/>
              <a:cs typeface="Angsana New" pitchFamily="18" charset="-34"/>
            </a:endParaRPr>
          </a:p>
        </p:txBody>
      </p:sp>
      <p:sp>
        <p:nvSpPr>
          <p:cNvPr id="2" name="Rectangle 1"/>
          <p:cNvSpPr/>
          <p:nvPr/>
        </p:nvSpPr>
        <p:spPr>
          <a:xfrm>
            <a:off x="988828" y="648587"/>
            <a:ext cx="10792046" cy="830997"/>
          </a:xfrm>
          <a:prstGeom prst="rect">
            <a:avLst/>
          </a:prstGeom>
        </p:spPr>
        <p:txBody>
          <a:bodyPr wrap="square">
            <a:spAutoFit/>
          </a:bodyPr>
          <a:lstStyle/>
          <a:p>
            <a:pPr>
              <a:buFont typeface="Wingdings" pitchFamily="2" charset="2"/>
              <a:buChar char="v"/>
            </a:pPr>
            <a:r>
              <a:rPr lang="en-US" altLang="zh-TW" sz="2400" dirty="0" smtClean="0">
                <a:latin typeface="Times New Roman" panose="02020603050405020304" pitchFamily="18" charset="0"/>
                <a:ea typeface="新細明體" pitchFamily="18" charset="-120"/>
                <a:cs typeface="Times New Roman" panose="02020603050405020304" pitchFamily="18" charset="0"/>
              </a:rPr>
              <a:t>Simplify </a:t>
            </a:r>
            <a:r>
              <a:rPr lang="en-US" altLang="zh-TW" sz="2400" i="1" dirty="0">
                <a:latin typeface="Times New Roman" panose="02020603050405020304" pitchFamily="18" charset="0"/>
                <a:ea typeface="新細明體" pitchFamily="18" charset="-120"/>
                <a:cs typeface="Times New Roman" panose="02020603050405020304" pitchFamily="18" charset="0"/>
              </a:rPr>
              <a:t>F</a:t>
            </a:r>
            <a:r>
              <a:rPr lang="en-US" altLang="zh-TW" sz="2400" dirty="0">
                <a:latin typeface="Times New Roman" panose="02020603050405020304" pitchFamily="18" charset="0"/>
                <a:ea typeface="新細明體" pitchFamily="18" charset="-120"/>
                <a:cs typeface="Times New Roman" panose="02020603050405020304" pitchFamily="18" charset="0"/>
              </a:rPr>
              <a:t>(</a:t>
            </a:r>
            <a:r>
              <a:rPr lang="en-US" altLang="zh-TW" sz="2400" i="1" dirty="0">
                <a:latin typeface="Times New Roman" panose="02020603050405020304" pitchFamily="18" charset="0"/>
                <a:ea typeface="新細明體" pitchFamily="18" charset="-120"/>
                <a:cs typeface="Times New Roman" panose="02020603050405020304" pitchFamily="18" charset="0"/>
              </a:rPr>
              <a:t>w</a:t>
            </a:r>
            <a:r>
              <a:rPr lang="en-US" altLang="zh-TW" sz="2400" dirty="0">
                <a:latin typeface="Times New Roman" panose="02020603050405020304" pitchFamily="18" charset="0"/>
                <a:ea typeface="新細明體" pitchFamily="18" charset="-120"/>
                <a:cs typeface="Times New Roman" panose="02020603050405020304" pitchFamily="18" charset="0"/>
              </a:rPr>
              <a:t>,</a:t>
            </a:r>
            <a:r>
              <a:rPr lang="en-US" altLang="zh-TW" sz="2400" i="1" dirty="0">
                <a:latin typeface="Times New Roman" panose="02020603050405020304" pitchFamily="18" charset="0"/>
                <a:ea typeface="新細明體" pitchFamily="18" charset="-120"/>
                <a:cs typeface="Times New Roman" panose="02020603050405020304" pitchFamily="18" charset="0"/>
              </a:rPr>
              <a:t> x</a:t>
            </a:r>
            <a:r>
              <a:rPr lang="en-US" altLang="zh-TW" sz="2400" dirty="0">
                <a:latin typeface="Times New Roman" panose="02020603050405020304" pitchFamily="18" charset="0"/>
                <a:ea typeface="新細明體" pitchFamily="18" charset="-120"/>
                <a:cs typeface="Times New Roman" panose="02020603050405020304" pitchFamily="18" charset="0"/>
              </a:rPr>
              <a:t>,</a:t>
            </a:r>
            <a:r>
              <a:rPr lang="en-US" altLang="zh-TW" sz="2400" i="1" dirty="0">
                <a:latin typeface="Times New Roman" panose="02020603050405020304" pitchFamily="18" charset="0"/>
                <a:ea typeface="新細明體" pitchFamily="18" charset="-120"/>
                <a:cs typeface="Times New Roman" panose="02020603050405020304" pitchFamily="18" charset="0"/>
              </a:rPr>
              <a:t> y</a:t>
            </a:r>
            <a:r>
              <a:rPr lang="en-US" altLang="zh-TW" sz="2400" dirty="0">
                <a:latin typeface="Times New Roman" panose="02020603050405020304" pitchFamily="18" charset="0"/>
                <a:ea typeface="新細明體" pitchFamily="18" charset="-120"/>
                <a:cs typeface="Times New Roman" panose="02020603050405020304" pitchFamily="18" charset="0"/>
              </a:rPr>
              <a:t>, </a:t>
            </a:r>
            <a:r>
              <a:rPr lang="en-US" altLang="zh-TW" sz="2400" i="1" dirty="0">
                <a:latin typeface="Times New Roman" panose="02020603050405020304" pitchFamily="18" charset="0"/>
                <a:ea typeface="新細明體" pitchFamily="18" charset="-120"/>
                <a:cs typeface="Times New Roman" panose="02020603050405020304" pitchFamily="18" charset="0"/>
              </a:rPr>
              <a:t>z</a:t>
            </a:r>
            <a:r>
              <a:rPr lang="en-US" altLang="zh-TW" sz="2400" dirty="0">
                <a:latin typeface="Times New Roman" panose="02020603050405020304" pitchFamily="18" charset="0"/>
                <a:ea typeface="新細明體" pitchFamily="18" charset="-120"/>
                <a:cs typeface="Times New Roman" panose="02020603050405020304" pitchFamily="18" charset="0"/>
              </a:rPr>
              <a:t>) = ∑(1, 3, 7, 11, 15) which has the don't-care conditions </a:t>
            </a:r>
            <a:r>
              <a:rPr lang="en-US" altLang="zh-TW" sz="2400" i="1" dirty="0">
                <a:latin typeface="Times New Roman" panose="02020603050405020304" pitchFamily="18" charset="0"/>
                <a:ea typeface="新細明體" pitchFamily="18" charset="-120"/>
                <a:cs typeface="Times New Roman" panose="02020603050405020304" pitchFamily="18" charset="0"/>
              </a:rPr>
              <a:t>d</a:t>
            </a:r>
            <a:r>
              <a:rPr lang="en-US" altLang="zh-TW" sz="2400" dirty="0">
                <a:latin typeface="Times New Roman" panose="02020603050405020304" pitchFamily="18" charset="0"/>
                <a:ea typeface="新細明體" pitchFamily="18" charset="-120"/>
                <a:cs typeface="Times New Roman" panose="02020603050405020304" pitchFamily="18" charset="0"/>
              </a:rPr>
              <a:t>(</a:t>
            </a:r>
            <a:r>
              <a:rPr lang="en-US" altLang="zh-TW" sz="2400" i="1" dirty="0">
                <a:latin typeface="Times New Roman" panose="02020603050405020304" pitchFamily="18" charset="0"/>
                <a:ea typeface="新細明體" pitchFamily="18" charset="-120"/>
                <a:cs typeface="Times New Roman" panose="02020603050405020304" pitchFamily="18" charset="0"/>
              </a:rPr>
              <a:t>w</a:t>
            </a:r>
            <a:r>
              <a:rPr lang="en-US" altLang="zh-TW" sz="2400" dirty="0">
                <a:latin typeface="Times New Roman" panose="02020603050405020304" pitchFamily="18" charset="0"/>
                <a:ea typeface="新細明體" pitchFamily="18" charset="-120"/>
                <a:cs typeface="Times New Roman" panose="02020603050405020304" pitchFamily="18" charset="0"/>
              </a:rPr>
              <a:t>,</a:t>
            </a:r>
            <a:r>
              <a:rPr lang="en-US" altLang="zh-TW" sz="2400" i="1" dirty="0">
                <a:latin typeface="Times New Roman" panose="02020603050405020304" pitchFamily="18" charset="0"/>
                <a:ea typeface="新細明體" pitchFamily="18" charset="-120"/>
                <a:cs typeface="Times New Roman" panose="02020603050405020304" pitchFamily="18" charset="0"/>
              </a:rPr>
              <a:t> x</a:t>
            </a:r>
            <a:r>
              <a:rPr lang="en-US" altLang="zh-TW" sz="2400" dirty="0">
                <a:latin typeface="Times New Roman" panose="02020603050405020304" pitchFamily="18" charset="0"/>
                <a:ea typeface="新細明體" pitchFamily="18" charset="-120"/>
                <a:cs typeface="Times New Roman" panose="02020603050405020304" pitchFamily="18" charset="0"/>
              </a:rPr>
              <a:t>,</a:t>
            </a:r>
            <a:r>
              <a:rPr lang="en-US" altLang="zh-TW" sz="2400" i="1" dirty="0">
                <a:latin typeface="Times New Roman" panose="02020603050405020304" pitchFamily="18" charset="0"/>
                <a:ea typeface="新細明體" pitchFamily="18" charset="-120"/>
                <a:cs typeface="Times New Roman" panose="02020603050405020304" pitchFamily="18" charset="0"/>
              </a:rPr>
              <a:t> y</a:t>
            </a:r>
            <a:r>
              <a:rPr lang="en-US" altLang="zh-TW" sz="2400" dirty="0">
                <a:latin typeface="Times New Roman" panose="02020603050405020304" pitchFamily="18" charset="0"/>
                <a:ea typeface="新細明體" pitchFamily="18" charset="-120"/>
                <a:cs typeface="Times New Roman" panose="02020603050405020304" pitchFamily="18" charset="0"/>
              </a:rPr>
              <a:t>,</a:t>
            </a:r>
            <a:r>
              <a:rPr lang="en-US" altLang="zh-TW" sz="2400" i="1" dirty="0">
                <a:latin typeface="Times New Roman" panose="02020603050405020304" pitchFamily="18" charset="0"/>
                <a:ea typeface="新細明體" pitchFamily="18" charset="-120"/>
                <a:cs typeface="Times New Roman" panose="02020603050405020304" pitchFamily="18" charset="0"/>
              </a:rPr>
              <a:t> z</a:t>
            </a:r>
            <a:r>
              <a:rPr lang="en-US" altLang="zh-TW" sz="2400" dirty="0">
                <a:latin typeface="Times New Roman" panose="02020603050405020304" pitchFamily="18" charset="0"/>
                <a:ea typeface="新細明體" pitchFamily="18" charset="-120"/>
                <a:cs typeface="Times New Roman" panose="02020603050405020304" pitchFamily="18" charset="0"/>
              </a:rPr>
              <a:t>) = ∑(0, 2, 5).</a:t>
            </a:r>
          </a:p>
        </p:txBody>
      </p:sp>
    </p:spTree>
    <p:extLst>
      <p:ext uri="{BB962C8B-B14F-4D97-AF65-F5344CB8AC3E}">
        <p14:creationId xmlns:p14="http://schemas.microsoft.com/office/powerpoint/2010/main" val="12006731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9262" y="360457"/>
            <a:ext cx="10412273" cy="523220"/>
          </a:xfrm>
          <a:prstGeom prst="rect">
            <a:avLst/>
          </a:prstGeom>
        </p:spPr>
        <p:txBody>
          <a:bodyPr wrap="square">
            <a:spAutoFit/>
          </a:bodyPr>
          <a:lstStyle/>
          <a:p>
            <a:r>
              <a:rPr lang="en-US" sz="2800" b="1" dirty="0" err="1">
                <a:latin typeface="Times New Roman" pitchFamily="18" charset="0"/>
                <a:cs typeface="Times New Roman" pitchFamily="18" charset="0"/>
              </a:rPr>
              <a:t>Karnaugh</a:t>
            </a:r>
            <a:r>
              <a:rPr lang="en-US" sz="2800" b="1" dirty="0">
                <a:latin typeface="Times New Roman" pitchFamily="18" charset="0"/>
                <a:cs typeface="Times New Roman" pitchFamily="18" charset="0"/>
              </a:rPr>
              <a:t> Maps </a:t>
            </a:r>
            <a:r>
              <a:rPr lang="en-US" sz="2800" b="1" dirty="0" smtClean="0">
                <a:latin typeface="Times New Roman" pitchFamily="18" charset="0"/>
                <a:cs typeface="Times New Roman" pitchFamily="18" charset="0"/>
              </a:rPr>
              <a:t>– Practice </a:t>
            </a:r>
            <a:endParaRPr lang="en-US" sz="2800" b="1" dirty="0">
              <a:latin typeface="Times New Roman" pitchFamily="18" charset="0"/>
              <a:cs typeface="Times New Roman" pitchFamily="18" charset="0"/>
            </a:endParaRPr>
          </a:p>
        </p:txBody>
      </p:sp>
      <p:sp>
        <p:nvSpPr>
          <p:cNvPr id="2" name="Rectangle 1"/>
          <p:cNvSpPr/>
          <p:nvPr/>
        </p:nvSpPr>
        <p:spPr>
          <a:xfrm>
            <a:off x="669852" y="1020185"/>
            <a:ext cx="9112102" cy="461665"/>
          </a:xfrm>
          <a:prstGeom prst="rect">
            <a:avLst/>
          </a:prstGeom>
        </p:spPr>
        <p:txBody>
          <a:bodyPr wrap="square">
            <a:spAutoFit/>
          </a:bodyPr>
          <a:lstStyle/>
          <a:p>
            <a:pPr marL="342900" indent="-342900">
              <a:buFont typeface="Wingdings" pitchFamily="2" charset="2"/>
              <a:buChar char="v"/>
            </a:pPr>
            <a:r>
              <a:rPr lang="en-US" sz="2400" dirty="0" smtClean="0">
                <a:latin typeface="Times New Roman" pitchFamily="18" charset="0"/>
                <a:cs typeface="Times New Roman" pitchFamily="18" charset="0"/>
              </a:rPr>
              <a:t>Some Selected Problems </a:t>
            </a:r>
          </a:p>
        </p:txBody>
      </p:sp>
      <p:sp>
        <p:nvSpPr>
          <p:cNvPr id="3" name="Rectangle 2"/>
          <p:cNvSpPr/>
          <p:nvPr/>
        </p:nvSpPr>
        <p:spPr>
          <a:xfrm>
            <a:off x="669852" y="1714917"/>
            <a:ext cx="10418858" cy="2862322"/>
          </a:xfrm>
          <a:prstGeom prst="rect">
            <a:avLst/>
          </a:prstGeom>
        </p:spPr>
        <p:txBody>
          <a:bodyPr wrap="square">
            <a:spAutoFit/>
          </a:bodyPr>
          <a:lstStyle/>
          <a:p>
            <a:pPr fontAlgn="base">
              <a:lnSpc>
                <a:spcPct val="200000"/>
              </a:lnSpc>
            </a:pPr>
            <a:r>
              <a:rPr lang="en-US" sz="2000" dirty="0" smtClean="0">
                <a:latin typeface="Times New Roman" pitchFamily="18" charset="0"/>
                <a:cs typeface="Times New Roman" pitchFamily="18" charset="0"/>
              </a:rPr>
              <a:t>16. Minimize </a:t>
            </a:r>
            <a:r>
              <a:rPr lang="en-US" sz="2000" dirty="0">
                <a:latin typeface="Times New Roman" pitchFamily="18" charset="0"/>
                <a:cs typeface="Times New Roman" pitchFamily="18" charset="0"/>
              </a:rPr>
              <a:t>the following </a:t>
            </a:r>
            <a:r>
              <a:rPr lang="en-US" sz="2000" dirty="0" err="1">
                <a:latin typeface="Times New Roman" pitchFamily="18" charset="0"/>
                <a:cs typeface="Times New Roman" pitchFamily="18" charset="0"/>
              </a:rPr>
              <a:t>boolean</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function-F(A</a:t>
            </a:r>
            <a:r>
              <a:rPr lang="en-US" sz="2000" dirty="0">
                <a:latin typeface="Times New Roman" pitchFamily="18" charset="0"/>
                <a:cs typeface="Times New Roman" pitchFamily="18" charset="0"/>
              </a:rPr>
              <a:t>, B, C) = </a:t>
            </a:r>
            <a:r>
              <a:rPr lang="en-US" sz="2000" dirty="0" err="1">
                <a:latin typeface="Times New Roman" pitchFamily="18" charset="0"/>
                <a:cs typeface="Times New Roman" pitchFamily="18" charset="0"/>
              </a:rPr>
              <a:t>Σm</a:t>
            </a:r>
            <a:r>
              <a:rPr lang="en-US" sz="2000" dirty="0">
                <a:latin typeface="Times New Roman" pitchFamily="18" charset="0"/>
                <a:cs typeface="Times New Roman" pitchFamily="18" charset="0"/>
              </a:rPr>
              <a:t>(1, 2, 5, 7) + </a:t>
            </a:r>
            <a:r>
              <a:rPr lang="en-US" sz="2000" dirty="0" err="1">
                <a:latin typeface="Times New Roman" pitchFamily="18" charset="0"/>
                <a:cs typeface="Times New Roman" pitchFamily="18" charset="0"/>
              </a:rPr>
              <a:t>Σd</a:t>
            </a:r>
            <a:r>
              <a:rPr lang="en-US" sz="2000" dirty="0">
                <a:latin typeface="Times New Roman" pitchFamily="18" charset="0"/>
                <a:cs typeface="Times New Roman" pitchFamily="18" charset="0"/>
              </a:rPr>
              <a:t>(0, 4, 6</a:t>
            </a:r>
            <a:r>
              <a:rPr lang="en-US" sz="2000" dirty="0" smtClean="0">
                <a:latin typeface="Times New Roman" pitchFamily="18" charset="0"/>
                <a:cs typeface="Times New Roman" pitchFamily="18" charset="0"/>
              </a:rPr>
              <a:t>)</a:t>
            </a:r>
          </a:p>
          <a:p>
            <a:pPr fontAlgn="base">
              <a:lnSpc>
                <a:spcPct val="200000"/>
              </a:lnSpc>
            </a:pPr>
            <a:r>
              <a:rPr lang="en-US" sz="2000" dirty="0" smtClean="0">
                <a:latin typeface="Times New Roman" pitchFamily="18" charset="0"/>
                <a:cs typeface="Times New Roman" pitchFamily="18" charset="0"/>
              </a:rPr>
              <a:t>17 Minimize </a:t>
            </a:r>
            <a:r>
              <a:rPr lang="en-US" sz="2000" dirty="0">
                <a:latin typeface="Times New Roman" pitchFamily="18" charset="0"/>
                <a:cs typeface="Times New Roman" pitchFamily="18" charset="0"/>
              </a:rPr>
              <a:t>the following </a:t>
            </a:r>
            <a:r>
              <a:rPr lang="en-US" sz="2000" dirty="0" err="1">
                <a:latin typeface="Times New Roman" pitchFamily="18" charset="0"/>
                <a:cs typeface="Times New Roman" pitchFamily="18" charset="0"/>
              </a:rPr>
              <a:t>boolean</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function-F(A</a:t>
            </a:r>
            <a:r>
              <a:rPr lang="en-US" sz="2000" dirty="0">
                <a:latin typeface="Times New Roman" pitchFamily="18" charset="0"/>
                <a:cs typeface="Times New Roman" pitchFamily="18" charset="0"/>
              </a:rPr>
              <a:t>, B, C) = </a:t>
            </a:r>
            <a:r>
              <a:rPr lang="en-US" sz="2000" dirty="0" err="1">
                <a:latin typeface="Times New Roman" pitchFamily="18" charset="0"/>
                <a:cs typeface="Times New Roman" pitchFamily="18" charset="0"/>
              </a:rPr>
              <a:t>Σm</a:t>
            </a:r>
            <a:r>
              <a:rPr lang="en-US" sz="2000" dirty="0">
                <a:latin typeface="Times New Roman" pitchFamily="18" charset="0"/>
                <a:cs typeface="Times New Roman" pitchFamily="18" charset="0"/>
              </a:rPr>
              <a:t>(0, 1, 6, 7) + </a:t>
            </a:r>
            <a:r>
              <a:rPr lang="en-US" sz="2000" dirty="0" err="1">
                <a:latin typeface="Times New Roman" pitchFamily="18" charset="0"/>
                <a:cs typeface="Times New Roman" pitchFamily="18" charset="0"/>
              </a:rPr>
              <a:t>Σd</a:t>
            </a:r>
            <a:r>
              <a:rPr lang="en-US" sz="2000" dirty="0">
                <a:latin typeface="Times New Roman" pitchFamily="18" charset="0"/>
                <a:cs typeface="Times New Roman" pitchFamily="18" charset="0"/>
              </a:rPr>
              <a:t>(3, 4, 5</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fontAlgn="base">
              <a:lnSpc>
                <a:spcPct val="200000"/>
              </a:lnSpc>
            </a:pPr>
            <a:r>
              <a:rPr lang="en-US" sz="2000" dirty="0" smtClean="0">
                <a:latin typeface="Times New Roman" pitchFamily="18" charset="0"/>
                <a:cs typeface="Times New Roman" pitchFamily="18" charset="0"/>
              </a:rPr>
              <a:t>18. Minimize </a:t>
            </a:r>
            <a:r>
              <a:rPr lang="en-US" sz="2000" dirty="0">
                <a:latin typeface="Times New Roman" pitchFamily="18" charset="0"/>
                <a:cs typeface="Times New Roman" pitchFamily="18" charset="0"/>
              </a:rPr>
              <a:t>the following </a:t>
            </a:r>
            <a:r>
              <a:rPr lang="en-US" sz="2000" dirty="0" err="1">
                <a:latin typeface="Times New Roman" pitchFamily="18" charset="0"/>
                <a:cs typeface="Times New Roman" pitchFamily="18" charset="0"/>
              </a:rPr>
              <a:t>boolean</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function-F(A</a:t>
            </a:r>
            <a:r>
              <a:rPr lang="en-US" sz="2000" dirty="0">
                <a:latin typeface="Times New Roman" pitchFamily="18" charset="0"/>
                <a:cs typeface="Times New Roman" pitchFamily="18" charset="0"/>
              </a:rPr>
              <a:t>, B, C, D) = </a:t>
            </a:r>
            <a:r>
              <a:rPr lang="en-US" sz="2000" dirty="0" err="1">
                <a:latin typeface="Times New Roman" pitchFamily="18" charset="0"/>
                <a:cs typeface="Times New Roman" pitchFamily="18" charset="0"/>
              </a:rPr>
              <a:t>Σm</a:t>
            </a:r>
            <a:r>
              <a:rPr lang="en-US" sz="2000" dirty="0">
                <a:latin typeface="Times New Roman" pitchFamily="18" charset="0"/>
                <a:cs typeface="Times New Roman" pitchFamily="18" charset="0"/>
              </a:rPr>
              <a:t>(0, 2, 8, 10, 14) + </a:t>
            </a:r>
            <a:r>
              <a:rPr lang="en-US" sz="2000" dirty="0" err="1">
                <a:latin typeface="Times New Roman" pitchFamily="18" charset="0"/>
                <a:cs typeface="Times New Roman" pitchFamily="18" charset="0"/>
              </a:rPr>
              <a:t>Σd</a:t>
            </a:r>
            <a:r>
              <a:rPr lang="en-US" sz="2000" dirty="0">
                <a:latin typeface="Times New Roman" pitchFamily="18" charset="0"/>
                <a:cs typeface="Times New Roman" pitchFamily="18" charset="0"/>
              </a:rPr>
              <a:t>(5, 15)</a:t>
            </a:r>
          </a:p>
          <a:p>
            <a:pPr fontAlgn="base">
              <a:lnSpc>
                <a:spcPct val="200000"/>
              </a:lnSpc>
            </a:pPr>
            <a:r>
              <a:rPr lang="en-US" sz="2000" dirty="0" smtClean="0">
                <a:latin typeface="Times New Roman" pitchFamily="18" charset="0"/>
                <a:cs typeface="Times New Roman" pitchFamily="18" charset="0"/>
              </a:rPr>
              <a:t>19. Consider </a:t>
            </a:r>
            <a:r>
              <a:rPr lang="en-US" sz="2000" dirty="0">
                <a:latin typeface="Times New Roman" pitchFamily="18" charset="0"/>
                <a:cs typeface="Times New Roman" pitchFamily="18" charset="0"/>
              </a:rPr>
              <a:t>the following </a:t>
            </a:r>
            <a:r>
              <a:rPr lang="en-US" sz="2000" dirty="0" err="1">
                <a:latin typeface="Times New Roman" pitchFamily="18" charset="0"/>
                <a:cs typeface="Times New Roman" pitchFamily="18" charset="0"/>
              </a:rPr>
              <a:t>boolean</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function- F(W</a:t>
            </a:r>
            <a:r>
              <a:rPr lang="en-US" sz="2000" dirty="0">
                <a:latin typeface="Times New Roman" pitchFamily="18" charset="0"/>
                <a:cs typeface="Times New Roman" pitchFamily="18" charset="0"/>
              </a:rPr>
              <a:t>, X, Y, Z) = </a:t>
            </a:r>
            <a:r>
              <a:rPr lang="en-US" sz="2000" dirty="0" err="1">
                <a:latin typeface="Times New Roman" pitchFamily="18" charset="0"/>
                <a:cs typeface="Times New Roman" pitchFamily="18" charset="0"/>
              </a:rPr>
              <a:t>Σm</a:t>
            </a:r>
            <a:r>
              <a:rPr lang="en-US" sz="2000" dirty="0">
                <a:latin typeface="Times New Roman" pitchFamily="18" charset="0"/>
                <a:cs typeface="Times New Roman" pitchFamily="18" charset="0"/>
              </a:rPr>
              <a:t>(1, 3, 4, 6, 9, 11, 12, 14)</a:t>
            </a:r>
          </a:p>
          <a:p>
            <a:pPr marL="342900" indent="-342900" fontAlgn="base">
              <a:buFont typeface="+mj-lt"/>
              <a:buAutoNum type="arabicPeriod"/>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5983244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idx="4294967295"/>
          </p:nvPr>
        </p:nvSpPr>
        <p:spPr>
          <a:xfrm>
            <a:off x="914400" y="152400"/>
            <a:ext cx="7772400" cy="712788"/>
          </a:xfrm>
        </p:spPr>
        <p:txBody>
          <a:bodyPr lIns="0" tIns="0" rIns="0" bIns="0">
            <a:normAutofit/>
          </a:bodyPr>
          <a:lstStyle/>
          <a:p>
            <a:pPr eaLnBrk="1" hangingPunct="1"/>
            <a:r>
              <a:rPr lang="en-US" altLang="zh-TW" sz="2800" b="1" dirty="0" smtClean="0">
                <a:latin typeface="Times New Roman" panose="02020603050405020304" pitchFamily="18" charset="0"/>
                <a:ea typeface="新細明體" pitchFamily="18" charset="-120"/>
                <a:cs typeface="Times New Roman" panose="02020603050405020304" pitchFamily="18" charset="0"/>
              </a:rPr>
              <a:t>Five-Variable Map</a:t>
            </a:r>
            <a:endParaRPr lang="zh-TW" altLang="en-US" sz="2800" b="1" dirty="0" smtClean="0">
              <a:latin typeface="Times New Roman" panose="02020603050405020304" pitchFamily="18" charset="0"/>
              <a:ea typeface="新細明體" pitchFamily="18" charset="-120"/>
              <a:cs typeface="Times New Roman" panose="02020603050405020304" pitchFamily="18" charset="0"/>
            </a:endParaRPr>
          </a:p>
        </p:txBody>
      </p:sp>
      <p:sp>
        <p:nvSpPr>
          <p:cNvPr id="5" name="內容版面配置區 2"/>
          <p:cNvSpPr>
            <a:spLocks noGrp="1"/>
          </p:cNvSpPr>
          <p:nvPr>
            <p:ph idx="4294967295"/>
          </p:nvPr>
        </p:nvSpPr>
        <p:spPr>
          <a:xfrm>
            <a:off x="685799" y="1066800"/>
            <a:ext cx="9881755" cy="5181600"/>
          </a:xfrm>
        </p:spPr>
        <p:txBody>
          <a:bodyPr lIns="90488" tIns="44450" rIns="90488" bIns="44450">
            <a:normAutofit/>
          </a:bodyPr>
          <a:lstStyle/>
          <a:p>
            <a:pPr eaLnBrk="1" hangingPunct="1">
              <a:spcBef>
                <a:spcPct val="0"/>
              </a:spcBef>
              <a:buFont typeface="Wingdings" panose="05000000000000000000" pitchFamily="2" charset="2"/>
              <a:buChar char="v"/>
            </a:pPr>
            <a:r>
              <a:rPr lang="en-US" altLang="zh-TW" sz="2400" dirty="0" smtClean="0">
                <a:latin typeface="Times New Roman" panose="02020603050405020304" pitchFamily="18" charset="0"/>
                <a:ea typeface="新細明體" pitchFamily="18" charset="-120"/>
                <a:cs typeface="Times New Roman" panose="02020603050405020304" pitchFamily="18" charset="0"/>
              </a:rPr>
              <a:t>Map for more than four variables becomes complicated</a:t>
            </a:r>
          </a:p>
          <a:p>
            <a:pPr lvl="1" eaLnBrk="1" hangingPunct="1">
              <a:spcBef>
                <a:spcPct val="0"/>
              </a:spcBef>
            </a:pPr>
            <a:r>
              <a:rPr lang="en-US" altLang="zh-TW" dirty="0" smtClean="0">
                <a:latin typeface="Times New Roman" panose="02020603050405020304" pitchFamily="18" charset="0"/>
                <a:ea typeface="新細明體" pitchFamily="18" charset="-120"/>
                <a:cs typeface="Times New Roman" panose="02020603050405020304" pitchFamily="18" charset="0"/>
              </a:rPr>
              <a:t>Five-variable map: two four-variable map (one on the top of the other).</a:t>
            </a:r>
            <a:endParaRPr lang="zh-TW" altLang="en-US" dirty="0" smtClean="0">
              <a:latin typeface="Times New Roman" panose="02020603050405020304" pitchFamily="18" charset="0"/>
              <a:ea typeface="新細明體" pitchFamily="18" charset="-120"/>
              <a:cs typeface="Times New Roman" panose="02020603050405020304" pitchFamily="18" charset="0"/>
            </a:endParaRPr>
          </a:p>
        </p:txBody>
      </p:sp>
      <p:pic>
        <p:nvPicPr>
          <p:cNvPr id="6" name="Picture 5" descr="AACFLNJ0"/>
          <p:cNvPicPr>
            <a:picLocks noChangeAspect="1" noChangeArrowheads="1"/>
          </p:cNvPicPr>
          <p:nvPr/>
        </p:nvPicPr>
        <p:blipFill>
          <a:blip r:embed="rId2">
            <a:extLst>
              <a:ext uri="{28A0092B-C50C-407E-A947-70E740481C1C}">
                <a14:useLocalDpi xmlns:a14="http://schemas.microsoft.com/office/drawing/2010/main" val="0"/>
              </a:ext>
            </a:extLst>
          </a:blip>
          <a:srcRect b="10432"/>
          <a:stretch>
            <a:fillRect/>
          </a:stretch>
        </p:blipFill>
        <p:spPr bwMode="auto">
          <a:xfrm>
            <a:off x="685799" y="2270125"/>
            <a:ext cx="7943850" cy="397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8"/>
          <p:cNvSpPr txBox="1">
            <a:spLocks noChangeArrowheads="1"/>
          </p:cNvSpPr>
          <p:nvPr/>
        </p:nvSpPr>
        <p:spPr bwMode="auto">
          <a:xfrm>
            <a:off x="2152650" y="6357938"/>
            <a:ext cx="46434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90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q"/>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n-US" altLang="zh-TW" sz="1800" dirty="0" smtClean="0">
                <a:latin typeface="Times New Roman" panose="02020603050405020304" pitchFamily="18" charset="0"/>
                <a:ea typeface="新細明體" pitchFamily="18" charset="-120"/>
                <a:cs typeface="Times New Roman" panose="02020603050405020304" pitchFamily="18" charset="0"/>
              </a:rPr>
              <a:t>Five-variable </a:t>
            </a:r>
            <a:r>
              <a:rPr lang="en-US" altLang="zh-TW" sz="1800" dirty="0">
                <a:latin typeface="Times New Roman" panose="02020603050405020304" pitchFamily="18" charset="0"/>
                <a:ea typeface="新細明體" pitchFamily="18" charset="-120"/>
                <a:cs typeface="Times New Roman" panose="02020603050405020304" pitchFamily="18" charset="0"/>
              </a:rPr>
              <a:t>Map</a:t>
            </a:r>
          </a:p>
        </p:txBody>
      </p:sp>
    </p:spTree>
    <p:extLst>
      <p:ext uri="{BB962C8B-B14F-4D97-AF65-F5344CB8AC3E}">
        <p14:creationId xmlns:p14="http://schemas.microsoft.com/office/powerpoint/2010/main" val="4193031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idx="4294967295"/>
          </p:nvPr>
        </p:nvSpPr>
        <p:spPr>
          <a:xfrm>
            <a:off x="914400" y="152400"/>
            <a:ext cx="7772400" cy="712788"/>
          </a:xfrm>
        </p:spPr>
        <p:txBody>
          <a:bodyPr lIns="0" tIns="0" rIns="0" bIns="0">
            <a:normAutofit/>
          </a:bodyPr>
          <a:lstStyle/>
          <a:p>
            <a:pPr eaLnBrk="1" hangingPunct="1"/>
            <a:r>
              <a:rPr lang="en-US" altLang="zh-TW" sz="2800" b="1" dirty="0" smtClean="0">
                <a:latin typeface="Times New Roman" panose="02020603050405020304" pitchFamily="18" charset="0"/>
                <a:ea typeface="新細明體" pitchFamily="18" charset="-120"/>
                <a:cs typeface="Times New Roman" panose="02020603050405020304" pitchFamily="18" charset="0"/>
              </a:rPr>
              <a:t>Example 20</a:t>
            </a:r>
            <a:endParaRPr lang="zh-TW" altLang="en-US" sz="2800" b="1" dirty="0" smtClean="0">
              <a:latin typeface="Times New Roman" panose="02020603050405020304" pitchFamily="18" charset="0"/>
              <a:ea typeface="新細明體" pitchFamily="18" charset="-120"/>
              <a:cs typeface="Times New Roman" panose="02020603050405020304" pitchFamily="18" charset="0"/>
            </a:endParaRPr>
          </a:p>
        </p:txBody>
      </p:sp>
      <p:sp>
        <p:nvSpPr>
          <p:cNvPr id="5" name="內容版面配置區 2"/>
          <p:cNvSpPr>
            <a:spLocks noGrp="1"/>
          </p:cNvSpPr>
          <p:nvPr>
            <p:ph idx="4294967295"/>
          </p:nvPr>
        </p:nvSpPr>
        <p:spPr>
          <a:xfrm>
            <a:off x="685800" y="1066800"/>
            <a:ext cx="8077200" cy="5181600"/>
          </a:xfrm>
        </p:spPr>
        <p:txBody>
          <a:bodyPr lIns="90488" tIns="44450" rIns="90488" bIns="44450"/>
          <a:lstStyle/>
          <a:p>
            <a:pPr eaLnBrk="1" hangingPunct="1"/>
            <a:r>
              <a:rPr lang="en-US" altLang="zh-TW" sz="2400" dirty="0" smtClean="0">
                <a:latin typeface="Times New Roman" panose="02020603050405020304" pitchFamily="18" charset="0"/>
                <a:ea typeface="新細明體" pitchFamily="18" charset="-120"/>
                <a:cs typeface="Times New Roman" panose="02020603050405020304" pitchFamily="18" charset="0"/>
              </a:rPr>
              <a:t>Simplify </a:t>
            </a:r>
            <a:r>
              <a:rPr lang="en-US" altLang="zh-TW" sz="2400" i="1" dirty="0" smtClean="0">
                <a:latin typeface="Times New Roman" panose="02020603050405020304" pitchFamily="18" charset="0"/>
                <a:ea typeface="新細明體" pitchFamily="18" charset="-120"/>
                <a:cs typeface="Times New Roman" panose="02020603050405020304" pitchFamily="18" charset="0"/>
              </a:rPr>
              <a:t>F</a:t>
            </a:r>
            <a:r>
              <a:rPr lang="en-US" altLang="zh-TW" sz="2400" dirty="0" smtClean="0">
                <a:latin typeface="Times New Roman" panose="02020603050405020304" pitchFamily="18" charset="0"/>
                <a:ea typeface="新細明體" pitchFamily="18" charset="-120"/>
                <a:cs typeface="Times New Roman" panose="02020603050405020304" pitchFamily="18" charset="0"/>
              </a:rPr>
              <a:t> = ∑(0, 2, 4, 6, 9, 13, 21, 23, 25, 29, 31)</a:t>
            </a:r>
          </a:p>
          <a:p>
            <a:pPr eaLnBrk="1" hangingPunct="1"/>
            <a:endParaRPr lang="zh-TW" altLang="en-US" dirty="0" smtClean="0">
              <a:ea typeface="新細明體" pitchFamily="18" charset="-120"/>
            </a:endParaRPr>
          </a:p>
        </p:txBody>
      </p:sp>
      <p:sp>
        <p:nvSpPr>
          <p:cNvPr id="7" name="Rectangle 6"/>
          <p:cNvSpPr>
            <a:spLocks noChangeArrowheads="1"/>
          </p:cNvSpPr>
          <p:nvPr/>
        </p:nvSpPr>
        <p:spPr bwMode="auto">
          <a:xfrm>
            <a:off x="2413145" y="5592763"/>
            <a:ext cx="2660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90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q"/>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zh-TW" sz="2000" i="1">
                <a:latin typeface="Times New Roman" panose="02020603050405020304" pitchFamily="18" charset="0"/>
                <a:ea typeface="新細明體" pitchFamily="18" charset="-120"/>
                <a:cs typeface="Times New Roman" panose="02020603050405020304" pitchFamily="18" charset="0"/>
              </a:rPr>
              <a:t>F = A'B'E'+BD'E+ACE</a:t>
            </a:r>
            <a:endParaRPr lang="zh-TW" altLang="en-US" sz="2000" i="1">
              <a:latin typeface="Times New Roman" panose="02020603050405020304" pitchFamily="18" charset="0"/>
              <a:ea typeface="新細明體" pitchFamily="18" charset="-120"/>
              <a:cs typeface="Times New Roman" panose="02020603050405020304" pitchFamily="18" charset="0"/>
            </a:endParaRPr>
          </a:p>
        </p:txBody>
      </p:sp>
      <p:sp>
        <p:nvSpPr>
          <p:cNvPr id="8" name="AutoShape 42"/>
          <p:cNvSpPr>
            <a:spLocks noChangeArrowheads="1"/>
          </p:cNvSpPr>
          <p:nvPr/>
        </p:nvSpPr>
        <p:spPr bwMode="auto">
          <a:xfrm>
            <a:off x="1489075" y="5684838"/>
            <a:ext cx="831850" cy="215900"/>
          </a:xfrm>
          <a:prstGeom prst="notchedRightArrow">
            <a:avLst>
              <a:gd name="adj1" fmla="val 50000"/>
              <a:gd name="adj2" fmla="val 104350"/>
            </a:avLst>
          </a:prstGeom>
          <a:solidFill>
            <a:srgbClr val="FFC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90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q"/>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zh-TW" altLang="en-US" sz="1400" i="1" u="sng">
              <a:solidFill>
                <a:srgbClr val="003366"/>
              </a:solidFill>
              <a:latin typeface="Times New Roman" panose="02020603050405020304" pitchFamily="18" charset="0"/>
              <a:ea typeface="新細明體" pitchFamily="18" charset="-120"/>
              <a:cs typeface="Angsana New" pitchFamily="18" charset="-34"/>
            </a:endParaRPr>
          </a:p>
        </p:txBody>
      </p:sp>
      <p:pic>
        <p:nvPicPr>
          <p:cNvPr id="9" name="Picture 8"/>
          <p:cNvPicPr>
            <a:picLocks noChangeAspect="1"/>
          </p:cNvPicPr>
          <p:nvPr/>
        </p:nvPicPr>
        <p:blipFill>
          <a:blip r:embed="rId2"/>
          <a:stretch>
            <a:fillRect/>
          </a:stretch>
        </p:blipFill>
        <p:spPr>
          <a:xfrm>
            <a:off x="1443037" y="1877219"/>
            <a:ext cx="6562725" cy="3305175"/>
          </a:xfrm>
          <a:prstGeom prst="rect">
            <a:avLst/>
          </a:prstGeom>
        </p:spPr>
      </p:pic>
    </p:spTree>
    <p:extLst>
      <p:ext uri="{BB962C8B-B14F-4D97-AF65-F5344CB8AC3E}">
        <p14:creationId xmlns:p14="http://schemas.microsoft.com/office/powerpoint/2010/main" val="23479800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5096" y="376684"/>
            <a:ext cx="11443063" cy="2031325"/>
          </a:xfrm>
          <a:prstGeom prst="rect">
            <a:avLst/>
          </a:prstGeom>
        </p:spPr>
        <p:txBody>
          <a:bodyPr wrap="square">
            <a:spAutoFit/>
          </a:bodyPr>
          <a:lstStyle/>
          <a:p>
            <a:pPr marL="285750" indent="-285750" algn="just">
              <a:buFont typeface="Wingdings" panose="05000000000000000000" pitchFamily="2" charset="2"/>
              <a:buChar char="v"/>
            </a:pPr>
            <a:endParaRPr lang="en-US" dirty="0" smtClean="0">
              <a:solidFill>
                <a:srgbClr val="2C2F34"/>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smtClean="0">
                <a:solidFill>
                  <a:srgbClr val="2C2F34"/>
                </a:solidFill>
                <a:latin typeface="Times New Roman" panose="02020603050405020304" pitchFamily="18" charset="0"/>
                <a:cs typeface="Times New Roman" panose="02020603050405020304" pitchFamily="18" charset="0"/>
              </a:rPr>
              <a:t>6-variable </a:t>
            </a:r>
            <a:r>
              <a:rPr lang="en-US" dirty="0">
                <a:solidFill>
                  <a:srgbClr val="2C2F34"/>
                </a:solidFill>
                <a:latin typeface="Times New Roman" panose="02020603050405020304" pitchFamily="18" charset="0"/>
                <a:cs typeface="Times New Roman" panose="02020603050405020304" pitchFamily="18" charset="0"/>
              </a:rPr>
              <a:t>k-map is a complex k-map which can be drawn. </a:t>
            </a:r>
            <a:endParaRPr lang="en-US" dirty="0" smtClean="0">
              <a:solidFill>
                <a:srgbClr val="2C2F34"/>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smtClean="0">
                <a:solidFill>
                  <a:srgbClr val="2C2F34"/>
                </a:solidFill>
                <a:latin typeface="Times New Roman" panose="02020603050405020304" pitchFamily="18" charset="0"/>
                <a:cs typeface="Times New Roman" panose="02020603050405020304" pitchFamily="18" charset="0"/>
              </a:rPr>
              <a:t>Visualizing </a:t>
            </a:r>
            <a:r>
              <a:rPr lang="en-US" dirty="0">
                <a:solidFill>
                  <a:srgbClr val="2C2F34"/>
                </a:solidFill>
                <a:latin typeface="Times New Roman" panose="02020603050405020304" pitchFamily="18" charset="0"/>
                <a:cs typeface="Times New Roman" panose="02020603050405020304" pitchFamily="18" charset="0"/>
              </a:rPr>
              <a:t>6-variable k-map is a little bit </a:t>
            </a:r>
            <a:r>
              <a:rPr lang="en-US" dirty="0" smtClean="0">
                <a:solidFill>
                  <a:srgbClr val="2C2F34"/>
                </a:solidFill>
                <a:latin typeface="Times New Roman" panose="02020603050405020304" pitchFamily="18" charset="0"/>
                <a:cs typeface="Times New Roman" panose="02020603050405020304" pitchFamily="18" charset="0"/>
              </a:rPr>
              <a:t>tricky.</a:t>
            </a:r>
          </a:p>
          <a:p>
            <a:pPr marL="285750" indent="-285750" algn="just">
              <a:buFont typeface="Wingdings" panose="05000000000000000000" pitchFamily="2" charset="2"/>
              <a:buChar char="v"/>
            </a:pPr>
            <a:r>
              <a:rPr lang="en-US" dirty="0" smtClean="0">
                <a:solidFill>
                  <a:srgbClr val="2C2F34"/>
                </a:solidFill>
                <a:latin typeface="Times New Roman" panose="02020603050405020304" pitchFamily="18" charset="0"/>
                <a:cs typeface="Times New Roman" panose="02020603050405020304" pitchFamily="18" charset="0"/>
              </a:rPr>
              <a:t> 6 </a:t>
            </a:r>
            <a:r>
              <a:rPr lang="en-US" dirty="0">
                <a:solidFill>
                  <a:srgbClr val="2C2F34"/>
                </a:solidFill>
                <a:latin typeface="Times New Roman" panose="02020603050405020304" pitchFamily="18" charset="0"/>
                <a:cs typeface="Times New Roman" panose="02020603050405020304" pitchFamily="18" charset="0"/>
              </a:rPr>
              <a:t>variables make 64 min terms, this means that the k-map of 6 variables will have 64 cells. </a:t>
            </a:r>
            <a:endParaRPr lang="en-US" dirty="0" smtClean="0">
              <a:solidFill>
                <a:srgbClr val="2C2F34"/>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smtClean="0">
                <a:solidFill>
                  <a:srgbClr val="2C2F34"/>
                </a:solidFill>
                <a:latin typeface="Times New Roman" panose="02020603050405020304" pitchFamily="18" charset="0"/>
                <a:cs typeface="Times New Roman" panose="02020603050405020304" pitchFamily="18" charset="0"/>
              </a:rPr>
              <a:t>Its </a:t>
            </a:r>
            <a:r>
              <a:rPr lang="en-US" dirty="0">
                <a:solidFill>
                  <a:srgbClr val="2C2F34"/>
                </a:solidFill>
                <a:latin typeface="Times New Roman" panose="02020603050405020304" pitchFamily="18" charset="0"/>
                <a:cs typeface="Times New Roman" panose="02020603050405020304" pitchFamily="18" charset="0"/>
              </a:rPr>
              <a:t>geometry becomes difficult to draw as these cells are adjacent to each other in all direction in 3-dimensions i.e. a cell is adjacent to upper, lower, left, right, front and back cells at the same time. </a:t>
            </a:r>
            <a:endParaRPr lang="en-US" dirty="0" smtClean="0">
              <a:solidFill>
                <a:srgbClr val="2C2F34"/>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smtClean="0">
                <a:solidFill>
                  <a:srgbClr val="2C2F34"/>
                </a:solidFill>
                <a:latin typeface="Times New Roman" panose="02020603050405020304" pitchFamily="18" charset="0"/>
                <a:cs typeface="Times New Roman" panose="02020603050405020304" pitchFamily="18" charset="0"/>
              </a:rPr>
              <a:t>we </a:t>
            </a:r>
            <a:r>
              <a:rPr lang="en-US" dirty="0">
                <a:solidFill>
                  <a:srgbClr val="2C2F34"/>
                </a:solidFill>
                <a:latin typeface="Times New Roman" panose="02020603050405020304" pitchFamily="18" charset="0"/>
                <a:cs typeface="Times New Roman" panose="02020603050405020304" pitchFamily="18" charset="0"/>
              </a:rPr>
              <a:t>will draw it like 5-variable k-map as shown in the figure below.</a:t>
            </a:r>
            <a:endParaRPr lang="en-US" b="0" i="0" dirty="0">
              <a:solidFill>
                <a:srgbClr val="2C2F34"/>
              </a:solidFill>
              <a:effectLst/>
              <a:latin typeface="Times New Roman" panose="02020603050405020304" pitchFamily="18" charset="0"/>
              <a:cs typeface="Times New Roman" panose="02020603050405020304" pitchFamily="18" charset="0"/>
            </a:endParaRPr>
          </a:p>
        </p:txBody>
      </p:sp>
      <p:pic>
        <p:nvPicPr>
          <p:cNvPr id="20482" name="Picture 2" descr="https://www.electricaltechnology.org/wp-content/uploads/2018/05/6-Variable-karnaugh-map-k-ma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097" y="2284228"/>
            <a:ext cx="4877979" cy="4374150"/>
          </a:xfrm>
          <a:prstGeom prst="rect">
            <a:avLst/>
          </a:prstGeom>
          <a:noFill/>
          <a:extLst>
            <a:ext uri="{909E8E84-426E-40DD-AFC4-6F175D3DCCD1}">
              <a14:hiddenFill xmlns:a14="http://schemas.microsoft.com/office/drawing/2010/main">
                <a:solidFill>
                  <a:srgbClr val="FFFFFF"/>
                </a:solidFill>
              </a14:hiddenFill>
            </a:ext>
          </a:extLst>
        </p:spPr>
      </p:pic>
      <p:pic>
        <p:nvPicPr>
          <p:cNvPr id="20484" name="Picture 4" descr="https://www.electricaltechnology.org/wp-content/uploads/2018/05/6-Variable-k-map-karnaugh-map.png"/>
          <p:cNvPicPr>
            <a:picLocks noChangeAspect="1" noChangeArrowheads="1"/>
          </p:cNvPicPr>
          <p:nvPr/>
        </p:nvPicPr>
        <p:blipFill rotWithShape="1">
          <a:blip r:embed="rId3">
            <a:extLst>
              <a:ext uri="{28A0092B-C50C-407E-A947-70E740481C1C}">
                <a14:useLocalDpi xmlns:a14="http://schemas.microsoft.com/office/drawing/2010/main" val="0"/>
              </a:ext>
            </a:extLst>
          </a:blip>
          <a:srcRect b="4611"/>
          <a:stretch/>
        </p:blipFill>
        <p:spPr bwMode="auto">
          <a:xfrm>
            <a:off x="5755187" y="2382109"/>
            <a:ext cx="4860562" cy="4384452"/>
          </a:xfrm>
          <a:prstGeom prst="rect">
            <a:avLst/>
          </a:prstGeom>
          <a:noFill/>
          <a:extLst>
            <a:ext uri="{909E8E84-426E-40DD-AFC4-6F175D3DCCD1}">
              <a14:hiddenFill xmlns:a14="http://schemas.microsoft.com/office/drawing/2010/main">
                <a:solidFill>
                  <a:srgbClr val="FFFFFF"/>
                </a:solidFill>
              </a14:hiddenFill>
            </a:ext>
          </a:extLst>
        </p:spPr>
      </p:pic>
      <p:sp>
        <p:nvSpPr>
          <p:cNvPr id="5" name="標題 1"/>
          <p:cNvSpPr>
            <a:spLocks noGrp="1"/>
          </p:cNvSpPr>
          <p:nvPr>
            <p:ph type="title" idx="4294967295"/>
          </p:nvPr>
        </p:nvSpPr>
        <p:spPr>
          <a:xfrm>
            <a:off x="703385" y="150842"/>
            <a:ext cx="10515600" cy="712788"/>
          </a:xfrm>
        </p:spPr>
        <p:txBody>
          <a:bodyPr lIns="0" tIns="0" rIns="0" bIns="0">
            <a:normAutofit/>
          </a:bodyPr>
          <a:lstStyle/>
          <a:p>
            <a:pPr eaLnBrk="1" hangingPunct="1"/>
            <a:r>
              <a:rPr lang="en-US" altLang="zh-TW" sz="2800" b="1" dirty="0" smtClean="0">
                <a:latin typeface="Times New Roman" panose="02020603050405020304" pitchFamily="18" charset="0"/>
                <a:ea typeface="新細明體" pitchFamily="18" charset="-120"/>
                <a:cs typeface="Times New Roman" panose="02020603050405020304" pitchFamily="18" charset="0"/>
              </a:rPr>
              <a:t>K-Map: Six-Variables</a:t>
            </a:r>
            <a:endParaRPr lang="zh-TW" altLang="en-US" sz="2800" b="1" dirty="0" smtClean="0">
              <a:latin typeface="Times New Roman" panose="02020603050405020304" pitchFamily="18" charset="0"/>
              <a:ea typeface="新細明體" pitchFamily="18" charset="-120"/>
              <a:cs typeface="Times New Roman" panose="02020603050405020304" pitchFamily="18" charset="0"/>
            </a:endParaRPr>
          </a:p>
        </p:txBody>
      </p:sp>
    </p:spTree>
    <p:extLst>
      <p:ext uri="{BB962C8B-B14F-4D97-AF65-F5344CB8AC3E}">
        <p14:creationId xmlns:p14="http://schemas.microsoft.com/office/powerpoint/2010/main" val="35160762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5"/>
          <p:cNvSpPr>
            <a:spLocks noChangeArrowheads="1"/>
          </p:cNvSpPr>
          <p:nvPr/>
        </p:nvSpPr>
        <p:spPr bwMode="auto">
          <a:xfrm>
            <a:off x="896646" y="333691"/>
            <a:ext cx="9401452"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273239"/>
                </a:solidFill>
                <a:effectLst/>
                <a:latin typeface="Times New Roman" panose="02020603050405020304" pitchFamily="18" charset="0"/>
                <a:cs typeface="Times New Roman" panose="02020603050405020304" pitchFamily="18" charset="0"/>
              </a:rPr>
              <a:t>Solving SOP function: </a:t>
            </a:r>
            <a:r>
              <a:rPr kumimoji="0" lang="en-US" altLang="en-US" sz="2000" b="0" i="0" u="none" strike="noStrike" cap="none" normalizeH="0" baseline="0" dirty="0" smtClean="0">
                <a:ln>
                  <a:noFill/>
                </a:ln>
                <a:solidFill>
                  <a:srgbClr val="273239"/>
                </a:solidFill>
                <a:effectLst/>
                <a:latin typeface="Times New Roman" panose="02020603050405020304" pitchFamily="18" charset="0"/>
                <a:cs typeface="Times New Roman" panose="02020603050405020304" pitchFamily="18" charset="0"/>
              </a:rPr>
              <a:t>For clear understanding, let us solve the example of SOP function minimization of 5 Variable K-Map using the following expression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273239"/>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800" b="0" i="0" u="none" strike="noStrike" cap="none" normalizeH="0" baseline="0" dirty="0" smtClean="0">
                <a:ln>
                  <a:noFill/>
                </a:ln>
                <a:solidFill>
                  <a:schemeClr val="tx1"/>
                </a:solidFill>
                <a:effectLst/>
              </a:rPr>
              <a:t>                                                                                                                                                                                             </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p:txBody>
      </p:sp>
      <p:sp>
        <p:nvSpPr>
          <p:cNvPr id="10" name="AutoShape 6" descr="\sum\ m(0, 2, 4, 7, 8, 10, 12, 16, 18, 20, 23, 24, 25, 26, 27, 28)  "/>
          <p:cNvSpPr>
            <a:spLocks noChangeAspect="1" noChangeArrowheads="1"/>
          </p:cNvSpPr>
          <p:nvPr/>
        </p:nvSpPr>
        <p:spPr bwMode="auto">
          <a:xfrm>
            <a:off x="10582275" y="90488"/>
            <a:ext cx="5838825" cy="257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8" descr="\sum\ m(0, 2, 4, 7, 8, 10, 12, 16, 18, 20, 23, 24, 25, 26, 27, 28)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Picture 11"/>
          <p:cNvPicPr>
            <a:picLocks noChangeAspect="1"/>
          </p:cNvPicPr>
          <p:nvPr/>
        </p:nvPicPr>
        <p:blipFill>
          <a:blip r:embed="rId2"/>
          <a:stretch>
            <a:fillRect/>
          </a:stretch>
        </p:blipFill>
        <p:spPr>
          <a:xfrm>
            <a:off x="3560408" y="1057643"/>
            <a:ext cx="4311538" cy="398755"/>
          </a:xfrm>
          <a:prstGeom prst="rect">
            <a:avLst/>
          </a:prstGeom>
        </p:spPr>
      </p:pic>
      <p:pic>
        <p:nvPicPr>
          <p:cNvPr id="14" name="Picture 13"/>
          <p:cNvPicPr/>
          <p:nvPr/>
        </p:nvPicPr>
        <p:blipFill rotWithShape="1">
          <a:blip r:embed="rId3">
            <a:extLst>
              <a:ext uri="{28A0092B-C50C-407E-A947-70E740481C1C}">
                <a14:useLocalDpi xmlns:a14="http://schemas.microsoft.com/office/drawing/2010/main" val="0"/>
              </a:ext>
            </a:extLst>
          </a:blip>
          <a:srcRect t="3191"/>
          <a:stretch/>
        </p:blipFill>
        <p:spPr bwMode="auto">
          <a:xfrm>
            <a:off x="2467992" y="1882066"/>
            <a:ext cx="6490588" cy="278899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505950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365" y="313171"/>
            <a:ext cx="8222673" cy="912957"/>
          </a:xfrm>
        </p:spPr>
        <p:txBody>
          <a:bodyPr>
            <a:normAutofit/>
          </a:bodyPr>
          <a:lstStyle/>
          <a:p>
            <a:r>
              <a:rPr lang="en-US" sz="2800" b="1" dirty="0" smtClean="0">
                <a:latin typeface="Times New Roman" panose="02020603050405020304" pitchFamily="18" charset="0"/>
                <a:cs typeface="Times New Roman" panose="02020603050405020304" pitchFamily="18" charset="0"/>
              </a:rPr>
              <a:t>Design Procedure</a:t>
            </a:r>
            <a:endParaRPr lang="en-US" sz="2800" b="1"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rotWithShape="1">
          <a:blip r:embed="rId2"/>
          <a:srcRect r="39584"/>
          <a:stretch/>
        </p:blipFill>
        <p:spPr>
          <a:xfrm>
            <a:off x="7381312" y="1727301"/>
            <a:ext cx="4401980" cy="3150520"/>
          </a:xfrm>
          <a:prstGeom prst="rect">
            <a:avLst/>
          </a:prstGeom>
        </p:spPr>
      </p:pic>
      <p:sp>
        <p:nvSpPr>
          <p:cNvPr id="6" name="TextBox 5"/>
          <p:cNvSpPr txBox="1"/>
          <p:nvPr/>
        </p:nvSpPr>
        <p:spPr>
          <a:xfrm>
            <a:off x="682753" y="1369737"/>
            <a:ext cx="6698559" cy="4801314"/>
          </a:xfrm>
          <a:prstGeom prst="rect">
            <a:avLst/>
          </a:prstGeom>
          <a:noFill/>
        </p:spPr>
        <p:txBody>
          <a:bodyPr wrap="square" rtlCol="0">
            <a:spAutoFit/>
          </a:bodyPr>
          <a:lstStyle/>
          <a:p>
            <a:pPr marL="342900" indent="-342900">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Design Procedure:</a:t>
            </a:r>
          </a:p>
          <a:p>
            <a:pPr marL="800100" lvl="1" indent="-342900">
              <a:buFont typeface="Wingdings" panose="05000000000000000000" pitchFamily="2" charset="2"/>
              <a:buChar char="§"/>
            </a:pPr>
            <a:r>
              <a:rPr lang="en-US" sz="2200" dirty="0" smtClean="0">
                <a:latin typeface="Times New Roman" panose="02020603050405020304" pitchFamily="18" charset="0"/>
                <a:cs typeface="Times New Roman" panose="02020603050405020304" pitchFamily="18" charset="0"/>
              </a:rPr>
              <a:t>Input: the specification of the problem</a:t>
            </a:r>
          </a:p>
          <a:p>
            <a:pPr marL="800100" lvl="1" indent="-342900">
              <a:buFont typeface="Wingdings" panose="05000000000000000000" pitchFamily="2" charset="2"/>
              <a:buChar char="§"/>
            </a:pPr>
            <a:r>
              <a:rPr lang="en-US" sz="2200" dirty="0" smtClean="0">
                <a:latin typeface="Times New Roman" panose="02020603050405020304" pitchFamily="18" charset="0"/>
                <a:cs typeface="Times New Roman" panose="02020603050405020304" pitchFamily="18" charset="0"/>
              </a:rPr>
              <a:t>Output : the logic circuit diagram (or Boolean function)</a:t>
            </a:r>
          </a:p>
          <a:p>
            <a:pPr marL="342900" indent="-342900">
              <a:buFont typeface="Wingdings" panose="05000000000000000000" pitchFamily="2" charset="2"/>
              <a:buChar char="v"/>
            </a:pPr>
            <a:r>
              <a:rPr lang="en-US" sz="2400" b="1" dirty="0" smtClean="0">
                <a:latin typeface="Times New Roman" panose="02020603050405020304" pitchFamily="18" charset="0"/>
                <a:cs typeface="Times New Roman" panose="02020603050405020304" pitchFamily="18" charset="0"/>
              </a:rPr>
              <a:t>Step1</a:t>
            </a:r>
            <a:r>
              <a:rPr lang="en-US" sz="2400" dirty="0" smtClean="0">
                <a:latin typeface="Times New Roman" panose="02020603050405020304" pitchFamily="18" charset="0"/>
                <a:cs typeface="Times New Roman" panose="02020603050405020304" pitchFamily="18" charset="0"/>
              </a:rPr>
              <a:t>: determine the required number of inputs and outputs from the specification</a:t>
            </a:r>
          </a:p>
          <a:p>
            <a:pPr marL="342900" indent="-342900">
              <a:buFont typeface="Wingdings" panose="05000000000000000000" pitchFamily="2" charset="2"/>
              <a:buChar char="v"/>
            </a:pPr>
            <a:r>
              <a:rPr lang="en-US" sz="2400" b="1" dirty="0" smtClean="0">
                <a:latin typeface="Times New Roman" panose="02020603050405020304" pitchFamily="18" charset="0"/>
                <a:cs typeface="Times New Roman" panose="02020603050405020304" pitchFamily="18" charset="0"/>
              </a:rPr>
              <a:t>Step2</a:t>
            </a:r>
            <a:r>
              <a:rPr lang="en-US" sz="2400" dirty="0" smtClean="0">
                <a:latin typeface="Times New Roman" panose="02020603050405020304" pitchFamily="18" charset="0"/>
                <a:cs typeface="Times New Roman" panose="02020603050405020304" pitchFamily="18" charset="0"/>
              </a:rPr>
              <a:t>: derive the truth table that defines the required relationship between inputs and outputs</a:t>
            </a:r>
          </a:p>
          <a:p>
            <a:pPr marL="342900" indent="-342900">
              <a:buFont typeface="Wingdings" panose="05000000000000000000" pitchFamily="2" charset="2"/>
              <a:buChar char="v"/>
            </a:pPr>
            <a:r>
              <a:rPr lang="en-US" sz="2400" b="1" dirty="0" smtClean="0">
                <a:latin typeface="Times New Roman" panose="02020603050405020304" pitchFamily="18" charset="0"/>
                <a:cs typeface="Times New Roman" panose="02020603050405020304" pitchFamily="18" charset="0"/>
              </a:rPr>
              <a:t>Step3</a:t>
            </a:r>
            <a:r>
              <a:rPr lang="en-US" sz="2400" dirty="0" smtClean="0">
                <a:latin typeface="Times New Roman" panose="02020603050405020304" pitchFamily="18" charset="0"/>
                <a:cs typeface="Times New Roman" panose="02020603050405020304" pitchFamily="18" charset="0"/>
              </a:rPr>
              <a:t>: obtain the simplified Boolean function for each output as a function of the input variables</a:t>
            </a:r>
          </a:p>
          <a:p>
            <a:pPr marL="342900" indent="-342900">
              <a:buFont typeface="Wingdings" panose="05000000000000000000" pitchFamily="2" charset="2"/>
              <a:buChar char="v"/>
            </a:pPr>
            <a:r>
              <a:rPr lang="en-US" sz="2400" b="1" dirty="0" smtClean="0">
                <a:latin typeface="Times New Roman" panose="02020603050405020304" pitchFamily="18" charset="0"/>
                <a:cs typeface="Times New Roman" panose="02020603050405020304" pitchFamily="18" charset="0"/>
              </a:rPr>
              <a:t>Step4</a:t>
            </a:r>
            <a:r>
              <a:rPr lang="en-US" sz="2400" dirty="0" smtClean="0">
                <a:latin typeface="Times New Roman" panose="02020603050405020304" pitchFamily="18" charset="0"/>
                <a:cs typeface="Times New Roman" panose="02020603050405020304" pitchFamily="18" charset="0"/>
              </a:rPr>
              <a:t>: draw the logic diagram and verify the correctness of the design </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00222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0825"/>
            <a:ext cx="10515600" cy="777875"/>
          </a:xfrm>
        </p:spPr>
        <p:txBody>
          <a:bodyPr>
            <a:normAutofit/>
          </a:bodyPr>
          <a:lstStyle/>
          <a:p>
            <a:r>
              <a:rPr lang="en-US" sz="2800" b="1" dirty="0" smtClean="0">
                <a:latin typeface="Times New Roman" panose="02020603050405020304" pitchFamily="18" charset="0"/>
                <a:cs typeface="Times New Roman" panose="02020603050405020304" pitchFamily="18" charset="0"/>
              </a:rPr>
              <a:t>Design of BCD to Excess -3 Code Converter Circuit</a:t>
            </a:r>
            <a:endParaRPr lang="en-US" sz="28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rotWithShape="1">
          <a:blip r:embed="rId2"/>
          <a:srcRect l="35539" t="17506" r="1212" b="2699"/>
          <a:stretch/>
        </p:blipFill>
        <p:spPr>
          <a:xfrm>
            <a:off x="1271183" y="2754223"/>
            <a:ext cx="4897553" cy="3813642"/>
          </a:xfrm>
          <a:prstGeom prst="rect">
            <a:avLst/>
          </a:prstGeom>
        </p:spPr>
      </p:pic>
      <p:sp>
        <p:nvSpPr>
          <p:cNvPr id="6" name="TextBox 5"/>
          <p:cNvSpPr txBox="1"/>
          <p:nvPr/>
        </p:nvSpPr>
        <p:spPr>
          <a:xfrm>
            <a:off x="838200" y="1028700"/>
            <a:ext cx="6712528" cy="1569660"/>
          </a:xfrm>
          <a:prstGeom prst="rect">
            <a:avLst/>
          </a:prstGeom>
          <a:noFill/>
        </p:spPr>
        <p:txBody>
          <a:bodyPr wrap="square" rtlCol="0">
            <a:spAutoFit/>
          </a:bodyPr>
          <a:lstStyle/>
          <a:p>
            <a:pPr marL="342900" indent="-342900">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Convert from BCD code to Excess-3 code</a:t>
            </a:r>
          </a:p>
          <a:p>
            <a:pPr marL="342900" indent="-342900">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The 6 input combinations not listed are don’t cares</a:t>
            </a:r>
          </a:p>
          <a:p>
            <a:pPr marL="342900" indent="-342900">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These values have no meaning in BCD</a:t>
            </a:r>
          </a:p>
          <a:p>
            <a:pPr marL="342900" indent="-342900">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We can arbitrary assign them to 1 or 0</a:t>
            </a:r>
          </a:p>
        </p:txBody>
      </p:sp>
      <p:sp>
        <p:nvSpPr>
          <p:cNvPr id="3" name="TextBox 2"/>
          <p:cNvSpPr txBox="1"/>
          <p:nvPr/>
        </p:nvSpPr>
        <p:spPr>
          <a:xfrm>
            <a:off x="6525491" y="2754223"/>
            <a:ext cx="4828309" cy="1661993"/>
          </a:xfrm>
          <a:prstGeom prst="rect">
            <a:avLst/>
          </a:prstGeom>
          <a:noFill/>
        </p:spPr>
        <p:txBody>
          <a:bodyPr wrap="square" rtlCol="0">
            <a:spAutoFit/>
          </a:bodyPr>
          <a:lstStyle/>
          <a:p>
            <a:pPr marL="342900" indent="-342900">
              <a:buFont typeface="Wingdings" panose="05000000000000000000" pitchFamily="2" charset="2"/>
              <a:buChar char="v"/>
            </a:pPr>
            <a:r>
              <a:rPr lang="en-US" sz="2000" u="sng" dirty="0" smtClean="0">
                <a:latin typeface="Times New Roman" panose="02020603050405020304" pitchFamily="18" charset="0"/>
                <a:cs typeface="Times New Roman" panose="02020603050405020304" pitchFamily="18" charset="0"/>
              </a:rPr>
              <a:t>BCD to Excess-3 Code</a:t>
            </a:r>
          </a:p>
          <a:p>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0  0  0  1    =1</a:t>
            </a:r>
          </a:p>
          <a:p>
            <a:pPr marL="342900" indent="-342900">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0  0  1  1    =3</a:t>
            </a:r>
          </a:p>
          <a:p>
            <a:pPr marL="342900" indent="-342900">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 0  1  0  0   =4</a:t>
            </a:r>
          </a:p>
        </p:txBody>
      </p:sp>
      <p:cxnSp>
        <p:nvCxnSpPr>
          <p:cNvPr id="8" name="Straight Connector 7"/>
          <p:cNvCxnSpPr/>
          <p:nvPr/>
        </p:nvCxnSpPr>
        <p:spPr>
          <a:xfrm flipV="1">
            <a:off x="6599960" y="4042064"/>
            <a:ext cx="1879022" cy="1"/>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691745" y="4042064"/>
            <a:ext cx="280555"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5583617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690" y="205640"/>
            <a:ext cx="10515600" cy="1059638"/>
          </a:xfrm>
        </p:spPr>
        <p:txBody>
          <a:bodyPr>
            <a:normAutofit/>
          </a:bodyPr>
          <a:lstStyle/>
          <a:p>
            <a:r>
              <a:rPr lang="en-US" sz="2800" b="1" dirty="0" smtClean="0">
                <a:latin typeface="Times New Roman" panose="02020603050405020304" pitchFamily="18" charset="0"/>
                <a:cs typeface="Times New Roman" panose="02020603050405020304" pitchFamily="18" charset="0"/>
              </a:rPr>
              <a:t>Maps for Code Conversion….</a:t>
            </a:r>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Example</a:t>
            </a:r>
            <a:endParaRPr lang="en-US" sz="28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302427" y="1977656"/>
            <a:ext cx="7640005" cy="3408297"/>
          </a:xfrm>
          <a:prstGeom prst="rect">
            <a:avLst/>
          </a:prstGeom>
        </p:spPr>
      </p:pic>
      <p:sp>
        <p:nvSpPr>
          <p:cNvPr id="6" name="Rectangle 5"/>
          <p:cNvSpPr/>
          <p:nvPr/>
        </p:nvSpPr>
        <p:spPr>
          <a:xfrm>
            <a:off x="759578" y="1438620"/>
            <a:ext cx="9383882" cy="461665"/>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The six don’t care </a:t>
            </a:r>
            <a:r>
              <a:rPr lang="en-US" sz="2400" dirty="0" err="1" smtClean="0">
                <a:latin typeface="Times New Roman" panose="02020603050405020304" pitchFamily="18" charset="0"/>
                <a:cs typeface="Times New Roman" panose="02020603050405020304" pitchFamily="18" charset="0"/>
              </a:rPr>
              <a:t>minterms</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10-15) are marked with x</a:t>
            </a:r>
          </a:p>
        </p:txBody>
      </p:sp>
      <p:sp>
        <p:nvSpPr>
          <p:cNvPr id="9" name="TextBox 8"/>
          <p:cNvSpPr txBox="1"/>
          <p:nvPr/>
        </p:nvSpPr>
        <p:spPr>
          <a:xfrm>
            <a:off x="2213264" y="5385953"/>
            <a:ext cx="682779" cy="369332"/>
          </a:xfrm>
          <a:prstGeom prst="rect">
            <a:avLst/>
          </a:prstGeom>
          <a:noFill/>
        </p:spPr>
        <p:txBody>
          <a:bodyPr wrap="square" rtlCol="0">
            <a:spAutoFit/>
          </a:bodyPr>
          <a:lstStyle/>
          <a:p>
            <a:r>
              <a:rPr lang="en-US" dirty="0" smtClean="0"/>
              <a:t>z=D’</a:t>
            </a:r>
            <a:endParaRPr lang="en-US" dirty="0"/>
          </a:p>
        </p:txBody>
      </p:sp>
      <p:sp>
        <p:nvSpPr>
          <p:cNvPr id="10" name="TextBox 9"/>
          <p:cNvSpPr txBox="1"/>
          <p:nvPr/>
        </p:nvSpPr>
        <p:spPr>
          <a:xfrm>
            <a:off x="6463146" y="5278658"/>
            <a:ext cx="2047009" cy="369332"/>
          </a:xfrm>
          <a:prstGeom prst="rect">
            <a:avLst/>
          </a:prstGeom>
          <a:noFill/>
        </p:spPr>
        <p:txBody>
          <a:bodyPr wrap="square" rtlCol="0">
            <a:spAutoFit/>
          </a:bodyPr>
          <a:lstStyle/>
          <a:p>
            <a:r>
              <a:rPr lang="en-US" dirty="0" smtClean="0"/>
              <a:t>y=CD+C’D’</a:t>
            </a:r>
            <a:endParaRPr lang="en-US" dirty="0"/>
          </a:p>
        </p:txBody>
      </p:sp>
    </p:spTree>
    <p:extLst>
      <p:ext uri="{BB962C8B-B14F-4D97-AF65-F5344CB8AC3E}">
        <p14:creationId xmlns:p14="http://schemas.microsoft.com/office/powerpoint/2010/main" val="7766503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idx="4294967295"/>
          </p:nvPr>
        </p:nvSpPr>
        <p:spPr>
          <a:xfrm>
            <a:off x="914400" y="152400"/>
            <a:ext cx="7772400" cy="712788"/>
          </a:xfrm>
        </p:spPr>
        <p:txBody>
          <a:bodyPr lIns="0" tIns="0" rIns="0" bIns="0">
            <a:normAutofit/>
          </a:bodyPr>
          <a:lstStyle/>
          <a:p>
            <a:pPr eaLnBrk="1" hangingPunct="1"/>
            <a:r>
              <a:rPr lang="en-US" altLang="zh-TW" sz="2800" b="1" dirty="0" smtClean="0">
                <a:latin typeface="Times New Roman" pitchFamily="18" charset="0"/>
                <a:ea typeface="新細明體" pitchFamily="18" charset="-120"/>
                <a:cs typeface="Times New Roman" pitchFamily="18" charset="0"/>
              </a:rPr>
              <a:t>Example 1</a:t>
            </a:r>
            <a:endParaRPr lang="zh-TW" altLang="en-US" sz="2800" b="1" dirty="0" smtClean="0">
              <a:latin typeface="Times New Roman" pitchFamily="18" charset="0"/>
              <a:ea typeface="新細明體" pitchFamily="18" charset="-120"/>
              <a:cs typeface="Times New Roman" pitchFamily="18" charset="0"/>
            </a:endParaRPr>
          </a:p>
        </p:txBody>
      </p:sp>
      <p:sp>
        <p:nvSpPr>
          <p:cNvPr id="5" name="內容版面配置區 2"/>
          <p:cNvSpPr>
            <a:spLocks noGrp="1"/>
          </p:cNvSpPr>
          <p:nvPr>
            <p:ph idx="4294967295"/>
          </p:nvPr>
        </p:nvSpPr>
        <p:spPr>
          <a:xfrm>
            <a:off x="685800" y="1066800"/>
            <a:ext cx="10768914" cy="5181600"/>
          </a:xfrm>
        </p:spPr>
        <p:txBody>
          <a:bodyPr lIns="90488" tIns="44450" rIns="90488" bIns="44450"/>
          <a:lstStyle/>
          <a:p>
            <a:pPr marL="342900" lvl="1" indent="-342900" eaLnBrk="1" hangingPunct="1">
              <a:lnSpc>
                <a:spcPct val="90000"/>
              </a:lnSpc>
              <a:buClr>
                <a:srgbClr val="0000FF"/>
              </a:buClr>
              <a:buSzPct val="90000"/>
              <a:buFont typeface="Wingdings" pitchFamily="2" charset="2"/>
              <a:buChar char="v"/>
            </a:pPr>
            <a:r>
              <a:rPr lang="en-US" altLang="zh-TW" sz="2400" dirty="0" smtClean="0">
                <a:latin typeface="Times New Roman" pitchFamily="18" charset="0"/>
                <a:ea typeface="新細明體" pitchFamily="18" charset="-120"/>
                <a:cs typeface="Times New Roman" pitchFamily="18" charset="0"/>
              </a:rPr>
              <a:t>Simplify </a:t>
            </a:r>
            <a:r>
              <a:rPr lang="en-US" altLang="zh-TW" sz="2400" i="1" dirty="0" smtClean="0">
                <a:latin typeface="Times New Roman" pitchFamily="18" charset="0"/>
                <a:ea typeface="新細明體" pitchFamily="18" charset="-120"/>
                <a:cs typeface="Times New Roman" pitchFamily="18" charset="0"/>
              </a:rPr>
              <a:t>F</a:t>
            </a:r>
            <a:r>
              <a:rPr lang="en-US" altLang="zh-TW" sz="2400" dirty="0" smtClean="0">
                <a:latin typeface="Times New Roman" pitchFamily="18" charset="0"/>
                <a:ea typeface="新細明體" pitchFamily="18" charset="-120"/>
                <a:cs typeface="Times New Roman" pitchFamily="18" charset="0"/>
              </a:rPr>
              <a:t> = ∑(0, 1, 2, 5, 8, 9, 10) into sum-of-products form</a:t>
            </a:r>
            <a:endParaRPr lang="zh-TW" altLang="en-US" dirty="0" smtClean="0">
              <a:ea typeface="新細明體" pitchFamily="18" charset="-120"/>
            </a:endParaRPr>
          </a:p>
          <a:p>
            <a:pPr marL="342900" lvl="1" indent="-342900" eaLnBrk="1" hangingPunct="1">
              <a:lnSpc>
                <a:spcPct val="90000"/>
              </a:lnSpc>
              <a:buFont typeface="Arial" panose="020B0604020202020204" pitchFamily="34" charset="0"/>
              <a:buChar char=" "/>
            </a:pPr>
            <a:endParaRPr lang="zh-TW" altLang="en-US" dirty="0" smtClean="0">
              <a:ea typeface="新細明體" pitchFamily="18" charset="-120"/>
            </a:endParaRPr>
          </a:p>
          <a:p>
            <a:pPr marL="342900" lvl="1" indent="-342900" eaLnBrk="1" hangingPunct="1">
              <a:lnSpc>
                <a:spcPct val="90000"/>
              </a:lnSpc>
              <a:buFont typeface="Arial" panose="020B0604020202020204" pitchFamily="34" charset="0"/>
              <a:buChar char=" "/>
            </a:pPr>
            <a:endParaRPr lang="zh-TW" altLang="en-US" dirty="0" smtClean="0">
              <a:ea typeface="新細明體" pitchFamily="18" charset="-120"/>
            </a:endParaRPr>
          </a:p>
        </p:txBody>
      </p:sp>
      <p:pic>
        <p:nvPicPr>
          <p:cNvPr id="6" name="Picture 5"/>
          <p:cNvPicPr>
            <a:picLocks noChangeAspect="1" noChangeArrowheads="1"/>
          </p:cNvPicPr>
          <p:nvPr/>
        </p:nvPicPr>
        <p:blipFill>
          <a:blip r:embed="rId2" cstate="print">
            <a:lum bright="-18000" contrast="36000"/>
            <a:extLst>
              <a:ext uri="{28A0092B-C50C-407E-A947-70E740481C1C}">
                <a14:useLocalDpi xmlns:a14="http://schemas.microsoft.com/office/drawing/2010/main" val="0"/>
              </a:ext>
            </a:extLst>
          </a:blip>
          <a:srcRect l="5811" t="21106" r="5791" b="12027"/>
          <a:stretch>
            <a:fillRect/>
          </a:stretch>
        </p:blipFill>
        <p:spPr bwMode="auto">
          <a:xfrm>
            <a:off x="304800" y="1905000"/>
            <a:ext cx="4960938" cy="379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8"/>
          <p:cNvSpPr txBox="1">
            <a:spLocks noChangeArrowheads="1"/>
          </p:cNvSpPr>
          <p:nvPr/>
        </p:nvSpPr>
        <p:spPr bwMode="auto">
          <a:xfrm>
            <a:off x="5546124" y="3102231"/>
            <a:ext cx="55996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90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q"/>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zh-TW" sz="1800" dirty="0" smtClean="0">
                <a:latin typeface="Times New Roman" panose="02020603050405020304" pitchFamily="18" charset="0"/>
                <a:ea typeface="新細明體" pitchFamily="18" charset="-120"/>
                <a:cs typeface="Times New Roman" panose="02020603050405020304" pitchFamily="18" charset="0"/>
              </a:rPr>
              <a:t>F(</a:t>
            </a:r>
            <a:r>
              <a:rPr lang="en-US" altLang="zh-TW" sz="1800" i="1" dirty="0" smtClean="0">
                <a:latin typeface="Times New Roman" panose="02020603050405020304" pitchFamily="18" charset="0"/>
                <a:ea typeface="新細明體" pitchFamily="18" charset="-120"/>
                <a:cs typeface="Times New Roman" panose="02020603050405020304" pitchFamily="18" charset="0"/>
              </a:rPr>
              <a:t>A</a:t>
            </a:r>
            <a:r>
              <a:rPr lang="en-US" altLang="zh-TW" sz="1800" dirty="0">
                <a:latin typeface="Times New Roman" panose="02020603050405020304" pitchFamily="18" charset="0"/>
                <a:ea typeface="新細明體" pitchFamily="18" charset="-120"/>
                <a:cs typeface="Times New Roman" panose="02020603050405020304" pitchFamily="18" charset="0"/>
              </a:rPr>
              <a:t>, </a:t>
            </a:r>
            <a:r>
              <a:rPr lang="en-US" altLang="zh-TW" sz="1800" i="1" dirty="0">
                <a:latin typeface="Times New Roman" panose="02020603050405020304" pitchFamily="18" charset="0"/>
                <a:ea typeface="新細明體" pitchFamily="18" charset="-120"/>
                <a:cs typeface="Times New Roman" panose="02020603050405020304" pitchFamily="18" charset="0"/>
              </a:rPr>
              <a:t>B</a:t>
            </a:r>
            <a:r>
              <a:rPr lang="en-US" altLang="zh-TW" sz="1800" dirty="0">
                <a:latin typeface="Times New Roman" panose="02020603050405020304" pitchFamily="18" charset="0"/>
                <a:ea typeface="新細明體" pitchFamily="18" charset="-120"/>
                <a:cs typeface="Times New Roman" panose="02020603050405020304" pitchFamily="18" charset="0"/>
              </a:rPr>
              <a:t>,</a:t>
            </a:r>
            <a:r>
              <a:rPr lang="en-US" altLang="zh-TW" sz="1800" i="1" dirty="0">
                <a:latin typeface="Times New Roman" panose="02020603050405020304" pitchFamily="18" charset="0"/>
                <a:ea typeface="新細明體" pitchFamily="18" charset="-120"/>
                <a:cs typeface="Times New Roman" panose="02020603050405020304" pitchFamily="18" charset="0"/>
              </a:rPr>
              <a:t> C</a:t>
            </a:r>
            <a:r>
              <a:rPr lang="en-US" altLang="zh-TW" sz="1800" dirty="0">
                <a:latin typeface="Times New Roman" panose="02020603050405020304" pitchFamily="18" charset="0"/>
                <a:ea typeface="新細明體" pitchFamily="18" charset="-120"/>
                <a:cs typeface="Times New Roman" panose="02020603050405020304" pitchFamily="18" charset="0"/>
              </a:rPr>
              <a:t>, </a:t>
            </a:r>
            <a:r>
              <a:rPr lang="en-US" altLang="zh-TW" sz="1800" i="1" dirty="0">
                <a:latin typeface="Times New Roman" panose="02020603050405020304" pitchFamily="18" charset="0"/>
                <a:ea typeface="新細明體" pitchFamily="18" charset="-120"/>
                <a:cs typeface="Times New Roman" panose="02020603050405020304" pitchFamily="18" charset="0"/>
              </a:rPr>
              <a:t>D</a:t>
            </a:r>
            <a:r>
              <a:rPr lang="en-US" altLang="zh-TW" sz="1800" dirty="0">
                <a:latin typeface="Times New Roman" panose="02020603050405020304" pitchFamily="18" charset="0"/>
                <a:ea typeface="新細明體" pitchFamily="18" charset="-120"/>
                <a:cs typeface="Times New Roman" panose="02020603050405020304" pitchFamily="18" charset="0"/>
              </a:rPr>
              <a:t>)=</a:t>
            </a:r>
            <a:r>
              <a:rPr lang="en-US" altLang="zh-TW" sz="1800" i="1" dirty="0">
                <a:latin typeface="Symbol" panose="05050102010706020507" pitchFamily="18" charset="2"/>
                <a:ea typeface="新細明體" pitchFamily="18" charset="-120"/>
                <a:cs typeface="Times New Roman" panose="02020603050405020304" pitchFamily="18" charset="0"/>
              </a:rPr>
              <a:t> </a:t>
            </a:r>
            <a:r>
              <a:rPr lang="en-US" altLang="zh-TW" sz="1800" dirty="0">
                <a:latin typeface="Symbol" panose="05050102010706020507" pitchFamily="18" charset="2"/>
                <a:ea typeface="新細明體" pitchFamily="18" charset="-120"/>
                <a:cs typeface="Times New Roman" panose="02020603050405020304" pitchFamily="18" charset="0"/>
              </a:rPr>
              <a:t>S</a:t>
            </a:r>
            <a:r>
              <a:rPr lang="en-US" altLang="zh-TW" sz="1800" dirty="0">
                <a:latin typeface="Times New Roman" panose="02020603050405020304" pitchFamily="18" charset="0"/>
                <a:ea typeface="新細明體" pitchFamily="18" charset="-120"/>
                <a:cs typeface="Times New Roman" panose="02020603050405020304" pitchFamily="18" charset="0"/>
              </a:rPr>
              <a:t>(0, 1, 2, 5, 8, 9, 10) = </a:t>
            </a:r>
            <a:r>
              <a:rPr lang="en-US" altLang="zh-TW" sz="1800" i="1" dirty="0">
                <a:latin typeface="Times New Roman" panose="02020603050405020304" pitchFamily="18" charset="0"/>
                <a:ea typeface="新細明體" pitchFamily="18" charset="-120"/>
                <a:cs typeface="Times New Roman" panose="02020603050405020304" pitchFamily="18" charset="0"/>
              </a:rPr>
              <a:t>B'D'+B'C'+A'C'D</a:t>
            </a:r>
          </a:p>
        </p:txBody>
      </p:sp>
    </p:spTree>
    <p:extLst>
      <p:ext uri="{BB962C8B-B14F-4D97-AF65-F5344CB8AC3E}">
        <p14:creationId xmlns:p14="http://schemas.microsoft.com/office/powerpoint/2010/main" val="32109291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690" y="205640"/>
            <a:ext cx="10515600" cy="1059638"/>
          </a:xfrm>
        </p:spPr>
        <p:txBody>
          <a:bodyPr>
            <a:normAutofit/>
          </a:bodyPr>
          <a:lstStyle/>
          <a:p>
            <a:r>
              <a:rPr lang="en-US" sz="2800" b="1" dirty="0" smtClean="0">
                <a:latin typeface="Times New Roman" panose="02020603050405020304" pitchFamily="18" charset="0"/>
                <a:cs typeface="Times New Roman" panose="02020603050405020304" pitchFamily="18" charset="0"/>
              </a:rPr>
              <a:t>Maps for Code Conversion….</a:t>
            </a:r>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Example</a:t>
            </a:r>
            <a:endParaRPr lang="en-US" sz="2800" b="1" dirty="0">
              <a:latin typeface="Times New Roman" panose="02020603050405020304" pitchFamily="18" charset="0"/>
              <a:cs typeface="Times New Roman" panose="02020603050405020304" pitchFamily="18" charset="0"/>
            </a:endParaRPr>
          </a:p>
        </p:txBody>
      </p:sp>
      <p:pic>
        <p:nvPicPr>
          <p:cNvPr id="9" name="Content Placeholder 3"/>
          <p:cNvPicPr>
            <a:picLocks noChangeAspect="1"/>
          </p:cNvPicPr>
          <p:nvPr/>
        </p:nvPicPr>
        <p:blipFill rotWithShape="1">
          <a:blip r:embed="rId2"/>
          <a:srcRect l="1717" t="3050" r="1632" b="22092"/>
          <a:stretch/>
        </p:blipFill>
        <p:spPr>
          <a:xfrm>
            <a:off x="1248651" y="1609384"/>
            <a:ext cx="7481456" cy="3314700"/>
          </a:xfrm>
          <a:prstGeom prst="rect">
            <a:avLst/>
          </a:prstGeom>
        </p:spPr>
      </p:pic>
      <p:sp>
        <p:nvSpPr>
          <p:cNvPr id="10" name="TextBox 9"/>
          <p:cNvSpPr txBox="1"/>
          <p:nvPr/>
        </p:nvSpPr>
        <p:spPr>
          <a:xfrm>
            <a:off x="1756064" y="5268190"/>
            <a:ext cx="2047009" cy="369332"/>
          </a:xfrm>
          <a:prstGeom prst="rect">
            <a:avLst/>
          </a:prstGeom>
          <a:noFill/>
        </p:spPr>
        <p:txBody>
          <a:bodyPr wrap="square" rtlCol="0">
            <a:spAutoFit/>
          </a:bodyPr>
          <a:lstStyle/>
          <a:p>
            <a:r>
              <a:rPr lang="en-US" dirty="0" smtClean="0"/>
              <a:t>x=B’C+B’D+BC’D’</a:t>
            </a:r>
            <a:endParaRPr lang="en-US" dirty="0"/>
          </a:p>
        </p:txBody>
      </p:sp>
      <p:sp>
        <p:nvSpPr>
          <p:cNvPr id="11" name="TextBox 10"/>
          <p:cNvSpPr txBox="1"/>
          <p:nvPr/>
        </p:nvSpPr>
        <p:spPr>
          <a:xfrm>
            <a:off x="6598227" y="5299765"/>
            <a:ext cx="2047009" cy="369332"/>
          </a:xfrm>
          <a:prstGeom prst="rect">
            <a:avLst/>
          </a:prstGeom>
          <a:noFill/>
        </p:spPr>
        <p:txBody>
          <a:bodyPr wrap="square" rtlCol="0">
            <a:spAutoFit/>
          </a:bodyPr>
          <a:lstStyle/>
          <a:p>
            <a:r>
              <a:rPr lang="en-US" dirty="0" smtClean="0"/>
              <a:t>w=A+BC+BD</a:t>
            </a:r>
            <a:endParaRPr lang="en-US" dirty="0"/>
          </a:p>
        </p:txBody>
      </p:sp>
    </p:spTree>
    <p:extLst>
      <p:ext uri="{BB962C8B-B14F-4D97-AF65-F5344CB8AC3E}">
        <p14:creationId xmlns:p14="http://schemas.microsoft.com/office/powerpoint/2010/main" val="40080893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Times New Roman" panose="02020603050405020304" pitchFamily="18" charset="0"/>
                <a:cs typeface="Times New Roman" panose="02020603050405020304" pitchFamily="18" charset="0"/>
              </a:rPr>
              <a:t>Logic Diagram for the Converter</a:t>
            </a:r>
            <a:endParaRPr lang="en-US" sz="2800" b="1"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6622472" y="4208318"/>
            <a:ext cx="2667000" cy="1870797"/>
          </a:xfrm>
          <a:prstGeom prst="rect">
            <a:avLst/>
          </a:prstGeom>
        </p:spPr>
      </p:pic>
      <p:pic>
        <p:nvPicPr>
          <p:cNvPr id="8" name="Picture 7"/>
          <p:cNvPicPr>
            <a:picLocks noChangeAspect="1"/>
          </p:cNvPicPr>
          <p:nvPr/>
        </p:nvPicPr>
        <p:blipFill rotWithShape="1">
          <a:blip r:embed="rId3"/>
          <a:srcRect l="14831" t="63323" r="18712" b="4076"/>
          <a:stretch/>
        </p:blipFill>
        <p:spPr>
          <a:xfrm>
            <a:off x="1135208" y="4052455"/>
            <a:ext cx="5101937" cy="2088608"/>
          </a:xfrm>
          <a:prstGeom prst="rect">
            <a:avLst/>
          </a:prstGeom>
        </p:spPr>
      </p:pic>
      <p:sp>
        <p:nvSpPr>
          <p:cNvPr id="9" name="TextBox 8"/>
          <p:cNvSpPr txBox="1"/>
          <p:nvPr/>
        </p:nvSpPr>
        <p:spPr>
          <a:xfrm>
            <a:off x="1041689" y="1444506"/>
            <a:ext cx="9723293" cy="2308324"/>
          </a:xfrm>
          <a:prstGeom prst="rect">
            <a:avLst/>
          </a:prstGeom>
          <a:noFill/>
        </p:spPr>
        <p:txBody>
          <a:bodyPr wrap="square" rtlCol="0">
            <a:spAutoFit/>
          </a:bodyPr>
          <a:lstStyle/>
          <a:p>
            <a:pPr marL="285750" indent="-285750">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There are various possibilities for a logic diagram that implements a circuit</a:t>
            </a:r>
          </a:p>
          <a:p>
            <a:pPr marL="285750" indent="-285750">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A two-level logic diagram may be obtained directly from the Boolean expressions derived by the maps</a:t>
            </a:r>
          </a:p>
          <a:p>
            <a:pPr marL="285750" indent="-285750">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The expressions may be manipulated algebraically to use common gates for two or more outputs</a:t>
            </a:r>
          </a:p>
          <a:p>
            <a:pPr marL="285750" indent="-285750">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Reduce the number of gates used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95269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3966"/>
          </a:xfrm>
        </p:spPr>
        <p:txBody>
          <a:bodyPr>
            <a:normAutofit/>
          </a:bodyPr>
          <a:lstStyle/>
          <a:p>
            <a:r>
              <a:rPr lang="en-US" sz="2800" b="1" dirty="0">
                <a:latin typeface="Times New Roman" panose="02020603050405020304" pitchFamily="18" charset="0"/>
                <a:cs typeface="Times New Roman" panose="02020603050405020304" pitchFamily="18" charset="0"/>
              </a:rPr>
              <a:t>Logic Diagram for the Converter</a:t>
            </a:r>
            <a:endParaRPr lang="en-US" sz="2800" b="1" dirty="0"/>
          </a:p>
        </p:txBody>
      </p:sp>
      <p:pic>
        <p:nvPicPr>
          <p:cNvPr id="5" name="Picture 4"/>
          <p:cNvPicPr>
            <a:picLocks noChangeAspect="1"/>
          </p:cNvPicPr>
          <p:nvPr/>
        </p:nvPicPr>
        <p:blipFill>
          <a:blip r:embed="rId2"/>
          <a:stretch>
            <a:fillRect/>
          </a:stretch>
        </p:blipFill>
        <p:spPr>
          <a:xfrm>
            <a:off x="838200" y="1485034"/>
            <a:ext cx="6200775" cy="4552950"/>
          </a:xfrm>
          <a:prstGeom prst="rect">
            <a:avLst/>
          </a:prstGeom>
        </p:spPr>
      </p:pic>
      <p:sp>
        <p:nvSpPr>
          <p:cNvPr id="6" name="TextBox 5"/>
          <p:cNvSpPr txBox="1"/>
          <p:nvPr/>
        </p:nvSpPr>
        <p:spPr>
          <a:xfrm>
            <a:off x="2909454" y="1392382"/>
            <a:ext cx="561109" cy="338554"/>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D’</a:t>
            </a:r>
            <a:endParaRPr lang="en-US" sz="16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2909454" y="2007601"/>
            <a:ext cx="561109" cy="338554"/>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CD</a:t>
            </a:r>
            <a:endParaRPr lang="en-US" sz="16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2909454" y="3264917"/>
            <a:ext cx="997528" cy="338554"/>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C+D</a:t>
            </a:r>
            <a:endParaRPr lang="en-US" sz="16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3819956" y="3049314"/>
            <a:ext cx="997528" cy="338554"/>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(C+D)’</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43433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0825"/>
            <a:ext cx="10515600" cy="777875"/>
          </a:xfrm>
        </p:spPr>
        <p:txBody>
          <a:bodyPr>
            <a:normAutofit/>
          </a:bodyPr>
          <a:lstStyle/>
          <a:p>
            <a:r>
              <a:rPr lang="en-US" sz="2800" b="1" dirty="0" smtClean="0">
                <a:latin typeface="Times New Roman" panose="02020603050405020304" pitchFamily="18" charset="0"/>
                <a:cs typeface="Times New Roman" panose="02020603050405020304" pitchFamily="18" charset="0"/>
              </a:rPr>
              <a:t>Design of BCD to Gray Code Converter Circuit</a:t>
            </a:r>
            <a:endParaRPr lang="en-US" sz="28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838200" y="1028700"/>
            <a:ext cx="6712528" cy="1200329"/>
          </a:xfrm>
          <a:prstGeom prst="rect">
            <a:avLst/>
          </a:prstGeom>
          <a:noFill/>
        </p:spPr>
        <p:txBody>
          <a:bodyPr wrap="square" rtlCol="0">
            <a:spAutoFit/>
          </a:bodyPr>
          <a:lstStyle/>
          <a:p>
            <a:pPr marL="342900" indent="-342900">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Convert from BCD (0-9) code to Gray code</a:t>
            </a:r>
          </a:p>
          <a:p>
            <a:pPr marL="342900" indent="-342900">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The 6 input combinations not listed are don’t cares</a:t>
            </a:r>
          </a:p>
          <a:p>
            <a:pPr marL="342900" indent="-342900">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We can arbitrary assign them to 1 or 0 (don’t care)</a:t>
            </a:r>
          </a:p>
        </p:txBody>
      </p:sp>
      <p:sp>
        <p:nvSpPr>
          <p:cNvPr id="3" name="TextBox 2"/>
          <p:cNvSpPr txBox="1"/>
          <p:nvPr/>
        </p:nvSpPr>
        <p:spPr>
          <a:xfrm>
            <a:off x="2108038" y="2714187"/>
            <a:ext cx="4828309" cy="1015663"/>
          </a:xfrm>
          <a:prstGeom prst="rect">
            <a:avLst/>
          </a:prstGeom>
          <a:noFill/>
        </p:spPr>
        <p:txBody>
          <a:bodyPr wrap="square" rtlCol="0">
            <a:spAutoFit/>
          </a:bodyPr>
          <a:lstStyle/>
          <a:p>
            <a:pPr marL="342900" indent="-342900">
              <a:buFont typeface="Wingdings" panose="05000000000000000000" pitchFamily="2" charset="2"/>
              <a:buChar char="v"/>
            </a:pPr>
            <a:r>
              <a:rPr lang="en-US" sz="2000" u="sng" dirty="0" smtClean="0">
                <a:latin typeface="Times New Roman" panose="02020603050405020304" pitchFamily="18" charset="0"/>
                <a:cs typeface="Times New Roman" panose="02020603050405020304" pitchFamily="18" charset="0"/>
              </a:rPr>
              <a:t>BCD to Gray Code</a:t>
            </a:r>
          </a:p>
          <a:p>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BCD 0  0  0  1    =</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Gray </a:t>
            </a:r>
          </a:p>
        </p:txBody>
      </p:sp>
      <p:pic>
        <p:nvPicPr>
          <p:cNvPr id="9" name="Picture 8"/>
          <p:cNvPicPr>
            <a:picLocks noChangeAspect="1"/>
          </p:cNvPicPr>
          <p:nvPr/>
        </p:nvPicPr>
        <p:blipFill rotWithShape="1">
          <a:blip r:embed="rId2"/>
          <a:srcRect b="9596"/>
          <a:stretch/>
        </p:blipFill>
        <p:spPr>
          <a:xfrm>
            <a:off x="7550728" y="1028700"/>
            <a:ext cx="3693904" cy="5402300"/>
          </a:xfrm>
          <a:prstGeom prst="rect">
            <a:avLst/>
          </a:prstGeom>
        </p:spPr>
      </p:pic>
    </p:spTree>
    <p:extLst>
      <p:ext uri="{BB962C8B-B14F-4D97-AF65-F5344CB8AC3E}">
        <p14:creationId xmlns:p14="http://schemas.microsoft.com/office/powerpoint/2010/main" val="37894526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989" y="2626412"/>
            <a:ext cx="10515600" cy="1325563"/>
          </a:xfrm>
        </p:spPr>
        <p:txBody>
          <a:bodyPr>
            <a:normAutofit/>
          </a:bodyPr>
          <a:lstStyle/>
          <a:p>
            <a:pPr algn="ctr"/>
            <a:r>
              <a:rPr lang="en-US" sz="2800" b="1" dirty="0" smtClean="0">
                <a:latin typeface="Times New Roman" pitchFamily="18" charset="0"/>
                <a:cs typeface="Times New Roman" pitchFamily="18" charset="0"/>
              </a:rPr>
              <a:t>Application of Combinational Circuit</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24361295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20597" y="4598651"/>
            <a:ext cx="9744452" cy="1569660"/>
          </a:xfrm>
          <a:prstGeom prst="rect">
            <a:avLst/>
          </a:prstGeom>
        </p:spPr>
        <p:txBody>
          <a:bodyPr wrap="square">
            <a:spAutoFit/>
          </a:bodyPr>
          <a:lstStyle/>
          <a:p>
            <a:pPr marL="342900" indent="-342900" algn="just">
              <a:buFont typeface="Wingdings" panose="05000000000000000000" pitchFamily="2" charset="2"/>
              <a:buChar char="v"/>
            </a:pPr>
            <a:r>
              <a:rPr lang="en-US" sz="2400" dirty="0">
                <a:solidFill>
                  <a:srgbClr val="202124"/>
                </a:solidFill>
                <a:latin typeface="Times New Roman" panose="02020603050405020304" pitchFamily="18" charset="0"/>
                <a:cs typeface="Times New Roman" panose="02020603050405020304" pitchFamily="18" charset="0"/>
              </a:rPr>
              <a:t>A parity generator is a combinational logic circuit that generates the parity bit in the </a:t>
            </a:r>
            <a:r>
              <a:rPr lang="en-US" sz="2400" dirty="0" smtClean="0">
                <a:solidFill>
                  <a:srgbClr val="202124"/>
                </a:solidFill>
                <a:latin typeface="Times New Roman" panose="02020603050405020304" pitchFamily="18" charset="0"/>
                <a:cs typeface="Times New Roman" panose="02020603050405020304" pitchFamily="18" charset="0"/>
              </a:rPr>
              <a:t>transmitter</a:t>
            </a:r>
          </a:p>
          <a:p>
            <a:pPr marL="342900" indent="-342900" algn="just">
              <a:buFont typeface="Wingdings" panose="05000000000000000000" pitchFamily="2" charset="2"/>
              <a:buChar char="v"/>
            </a:pPr>
            <a:r>
              <a:rPr lang="en-US" sz="2400" dirty="0" smtClean="0">
                <a:solidFill>
                  <a:srgbClr val="202124"/>
                </a:solidFill>
                <a:latin typeface="Times New Roman" panose="02020603050405020304" pitchFamily="18" charset="0"/>
                <a:cs typeface="Times New Roman" panose="02020603050405020304" pitchFamily="18" charset="0"/>
              </a:rPr>
              <a:t>On </a:t>
            </a:r>
            <a:r>
              <a:rPr lang="en-US" sz="2400" dirty="0">
                <a:solidFill>
                  <a:srgbClr val="202124"/>
                </a:solidFill>
                <a:latin typeface="Times New Roman" panose="02020603050405020304" pitchFamily="18" charset="0"/>
                <a:cs typeface="Times New Roman" panose="02020603050405020304" pitchFamily="18" charset="0"/>
              </a:rPr>
              <a:t>the other hand, a circuit that checks the parity in the receiver is called parity </a:t>
            </a:r>
            <a:r>
              <a:rPr lang="en-US" sz="2400" dirty="0" smtClean="0">
                <a:solidFill>
                  <a:srgbClr val="202124"/>
                </a:solidFill>
                <a:latin typeface="Times New Roman" panose="02020603050405020304" pitchFamily="18" charset="0"/>
                <a:cs typeface="Times New Roman" panose="02020603050405020304" pitchFamily="18" charset="0"/>
              </a:rPr>
              <a:t>checker</a:t>
            </a:r>
            <a:endParaRPr lang="en-US" sz="2400" dirty="0">
              <a:latin typeface="Times New Roman" panose="02020603050405020304" pitchFamily="18" charset="0"/>
              <a:cs typeface="Times New Roman" panose="02020603050405020304" pitchFamily="18" charset="0"/>
            </a:endParaRPr>
          </a:p>
        </p:txBody>
      </p:sp>
      <p:sp>
        <p:nvSpPr>
          <p:cNvPr id="5" name="Rectangle 4"/>
          <p:cNvSpPr/>
          <p:nvPr/>
        </p:nvSpPr>
        <p:spPr>
          <a:xfrm>
            <a:off x="1202104" y="3789862"/>
            <a:ext cx="4884570" cy="523220"/>
          </a:xfrm>
          <a:prstGeom prst="rect">
            <a:avLst/>
          </a:prstGeom>
        </p:spPr>
        <p:txBody>
          <a:bodyPr wrap="square">
            <a:spAutoFit/>
          </a:bodyPr>
          <a:lstStyle/>
          <a:p>
            <a:r>
              <a:rPr lang="en-US" sz="2800" b="1" dirty="0" smtClean="0">
                <a:solidFill>
                  <a:srgbClr val="202124"/>
                </a:solidFill>
                <a:latin typeface="Times New Roman" panose="02020603050405020304" pitchFamily="18" charset="0"/>
                <a:cs typeface="Times New Roman" panose="02020603050405020304" pitchFamily="18" charset="0"/>
              </a:rPr>
              <a:t>Parity Generator</a:t>
            </a:r>
            <a:endParaRPr lang="en-US" sz="2800" b="1" dirty="0">
              <a:latin typeface="Times New Roman" panose="02020603050405020304" pitchFamily="18" charset="0"/>
              <a:cs typeface="Times New Roman" panose="02020603050405020304" pitchFamily="18" charset="0"/>
            </a:endParaRPr>
          </a:p>
        </p:txBody>
      </p:sp>
      <p:sp>
        <p:nvSpPr>
          <p:cNvPr id="2" name="Rectangle 1"/>
          <p:cNvSpPr/>
          <p:nvPr/>
        </p:nvSpPr>
        <p:spPr>
          <a:xfrm>
            <a:off x="1129368" y="404320"/>
            <a:ext cx="1810111" cy="523220"/>
          </a:xfrm>
          <a:prstGeom prst="rect">
            <a:avLst/>
          </a:prstGeom>
        </p:spPr>
        <p:txBody>
          <a:bodyPr wrap="none">
            <a:spAutoFit/>
          </a:bodyPr>
          <a:lstStyle/>
          <a:p>
            <a:r>
              <a:rPr lang="en-US" sz="2800" b="1" dirty="0" smtClean="0">
                <a:solidFill>
                  <a:srgbClr val="202124"/>
                </a:solidFill>
                <a:latin typeface="Times New Roman" panose="02020603050405020304" pitchFamily="18" charset="0"/>
                <a:cs typeface="Times New Roman" panose="02020603050405020304" pitchFamily="18" charset="0"/>
              </a:rPr>
              <a:t>Parity Bit:</a:t>
            </a:r>
            <a:endParaRPr lang="en-US" sz="2800" b="1" dirty="0">
              <a:solidFill>
                <a:srgbClr val="202124"/>
              </a:solidFill>
              <a:latin typeface="Times New Roman" panose="02020603050405020304" pitchFamily="18" charset="0"/>
              <a:cs typeface="Times New Roman" panose="02020603050405020304" pitchFamily="18" charset="0"/>
            </a:endParaRPr>
          </a:p>
        </p:txBody>
      </p:sp>
      <p:sp>
        <p:nvSpPr>
          <p:cNvPr id="3" name="Rectangle 2"/>
          <p:cNvSpPr/>
          <p:nvPr/>
        </p:nvSpPr>
        <p:spPr>
          <a:xfrm>
            <a:off x="1020597" y="1112206"/>
            <a:ext cx="9526910" cy="2677656"/>
          </a:xfrm>
          <a:prstGeom prst="rect">
            <a:avLst/>
          </a:prstGeom>
        </p:spPr>
        <p:txBody>
          <a:bodyPr wrap="square">
            <a:spAutoFit/>
          </a:bodyPr>
          <a:lstStyle/>
          <a:p>
            <a:pPr marL="342900" indent="-342900" algn="just">
              <a:buFont typeface="Wingdings" panose="05000000000000000000" pitchFamily="2" charset="2"/>
              <a:buChar char="v"/>
            </a:pPr>
            <a:r>
              <a:rPr lang="en-US" sz="2400" dirty="0">
                <a:solidFill>
                  <a:srgbClr val="202124"/>
                </a:solidFill>
                <a:latin typeface="Times New Roman" panose="02020603050405020304" pitchFamily="18" charset="0"/>
                <a:cs typeface="Times New Roman" panose="02020603050405020304" pitchFamily="18" charset="0"/>
              </a:rPr>
              <a:t>The parity generating technique is one of the most widely used error detection techniques for the data transmission</a:t>
            </a:r>
            <a:r>
              <a:rPr lang="en-US" sz="2400" dirty="0" smtClean="0">
                <a:solidFill>
                  <a:srgbClr val="202124"/>
                </a:solidFill>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v"/>
            </a:pPr>
            <a:r>
              <a:rPr lang="en-US" sz="2400" dirty="0" smtClean="0">
                <a:solidFill>
                  <a:srgbClr val="202124"/>
                </a:solidFill>
                <a:latin typeface="Times New Roman" panose="02020603050405020304" pitchFamily="18" charset="0"/>
                <a:cs typeface="Times New Roman" panose="02020603050405020304" pitchFamily="18" charset="0"/>
              </a:rPr>
              <a:t> </a:t>
            </a:r>
            <a:r>
              <a:rPr lang="en-US" sz="2400" dirty="0">
                <a:solidFill>
                  <a:srgbClr val="202124"/>
                </a:solidFill>
                <a:latin typeface="Times New Roman" panose="02020603050405020304" pitchFamily="18" charset="0"/>
                <a:cs typeface="Times New Roman" panose="02020603050405020304" pitchFamily="18" charset="0"/>
              </a:rPr>
              <a:t>In digital systems, when binary data is transmitted and processed, data may be subjected to noise so that such noise can alter 0s (of data bits) to 1s and 1s to 0s. </a:t>
            </a:r>
            <a:endParaRPr lang="en-US" sz="2400" dirty="0" smtClean="0">
              <a:solidFill>
                <a:srgbClr val="202124"/>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400" dirty="0" smtClean="0">
                <a:solidFill>
                  <a:srgbClr val="202124"/>
                </a:solidFill>
                <a:latin typeface="Times New Roman" panose="02020603050405020304" pitchFamily="18" charset="0"/>
                <a:cs typeface="Times New Roman" panose="02020603050405020304" pitchFamily="18" charset="0"/>
              </a:rPr>
              <a:t>Hence</a:t>
            </a:r>
            <a:r>
              <a:rPr lang="en-US" sz="2400" dirty="0">
                <a:solidFill>
                  <a:srgbClr val="202124"/>
                </a:solidFill>
                <a:latin typeface="Times New Roman" panose="02020603050405020304" pitchFamily="18" charset="0"/>
                <a:cs typeface="Times New Roman" panose="02020603050405020304" pitchFamily="18" charset="0"/>
              </a:rPr>
              <a:t>, parity bit is added to the word containing data in order to make number of </a:t>
            </a:r>
            <a:r>
              <a:rPr lang="en-US" sz="2400" dirty="0" smtClean="0">
                <a:solidFill>
                  <a:srgbClr val="202124"/>
                </a:solidFill>
                <a:latin typeface="Times New Roman" panose="02020603050405020304" pitchFamily="18" charset="0"/>
                <a:cs typeface="Times New Roman" panose="02020603050405020304" pitchFamily="18" charset="0"/>
              </a:rPr>
              <a:t>1’s </a:t>
            </a:r>
            <a:r>
              <a:rPr lang="en-US" sz="2400" dirty="0">
                <a:solidFill>
                  <a:srgbClr val="202124"/>
                </a:solidFill>
                <a:latin typeface="Times New Roman" panose="02020603050405020304" pitchFamily="18" charset="0"/>
                <a:cs typeface="Times New Roman" panose="02020603050405020304" pitchFamily="18" charset="0"/>
              </a:rPr>
              <a:t>either even or odd. </a:t>
            </a:r>
          </a:p>
        </p:txBody>
      </p:sp>
    </p:spTree>
    <p:extLst>
      <p:ext uri="{BB962C8B-B14F-4D97-AF65-F5344CB8AC3E}">
        <p14:creationId xmlns:p14="http://schemas.microsoft.com/office/powerpoint/2010/main" val="361694790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idx="4294967295"/>
          </p:nvPr>
        </p:nvSpPr>
        <p:spPr>
          <a:xfrm>
            <a:off x="914400" y="281354"/>
            <a:ext cx="7772400" cy="712788"/>
          </a:xfrm>
        </p:spPr>
        <p:txBody>
          <a:bodyPr lIns="0" tIns="0" rIns="0" bIns="0">
            <a:normAutofit/>
          </a:bodyPr>
          <a:lstStyle/>
          <a:p>
            <a:pPr eaLnBrk="1" hangingPunct="1"/>
            <a:r>
              <a:rPr lang="en-US" altLang="zh-TW" sz="2800" b="1" dirty="0" smtClean="0">
                <a:latin typeface="Times New Roman" pitchFamily="18" charset="0"/>
                <a:ea typeface="新細明體" pitchFamily="18" charset="-120"/>
                <a:cs typeface="Times New Roman" pitchFamily="18" charset="0"/>
              </a:rPr>
              <a:t>Parity Generation and Checking</a:t>
            </a:r>
            <a:endParaRPr lang="zh-TW" altLang="en-US" sz="2800" b="1" dirty="0" smtClean="0">
              <a:latin typeface="Times New Roman" pitchFamily="18" charset="0"/>
              <a:ea typeface="新細明體" pitchFamily="18" charset="-120"/>
              <a:cs typeface="Times New Roman" pitchFamily="18" charset="0"/>
            </a:endParaRPr>
          </a:p>
        </p:txBody>
      </p:sp>
      <p:pic>
        <p:nvPicPr>
          <p:cNvPr id="5" name="Picture 7"/>
          <p:cNvPicPr>
            <a:picLocks noChangeAspect="1" noChangeArrowheads="1"/>
          </p:cNvPicPr>
          <p:nvPr/>
        </p:nvPicPr>
        <p:blipFill rotWithShape="1">
          <a:blip r:embed="rId2">
            <a:lum bright="-18000" contrast="36000"/>
            <a:extLst>
              <a:ext uri="{28A0092B-C50C-407E-A947-70E740481C1C}">
                <a14:useLocalDpi xmlns:a14="http://schemas.microsoft.com/office/drawing/2010/main" val="0"/>
              </a:ext>
            </a:extLst>
          </a:blip>
          <a:srcRect t="5818"/>
          <a:stretch/>
        </p:blipFill>
        <p:spPr bwMode="auto">
          <a:xfrm>
            <a:off x="1592233" y="1235676"/>
            <a:ext cx="5980672" cy="4730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Connector 2"/>
          <p:cNvCxnSpPr/>
          <p:nvPr/>
        </p:nvCxnSpPr>
        <p:spPr>
          <a:xfrm>
            <a:off x="5627077" y="2456514"/>
            <a:ext cx="1" cy="355087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572041" y="2464239"/>
            <a:ext cx="1" cy="3550871"/>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2331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idx="4294967295"/>
          </p:nvPr>
        </p:nvSpPr>
        <p:spPr>
          <a:xfrm>
            <a:off x="685800" y="152400"/>
            <a:ext cx="8077200" cy="712788"/>
          </a:xfrm>
        </p:spPr>
        <p:txBody>
          <a:bodyPr lIns="0" tIns="0" rIns="0" bIns="0">
            <a:normAutofit/>
          </a:bodyPr>
          <a:lstStyle/>
          <a:p>
            <a:pPr eaLnBrk="1" hangingPunct="1"/>
            <a:r>
              <a:rPr lang="en-US" altLang="zh-TW" sz="2800" b="1" dirty="0" smtClean="0">
                <a:latin typeface="Times New Roman" pitchFamily="18" charset="0"/>
                <a:ea typeface="新細明體" pitchFamily="18" charset="-120"/>
                <a:cs typeface="Times New Roman" pitchFamily="18" charset="0"/>
              </a:rPr>
              <a:t>Parity Generation and Checking</a:t>
            </a:r>
            <a:endParaRPr lang="zh-TW" altLang="en-US" sz="2800" b="1" dirty="0" smtClean="0">
              <a:latin typeface="Times New Roman" pitchFamily="18" charset="0"/>
              <a:ea typeface="新細明體" pitchFamily="18" charset="-120"/>
              <a:cs typeface="Times New Roman" pitchFamily="18" charset="0"/>
            </a:endParaRPr>
          </a:p>
        </p:txBody>
      </p:sp>
      <p:pic>
        <p:nvPicPr>
          <p:cNvPr id="6" name="Picture 4"/>
          <p:cNvPicPr>
            <a:picLocks noChangeAspect="1" noChangeArrowheads="1"/>
          </p:cNvPicPr>
          <p:nvPr/>
        </p:nvPicPr>
        <p:blipFill rotWithShape="1">
          <a:blip r:embed="rId2">
            <a:lum bright="-12000" contrast="36000"/>
            <a:extLst>
              <a:ext uri="{28A0092B-C50C-407E-A947-70E740481C1C}">
                <a14:useLocalDpi xmlns:a14="http://schemas.microsoft.com/office/drawing/2010/main" val="0"/>
              </a:ext>
            </a:extLst>
          </a:blip>
          <a:srcRect t="4090"/>
          <a:stretch/>
        </p:blipFill>
        <p:spPr bwMode="auto">
          <a:xfrm>
            <a:off x="2203939" y="988649"/>
            <a:ext cx="5568461" cy="5589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269935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36844"/>
          </a:xfrm>
        </p:spPr>
        <p:txBody>
          <a:bodyPr>
            <a:normAutofit/>
          </a:bodyPr>
          <a:lstStyle/>
          <a:p>
            <a:r>
              <a:rPr lang="en-US" sz="2800" b="1" dirty="0" smtClean="0">
                <a:latin typeface="Times New Roman" pitchFamily="18" charset="0"/>
                <a:cs typeface="Times New Roman" pitchFamily="18" charset="0"/>
              </a:rPr>
              <a:t>Even Parity Generator</a:t>
            </a:r>
            <a:endParaRPr lang="en-US" sz="2800" b="1" dirty="0">
              <a:latin typeface="Times New Roman" pitchFamily="18" charset="0"/>
              <a:cs typeface="Times New Roman" pitchFamily="18" charset="0"/>
            </a:endParaRPr>
          </a:p>
        </p:txBody>
      </p:sp>
      <p:pic>
        <p:nvPicPr>
          <p:cNvPr id="22530" name="Picture 2" descr="https://www.electronicshub.org/wp-content/uploads/2015/07/Even-Parity-Generator-Truth-Tabl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865" y="1092396"/>
            <a:ext cx="4400550" cy="31051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67018" y="4178539"/>
            <a:ext cx="4244244" cy="707886"/>
          </a:xfrm>
          <a:prstGeom prst="rect">
            <a:avLst/>
          </a:prstGeom>
        </p:spPr>
        <p:txBody>
          <a:bodyPr wrap="square">
            <a:spAutoFit/>
          </a:bodyPr>
          <a:lstStyle/>
          <a:p>
            <a:r>
              <a:rPr lang="en-US" sz="2000" dirty="0" smtClean="0">
                <a:latin typeface="Times New Roman" pitchFamily="18" charset="0"/>
                <a:cs typeface="Times New Roman" pitchFamily="18" charset="0"/>
              </a:rPr>
              <a:t>K-map </a:t>
            </a:r>
            <a:r>
              <a:rPr lang="en-US" sz="2000" dirty="0">
                <a:latin typeface="Times New Roman" pitchFamily="18" charset="0"/>
                <a:cs typeface="Times New Roman" pitchFamily="18" charset="0"/>
              </a:rPr>
              <a:t>simplification for 3-bit message even parity generator is</a:t>
            </a:r>
          </a:p>
        </p:txBody>
      </p:sp>
      <p:pic>
        <p:nvPicPr>
          <p:cNvPr id="22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7018" y="4886424"/>
            <a:ext cx="360045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542817" y="1087952"/>
            <a:ext cx="5298831" cy="646331"/>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From the above truth table, the simplified expression of the parity bit can be written as </a:t>
            </a:r>
          </a:p>
        </p:txBody>
      </p:sp>
      <p:pic>
        <p:nvPicPr>
          <p:cNvPr id="22533" name="Picture 5" descr="https://www.electronicshub.org/wp-content/uploads/2015/07/even-parity-generator-exp.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0011" y="1734283"/>
            <a:ext cx="2657475" cy="1762126"/>
          </a:xfrm>
          <a:prstGeom prst="rect">
            <a:avLst/>
          </a:prstGeom>
          <a:noFill/>
          <a:extLst>
            <a:ext uri="{909E8E84-426E-40DD-AFC4-6F175D3DCCD1}">
              <a14:hiddenFill xmlns:a14="http://schemas.microsoft.com/office/drawing/2010/main">
                <a:solidFill>
                  <a:srgbClr val="FFFFFF"/>
                </a:solidFill>
              </a14:hiddenFill>
            </a:ext>
          </a:extLst>
        </p:spPr>
      </p:pic>
      <p:pic>
        <p:nvPicPr>
          <p:cNvPr id="2253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3306" y="3496408"/>
            <a:ext cx="6310045" cy="257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717589" y="5662711"/>
            <a:ext cx="123568" cy="523220"/>
          </a:xfrm>
          <a:prstGeom prst="rect">
            <a:avLst/>
          </a:prstGeom>
          <a:noFill/>
        </p:spPr>
        <p:txBody>
          <a:bodyPr wrap="square" rtlCol="0">
            <a:spAutoFit/>
          </a:bodyPr>
          <a:lstStyle/>
          <a:p>
            <a:r>
              <a:rPr lang="en-US" sz="1400" dirty="0" smtClean="0">
                <a:latin typeface="Times New Roman" pitchFamily="18" charset="0"/>
                <a:cs typeface="Times New Roman" pitchFamily="18" charset="0"/>
              </a:rPr>
              <a:t>0</a:t>
            </a:r>
          </a:p>
          <a:p>
            <a:r>
              <a:rPr lang="en-US" sz="1400" dirty="0">
                <a:latin typeface="Times New Roman" pitchFamily="18" charset="0"/>
                <a:cs typeface="Times New Roman" pitchFamily="18" charset="0"/>
              </a:rPr>
              <a:t>1</a:t>
            </a:r>
          </a:p>
        </p:txBody>
      </p:sp>
    </p:spTree>
    <p:extLst>
      <p:ext uri="{BB962C8B-B14F-4D97-AF65-F5344CB8AC3E}">
        <p14:creationId xmlns:p14="http://schemas.microsoft.com/office/powerpoint/2010/main" val="357154080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464" y="202871"/>
            <a:ext cx="10515600" cy="807183"/>
          </a:xfrm>
        </p:spPr>
        <p:txBody>
          <a:bodyPr>
            <a:normAutofit/>
          </a:bodyPr>
          <a:lstStyle/>
          <a:p>
            <a:r>
              <a:rPr lang="en-US" sz="2800" b="1" dirty="0">
                <a:latin typeface="Times New Roman" pitchFamily="18" charset="0"/>
                <a:cs typeface="Times New Roman" pitchFamily="18" charset="0"/>
              </a:rPr>
              <a:t>Even Parity Checker</a:t>
            </a:r>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8528" y="2025716"/>
            <a:ext cx="5308356" cy="4135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996463" y="1010054"/>
            <a:ext cx="9050214" cy="1015663"/>
          </a:xfrm>
          <a:prstGeom prst="rect">
            <a:avLst/>
          </a:prstGeom>
        </p:spPr>
        <p:txBody>
          <a:bodyPr wrap="square">
            <a:spAutoFit/>
          </a:bodyPr>
          <a:lstStyle/>
          <a:p>
            <a:pPr marL="342900" indent="-342900">
              <a:buFont typeface="Wingdings" pitchFamily="2" charset="2"/>
              <a:buChar char="v"/>
            </a:pPr>
            <a:r>
              <a:rPr lang="en-US" sz="2000" b="1" dirty="0">
                <a:latin typeface="Times New Roman" pitchFamily="18" charset="0"/>
                <a:cs typeface="Times New Roman" pitchFamily="18" charset="0"/>
              </a:rPr>
              <a:t>The below table shows the truth table for the even parity checker </a:t>
            </a:r>
            <a:r>
              <a:rPr lang="en-US" sz="2000" b="1" dirty="0" smtClean="0">
                <a:latin typeface="Times New Roman" pitchFamily="18" charset="0"/>
                <a:cs typeface="Times New Roman" pitchFamily="18" charset="0"/>
              </a:rPr>
              <a:t>:</a:t>
            </a:r>
          </a:p>
          <a:p>
            <a:pPr marL="342900" indent="-342900">
              <a:buFont typeface="Wingdings" pitchFamily="2" charset="2"/>
              <a:buChar char="Ø"/>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PEC = 1 if the error occurs, i.e., the four bits received have odd number of 1s </a:t>
            </a:r>
            <a:r>
              <a:rPr lang="en-US" sz="2000" dirty="0" smtClean="0">
                <a:latin typeface="Times New Roman" pitchFamily="18" charset="0"/>
                <a:cs typeface="Times New Roman" pitchFamily="18" charset="0"/>
              </a:rPr>
              <a:t>and</a:t>
            </a:r>
          </a:p>
          <a:p>
            <a:pPr marL="342900" indent="-342900">
              <a:buFont typeface="Wingdings" pitchFamily="2" charset="2"/>
              <a:buChar char="Ø"/>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PEC = 0 if no error occurs, i.e., if the 4-bit message has even number of 1s.</a:t>
            </a:r>
          </a:p>
        </p:txBody>
      </p:sp>
      <p:pic>
        <p:nvPicPr>
          <p:cNvPr id="23556" name="Picture 4" descr="https://www.electronicshub.org/wp-content/uploads/2015/07/K-map-for-Even-Parity-Check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4530" y="2209185"/>
            <a:ext cx="4726234" cy="3171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84288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idx="4294967295"/>
          </p:nvPr>
        </p:nvSpPr>
        <p:spPr>
          <a:xfrm>
            <a:off x="914400" y="152400"/>
            <a:ext cx="7772400" cy="712788"/>
          </a:xfrm>
        </p:spPr>
        <p:txBody>
          <a:bodyPr lIns="0" tIns="0" rIns="0" bIns="0">
            <a:normAutofit/>
          </a:bodyPr>
          <a:lstStyle/>
          <a:p>
            <a:pPr eaLnBrk="1" hangingPunct="1"/>
            <a:r>
              <a:rPr lang="en-US" altLang="zh-TW" sz="2800" b="1" dirty="0" smtClean="0">
                <a:latin typeface="Times New Roman" panose="02020603050405020304" pitchFamily="18" charset="0"/>
                <a:ea typeface="新細明體" pitchFamily="18" charset="-120"/>
                <a:cs typeface="Times New Roman" panose="02020603050405020304" pitchFamily="18" charset="0"/>
              </a:rPr>
              <a:t>Example 2</a:t>
            </a:r>
            <a:endParaRPr lang="zh-TW" altLang="en-US" sz="2800" b="1" dirty="0" smtClean="0">
              <a:latin typeface="Times New Roman" panose="02020603050405020304" pitchFamily="18" charset="0"/>
              <a:ea typeface="新細明體" pitchFamily="18" charset="-120"/>
              <a:cs typeface="Times New Roman" panose="02020603050405020304" pitchFamily="18" charset="0"/>
            </a:endParaRPr>
          </a:p>
        </p:txBody>
      </p:sp>
      <p:sp>
        <p:nvSpPr>
          <p:cNvPr id="5" name="內容版面配置區 2"/>
          <p:cNvSpPr>
            <a:spLocks noGrp="1"/>
          </p:cNvSpPr>
          <p:nvPr>
            <p:ph idx="4294967295"/>
          </p:nvPr>
        </p:nvSpPr>
        <p:spPr>
          <a:xfrm>
            <a:off x="765175" y="1010444"/>
            <a:ext cx="9988684" cy="5181600"/>
          </a:xfrm>
        </p:spPr>
        <p:txBody>
          <a:bodyPr lIns="90488" tIns="44450" rIns="90488" bIns="44450"/>
          <a:lstStyle/>
          <a:p>
            <a:pPr eaLnBrk="1" hangingPunct="1"/>
            <a:r>
              <a:rPr lang="en-US" altLang="zh-TW" sz="2400" dirty="0" smtClean="0">
                <a:latin typeface="Times New Roman" panose="02020603050405020304" pitchFamily="18" charset="0"/>
                <a:ea typeface="新細明體" pitchFamily="18" charset="-120"/>
                <a:cs typeface="Times New Roman" panose="02020603050405020304" pitchFamily="18" charset="0"/>
              </a:rPr>
              <a:t>Implement </a:t>
            </a:r>
            <a:r>
              <a:rPr lang="en-US" altLang="zh-TW" sz="2400" i="1" dirty="0" smtClean="0">
                <a:latin typeface="Times New Roman" panose="02020603050405020304" pitchFamily="18" charset="0"/>
                <a:ea typeface="新細明體" pitchFamily="18" charset="-120"/>
                <a:cs typeface="Times New Roman" panose="02020603050405020304" pitchFamily="18" charset="0"/>
              </a:rPr>
              <a:t>F</a:t>
            </a:r>
            <a:r>
              <a:rPr lang="en-US" altLang="zh-TW" sz="2400" dirty="0" smtClean="0">
                <a:latin typeface="Times New Roman" panose="02020603050405020304" pitchFamily="18" charset="0"/>
                <a:ea typeface="新細明體" pitchFamily="18" charset="-120"/>
                <a:cs typeface="Times New Roman" panose="02020603050405020304" pitchFamily="18" charset="0"/>
              </a:rPr>
              <a:t>(</a:t>
            </a:r>
            <a:r>
              <a:rPr lang="en-US" altLang="zh-TW" sz="2400" i="1" dirty="0" smtClean="0">
                <a:latin typeface="Times New Roman" panose="02020603050405020304" pitchFamily="18" charset="0"/>
                <a:ea typeface="新細明體" pitchFamily="18" charset="-120"/>
                <a:cs typeface="Times New Roman" panose="02020603050405020304" pitchFamily="18" charset="0"/>
              </a:rPr>
              <a:t>x, y, z</a:t>
            </a:r>
            <a:r>
              <a:rPr lang="en-US" altLang="zh-TW" sz="2400" dirty="0" smtClean="0">
                <a:latin typeface="Times New Roman" panose="02020603050405020304" pitchFamily="18" charset="0"/>
                <a:ea typeface="新細明體" pitchFamily="18" charset="-120"/>
                <a:cs typeface="Times New Roman" panose="02020603050405020304" pitchFamily="18" charset="0"/>
              </a:rPr>
              <a:t>)</a:t>
            </a:r>
            <a:r>
              <a:rPr lang="en-US" altLang="zh-TW" sz="2400" i="1" dirty="0" smtClean="0">
                <a:latin typeface="Times New Roman" panose="02020603050405020304" pitchFamily="18" charset="0"/>
                <a:ea typeface="新細明體" pitchFamily="18" charset="-120"/>
                <a:cs typeface="Times New Roman" panose="02020603050405020304" pitchFamily="18" charset="0"/>
              </a:rPr>
              <a:t> </a:t>
            </a:r>
            <a:r>
              <a:rPr lang="en-US" altLang="zh-TW" sz="2400" dirty="0" smtClean="0">
                <a:latin typeface="Times New Roman" panose="02020603050405020304" pitchFamily="18" charset="0"/>
                <a:ea typeface="新細明體" pitchFamily="18" charset="-120"/>
                <a:cs typeface="Times New Roman" panose="02020603050405020304" pitchFamily="18" charset="0"/>
              </a:rPr>
              <a:t>= </a:t>
            </a:r>
          </a:p>
          <a:p>
            <a:pPr eaLnBrk="1" hangingPunct="1"/>
            <a:endParaRPr lang="zh-TW" altLang="en-US" dirty="0" smtClean="0">
              <a:ea typeface="新細明體" pitchFamily="18" charset="-120"/>
            </a:endParaRPr>
          </a:p>
        </p:txBody>
      </p:sp>
      <p:graphicFrame>
        <p:nvGraphicFramePr>
          <p:cNvPr id="6" name="Object 8"/>
          <p:cNvGraphicFramePr>
            <a:graphicFrameLocks noChangeAspect="1"/>
          </p:cNvGraphicFramePr>
          <p:nvPr>
            <p:extLst>
              <p:ext uri="{D42A27DB-BD31-4B8C-83A1-F6EECF244321}">
                <p14:modId xmlns:p14="http://schemas.microsoft.com/office/powerpoint/2010/main" val="3877221220"/>
              </p:ext>
            </p:extLst>
          </p:nvPr>
        </p:nvGraphicFramePr>
        <p:xfrm>
          <a:off x="690563" y="1820863"/>
          <a:ext cx="3032125" cy="442912"/>
        </p:xfrm>
        <a:graphic>
          <a:graphicData uri="http://schemas.openxmlformats.org/presentationml/2006/ole">
            <mc:AlternateContent xmlns:mc="http://schemas.openxmlformats.org/markup-compatibility/2006">
              <mc:Choice xmlns:v="urn:schemas-microsoft-com:vml" Requires="v">
                <p:oleObj spid="_x0000_s19496" name="Equation" r:id="rId3" imgW="1739900" imgH="254000" progId="Equation.DSMT4">
                  <p:embed/>
                </p:oleObj>
              </mc:Choice>
              <mc:Fallback>
                <p:oleObj name="Equation" r:id="rId3" imgW="1739900" imgH="2540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0563" y="1820863"/>
                        <a:ext cx="3032125" cy="442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11"/>
          <p:cNvGraphicFramePr>
            <a:graphicFrameLocks noChangeAspect="1"/>
          </p:cNvGraphicFramePr>
          <p:nvPr/>
        </p:nvGraphicFramePr>
        <p:xfrm>
          <a:off x="5070475" y="1844675"/>
          <a:ext cx="2684463" cy="365125"/>
        </p:xfrm>
        <a:graphic>
          <a:graphicData uri="http://schemas.openxmlformats.org/presentationml/2006/ole">
            <mc:AlternateContent xmlns:mc="http://schemas.openxmlformats.org/markup-compatibility/2006">
              <mc:Choice xmlns:v="urn:schemas-microsoft-com:vml" Requires="v">
                <p:oleObj spid="_x0000_s19497" name="Equation" r:id="rId5" imgW="1497950" imgH="203112" progId="Equation.DSMT4">
                  <p:embed/>
                </p:oleObj>
              </mc:Choice>
              <mc:Fallback>
                <p:oleObj name="Equation" r:id="rId5" imgW="1497950" imgH="203112"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0475" y="1844675"/>
                        <a:ext cx="2684463"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8" name="Picture 15"/>
          <p:cNvPicPr>
            <a:picLocks noChangeAspect="1" noChangeArrowheads="1"/>
          </p:cNvPicPr>
          <p:nvPr/>
        </p:nvPicPr>
        <p:blipFill>
          <a:blip r:embed="rId7">
            <a:lum bright="-18000" contrast="30000"/>
            <a:extLst>
              <a:ext uri="{28A0092B-C50C-407E-A947-70E740481C1C}">
                <a14:useLocalDpi xmlns:a14="http://schemas.microsoft.com/office/drawing/2010/main" val="0"/>
              </a:ext>
            </a:extLst>
          </a:blip>
          <a:srcRect/>
          <a:stretch>
            <a:fillRect/>
          </a:stretch>
        </p:blipFill>
        <p:spPr bwMode="auto">
          <a:xfrm>
            <a:off x="2803525" y="2525713"/>
            <a:ext cx="4146550" cy="215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6"/>
          <p:cNvPicPr>
            <a:picLocks noChangeAspect="1" noChangeArrowheads="1"/>
          </p:cNvPicPr>
          <p:nvPr/>
        </p:nvPicPr>
        <p:blipFill>
          <a:blip r:embed="rId8">
            <a:lum bright="-18000" contrast="30000"/>
            <a:extLst>
              <a:ext uri="{28A0092B-C50C-407E-A947-70E740481C1C}">
                <a14:useLocalDpi xmlns:a14="http://schemas.microsoft.com/office/drawing/2010/main" val="0"/>
              </a:ext>
            </a:extLst>
          </a:blip>
          <a:srcRect/>
          <a:stretch>
            <a:fillRect/>
          </a:stretch>
        </p:blipFill>
        <p:spPr bwMode="auto">
          <a:xfrm>
            <a:off x="1150938" y="4583113"/>
            <a:ext cx="2865437" cy="173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7"/>
          <p:cNvPicPr>
            <a:picLocks noChangeAspect="1" noChangeArrowheads="1"/>
          </p:cNvPicPr>
          <p:nvPr/>
        </p:nvPicPr>
        <p:blipFill>
          <a:blip r:embed="rId9">
            <a:lum bright="-18000" contrast="30000"/>
            <a:extLst>
              <a:ext uri="{28A0092B-C50C-407E-A947-70E740481C1C}">
                <a14:useLocalDpi xmlns:a14="http://schemas.microsoft.com/office/drawing/2010/main" val="0"/>
              </a:ext>
            </a:extLst>
          </a:blip>
          <a:srcRect/>
          <a:stretch>
            <a:fillRect/>
          </a:stretch>
        </p:blipFill>
        <p:spPr bwMode="auto">
          <a:xfrm>
            <a:off x="5387975" y="4541838"/>
            <a:ext cx="2867025" cy="174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文字方塊 4"/>
          <p:cNvSpPr txBox="1">
            <a:spLocks noChangeArrowheads="1"/>
          </p:cNvSpPr>
          <p:nvPr/>
        </p:nvSpPr>
        <p:spPr bwMode="auto">
          <a:xfrm>
            <a:off x="2701925" y="6367463"/>
            <a:ext cx="23711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90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q"/>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zh-TW" sz="1800" dirty="0" smtClean="0">
                <a:latin typeface="Times New Roman" panose="02020603050405020304" pitchFamily="18" charset="0"/>
                <a:ea typeface="新細明體" pitchFamily="18" charset="-120"/>
                <a:cs typeface="Angsana New" pitchFamily="18" charset="-34"/>
              </a:rPr>
              <a:t>Solution </a:t>
            </a:r>
            <a:r>
              <a:rPr lang="en-US" altLang="zh-TW" sz="1800" dirty="0">
                <a:latin typeface="Times New Roman" panose="02020603050405020304" pitchFamily="18" charset="0"/>
                <a:ea typeface="新細明體" pitchFamily="18" charset="-120"/>
                <a:cs typeface="Angsana New" pitchFamily="18" charset="-34"/>
              </a:rPr>
              <a:t>to </a:t>
            </a:r>
            <a:r>
              <a:rPr lang="en-US" altLang="zh-TW" sz="1800" dirty="0" smtClean="0">
                <a:latin typeface="Times New Roman" panose="02020603050405020304" pitchFamily="18" charset="0"/>
                <a:ea typeface="新細明體" pitchFamily="18" charset="-120"/>
                <a:cs typeface="Angsana New" pitchFamily="18" charset="-34"/>
              </a:rPr>
              <a:t>Example10</a:t>
            </a:r>
            <a:endParaRPr lang="zh-TW" altLang="en-US" sz="1800" i="1" dirty="0">
              <a:latin typeface="Times New Roman" panose="02020603050405020304" pitchFamily="18" charset="0"/>
              <a:ea typeface="新細明體" pitchFamily="18" charset="-120"/>
              <a:cs typeface="Angsana New" pitchFamily="18" charset="-34"/>
            </a:endParaRPr>
          </a:p>
        </p:txBody>
      </p:sp>
      <p:sp>
        <p:nvSpPr>
          <p:cNvPr id="12" name="AutoShape 42"/>
          <p:cNvSpPr>
            <a:spLocks noChangeArrowheads="1"/>
          </p:cNvSpPr>
          <p:nvPr/>
        </p:nvSpPr>
        <p:spPr bwMode="auto">
          <a:xfrm>
            <a:off x="3971925" y="1908175"/>
            <a:ext cx="831850" cy="215900"/>
          </a:xfrm>
          <a:prstGeom prst="notchedRightArrow">
            <a:avLst>
              <a:gd name="adj1" fmla="val 50000"/>
              <a:gd name="adj2" fmla="val 104350"/>
            </a:avLst>
          </a:prstGeom>
          <a:solidFill>
            <a:srgbClr val="FFC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90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q"/>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zh-TW" altLang="en-US" sz="1400" i="1" u="sng">
              <a:solidFill>
                <a:srgbClr val="003366"/>
              </a:solidFill>
              <a:latin typeface="Times New Roman" panose="02020603050405020304" pitchFamily="18" charset="0"/>
              <a:ea typeface="新細明體" pitchFamily="18" charset="-120"/>
              <a:cs typeface="Angsana New" pitchFamily="18" charset="-34"/>
            </a:endParaRPr>
          </a:p>
        </p:txBody>
      </p:sp>
      <p:sp>
        <p:nvSpPr>
          <p:cNvPr id="2" name="Rectangle 1"/>
          <p:cNvSpPr/>
          <p:nvPr/>
        </p:nvSpPr>
        <p:spPr>
          <a:xfrm>
            <a:off x="3734788" y="1085925"/>
            <a:ext cx="1888659" cy="369332"/>
          </a:xfrm>
          <a:prstGeom prst="rect">
            <a:avLst/>
          </a:prstGeom>
        </p:spPr>
        <p:txBody>
          <a:bodyPr wrap="none">
            <a:spAutoFit/>
          </a:bodyPr>
          <a:lstStyle/>
          <a:p>
            <a:r>
              <a:rPr lang="en-US" altLang="zh-TW" dirty="0">
                <a:latin typeface="Times New Roman" panose="02020603050405020304" pitchFamily="18" charset="0"/>
                <a:ea typeface="新細明體" pitchFamily="18" charset="-120"/>
                <a:cs typeface="Times New Roman" panose="02020603050405020304" pitchFamily="18" charset="0"/>
              </a:rPr>
              <a:t>∑</a:t>
            </a:r>
            <a:r>
              <a:rPr lang="en-US" altLang="zh-TW" dirty="0" smtClean="0">
                <a:latin typeface="Times New Roman" panose="02020603050405020304" pitchFamily="18" charset="0"/>
                <a:ea typeface="新細明體" pitchFamily="18" charset="-120"/>
                <a:cs typeface="Times New Roman" panose="02020603050405020304" pitchFamily="18" charset="0"/>
              </a:rPr>
              <a:t>( </a:t>
            </a:r>
            <a:r>
              <a:rPr lang="en-US" altLang="zh-TW" dirty="0">
                <a:latin typeface="Times New Roman" panose="02020603050405020304" pitchFamily="18" charset="0"/>
                <a:ea typeface="新細明體" pitchFamily="18" charset="-120"/>
                <a:cs typeface="Times New Roman" panose="02020603050405020304" pitchFamily="18" charset="0"/>
              </a:rPr>
              <a:t>1, 2, 3, </a:t>
            </a:r>
            <a:r>
              <a:rPr lang="en-US" altLang="zh-TW" dirty="0" smtClean="0">
                <a:latin typeface="Times New Roman" panose="02020603050405020304" pitchFamily="18" charset="0"/>
                <a:ea typeface="新細明體" pitchFamily="18" charset="-120"/>
                <a:cs typeface="Times New Roman" panose="02020603050405020304" pitchFamily="18" charset="0"/>
              </a:rPr>
              <a:t>4, 5, 7) </a:t>
            </a:r>
            <a:endParaRPr lang="en-US" dirty="0"/>
          </a:p>
        </p:txBody>
      </p:sp>
    </p:spTree>
    <p:extLst>
      <p:ext uri="{BB962C8B-B14F-4D97-AF65-F5344CB8AC3E}">
        <p14:creationId xmlns:p14="http://schemas.microsoft.com/office/powerpoint/2010/main" val="23130980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5681" y="1094276"/>
            <a:ext cx="5600700" cy="176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595187" y="402163"/>
            <a:ext cx="10515600" cy="807183"/>
          </a:xfrm>
        </p:spPr>
        <p:txBody>
          <a:bodyPr>
            <a:normAutofit/>
          </a:bodyPr>
          <a:lstStyle/>
          <a:p>
            <a:r>
              <a:rPr lang="en-US" sz="2800" b="1" dirty="0">
                <a:latin typeface="Times New Roman" pitchFamily="18" charset="0"/>
                <a:cs typeface="Times New Roman" pitchFamily="18" charset="0"/>
              </a:rPr>
              <a:t>Even Parity Checker</a:t>
            </a:r>
          </a:p>
        </p:txBody>
      </p:sp>
      <p:pic>
        <p:nvPicPr>
          <p:cNvPr id="245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5011" y="2760303"/>
            <a:ext cx="5584614" cy="2486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996463" y="5246693"/>
            <a:ext cx="9199393" cy="1015663"/>
          </a:xfrm>
          <a:prstGeom prst="rect">
            <a:avLst/>
          </a:prstGeom>
        </p:spPr>
        <p:txBody>
          <a:bodyPr wrap="square">
            <a:spAutoFit/>
          </a:bodyPr>
          <a:lstStyle/>
          <a:p>
            <a:pPr algn="just"/>
            <a:r>
              <a:rPr lang="en-US" sz="2000" dirty="0">
                <a:latin typeface="Times New Roman" pitchFamily="18" charset="0"/>
                <a:cs typeface="Times New Roman" pitchFamily="18" charset="0"/>
              </a:rPr>
              <a:t>The above logic expression for the even parity checker can be implemented by using three Ex-OR gates as shown in figure. If the received message consists of five bits, then one more Ex-OR gate is required for the even parity </a:t>
            </a:r>
            <a:r>
              <a:rPr lang="en-US" sz="2000" dirty="0" smtClean="0">
                <a:latin typeface="Times New Roman" pitchFamily="18" charset="0"/>
                <a:cs typeface="Times New Roman" pitchFamily="18" charset="0"/>
              </a:rPr>
              <a:t>checking.</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47258945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idx="4294967295"/>
          </p:nvPr>
        </p:nvSpPr>
        <p:spPr>
          <a:xfrm>
            <a:off x="914400" y="152400"/>
            <a:ext cx="7772400" cy="712788"/>
          </a:xfrm>
        </p:spPr>
        <p:txBody>
          <a:bodyPr lIns="0" tIns="0" rIns="0" bIns="0">
            <a:normAutofit/>
          </a:bodyPr>
          <a:lstStyle/>
          <a:p>
            <a:pPr eaLnBrk="1" hangingPunct="1"/>
            <a:r>
              <a:rPr lang="en-US" altLang="zh-TW" sz="2800" b="1" dirty="0" smtClean="0">
                <a:latin typeface="Times New Roman" pitchFamily="18" charset="0"/>
                <a:ea typeface="新細明體" pitchFamily="18" charset="-120"/>
                <a:cs typeface="Times New Roman" pitchFamily="18" charset="0"/>
              </a:rPr>
              <a:t>Parity Generation and Checking</a:t>
            </a:r>
            <a:endParaRPr lang="zh-TW" altLang="en-US" sz="2800" b="1" dirty="0" smtClean="0">
              <a:latin typeface="Times New Roman" pitchFamily="18" charset="0"/>
              <a:ea typeface="新細明體" pitchFamily="18" charset="-120"/>
              <a:cs typeface="Times New Roman" pitchFamily="18" charset="0"/>
            </a:endParaRPr>
          </a:p>
        </p:txBody>
      </p:sp>
      <p:sp>
        <p:nvSpPr>
          <p:cNvPr id="5" name="內容版面配置區 2"/>
          <p:cNvSpPr>
            <a:spLocks noGrp="1"/>
          </p:cNvSpPr>
          <p:nvPr>
            <p:ph idx="4294967295"/>
          </p:nvPr>
        </p:nvSpPr>
        <p:spPr>
          <a:xfrm>
            <a:off x="685800" y="1066800"/>
            <a:ext cx="8077200" cy="5181600"/>
          </a:xfrm>
        </p:spPr>
        <p:txBody>
          <a:bodyPr lIns="90488" tIns="44450" rIns="90488" bIns="44450"/>
          <a:lstStyle/>
          <a:p>
            <a:pPr eaLnBrk="1" hangingPunct="1">
              <a:buFont typeface="Wingdings" pitchFamily="2" charset="2"/>
              <a:buChar char="v"/>
            </a:pPr>
            <a:r>
              <a:rPr lang="en-US" altLang="zh-TW" sz="2400" dirty="0" smtClean="0">
                <a:latin typeface="Times New Roman" pitchFamily="18" charset="0"/>
                <a:ea typeface="新細明體" pitchFamily="18" charset="-120"/>
                <a:cs typeface="Times New Roman" pitchFamily="18" charset="0"/>
              </a:rPr>
              <a:t> Parity Generation and Checking</a:t>
            </a:r>
          </a:p>
          <a:p>
            <a:pPr lvl="1" eaLnBrk="1" hangingPunct="1"/>
            <a:r>
              <a:rPr lang="en-US" altLang="zh-TW" dirty="0" smtClean="0">
                <a:latin typeface="Times New Roman" pitchFamily="18" charset="0"/>
                <a:ea typeface="新細明體" pitchFamily="18" charset="-120"/>
                <a:cs typeface="Times New Roman" pitchFamily="18" charset="0"/>
              </a:rPr>
              <a:t>A parity bit: P = </a:t>
            </a:r>
            <a:r>
              <a:rPr lang="en-US" altLang="zh-TW" i="1" dirty="0" err="1" smtClean="0">
                <a:ea typeface="新細明體" pitchFamily="18" charset="-120"/>
              </a:rPr>
              <a:t>x</a:t>
            </a:r>
            <a:r>
              <a:rPr lang="en-US" altLang="zh-TW" dirty="0" err="1" smtClean="0">
                <a:latin typeface="Symbol" panose="05050102010706020507" pitchFamily="18" charset="2"/>
                <a:ea typeface="新細明體" pitchFamily="18" charset="-120"/>
              </a:rPr>
              <a:t>Å</a:t>
            </a:r>
            <a:r>
              <a:rPr lang="en-US" altLang="zh-TW" i="1" dirty="0" err="1" smtClean="0">
                <a:ea typeface="新細明體" pitchFamily="18" charset="-120"/>
              </a:rPr>
              <a:t>y</a:t>
            </a:r>
            <a:r>
              <a:rPr lang="en-US" altLang="zh-TW" dirty="0" err="1" smtClean="0">
                <a:latin typeface="Symbol" panose="05050102010706020507" pitchFamily="18" charset="2"/>
                <a:ea typeface="新細明體" pitchFamily="18" charset="-120"/>
              </a:rPr>
              <a:t>Å</a:t>
            </a:r>
            <a:r>
              <a:rPr lang="en-US" altLang="zh-TW" i="1" dirty="0" err="1" smtClean="0">
                <a:ea typeface="新細明體" pitchFamily="18" charset="-120"/>
              </a:rPr>
              <a:t>z</a:t>
            </a:r>
            <a:endParaRPr lang="en-US" altLang="zh-TW" i="1" dirty="0" smtClean="0">
              <a:ea typeface="新細明體" pitchFamily="18" charset="-120"/>
            </a:endParaRPr>
          </a:p>
          <a:p>
            <a:pPr lvl="1" eaLnBrk="1" hangingPunct="1"/>
            <a:r>
              <a:rPr lang="en-US" altLang="zh-TW" dirty="0" smtClean="0">
                <a:latin typeface="Times New Roman" pitchFamily="18" charset="0"/>
                <a:ea typeface="新細明體" pitchFamily="18" charset="-120"/>
                <a:cs typeface="Times New Roman" pitchFamily="18" charset="0"/>
              </a:rPr>
              <a:t>Parity check: C = </a:t>
            </a:r>
            <a:r>
              <a:rPr lang="en-US" altLang="zh-TW" i="1" dirty="0" err="1" smtClean="0">
                <a:ea typeface="新細明體" pitchFamily="18" charset="-120"/>
              </a:rPr>
              <a:t>x</a:t>
            </a:r>
            <a:r>
              <a:rPr lang="en-US" altLang="zh-TW" dirty="0" err="1" smtClean="0">
                <a:latin typeface="Symbol" panose="05050102010706020507" pitchFamily="18" charset="2"/>
                <a:ea typeface="新細明體" pitchFamily="18" charset="-120"/>
              </a:rPr>
              <a:t>Å</a:t>
            </a:r>
            <a:r>
              <a:rPr lang="en-US" altLang="zh-TW" i="1" dirty="0" err="1" smtClean="0">
                <a:ea typeface="新細明體" pitchFamily="18" charset="-120"/>
              </a:rPr>
              <a:t>y</a:t>
            </a:r>
            <a:r>
              <a:rPr lang="en-US" altLang="zh-TW" dirty="0" err="1" smtClean="0">
                <a:latin typeface="Symbol" panose="05050102010706020507" pitchFamily="18" charset="2"/>
                <a:ea typeface="新細明體" pitchFamily="18" charset="-120"/>
              </a:rPr>
              <a:t>Å</a:t>
            </a:r>
            <a:r>
              <a:rPr lang="en-US" altLang="zh-TW" i="1" dirty="0" err="1" smtClean="0">
                <a:ea typeface="新細明體" pitchFamily="18" charset="-120"/>
              </a:rPr>
              <a:t>z</a:t>
            </a:r>
            <a:r>
              <a:rPr lang="en-US" altLang="zh-TW" dirty="0" err="1" smtClean="0">
                <a:latin typeface="Symbol" panose="05050102010706020507" pitchFamily="18" charset="2"/>
                <a:ea typeface="新細明體" pitchFamily="18" charset="-120"/>
              </a:rPr>
              <a:t>Å</a:t>
            </a:r>
            <a:r>
              <a:rPr lang="en-US" altLang="zh-TW" i="1" dirty="0" err="1" smtClean="0">
                <a:ea typeface="新細明體" pitchFamily="18" charset="-120"/>
              </a:rPr>
              <a:t>P</a:t>
            </a:r>
            <a:endParaRPr lang="en-US" altLang="zh-TW" i="1" dirty="0" smtClean="0">
              <a:ea typeface="新細明體" pitchFamily="18" charset="-120"/>
            </a:endParaRPr>
          </a:p>
          <a:p>
            <a:pPr lvl="2" eaLnBrk="1" hangingPunct="1"/>
            <a:r>
              <a:rPr lang="en-US" altLang="zh-TW" dirty="0" smtClean="0">
                <a:latin typeface="Times New Roman" pitchFamily="18" charset="0"/>
                <a:ea typeface="新細明體" pitchFamily="18" charset="-120"/>
                <a:cs typeface="Times New Roman" pitchFamily="18" charset="0"/>
              </a:rPr>
              <a:t>C=1: one bit error or an odd number of data bit error</a:t>
            </a:r>
          </a:p>
          <a:p>
            <a:pPr lvl="2" eaLnBrk="1" hangingPunct="1"/>
            <a:r>
              <a:rPr lang="en-US" altLang="zh-TW" dirty="0" smtClean="0">
                <a:latin typeface="Times New Roman" pitchFamily="18" charset="0"/>
                <a:ea typeface="新細明體" pitchFamily="18" charset="-120"/>
                <a:cs typeface="Times New Roman" pitchFamily="18" charset="0"/>
              </a:rPr>
              <a:t>C=0: correct or an even # of data bit error</a:t>
            </a:r>
          </a:p>
          <a:p>
            <a:pPr eaLnBrk="1" hangingPunct="1"/>
            <a:endParaRPr lang="zh-TW" altLang="en-US" dirty="0" smtClean="0">
              <a:ea typeface="新細明體" pitchFamily="18" charset="-120"/>
            </a:endParaRPr>
          </a:p>
        </p:txBody>
      </p:sp>
      <p:pic>
        <p:nvPicPr>
          <p:cNvPr id="6" name="Picture 6"/>
          <p:cNvPicPr>
            <a:picLocks noChangeAspect="1" noChangeArrowheads="1"/>
          </p:cNvPicPr>
          <p:nvPr/>
        </p:nvPicPr>
        <p:blipFill>
          <a:blip r:embed="rId2">
            <a:lum bright="-18000" contrast="30000"/>
            <a:extLst>
              <a:ext uri="{28A0092B-C50C-407E-A947-70E740481C1C}">
                <a14:useLocalDpi xmlns:a14="http://schemas.microsoft.com/office/drawing/2010/main" val="0"/>
              </a:ext>
            </a:extLst>
          </a:blip>
          <a:srcRect t="8492"/>
          <a:stretch>
            <a:fillRect/>
          </a:stretch>
        </p:blipFill>
        <p:spPr bwMode="auto">
          <a:xfrm>
            <a:off x="1307611" y="3027240"/>
            <a:ext cx="8366125"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7"/>
          <p:cNvSpPr txBox="1">
            <a:spLocks noChangeArrowheads="1"/>
          </p:cNvSpPr>
          <p:nvPr/>
        </p:nvSpPr>
        <p:spPr bwMode="auto">
          <a:xfrm>
            <a:off x="1722193" y="5299289"/>
            <a:ext cx="61912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90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q"/>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n-US" altLang="zh-TW" sz="2000" dirty="0" smtClean="0">
                <a:latin typeface="Times New Roman" panose="02020603050405020304" pitchFamily="18" charset="0"/>
                <a:ea typeface="新細明體" pitchFamily="18" charset="-120"/>
                <a:cs typeface="Angsana New" pitchFamily="18" charset="-34"/>
              </a:rPr>
              <a:t>Logic </a:t>
            </a:r>
            <a:r>
              <a:rPr lang="en-US" altLang="zh-TW" sz="2000" dirty="0">
                <a:latin typeface="Times New Roman" panose="02020603050405020304" pitchFamily="18" charset="0"/>
                <a:ea typeface="新細明體" pitchFamily="18" charset="-120"/>
                <a:cs typeface="Angsana New" pitchFamily="18" charset="-34"/>
              </a:rPr>
              <a:t>Diagram of a Parity Generator and Checker</a:t>
            </a:r>
          </a:p>
        </p:txBody>
      </p:sp>
    </p:spTree>
    <p:extLst>
      <p:ext uri="{BB962C8B-B14F-4D97-AF65-F5344CB8AC3E}">
        <p14:creationId xmlns:p14="http://schemas.microsoft.com/office/powerpoint/2010/main" val="3345988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5681" y="1094276"/>
            <a:ext cx="5600700" cy="176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595187" y="402163"/>
            <a:ext cx="10515600" cy="807183"/>
          </a:xfrm>
        </p:spPr>
        <p:txBody>
          <a:bodyPr>
            <a:normAutofit/>
          </a:bodyPr>
          <a:lstStyle/>
          <a:p>
            <a:r>
              <a:rPr lang="en-US" sz="2800" b="1" dirty="0">
                <a:latin typeface="Times New Roman" pitchFamily="18" charset="0"/>
                <a:cs typeface="Times New Roman" pitchFamily="18" charset="0"/>
              </a:rPr>
              <a:t>Even Parity Checker</a:t>
            </a:r>
          </a:p>
        </p:txBody>
      </p:sp>
      <p:pic>
        <p:nvPicPr>
          <p:cNvPr id="245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5011" y="2760303"/>
            <a:ext cx="5584614" cy="2486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996463" y="5246693"/>
            <a:ext cx="10235829" cy="1107996"/>
          </a:xfrm>
          <a:prstGeom prst="rect">
            <a:avLst/>
          </a:prstGeom>
        </p:spPr>
        <p:txBody>
          <a:bodyPr wrap="square">
            <a:spAutoFit/>
          </a:bodyPr>
          <a:lstStyle/>
          <a:p>
            <a:pPr algn="just"/>
            <a:r>
              <a:rPr lang="en-US" sz="2200" dirty="0">
                <a:latin typeface="Times New Roman" pitchFamily="18" charset="0"/>
                <a:cs typeface="Times New Roman" pitchFamily="18" charset="0"/>
              </a:rPr>
              <a:t>The above logic expression for the even parity checker can be implemented by using three Ex-OR gates as shown in figure. If the received message consists of five bits, then one more Ex-OR gate is required for the even parity </a:t>
            </a:r>
            <a:r>
              <a:rPr lang="en-US" sz="2200" dirty="0" smtClean="0">
                <a:latin typeface="Times New Roman" pitchFamily="18" charset="0"/>
                <a:cs typeface="Times New Roman" pitchFamily="18" charset="0"/>
              </a:rPr>
              <a:t>checking</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27913357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989" y="2626412"/>
            <a:ext cx="10515600" cy="1325563"/>
          </a:xfrm>
        </p:spPr>
        <p:txBody>
          <a:bodyPr>
            <a:normAutofit/>
          </a:bodyPr>
          <a:lstStyle/>
          <a:p>
            <a:pPr algn="ctr"/>
            <a:r>
              <a:rPr lang="en-US" sz="2800" b="1" dirty="0" smtClean="0">
                <a:latin typeface="Times New Roman" pitchFamily="18" charset="0"/>
                <a:cs typeface="Times New Roman" pitchFamily="18" charset="0"/>
              </a:rPr>
              <a:t>Application of Combinational Circuit</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173551651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Grp="1" noChangeArrowheads="1"/>
          </p:cNvSpPr>
          <p:nvPr>
            <p:ph type="title"/>
          </p:nvPr>
        </p:nvSpPr>
        <p:spPr>
          <a:xfrm>
            <a:off x="838200" y="365125"/>
            <a:ext cx="10515600" cy="411163"/>
          </a:xfrm>
        </p:spPr>
        <p:txBody>
          <a:bodyPr>
            <a:noAutofit/>
          </a:bodyPr>
          <a:lstStyle/>
          <a:p>
            <a:pPr>
              <a:defRPr/>
            </a:pPr>
            <a:r>
              <a:rPr lang="en-US" sz="2800" b="1" dirty="0" smtClean="0">
                <a:latin typeface="Times New Roman" panose="02020603050405020304" pitchFamily="18" charset="0"/>
                <a:cs typeface="Times New Roman" panose="02020603050405020304" pitchFamily="18" charset="0"/>
              </a:rPr>
              <a:t>Encoders</a:t>
            </a:r>
          </a:p>
        </p:txBody>
      </p:sp>
      <p:sp>
        <p:nvSpPr>
          <p:cNvPr id="516099" name="Rectangle 3"/>
          <p:cNvSpPr>
            <a:spLocks noGrp="1" noChangeArrowheads="1"/>
          </p:cNvSpPr>
          <p:nvPr>
            <p:ph type="body" idx="1"/>
          </p:nvPr>
        </p:nvSpPr>
        <p:spPr>
          <a:xfrm>
            <a:off x="2135188" y="1089026"/>
            <a:ext cx="8280400" cy="1666875"/>
          </a:xfrm>
        </p:spPr>
        <p:txBody>
          <a:bodyPr>
            <a:normAutofit/>
          </a:bodyPr>
          <a:lstStyle/>
          <a:p>
            <a:r>
              <a:rPr lang="en-US" sz="2400" dirty="0" smtClean="0">
                <a:latin typeface="Times New Roman" panose="02020603050405020304" pitchFamily="18" charset="0"/>
                <a:cs typeface="Times New Roman" panose="02020603050405020304" pitchFamily="18" charset="0"/>
              </a:rPr>
              <a:t>Put “</a:t>
            </a:r>
            <a:r>
              <a:rPr lang="en-US" sz="2400" i="1" dirty="0" smtClean="0">
                <a:solidFill>
                  <a:schemeClr val="accent1"/>
                </a:solidFill>
                <a:latin typeface="Times New Roman" panose="02020603050405020304" pitchFamily="18" charset="0"/>
                <a:cs typeface="Times New Roman" panose="02020603050405020304" pitchFamily="18" charset="0"/>
              </a:rPr>
              <a:t>Information</a:t>
            </a:r>
            <a:r>
              <a:rPr lang="en-US" sz="2400" dirty="0" smtClean="0">
                <a:latin typeface="Times New Roman" panose="02020603050405020304" pitchFamily="18" charset="0"/>
                <a:cs typeface="Times New Roman" panose="02020603050405020304" pitchFamily="18" charset="0"/>
              </a:rPr>
              <a:t>” into code</a:t>
            </a:r>
          </a:p>
          <a:p>
            <a:r>
              <a:rPr lang="en-US" sz="2400" dirty="0" smtClean="0">
                <a:latin typeface="Times New Roman" panose="02020603050405020304" pitchFamily="18" charset="0"/>
                <a:cs typeface="Times New Roman" panose="02020603050405020304" pitchFamily="18" charset="0"/>
              </a:rPr>
              <a:t>Binary Encoder</a:t>
            </a:r>
          </a:p>
          <a:p>
            <a:pPr lvl="1"/>
            <a:r>
              <a:rPr lang="en-US" dirty="0" smtClean="0">
                <a:latin typeface="Times New Roman" panose="02020603050405020304" pitchFamily="18" charset="0"/>
                <a:cs typeface="Times New Roman" panose="02020603050405020304" pitchFamily="18" charset="0"/>
              </a:rPr>
              <a:t>Example: 4-to-2 Binary Encoder</a:t>
            </a:r>
          </a:p>
        </p:txBody>
      </p:sp>
      <p:graphicFrame>
        <p:nvGraphicFramePr>
          <p:cNvPr id="516146" name="Group 50"/>
          <p:cNvGraphicFramePr>
            <a:graphicFrameLocks noGrp="1"/>
          </p:cNvGraphicFramePr>
          <p:nvPr>
            <p:extLst/>
          </p:nvPr>
        </p:nvGraphicFramePr>
        <p:xfrm>
          <a:off x="7356476" y="3608388"/>
          <a:ext cx="2519363" cy="2159000"/>
        </p:xfrm>
        <a:graphic>
          <a:graphicData uri="http://schemas.openxmlformats.org/drawingml/2006/table">
            <a:tbl>
              <a:tblPr/>
              <a:tblGrid>
                <a:gridCol w="1439863">
                  <a:extLst>
                    <a:ext uri="{9D8B030D-6E8A-4147-A177-3AD203B41FA5}">
                      <a16:colId xmlns:a16="http://schemas.microsoft.com/office/drawing/2014/main" val="20000"/>
                    </a:ext>
                  </a:extLst>
                </a:gridCol>
                <a:gridCol w="1079500">
                  <a:extLst>
                    <a:ext uri="{9D8B030D-6E8A-4147-A177-3AD203B41FA5}">
                      <a16:colId xmlns:a16="http://schemas.microsoft.com/office/drawing/2014/main" val="20001"/>
                    </a:ext>
                  </a:extLst>
                </a:gridCol>
              </a:tblGrid>
              <a:tr h="4318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1" u="none" strike="noStrike" cap="none" normalizeH="0" baseline="0" dirty="0" smtClean="0">
                          <a:ln>
                            <a:noFill/>
                          </a:ln>
                          <a:solidFill>
                            <a:schemeClr val="tx1"/>
                          </a:solidFill>
                          <a:effectLst/>
                          <a:latin typeface="Times New Roman" pitchFamily="18" charset="0"/>
                          <a:cs typeface="Times New Roman" pitchFamily="18" charset="0"/>
                        </a:rPr>
                        <a:t>x</a:t>
                      </a:r>
                      <a:r>
                        <a:rPr kumimoji="0" lang="en-US" sz="2400" b="1" i="1" u="none" strike="noStrike" cap="none" normalizeH="0" baseline="-25000" dirty="0" smtClean="0">
                          <a:ln>
                            <a:noFill/>
                          </a:ln>
                          <a:solidFill>
                            <a:schemeClr val="tx1"/>
                          </a:solidFill>
                          <a:effectLst/>
                          <a:latin typeface="Times New Roman" pitchFamily="18" charset="0"/>
                          <a:cs typeface="Times New Roman" pitchFamily="18" charset="0"/>
                        </a:rPr>
                        <a:t>3</a:t>
                      </a:r>
                      <a:r>
                        <a:rPr kumimoji="0" lang="en-US" sz="2400" b="1" i="1" u="none" strike="noStrike" cap="none" normalizeH="0" baseline="0" dirty="0" smtClean="0">
                          <a:ln>
                            <a:noFill/>
                          </a:ln>
                          <a:solidFill>
                            <a:schemeClr val="tx1"/>
                          </a:solidFill>
                          <a:effectLst/>
                          <a:latin typeface="Times New Roman" pitchFamily="18" charset="0"/>
                          <a:cs typeface="Times New Roman" pitchFamily="18" charset="0"/>
                        </a:rPr>
                        <a:t>  x</a:t>
                      </a:r>
                      <a:r>
                        <a:rPr kumimoji="0" lang="en-US" sz="2400" b="1" i="1" u="none" strike="noStrike" cap="none" normalizeH="0" baseline="-25000" dirty="0" smtClean="0">
                          <a:ln>
                            <a:noFill/>
                          </a:ln>
                          <a:solidFill>
                            <a:schemeClr val="tx1"/>
                          </a:solidFill>
                          <a:effectLst/>
                          <a:latin typeface="Times New Roman" pitchFamily="18" charset="0"/>
                          <a:cs typeface="Times New Roman" pitchFamily="18" charset="0"/>
                        </a:rPr>
                        <a:t>2</a:t>
                      </a:r>
                      <a:r>
                        <a:rPr kumimoji="0" lang="en-US" sz="2400" b="1" i="1" u="none" strike="noStrike" cap="none" normalizeH="0" baseline="0" dirty="0" smtClean="0">
                          <a:ln>
                            <a:noFill/>
                          </a:ln>
                          <a:solidFill>
                            <a:schemeClr val="tx1"/>
                          </a:solidFill>
                          <a:effectLst/>
                          <a:latin typeface="Times New Roman" pitchFamily="18" charset="0"/>
                          <a:cs typeface="Times New Roman" pitchFamily="18" charset="0"/>
                        </a:rPr>
                        <a:t>  x</a:t>
                      </a:r>
                      <a:r>
                        <a:rPr kumimoji="0" lang="en-US" sz="2400" b="1" i="1" u="none" strike="noStrike" cap="none" normalizeH="0" baseline="-25000" dirty="0" smtClean="0">
                          <a:ln>
                            <a:noFill/>
                          </a:ln>
                          <a:solidFill>
                            <a:schemeClr val="tx1"/>
                          </a:solidFill>
                          <a:effectLst/>
                          <a:latin typeface="Times New Roman" pitchFamily="18" charset="0"/>
                          <a:cs typeface="Times New Roman" pitchFamily="18" charset="0"/>
                        </a:rPr>
                        <a:t>1</a:t>
                      </a:r>
                      <a:endParaRPr kumimoji="0" lang="en-US" sz="2400" b="1" i="1" u="none" strike="noStrike" cap="none" normalizeH="0" baseline="0" dirty="0" smtClean="0">
                        <a:ln>
                          <a:noFill/>
                        </a:ln>
                        <a:solidFill>
                          <a:schemeClr val="tx1"/>
                        </a:solidFill>
                        <a:effectLst/>
                        <a:latin typeface="Times New Roman" pitchFamily="18" charset="0"/>
                        <a:cs typeface="Times New Roman" pitchFamily="18" charset="0"/>
                      </a:endParaRPr>
                    </a:p>
                  </a:txBody>
                  <a:tcPr marL="0" marR="0" marT="0" marB="0"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1" u="none" strike="noStrike" cap="none" normalizeH="0" baseline="0" dirty="0" smtClean="0">
                          <a:ln>
                            <a:noFill/>
                          </a:ln>
                          <a:solidFill>
                            <a:schemeClr val="tx1"/>
                          </a:solidFill>
                          <a:effectLst/>
                          <a:latin typeface="Times New Roman" pitchFamily="18" charset="0"/>
                          <a:cs typeface="Times New Roman" pitchFamily="18" charset="0"/>
                        </a:rPr>
                        <a:t>y</a:t>
                      </a:r>
                      <a:r>
                        <a:rPr kumimoji="0" lang="en-US" sz="2400" b="1" i="1" u="none" strike="noStrike" cap="none" normalizeH="0" baseline="-25000" dirty="0" smtClean="0">
                          <a:ln>
                            <a:noFill/>
                          </a:ln>
                          <a:solidFill>
                            <a:schemeClr val="tx1"/>
                          </a:solidFill>
                          <a:effectLst/>
                          <a:latin typeface="Times New Roman" pitchFamily="18" charset="0"/>
                          <a:cs typeface="Times New Roman" pitchFamily="18" charset="0"/>
                        </a:rPr>
                        <a:t>1</a:t>
                      </a:r>
                      <a:r>
                        <a:rPr kumimoji="0" lang="en-US" sz="2400" b="1" i="1" u="none" strike="noStrike" cap="none" normalizeH="0" baseline="0" dirty="0" smtClean="0">
                          <a:ln>
                            <a:noFill/>
                          </a:ln>
                          <a:solidFill>
                            <a:schemeClr val="tx1"/>
                          </a:solidFill>
                          <a:effectLst/>
                          <a:latin typeface="Times New Roman" pitchFamily="18" charset="0"/>
                          <a:cs typeface="Times New Roman" pitchFamily="18" charset="0"/>
                        </a:rPr>
                        <a:t>  y</a:t>
                      </a:r>
                      <a:r>
                        <a:rPr kumimoji="0" lang="en-US" sz="2400" b="1" i="1" u="none" strike="noStrike" cap="none" normalizeH="0" baseline="-25000" dirty="0" smtClean="0">
                          <a:ln>
                            <a:noFill/>
                          </a:ln>
                          <a:solidFill>
                            <a:schemeClr val="tx1"/>
                          </a:solidFill>
                          <a:effectLst/>
                          <a:latin typeface="Times New Roman" pitchFamily="18" charset="0"/>
                          <a:cs typeface="Times New Roman" pitchFamily="18" charset="0"/>
                        </a:rPr>
                        <a:t>0</a:t>
                      </a:r>
                    </a:p>
                  </a:txBody>
                  <a:tcPr marL="0" marR="0" marT="0" marB="0"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4318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0" u="none" strike="noStrike" cap="none" normalizeH="0" baseline="0" dirty="0" smtClean="0">
                          <a:ln>
                            <a:noFill/>
                          </a:ln>
                          <a:solidFill>
                            <a:schemeClr val="accent2"/>
                          </a:solidFill>
                          <a:effectLst/>
                          <a:latin typeface="Times New Roman" pitchFamily="18" charset="0"/>
                          <a:cs typeface="Times New Roman" pitchFamily="18" charset="0"/>
                        </a:rPr>
                        <a:t>0   0   0</a:t>
                      </a:r>
                    </a:p>
                  </a:txBody>
                  <a:tcPr marL="0" marR="0" marT="0" marB="0"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0   0</a:t>
                      </a:r>
                      <a:endParaRPr kumimoji="0" lang="en-US" sz="2400" b="1" i="0" u="none" strike="noStrike" cap="none" normalizeH="0" baseline="0" smtClean="0">
                        <a:ln>
                          <a:noFill/>
                        </a:ln>
                        <a:solidFill>
                          <a:schemeClr val="accent1"/>
                        </a:solidFill>
                        <a:effectLst/>
                        <a:latin typeface="Times New Roman" pitchFamily="18" charset="0"/>
                        <a:cs typeface="Times New Roman" pitchFamily="18" charset="0"/>
                      </a:endParaRP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18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0" u="none" strike="noStrike" cap="none" normalizeH="0" baseline="0" smtClean="0">
                          <a:ln>
                            <a:noFill/>
                          </a:ln>
                          <a:solidFill>
                            <a:schemeClr val="accent2"/>
                          </a:solidFill>
                          <a:effectLst/>
                          <a:latin typeface="Times New Roman" pitchFamily="18" charset="0"/>
                          <a:cs typeface="Times New Roman" pitchFamily="18" charset="0"/>
                        </a:rPr>
                        <a:t>0   0   </a:t>
                      </a:r>
                      <a:r>
                        <a:rPr kumimoji="0" lang="en-US" sz="2400" b="1" i="0" u="none" strike="noStrike" cap="none" normalizeH="0" baseline="0" smtClean="0">
                          <a:ln>
                            <a:noFill/>
                          </a:ln>
                          <a:solidFill>
                            <a:srgbClr val="CC00CC"/>
                          </a:solidFill>
                          <a:effectLst/>
                          <a:latin typeface="Times New Roman" pitchFamily="18" charset="0"/>
                          <a:cs typeface="Times New Roman" pitchFamily="18" charset="0"/>
                        </a:rPr>
                        <a:t>1</a:t>
                      </a:r>
                    </a:p>
                  </a:txBody>
                  <a:tcPr marL="0" marR="0" marT="0" marB="0"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0   </a:t>
                      </a:r>
                      <a:r>
                        <a:rPr kumimoji="0" lang="en-US" sz="2400" b="1" i="0" u="none" strike="noStrike" cap="none" normalizeH="0" baseline="0" smtClean="0">
                          <a:ln>
                            <a:noFill/>
                          </a:ln>
                          <a:solidFill>
                            <a:schemeClr val="accent1"/>
                          </a:solidFill>
                          <a:effectLst/>
                          <a:latin typeface="Times New Roman" pitchFamily="18" charset="0"/>
                          <a:cs typeface="Times New Roman" pitchFamily="18" charset="0"/>
                        </a:rPr>
                        <a:t>1</a:t>
                      </a:r>
                      <a:endParaRPr kumimoji="0" lang="en-US" sz="2400" b="1" i="0" u="none" strike="noStrike" cap="none" normalizeH="0" baseline="0" smtClean="0">
                        <a:ln>
                          <a:noFill/>
                        </a:ln>
                        <a:solidFill>
                          <a:schemeClr val="tx1"/>
                        </a:solidFill>
                        <a:effectLst/>
                        <a:latin typeface="Times New Roman" pitchFamily="18" charset="0"/>
                        <a:cs typeface="Times New Roman" pitchFamily="18" charset="0"/>
                      </a:endParaRP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18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0" u="none" strike="noStrike" cap="none" normalizeH="0" baseline="0" smtClean="0">
                          <a:ln>
                            <a:noFill/>
                          </a:ln>
                          <a:solidFill>
                            <a:schemeClr val="accent2"/>
                          </a:solidFill>
                          <a:effectLst/>
                          <a:latin typeface="Times New Roman" pitchFamily="18" charset="0"/>
                          <a:cs typeface="Times New Roman" pitchFamily="18" charset="0"/>
                        </a:rPr>
                        <a:t>0   </a:t>
                      </a:r>
                      <a:r>
                        <a:rPr kumimoji="0" lang="en-US" sz="2400" b="1" i="0" u="none" strike="noStrike" cap="none" normalizeH="0" baseline="0" smtClean="0">
                          <a:ln>
                            <a:noFill/>
                          </a:ln>
                          <a:solidFill>
                            <a:srgbClr val="CC00CC"/>
                          </a:solidFill>
                          <a:effectLst/>
                          <a:latin typeface="Times New Roman" pitchFamily="18" charset="0"/>
                          <a:cs typeface="Times New Roman" pitchFamily="18" charset="0"/>
                        </a:rPr>
                        <a:t>1</a:t>
                      </a:r>
                      <a:r>
                        <a:rPr kumimoji="0" lang="en-US" sz="2400" b="1" i="0" u="none" strike="noStrike" cap="none" normalizeH="0" baseline="0" smtClean="0">
                          <a:ln>
                            <a:noFill/>
                          </a:ln>
                          <a:solidFill>
                            <a:schemeClr val="accent2"/>
                          </a:solidFill>
                          <a:effectLst/>
                          <a:latin typeface="Times New Roman" pitchFamily="18" charset="0"/>
                          <a:cs typeface="Times New Roman" pitchFamily="18" charset="0"/>
                        </a:rPr>
                        <a:t>   0</a:t>
                      </a:r>
                    </a:p>
                  </a:txBody>
                  <a:tcPr marL="0" marR="0" marT="0" marB="0"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0" u="none" strike="noStrike" cap="none" normalizeH="0" baseline="0" smtClean="0">
                          <a:ln>
                            <a:noFill/>
                          </a:ln>
                          <a:solidFill>
                            <a:schemeClr val="accent1"/>
                          </a:solidFill>
                          <a:effectLst/>
                          <a:latin typeface="Times New Roman" pitchFamily="18" charset="0"/>
                          <a:cs typeface="Times New Roman" pitchFamily="18" charset="0"/>
                        </a:rPr>
                        <a:t>1   </a:t>
                      </a: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0</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18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0" u="none" strike="noStrike" cap="none" normalizeH="0" baseline="0" smtClean="0">
                          <a:ln>
                            <a:noFill/>
                          </a:ln>
                          <a:solidFill>
                            <a:srgbClr val="CC00CC"/>
                          </a:solidFill>
                          <a:effectLst/>
                          <a:latin typeface="Times New Roman" pitchFamily="18" charset="0"/>
                          <a:cs typeface="Times New Roman" pitchFamily="18" charset="0"/>
                        </a:rPr>
                        <a:t>1</a:t>
                      </a:r>
                      <a:r>
                        <a:rPr kumimoji="0" lang="en-US" sz="2400" b="1" i="0" u="none" strike="noStrike" cap="none" normalizeH="0" baseline="0" smtClean="0">
                          <a:ln>
                            <a:noFill/>
                          </a:ln>
                          <a:solidFill>
                            <a:schemeClr val="accent2"/>
                          </a:solidFill>
                          <a:effectLst/>
                          <a:latin typeface="Times New Roman" pitchFamily="18" charset="0"/>
                          <a:cs typeface="Times New Roman" pitchFamily="18" charset="0"/>
                        </a:rPr>
                        <a:t>   0   0</a:t>
                      </a:r>
                    </a:p>
                  </a:txBody>
                  <a:tcPr marL="0" marR="0" marT="0" marB="0"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0" u="none" strike="noStrike" cap="none" normalizeH="0" baseline="0" smtClean="0">
                          <a:ln>
                            <a:noFill/>
                          </a:ln>
                          <a:solidFill>
                            <a:schemeClr val="accent1"/>
                          </a:solidFill>
                          <a:effectLst/>
                          <a:latin typeface="Times New Roman" pitchFamily="18" charset="0"/>
                          <a:cs typeface="Times New Roman" pitchFamily="18" charset="0"/>
                        </a:rPr>
                        <a:t>1  </a:t>
                      </a: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 </a:t>
                      </a:r>
                      <a:r>
                        <a:rPr kumimoji="0" lang="en-US" sz="2400" b="1" i="0" u="none" strike="noStrike" cap="none" normalizeH="0" baseline="0" smtClean="0">
                          <a:ln>
                            <a:noFill/>
                          </a:ln>
                          <a:solidFill>
                            <a:schemeClr val="accent1"/>
                          </a:solidFill>
                          <a:effectLst/>
                          <a:latin typeface="Times New Roman" pitchFamily="18" charset="0"/>
                          <a:cs typeface="Times New Roman" pitchFamily="18" charset="0"/>
                        </a:rPr>
                        <a:t>1</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2" name="Group 51"/>
          <p:cNvGrpSpPr>
            <a:grpSpLocks/>
          </p:cNvGrpSpPr>
          <p:nvPr/>
        </p:nvGrpSpPr>
        <p:grpSpPr bwMode="auto">
          <a:xfrm>
            <a:off x="2465388" y="3244840"/>
            <a:ext cx="4222751" cy="2827333"/>
            <a:chOff x="593" y="2093"/>
            <a:chExt cx="2660" cy="1781"/>
          </a:xfrm>
        </p:grpSpPr>
        <p:sp>
          <p:nvSpPr>
            <p:cNvPr id="32796" name="WordArt 9"/>
            <p:cNvSpPr>
              <a:spLocks noChangeArrowheads="1" noChangeShapeType="1" noTextEdit="1"/>
            </p:cNvSpPr>
            <p:nvPr/>
          </p:nvSpPr>
          <p:spPr bwMode="auto">
            <a:xfrm>
              <a:off x="593" y="2093"/>
              <a:ext cx="113" cy="341"/>
            </a:xfrm>
            <a:prstGeom prst="rect">
              <a:avLst/>
            </a:prstGeom>
          </p:spPr>
          <p:txBody>
            <a:bodyPr wrap="none" fromWordArt="1">
              <a:prstTxWarp prst="textPlain">
                <a:avLst>
                  <a:gd name="adj" fmla="val 49384"/>
                </a:avLst>
              </a:prstTxWarp>
            </a:bodyPr>
            <a:lstStyle/>
            <a:p>
              <a:pPr algn="ctr"/>
              <a:r>
                <a:rPr lang="en-US" sz="3600" kern="10" spc="720" dirty="0" smtClean="0">
                  <a:ln w="9525">
                    <a:solidFill>
                      <a:schemeClr val="accent1"/>
                    </a:solidFill>
                    <a:round/>
                    <a:headEnd/>
                    <a:tailEnd/>
                  </a:ln>
                  <a:solidFill>
                    <a:schemeClr val="accent1"/>
                  </a:solidFill>
                  <a:effectLst>
                    <a:outerShdw dist="45791" dir="3378596" algn="ctr" rotWithShape="0">
                      <a:srgbClr val="4D4D4D">
                        <a:alpha val="79999"/>
                      </a:srgbClr>
                    </a:outerShdw>
                  </a:effectLst>
                  <a:latin typeface="Arial Black" panose="020B0A04020102020204" pitchFamily="34" charset="0"/>
                </a:rPr>
                <a:t>0</a:t>
              </a:r>
              <a:endParaRPr lang="en-US" sz="3600" kern="10" spc="720" dirty="0">
                <a:ln w="9525">
                  <a:solidFill>
                    <a:schemeClr val="accent1"/>
                  </a:solidFill>
                  <a:round/>
                  <a:headEnd/>
                  <a:tailEnd/>
                </a:ln>
                <a:solidFill>
                  <a:schemeClr val="accent1"/>
                </a:solidFill>
                <a:effectLst>
                  <a:outerShdw dist="45791" dir="3378596" algn="ctr" rotWithShape="0">
                    <a:srgbClr val="4D4D4D">
                      <a:alpha val="79999"/>
                    </a:srgbClr>
                  </a:outerShdw>
                </a:effectLst>
                <a:latin typeface="Arial Black" panose="020B0A04020102020204" pitchFamily="34" charset="0"/>
              </a:endParaRPr>
            </a:p>
          </p:txBody>
        </p:sp>
        <p:sp>
          <p:nvSpPr>
            <p:cNvPr id="32797" name="WordArt 10"/>
            <p:cNvSpPr>
              <a:spLocks noChangeArrowheads="1" noChangeShapeType="1" noTextEdit="1"/>
            </p:cNvSpPr>
            <p:nvPr/>
          </p:nvSpPr>
          <p:spPr bwMode="auto">
            <a:xfrm>
              <a:off x="612" y="2969"/>
              <a:ext cx="113" cy="341"/>
            </a:xfrm>
            <a:prstGeom prst="rect">
              <a:avLst/>
            </a:prstGeom>
          </p:spPr>
          <p:txBody>
            <a:bodyPr wrap="none" fromWordArt="1">
              <a:prstTxWarp prst="textPlain">
                <a:avLst>
                  <a:gd name="adj" fmla="val 49384"/>
                </a:avLst>
              </a:prstTxWarp>
            </a:bodyPr>
            <a:lstStyle/>
            <a:p>
              <a:pPr algn="ctr"/>
              <a:r>
                <a:rPr lang="en-US" sz="3600" kern="10" spc="720" dirty="0">
                  <a:ln w="9525">
                    <a:solidFill>
                      <a:schemeClr val="accent1"/>
                    </a:solidFill>
                    <a:round/>
                    <a:headEnd/>
                    <a:tailEnd/>
                  </a:ln>
                  <a:solidFill>
                    <a:schemeClr val="accent1"/>
                  </a:solidFill>
                  <a:effectLst>
                    <a:outerShdw dist="45791" dir="3378596" algn="ctr" rotWithShape="0">
                      <a:srgbClr val="4D4D4D">
                        <a:alpha val="79999"/>
                      </a:srgbClr>
                    </a:outerShdw>
                  </a:effectLst>
                  <a:latin typeface="Arial Black" panose="020B0A04020102020204" pitchFamily="34" charset="0"/>
                </a:rPr>
                <a:t>2</a:t>
              </a:r>
            </a:p>
          </p:txBody>
        </p:sp>
        <p:sp>
          <p:nvSpPr>
            <p:cNvPr id="32798" name="WordArt 12"/>
            <p:cNvSpPr>
              <a:spLocks noChangeArrowheads="1" noChangeShapeType="1" noTextEdit="1"/>
            </p:cNvSpPr>
            <p:nvPr/>
          </p:nvSpPr>
          <p:spPr bwMode="auto">
            <a:xfrm>
              <a:off x="612" y="3401"/>
              <a:ext cx="113" cy="341"/>
            </a:xfrm>
            <a:prstGeom prst="rect">
              <a:avLst/>
            </a:prstGeom>
          </p:spPr>
          <p:txBody>
            <a:bodyPr wrap="none" fromWordArt="1">
              <a:prstTxWarp prst="textPlain">
                <a:avLst>
                  <a:gd name="adj" fmla="val 49384"/>
                </a:avLst>
              </a:prstTxWarp>
            </a:bodyPr>
            <a:lstStyle/>
            <a:p>
              <a:pPr algn="ctr"/>
              <a:r>
                <a:rPr lang="en-US" sz="3600" kern="10" spc="720">
                  <a:ln w="9525">
                    <a:solidFill>
                      <a:schemeClr val="accent1"/>
                    </a:solidFill>
                    <a:round/>
                    <a:headEnd/>
                    <a:tailEnd/>
                  </a:ln>
                  <a:solidFill>
                    <a:schemeClr val="accent1"/>
                  </a:solidFill>
                  <a:effectLst>
                    <a:outerShdw dist="45791" dir="3378596" algn="ctr" rotWithShape="0">
                      <a:srgbClr val="4D4D4D">
                        <a:alpha val="79999"/>
                      </a:srgbClr>
                    </a:outerShdw>
                  </a:effectLst>
                  <a:latin typeface="Arial Black" panose="020B0A04020102020204" pitchFamily="34" charset="0"/>
                </a:rPr>
                <a:t>3</a:t>
              </a:r>
            </a:p>
          </p:txBody>
        </p:sp>
        <p:sp>
          <p:nvSpPr>
            <p:cNvPr id="32799" name="AutoShape 14"/>
            <p:cNvSpPr>
              <a:spLocks noChangeArrowheads="1"/>
            </p:cNvSpPr>
            <p:nvPr/>
          </p:nvSpPr>
          <p:spPr bwMode="auto">
            <a:xfrm>
              <a:off x="1745" y="2160"/>
              <a:ext cx="907" cy="1588"/>
            </a:xfrm>
            <a:prstGeom prst="roundRect">
              <a:avLst>
                <a:gd name="adj" fmla="val 16667"/>
              </a:avLst>
            </a:prstGeom>
            <a:solidFill>
              <a:srgbClr val="FFFF00"/>
            </a:solidFill>
            <a:ln w="28575" algn="ctr">
              <a:solidFill>
                <a:srgbClr val="008000"/>
              </a:solidFill>
              <a:round/>
              <a:headEnd/>
              <a:tailEnd/>
            </a:ln>
          </p:spPr>
          <p:txBody>
            <a:bodyPr wrap="none"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50000"/>
                </a:spcBef>
                <a:buClr>
                  <a:schemeClr val="bg1"/>
                </a:buClr>
                <a:buFont typeface="Arial" panose="020B0604020202020204" pitchFamily="34" charset="0"/>
                <a:buNone/>
              </a:pPr>
              <a:r>
                <a:rPr lang="en-US" sz="2400" b="1">
                  <a:solidFill>
                    <a:schemeClr val="accent1"/>
                  </a:solidFill>
                  <a:latin typeface="Times New Roman" panose="02020603050405020304" pitchFamily="18" charset="0"/>
                  <a:cs typeface="Times New Roman" panose="02020603050405020304" pitchFamily="18" charset="0"/>
                </a:rPr>
                <a:t>Binary</a:t>
              </a:r>
              <a:br>
                <a:rPr lang="en-US" sz="2400" b="1">
                  <a:solidFill>
                    <a:schemeClr val="accent1"/>
                  </a:solidFill>
                  <a:latin typeface="Times New Roman" panose="02020603050405020304" pitchFamily="18" charset="0"/>
                  <a:cs typeface="Times New Roman" panose="02020603050405020304" pitchFamily="18" charset="0"/>
                </a:rPr>
              </a:br>
              <a:r>
                <a:rPr lang="en-US" sz="2400" b="1">
                  <a:solidFill>
                    <a:schemeClr val="accent1"/>
                  </a:solidFill>
                  <a:latin typeface="Times New Roman" panose="02020603050405020304" pitchFamily="18" charset="0"/>
                  <a:cs typeface="Times New Roman" panose="02020603050405020304" pitchFamily="18" charset="0"/>
                </a:rPr>
                <a:t>Encoder</a:t>
              </a:r>
            </a:p>
          </p:txBody>
        </p:sp>
        <p:sp>
          <p:nvSpPr>
            <p:cNvPr id="32800" name="Line 15"/>
            <p:cNvSpPr>
              <a:spLocks noChangeShapeType="1"/>
            </p:cNvSpPr>
            <p:nvPr/>
          </p:nvSpPr>
          <p:spPr bwMode="auto">
            <a:xfrm>
              <a:off x="1060" y="2285"/>
              <a:ext cx="681"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32801" name="Line 16"/>
            <p:cNvSpPr>
              <a:spLocks noChangeShapeType="1"/>
            </p:cNvSpPr>
            <p:nvPr/>
          </p:nvSpPr>
          <p:spPr bwMode="auto">
            <a:xfrm>
              <a:off x="1065" y="3224"/>
              <a:ext cx="681"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32802" name="Text Box 17"/>
            <p:cNvSpPr txBox="1">
              <a:spLocks noChangeArrowheads="1"/>
            </p:cNvSpPr>
            <p:nvPr/>
          </p:nvSpPr>
          <p:spPr bwMode="auto">
            <a:xfrm>
              <a:off x="3027" y="2614"/>
              <a:ext cx="226" cy="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chemeClr val="bg1"/>
                </a:buClr>
                <a:buFont typeface="Arial" panose="020B0604020202020204" pitchFamily="34" charset="0"/>
                <a:buNone/>
              </a:pPr>
              <a:r>
                <a:rPr lang="en-US" sz="2400" b="1" i="1" baseline="-25000">
                  <a:solidFill>
                    <a:schemeClr val="accent2"/>
                  </a:solidFill>
                  <a:latin typeface="Times New Roman" panose="02020603050405020304" pitchFamily="18" charset="0"/>
                  <a:cs typeface="Times New Roman" panose="02020603050405020304" pitchFamily="18" charset="0"/>
                </a:rPr>
                <a:t> </a:t>
              </a:r>
              <a:r>
                <a:rPr lang="en-US" sz="2400" b="1" i="1">
                  <a:solidFill>
                    <a:schemeClr val="accent2"/>
                  </a:solidFill>
                  <a:latin typeface="Times New Roman" panose="02020603050405020304" pitchFamily="18" charset="0"/>
                  <a:cs typeface="Times New Roman" panose="02020603050405020304" pitchFamily="18" charset="0"/>
                </a:rPr>
                <a:t>y</a:t>
              </a:r>
              <a:r>
                <a:rPr lang="en-US" sz="2400" b="1" i="1" baseline="-25000">
                  <a:solidFill>
                    <a:schemeClr val="accent2"/>
                  </a:solidFill>
                  <a:latin typeface="Times New Roman" panose="02020603050405020304" pitchFamily="18" charset="0"/>
                  <a:cs typeface="Times New Roman" panose="02020603050405020304" pitchFamily="18" charset="0"/>
                </a:rPr>
                <a:t>1</a:t>
              </a:r>
            </a:p>
            <a:p>
              <a:pPr algn="ctr">
                <a:buClr>
                  <a:schemeClr val="bg1"/>
                </a:buClr>
                <a:buFont typeface="Arial" panose="020B0604020202020204" pitchFamily="34" charset="0"/>
                <a:buNone/>
              </a:pPr>
              <a:endParaRPr lang="en-US" sz="2400" b="1" i="1">
                <a:solidFill>
                  <a:schemeClr val="accent2"/>
                </a:solidFill>
                <a:latin typeface="Times New Roman" panose="02020603050405020304" pitchFamily="18" charset="0"/>
                <a:cs typeface="Times New Roman" panose="02020603050405020304" pitchFamily="18" charset="0"/>
              </a:endParaRPr>
            </a:p>
            <a:p>
              <a:pPr algn="ctr">
                <a:buClr>
                  <a:schemeClr val="bg1"/>
                </a:buClr>
                <a:buFont typeface="Arial" panose="020B0604020202020204" pitchFamily="34" charset="0"/>
                <a:buNone/>
              </a:pPr>
              <a:r>
                <a:rPr lang="en-US" sz="2400" b="1" i="1">
                  <a:solidFill>
                    <a:schemeClr val="accent2"/>
                  </a:solidFill>
                  <a:latin typeface="Times New Roman" panose="02020603050405020304" pitchFamily="18" charset="0"/>
                  <a:cs typeface="Times New Roman" panose="02020603050405020304" pitchFamily="18" charset="0"/>
                </a:rPr>
                <a:t>y</a:t>
              </a:r>
              <a:r>
                <a:rPr lang="en-US" sz="2400" b="1" i="1" baseline="-25000">
                  <a:solidFill>
                    <a:schemeClr val="accent2"/>
                  </a:solidFill>
                  <a:latin typeface="Times New Roman" panose="02020603050405020304" pitchFamily="18" charset="0"/>
                  <a:cs typeface="Times New Roman" panose="02020603050405020304" pitchFamily="18" charset="0"/>
                </a:rPr>
                <a:t>0</a:t>
              </a:r>
            </a:p>
          </p:txBody>
        </p:sp>
        <p:sp>
          <p:nvSpPr>
            <p:cNvPr id="32803" name="Line 18"/>
            <p:cNvSpPr>
              <a:spLocks noChangeShapeType="1"/>
            </p:cNvSpPr>
            <p:nvPr/>
          </p:nvSpPr>
          <p:spPr bwMode="auto">
            <a:xfrm>
              <a:off x="2652" y="2753"/>
              <a:ext cx="341" cy="0"/>
            </a:xfrm>
            <a:prstGeom prst="line">
              <a:avLst/>
            </a:prstGeom>
            <a:noFill/>
            <a:ln w="38100">
              <a:solidFill>
                <a:schemeClr val="accent1"/>
              </a:solidFill>
              <a:round/>
              <a:headEnd/>
              <a:tailEnd type="triangle" w="med" len="lg"/>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32804" name="Line 19"/>
            <p:cNvSpPr>
              <a:spLocks noChangeShapeType="1"/>
            </p:cNvSpPr>
            <p:nvPr/>
          </p:nvSpPr>
          <p:spPr bwMode="auto">
            <a:xfrm>
              <a:off x="2652" y="3207"/>
              <a:ext cx="341" cy="0"/>
            </a:xfrm>
            <a:prstGeom prst="line">
              <a:avLst/>
            </a:prstGeom>
            <a:noFill/>
            <a:ln w="38100">
              <a:solidFill>
                <a:schemeClr val="accent1"/>
              </a:solidFill>
              <a:round/>
              <a:headEnd/>
              <a:tailEnd type="triangle" w="med" len="lg"/>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32805" name="Line 20"/>
            <p:cNvSpPr>
              <a:spLocks noChangeShapeType="1"/>
            </p:cNvSpPr>
            <p:nvPr/>
          </p:nvSpPr>
          <p:spPr bwMode="auto">
            <a:xfrm>
              <a:off x="1065" y="3602"/>
              <a:ext cx="681"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pic>
          <p:nvPicPr>
            <p:cNvPr id="32806" name="Picture 8" descr="MCj0240223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9" y="3420"/>
              <a:ext cx="278"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807" name="Picture 7" descr="MCj0240223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9" y="2979"/>
              <a:ext cx="278"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808" name="Picture 6" descr="MCj0240223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5" y="2094"/>
              <a:ext cx="278" cy="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809" name="Text Box 45"/>
            <p:cNvSpPr txBox="1">
              <a:spLocks noChangeArrowheads="1"/>
            </p:cNvSpPr>
            <p:nvPr/>
          </p:nvSpPr>
          <p:spPr bwMode="auto">
            <a:xfrm>
              <a:off x="1294" y="2267"/>
              <a:ext cx="226" cy="1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buClr>
                  <a:schemeClr val="bg1"/>
                </a:buClr>
                <a:buFont typeface="Arial" panose="020B0604020202020204" pitchFamily="34" charset="0"/>
                <a:buNone/>
              </a:pPr>
              <a:r>
                <a:rPr lang="en-US" sz="2400" b="1" i="1" baseline="-25000" dirty="0">
                  <a:solidFill>
                    <a:srgbClr val="CC00CC"/>
                  </a:solidFill>
                  <a:latin typeface="Times New Roman" panose="02020603050405020304" pitchFamily="18" charset="0"/>
                  <a:cs typeface="Times New Roman" panose="02020603050405020304" pitchFamily="18" charset="0"/>
                </a:rPr>
                <a:t> </a:t>
              </a:r>
              <a:r>
                <a:rPr lang="en-US" sz="2400" b="1" i="1" dirty="0" smtClean="0">
                  <a:solidFill>
                    <a:srgbClr val="CC00CC"/>
                  </a:solidFill>
                  <a:latin typeface="Times New Roman" panose="02020603050405020304" pitchFamily="18" charset="0"/>
                  <a:cs typeface="Times New Roman" panose="02020603050405020304" pitchFamily="18" charset="0"/>
                </a:rPr>
                <a:t>x</a:t>
              </a:r>
              <a:r>
                <a:rPr lang="en-US" sz="2400" b="1" i="1" baseline="-25000" dirty="0" smtClean="0">
                  <a:solidFill>
                    <a:srgbClr val="CC00CC"/>
                  </a:solidFill>
                  <a:latin typeface="Times New Roman" panose="02020603050405020304" pitchFamily="18" charset="0"/>
                  <a:cs typeface="Times New Roman" panose="02020603050405020304" pitchFamily="18" charset="0"/>
                </a:rPr>
                <a:t>0</a:t>
              </a:r>
              <a:endParaRPr lang="en-US" sz="2400" b="1" i="1" baseline="-25000" dirty="0">
                <a:solidFill>
                  <a:srgbClr val="CC00CC"/>
                </a:solidFill>
                <a:latin typeface="Times New Roman" panose="02020603050405020304" pitchFamily="18" charset="0"/>
                <a:cs typeface="Times New Roman" panose="02020603050405020304" pitchFamily="18" charset="0"/>
              </a:endParaRPr>
            </a:p>
            <a:p>
              <a:pPr algn="ctr">
                <a:lnSpc>
                  <a:spcPct val="80000"/>
                </a:lnSpc>
                <a:buClr>
                  <a:schemeClr val="bg1"/>
                </a:buClr>
                <a:buFont typeface="Arial" panose="020B0604020202020204" pitchFamily="34" charset="0"/>
                <a:buNone/>
              </a:pPr>
              <a:endParaRPr lang="en-US" sz="2400" b="1" i="1" dirty="0">
                <a:solidFill>
                  <a:srgbClr val="CC00CC"/>
                </a:solidFill>
                <a:latin typeface="Times New Roman" panose="02020603050405020304" pitchFamily="18" charset="0"/>
                <a:cs typeface="Times New Roman" panose="02020603050405020304" pitchFamily="18" charset="0"/>
              </a:endParaRPr>
            </a:p>
            <a:p>
              <a:pPr algn="ctr">
                <a:lnSpc>
                  <a:spcPct val="80000"/>
                </a:lnSpc>
                <a:buClr>
                  <a:schemeClr val="bg1"/>
                </a:buClr>
              </a:pPr>
              <a:endParaRPr lang="en-US" sz="1400" b="1" i="1" dirty="0">
                <a:solidFill>
                  <a:srgbClr val="CC00CC"/>
                </a:solidFill>
                <a:latin typeface="Times New Roman" panose="02020603050405020304" pitchFamily="18" charset="0"/>
                <a:cs typeface="Times New Roman" panose="02020603050405020304" pitchFamily="18" charset="0"/>
              </a:endParaRPr>
            </a:p>
            <a:p>
              <a:pPr algn="ctr">
                <a:lnSpc>
                  <a:spcPct val="80000"/>
                </a:lnSpc>
                <a:buClr>
                  <a:schemeClr val="bg1"/>
                </a:buClr>
              </a:pPr>
              <a:r>
                <a:rPr lang="en-US" sz="2400" b="1" i="1" dirty="0" smtClean="0">
                  <a:solidFill>
                    <a:srgbClr val="CC00CC"/>
                  </a:solidFill>
                  <a:latin typeface="Times New Roman" panose="02020603050405020304" pitchFamily="18" charset="0"/>
                  <a:cs typeface="Times New Roman" panose="02020603050405020304" pitchFamily="18" charset="0"/>
                </a:rPr>
                <a:t>x</a:t>
              </a:r>
              <a:r>
                <a:rPr lang="en-US" sz="2400" b="1" i="1" baseline="-25000" dirty="0" smtClean="0">
                  <a:solidFill>
                    <a:srgbClr val="CC00CC"/>
                  </a:solidFill>
                  <a:latin typeface="Times New Roman" panose="02020603050405020304" pitchFamily="18" charset="0"/>
                  <a:cs typeface="Times New Roman" panose="02020603050405020304" pitchFamily="18" charset="0"/>
                </a:rPr>
                <a:t>1</a:t>
              </a:r>
              <a:endParaRPr lang="en-US" sz="2400" b="1" i="1" baseline="-25000" dirty="0">
                <a:solidFill>
                  <a:srgbClr val="CC00CC"/>
                </a:solidFill>
                <a:latin typeface="Times New Roman" panose="02020603050405020304" pitchFamily="18" charset="0"/>
                <a:cs typeface="Times New Roman" panose="02020603050405020304" pitchFamily="18" charset="0"/>
              </a:endParaRPr>
            </a:p>
            <a:p>
              <a:pPr algn="ctr">
                <a:lnSpc>
                  <a:spcPct val="80000"/>
                </a:lnSpc>
                <a:buClr>
                  <a:schemeClr val="bg1"/>
                </a:buClr>
                <a:buFont typeface="Arial" panose="020B0604020202020204" pitchFamily="34" charset="0"/>
                <a:buNone/>
              </a:pPr>
              <a:endParaRPr lang="en-US" sz="2400" b="1" i="1" dirty="0" smtClean="0">
                <a:solidFill>
                  <a:srgbClr val="CC00CC"/>
                </a:solidFill>
                <a:latin typeface="Times New Roman" panose="02020603050405020304" pitchFamily="18" charset="0"/>
                <a:cs typeface="Times New Roman" panose="02020603050405020304" pitchFamily="18" charset="0"/>
              </a:endParaRPr>
            </a:p>
            <a:p>
              <a:pPr algn="ctr">
                <a:lnSpc>
                  <a:spcPct val="80000"/>
                </a:lnSpc>
                <a:buClr>
                  <a:schemeClr val="bg1"/>
                </a:buClr>
                <a:buFont typeface="Arial" panose="020B0604020202020204" pitchFamily="34" charset="0"/>
                <a:buNone/>
              </a:pPr>
              <a:endParaRPr lang="en-US" sz="2400" b="1" i="1" dirty="0">
                <a:solidFill>
                  <a:srgbClr val="CC00CC"/>
                </a:solidFill>
                <a:latin typeface="Times New Roman" panose="02020603050405020304" pitchFamily="18" charset="0"/>
                <a:cs typeface="Times New Roman" panose="02020603050405020304" pitchFamily="18" charset="0"/>
              </a:endParaRPr>
            </a:p>
            <a:p>
              <a:pPr algn="ctr">
                <a:lnSpc>
                  <a:spcPct val="80000"/>
                </a:lnSpc>
                <a:buClr>
                  <a:schemeClr val="bg1"/>
                </a:buClr>
                <a:buFont typeface="Arial" panose="020B0604020202020204" pitchFamily="34" charset="0"/>
                <a:buNone/>
              </a:pPr>
              <a:r>
                <a:rPr lang="en-US" sz="2400" b="1" i="1" dirty="0" smtClean="0">
                  <a:solidFill>
                    <a:srgbClr val="CC00CC"/>
                  </a:solidFill>
                  <a:latin typeface="Times New Roman" panose="02020603050405020304" pitchFamily="18" charset="0"/>
                  <a:cs typeface="Times New Roman" panose="02020603050405020304" pitchFamily="18" charset="0"/>
                </a:rPr>
                <a:t>x</a:t>
              </a:r>
              <a:r>
                <a:rPr lang="en-US" sz="2400" b="1" i="1" baseline="-25000" dirty="0" smtClean="0">
                  <a:solidFill>
                    <a:srgbClr val="CC00CC"/>
                  </a:solidFill>
                  <a:latin typeface="Times New Roman" panose="02020603050405020304" pitchFamily="18" charset="0"/>
                  <a:cs typeface="Times New Roman" panose="02020603050405020304" pitchFamily="18" charset="0"/>
                </a:rPr>
                <a:t>2</a:t>
              </a:r>
              <a:r>
                <a:rPr lang="en-US" sz="2400" b="1" i="1" dirty="0" smtClean="0">
                  <a:solidFill>
                    <a:srgbClr val="CC00CC"/>
                  </a:solidFill>
                  <a:latin typeface="Times New Roman" panose="02020603050405020304" pitchFamily="18" charset="0"/>
                  <a:cs typeface="Times New Roman" panose="02020603050405020304" pitchFamily="18" charset="0"/>
                </a:rPr>
                <a:t> </a:t>
              </a:r>
              <a:endParaRPr lang="en-US" sz="2400" b="1" i="1" dirty="0">
                <a:solidFill>
                  <a:srgbClr val="CC00CC"/>
                </a:solidFill>
                <a:latin typeface="Times New Roman" panose="02020603050405020304" pitchFamily="18" charset="0"/>
                <a:cs typeface="Times New Roman" panose="02020603050405020304" pitchFamily="18" charset="0"/>
              </a:endParaRPr>
            </a:p>
            <a:p>
              <a:pPr algn="ctr">
                <a:lnSpc>
                  <a:spcPct val="80000"/>
                </a:lnSpc>
                <a:buClr>
                  <a:schemeClr val="bg1"/>
                </a:buClr>
                <a:buFont typeface="Arial" panose="020B0604020202020204" pitchFamily="34" charset="0"/>
                <a:buNone/>
              </a:pPr>
              <a:endParaRPr lang="en-US" sz="2400" b="1" i="1" dirty="0">
                <a:solidFill>
                  <a:srgbClr val="CC00CC"/>
                </a:solidFill>
                <a:latin typeface="Times New Roman" panose="02020603050405020304" pitchFamily="18" charset="0"/>
                <a:cs typeface="Times New Roman" panose="02020603050405020304" pitchFamily="18" charset="0"/>
              </a:endParaRPr>
            </a:p>
            <a:p>
              <a:pPr algn="ctr">
                <a:lnSpc>
                  <a:spcPct val="80000"/>
                </a:lnSpc>
                <a:buClr>
                  <a:schemeClr val="bg1"/>
                </a:buClr>
                <a:buFont typeface="Arial" panose="020B0604020202020204" pitchFamily="34" charset="0"/>
                <a:buNone/>
              </a:pPr>
              <a:r>
                <a:rPr lang="en-US" sz="2400" b="1" i="1" dirty="0" smtClean="0">
                  <a:solidFill>
                    <a:srgbClr val="CC00CC"/>
                  </a:solidFill>
                  <a:latin typeface="Times New Roman" panose="02020603050405020304" pitchFamily="18" charset="0"/>
                  <a:cs typeface="Times New Roman" panose="02020603050405020304" pitchFamily="18" charset="0"/>
                </a:rPr>
                <a:t>x</a:t>
              </a:r>
              <a:r>
                <a:rPr lang="en-US" sz="2400" b="1" i="1" baseline="-25000" dirty="0" smtClean="0">
                  <a:solidFill>
                    <a:srgbClr val="CC00CC"/>
                  </a:solidFill>
                  <a:latin typeface="Times New Roman" panose="02020603050405020304" pitchFamily="18" charset="0"/>
                  <a:cs typeface="Times New Roman" panose="02020603050405020304" pitchFamily="18" charset="0"/>
                </a:rPr>
                <a:t>3</a:t>
              </a:r>
              <a:endParaRPr lang="en-US" sz="2400" b="1" i="1" baseline="-25000" dirty="0">
                <a:solidFill>
                  <a:srgbClr val="CC00CC"/>
                </a:solidFill>
                <a:latin typeface="Times New Roman" panose="02020603050405020304" pitchFamily="18" charset="0"/>
                <a:cs typeface="Times New Roman" panose="02020603050405020304" pitchFamily="18" charset="0"/>
              </a:endParaRPr>
            </a:p>
          </p:txBody>
        </p:sp>
      </p:grpSp>
      <p:sp>
        <p:nvSpPr>
          <p:cNvPr id="516148" name="AutoShape 52"/>
          <p:cNvSpPr>
            <a:spLocks noChangeArrowheads="1"/>
          </p:cNvSpPr>
          <p:nvPr/>
        </p:nvSpPr>
        <p:spPr bwMode="auto">
          <a:xfrm>
            <a:off x="8796337" y="1268414"/>
            <a:ext cx="1480271" cy="1800225"/>
          </a:xfrm>
          <a:prstGeom prst="wedgeRoundRectCallout">
            <a:avLst>
              <a:gd name="adj1" fmla="val -92667"/>
              <a:gd name="adj2" fmla="val 73014"/>
              <a:gd name="adj3" fmla="val 16667"/>
            </a:avLst>
          </a:prstGeom>
          <a:noFill/>
          <a:ln w="28575" algn="ctr">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50000"/>
              </a:spcBef>
              <a:buClr>
                <a:schemeClr val="bg1"/>
              </a:buClr>
              <a:buFont typeface="Arial" panose="020B0604020202020204" pitchFamily="34" charset="0"/>
              <a:buNone/>
            </a:pPr>
            <a:r>
              <a:rPr lang="en-US" sz="2400" dirty="0">
                <a:latin typeface="Times New Roman" panose="02020603050405020304" pitchFamily="18" charset="0"/>
                <a:cs typeface="Times New Roman" panose="02020603050405020304" pitchFamily="18" charset="0"/>
              </a:rPr>
              <a:t>Only </a:t>
            </a:r>
            <a:r>
              <a:rPr lang="en-US" sz="2400" i="1" dirty="0">
                <a:solidFill>
                  <a:schemeClr val="accent1"/>
                </a:solidFill>
                <a:latin typeface="Times New Roman" panose="02020603050405020304" pitchFamily="18" charset="0"/>
                <a:cs typeface="Times New Roman" panose="02020603050405020304" pitchFamily="18" charset="0"/>
              </a:rPr>
              <a:t>one</a:t>
            </a:r>
            <a:r>
              <a:rPr lang="en-US" sz="2400" dirty="0">
                <a:latin typeface="Times New Roman" panose="02020603050405020304" pitchFamily="18" charset="0"/>
                <a:cs typeface="Times New Roman" panose="02020603050405020304" pitchFamily="18" charset="0"/>
              </a:rPr>
              <a:t> switch should be activated at a time</a:t>
            </a:r>
          </a:p>
        </p:txBody>
      </p:sp>
      <p:sp>
        <p:nvSpPr>
          <p:cNvPr id="21" name="WordArt 9"/>
          <p:cNvSpPr>
            <a:spLocks noChangeArrowheads="1" noChangeShapeType="1" noTextEdit="1"/>
          </p:cNvSpPr>
          <p:nvPr/>
        </p:nvSpPr>
        <p:spPr bwMode="auto">
          <a:xfrm>
            <a:off x="2467639" y="3918098"/>
            <a:ext cx="179388" cy="541337"/>
          </a:xfrm>
          <a:prstGeom prst="rect">
            <a:avLst/>
          </a:prstGeom>
        </p:spPr>
        <p:txBody>
          <a:bodyPr wrap="none" fromWordArt="1">
            <a:prstTxWarp prst="textPlain">
              <a:avLst>
                <a:gd name="adj" fmla="val 49384"/>
              </a:avLst>
            </a:prstTxWarp>
          </a:bodyPr>
          <a:lstStyle/>
          <a:p>
            <a:pPr algn="ctr"/>
            <a:r>
              <a:rPr lang="en-US" sz="3600" kern="10" spc="720" dirty="0">
                <a:ln w="9525">
                  <a:solidFill>
                    <a:schemeClr val="accent1"/>
                  </a:solidFill>
                  <a:round/>
                  <a:headEnd/>
                  <a:tailEnd/>
                </a:ln>
                <a:solidFill>
                  <a:schemeClr val="accent1"/>
                </a:solidFill>
                <a:effectLst>
                  <a:outerShdw dist="45791" dir="3378596" algn="ctr" rotWithShape="0">
                    <a:srgbClr val="4D4D4D">
                      <a:alpha val="79999"/>
                    </a:srgbClr>
                  </a:outerShdw>
                </a:effectLst>
                <a:latin typeface="Arial Black" panose="020B0A04020102020204" pitchFamily="34" charset="0"/>
              </a:rPr>
              <a:t>1</a:t>
            </a:r>
          </a:p>
        </p:txBody>
      </p:sp>
      <p:sp>
        <p:nvSpPr>
          <p:cNvPr id="22" name="Line 15"/>
          <p:cNvSpPr>
            <a:spLocks noChangeShapeType="1"/>
          </p:cNvSpPr>
          <p:nvPr/>
        </p:nvSpPr>
        <p:spPr bwMode="auto">
          <a:xfrm>
            <a:off x="3249327" y="4208299"/>
            <a:ext cx="1081088"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pic>
        <p:nvPicPr>
          <p:cNvPr id="23" name="Picture 6" descr="MCj0240223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90552" y="3940915"/>
            <a:ext cx="441325" cy="720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88677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516099">
                                            <p:txEl>
                                              <p:pRg st="0" end="0"/>
                                            </p:txEl>
                                          </p:spTgt>
                                        </p:tgtEl>
                                        <p:attrNameLst>
                                          <p:attrName>style.visibility</p:attrName>
                                        </p:attrNameLst>
                                      </p:cBhvr>
                                      <p:to>
                                        <p:strVal val="visible"/>
                                      </p:to>
                                    </p:set>
                                    <p:animEffect transition="in" filter="wipe(left)">
                                      <p:cBhvr>
                                        <p:cTn id="7" dur="500"/>
                                        <p:tgtEl>
                                          <p:spTgt spid="5160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16099">
                                            <p:txEl>
                                              <p:pRg st="1" end="1"/>
                                            </p:txEl>
                                          </p:spTgt>
                                        </p:tgtEl>
                                        <p:attrNameLst>
                                          <p:attrName>style.visibility</p:attrName>
                                        </p:attrNameLst>
                                      </p:cBhvr>
                                      <p:to>
                                        <p:strVal val="visible"/>
                                      </p:to>
                                    </p:set>
                                    <p:animEffect transition="in" filter="wipe(left)">
                                      <p:cBhvr>
                                        <p:cTn id="12" dur="500"/>
                                        <p:tgtEl>
                                          <p:spTgt spid="516099">
                                            <p:txEl>
                                              <p:pRg st="1" end="1"/>
                                            </p:txEl>
                                          </p:spTgt>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516099">
                                            <p:txEl>
                                              <p:pRg st="2" end="2"/>
                                            </p:txEl>
                                          </p:spTgt>
                                        </p:tgtEl>
                                        <p:attrNameLst>
                                          <p:attrName>style.visibility</p:attrName>
                                        </p:attrNameLst>
                                      </p:cBhvr>
                                      <p:to>
                                        <p:strVal val="visible"/>
                                      </p:to>
                                    </p:set>
                                    <p:animEffect transition="in" filter="wipe(left)">
                                      <p:cBhvr>
                                        <p:cTn id="16" dur="500"/>
                                        <p:tgtEl>
                                          <p:spTgt spid="516099">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par>
                          <p:cTn id="22" fill="hold" nodeType="afterGroup">
                            <p:stCondLst>
                              <p:cond delay="500"/>
                            </p:stCondLst>
                            <p:childTnLst>
                              <p:par>
                                <p:cTn id="23" presetID="22" presetClass="entr" presetSubtype="1" fill="hold" nodeType="afterEffect">
                                  <p:stCondLst>
                                    <p:cond delay="0"/>
                                  </p:stCondLst>
                                  <p:childTnLst>
                                    <p:set>
                                      <p:cBhvr>
                                        <p:cTn id="24" dur="1" fill="hold">
                                          <p:stCondLst>
                                            <p:cond delay="0"/>
                                          </p:stCondLst>
                                        </p:cTn>
                                        <p:tgtEl>
                                          <p:spTgt spid="516146"/>
                                        </p:tgtEl>
                                        <p:attrNameLst>
                                          <p:attrName>style.visibility</p:attrName>
                                        </p:attrNameLst>
                                      </p:cBhvr>
                                      <p:to>
                                        <p:strVal val="visible"/>
                                      </p:to>
                                    </p:set>
                                    <p:animEffect transition="in" filter="wipe(up)">
                                      <p:cBhvr>
                                        <p:cTn id="25" dur="500"/>
                                        <p:tgtEl>
                                          <p:spTgt spid="516146"/>
                                        </p:tgtEl>
                                      </p:cBhvr>
                                    </p:animEffect>
                                  </p:childTnLst>
                                </p:cTn>
                              </p:par>
                            </p:childTnLst>
                          </p:cTn>
                        </p:par>
                        <p:par>
                          <p:cTn id="26" fill="hold" nodeType="afterGroup">
                            <p:stCondLst>
                              <p:cond delay="1000"/>
                            </p:stCondLst>
                            <p:childTnLst>
                              <p:par>
                                <p:cTn id="27" presetID="22" presetClass="entr" presetSubtype="4" fill="hold" grpId="0" nodeType="afterEffect">
                                  <p:stCondLst>
                                    <p:cond delay="0"/>
                                  </p:stCondLst>
                                  <p:childTnLst>
                                    <p:set>
                                      <p:cBhvr>
                                        <p:cTn id="28" dur="1" fill="hold">
                                          <p:stCondLst>
                                            <p:cond delay="0"/>
                                          </p:stCondLst>
                                        </p:cTn>
                                        <p:tgtEl>
                                          <p:spTgt spid="516148"/>
                                        </p:tgtEl>
                                        <p:attrNameLst>
                                          <p:attrName>style.visibility</p:attrName>
                                        </p:attrNameLst>
                                      </p:cBhvr>
                                      <p:to>
                                        <p:strVal val="visible"/>
                                      </p:to>
                                    </p:set>
                                    <p:animEffect transition="in" filter="wipe(down)">
                                      <p:cBhvr>
                                        <p:cTn id="29" dur="500"/>
                                        <p:tgtEl>
                                          <p:spTgt spid="51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14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title"/>
          </p:nvPr>
        </p:nvSpPr>
        <p:spPr>
          <a:xfrm>
            <a:off x="838200" y="170790"/>
            <a:ext cx="10515600" cy="595314"/>
          </a:xfrm>
        </p:spPr>
        <p:txBody>
          <a:bodyPr>
            <a:normAutofit/>
          </a:bodyPr>
          <a:lstStyle/>
          <a:p>
            <a:pPr>
              <a:defRPr/>
            </a:pPr>
            <a:r>
              <a:rPr lang="en-US" sz="2800" b="1" dirty="0" smtClean="0">
                <a:latin typeface="Times New Roman" panose="02020603050405020304" pitchFamily="18" charset="0"/>
                <a:cs typeface="Times New Roman" panose="02020603050405020304" pitchFamily="18" charset="0"/>
              </a:rPr>
              <a:t>Encoders</a:t>
            </a:r>
          </a:p>
        </p:txBody>
      </p:sp>
      <p:sp>
        <p:nvSpPr>
          <p:cNvPr id="517123" name="Rectangle 3"/>
          <p:cNvSpPr>
            <a:spLocks noGrp="1" noChangeArrowheads="1"/>
          </p:cNvSpPr>
          <p:nvPr>
            <p:ph type="body" idx="1"/>
          </p:nvPr>
        </p:nvSpPr>
        <p:spPr>
          <a:xfrm>
            <a:off x="2135188" y="1089025"/>
            <a:ext cx="8280400" cy="477838"/>
          </a:xfrm>
        </p:spPr>
        <p:txBody>
          <a:bodyPr>
            <a:normAutofit/>
          </a:bodyPr>
          <a:lstStyle/>
          <a:p>
            <a:r>
              <a:rPr lang="en-US" dirty="0" smtClean="0">
                <a:latin typeface="Times New Roman" panose="02020603050405020304" pitchFamily="18" charset="0"/>
                <a:cs typeface="Times New Roman" panose="02020603050405020304" pitchFamily="18" charset="0"/>
              </a:rPr>
              <a:t>Octal-to-Binary Encoder (8-to-3)</a:t>
            </a:r>
          </a:p>
        </p:txBody>
      </p:sp>
      <p:graphicFrame>
        <p:nvGraphicFramePr>
          <p:cNvPr id="517186" name="Group 66"/>
          <p:cNvGraphicFramePr>
            <a:graphicFrameLocks noGrp="1"/>
          </p:cNvGraphicFramePr>
          <p:nvPr>
            <p:extLst/>
          </p:nvPr>
        </p:nvGraphicFramePr>
        <p:xfrm>
          <a:off x="2316164" y="1749425"/>
          <a:ext cx="4319587" cy="3364122"/>
        </p:xfrm>
        <a:graphic>
          <a:graphicData uri="http://schemas.openxmlformats.org/drawingml/2006/table">
            <a:tbl>
              <a:tblPr/>
              <a:tblGrid>
                <a:gridCol w="3059112">
                  <a:extLst>
                    <a:ext uri="{9D8B030D-6E8A-4147-A177-3AD203B41FA5}">
                      <a16:colId xmlns:a16="http://schemas.microsoft.com/office/drawing/2014/main" val="20000"/>
                    </a:ext>
                  </a:extLst>
                </a:gridCol>
                <a:gridCol w="1260475">
                  <a:extLst>
                    <a:ext uri="{9D8B030D-6E8A-4147-A177-3AD203B41FA5}">
                      <a16:colId xmlns:a16="http://schemas.microsoft.com/office/drawing/2014/main" val="20001"/>
                    </a:ext>
                  </a:extLst>
                </a:gridCol>
              </a:tblGrid>
              <a:tr h="438042">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1" u="none" strike="noStrike" cap="none" normalizeH="0" baseline="0" dirty="0" smtClean="0">
                          <a:ln>
                            <a:noFill/>
                          </a:ln>
                          <a:solidFill>
                            <a:schemeClr val="tx1"/>
                          </a:solidFill>
                          <a:effectLst/>
                          <a:latin typeface="Times New Roman" pitchFamily="18" charset="0"/>
                          <a:cs typeface="Times New Roman" pitchFamily="18" charset="0"/>
                        </a:rPr>
                        <a:t>I</a:t>
                      </a:r>
                      <a:r>
                        <a:rPr kumimoji="0" lang="en-US" sz="2400" b="1" i="1" u="none" strike="noStrike" cap="none" normalizeH="0" baseline="-25000" dirty="0" smtClean="0">
                          <a:ln>
                            <a:noFill/>
                          </a:ln>
                          <a:solidFill>
                            <a:schemeClr val="tx1"/>
                          </a:solidFill>
                          <a:effectLst/>
                          <a:latin typeface="Times New Roman" pitchFamily="18" charset="0"/>
                          <a:cs typeface="Times New Roman" pitchFamily="18" charset="0"/>
                        </a:rPr>
                        <a:t>7</a:t>
                      </a:r>
                      <a:r>
                        <a:rPr kumimoji="0" lang="en-US" sz="2400" b="1" i="1" u="none" strike="noStrike" cap="none" normalizeH="0" baseline="0" dirty="0" smtClean="0">
                          <a:ln>
                            <a:noFill/>
                          </a:ln>
                          <a:solidFill>
                            <a:schemeClr val="tx1"/>
                          </a:solidFill>
                          <a:effectLst/>
                          <a:latin typeface="Times New Roman" pitchFamily="18" charset="0"/>
                          <a:cs typeface="Times New Roman" pitchFamily="18" charset="0"/>
                        </a:rPr>
                        <a:t>  I</a:t>
                      </a:r>
                      <a:r>
                        <a:rPr kumimoji="0" lang="en-US" sz="2400" b="1" i="1" u="none" strike="noStrike" cap="none" normalizeH="0" baseline="-25000" dirty="0" smtClean="0">
                          <a:ln>
                            <a:noFill/>
                          </a:ln>
                          <a:solidFill>
                            <a:schemeClr val="tx1"/>
                          </a:solidFill>
                          <a:effectLst/>
                          <a:latin typeface="Times New Roman" pitchFamily="18" charset="0"/>
                          <a:cs typeface="Times New Roman" pitchFamily="18" charset="0"/>
                        </a:rPr>
                        <a:t>6</a:t>
                      </a:r>
                      <a:r>
                        <a:rPr kumimoji="0" lang="en-US" sz="2400" b="1" i="1" u="none" strike="noStrike" cap="none" normalizeH="0" baseline="0" dirty="0" smtClean="0">
                          <a:ln>
                            <a:noFill/>
                          </a:ln>
                          <a:solidFill>
                            <a:schemeClr val="tx1"/>
                          </a:solidFill>
                          <a:effectLst/>
                          <a:latin typeface="Times New Roman" pitchFamily="18" charset="0"/>
                          <a:cs typeface="Times New Roman" pitchFamily="18" charset="0"/>
                        </a:rPr>
                        <a:t>  I</a:t>
                      </a:r>
                      <a:r>
                        <a:rPr kumimoji="0" lang="en-US" sz="2400" b="1" i="1" u="none" strike="noStrike" cap="none" normalizeH="0" baseline="-25000" dirty="0" smtClean="0">
                          <a:ln>
                            <a:noFill/>
                          </a:ln>
                          <a:solidFill>
                            <a:schemeClr val="tx1"/>
                          </a:solidFill>
                          <a:effectLst/>
                          <a:latin typeface="Times New Roman" pitchFamily="18" charset="0"/>
                          <a:cs typeface="Times New Roman" pitchFamily="18" charset="0"/>
                        </a:rPr>
                        <a:t>5</a:t>
                      </a:r>
                      <a:r>
                        <a:rPr kumimoji="0" lang="en-US" sz="2400" b="1" i="1" u="none" strike="noStrike" cap="none" normalizeH="0" baseline="0" dirty="0" smtClean="0">
                          <a:ln>
                            <a:noFill/>
                          </a:ln>
                          <a:solidFill>
                            <a:schemeClr val="tx1"/>
                          </a:solidFill>
                          <a:effectLst/>
                          <a:latin typeface="Times New Roman" pitchFamily="18" charset="0"/>
                          <a:cs typeface="Times New Roman" pitchFamily="18" charset="0"/>
                        </a:rPr>
                        <a:t>  I</a:t>
                      </a:r>
                      <a:r>
                        <a:rPr kumimoji="0" lang="en-US" sz="2400" b="1" i="1" u="none" strike="noStrike" cap="none" normalizeH="0" baseline="-25000" dirty="0" smtClean="0">
                          <a:ln>
                            <a:noFill/>
                          </a:ln>
                          <a:solidFill>
                            <a:schemeClr val="tx1"/>
                          </a:solidFill>
                          <a:effectLst/>
                          <a:latin typeface="Times New Roman" pitchFamily="18" charset="0"/>
                          <a:cs typeface="Times New Roman" pitchFamily="18" charset="0"/>
                        </a:rPr>
                        <a:t>4</a:t>
                      </a:r>
                      <a:r>
                        <a:rPr kumimoji="0" lang="en-US" sz="2400" b="1" i="1" u="none" strike="noStrike" cap="none" normalizeH="0" baseline="0" dirty="0" smtClean="0">
                          <a:ln>
                            <a:noFill/>
                          </a:ln>
                          <a:solidFill>
                            <a:schemeClr val="tx1"/>
                          </a:solidFill>
                          <a:effectLst/>
                          <a:latin typeface="Times New Roman" pitchFamily="18" charset="0"/>
                          <a:cs typeface="Times New Roman" pitchFamily="18" charset="0"/>
                        </a:rPr>
                        <a:t>  I</a:t>
                      </a:r>
                      <a:r>
                        <a:rPr kumimoji="0" lang="en-US" sz="2400" b="1" i="1" u="none" strike="noStrike" cap="none" normalizeH="0" baseline="-25000" dirty="0" smtClean="0">
                          <a:ln>
                            <a:noFill/>
                          </a:ln>
                          <a:solidFill>
                            <a:schemeClr val="tx1"/>
                          </a:solidFill>
                          <a:effectLst/>
                          <a:latin typeface="Times New Roman" pitchFamily="18" charset="0"/>
                          <a:cs typeface="Times New Roman" pitchFamily="18" charset="0"/>
                        </a:rPr>
                        <a:t>3</a:t>
                      </a:r>
                      <a:r>
                        <a:rPr kumimoji="0" lang="en-US" sz="2400" b="1" i="1" u="none" strike="noStrike" cap="none" normalizeH="0" baseline="0" dirty="0" smtClean="0">
                          <a:ln>
                            <a:noFill/>
                          </a:ln>
                          <a:solidFill>
                            <a:schemeClr val="tx1"/>
                          </a:solidFill>
                          <a:effectLst/>
                          <a:latin typeface="Times New Roman" pitchFamily="18" charset="0"/>
                          <a:cs typeface="Times New Roman" pitchFamily="18" charset="0"/>
                        </a:rPr>
                        <a:t>  I</a:t>
                      </a:r>
                      <a:r>
                        <a:rPr kumimoji="0" lang="en-US" sz="2400" b="1" i="1" u="none" strike="noStrike" cap="none" normalizeH="0" baseline="-25000" dirty="0" smtClean="0">
                          <a:ln>
                            <a:noFill/>
                          </a:ln>
                          <a:solidFill>
                            <a:schemeClr val="tx1"/>
                          </a:solidFill>
                          <a:effectLst/>
                          <a:latin typeface="Times New Roman" pitchFamily="18" charset="0"/>
                          <a:cs typeface="Times New Roman" pitchFamily="18" charset="0"/>
                        </a:rPr>
                        <a:t>2</a:t>
                      </a:r>
                      <a:r>
                        <a:rPr kumimoji="0" lang="en-US" sz="2400" b="1" i="1" u="none" strike="noStrike" cap="none" normalizeH="0" baseline="0" dirty="0" smtClean="0">
                          <a:ln>
                            <a:noFill/>
                          </a:ln>
                          <a:solidFill>
                            <a:schemeClr val="tx1"/>
                          </a:solidFill>
                          <a:effectLst/>
                          <a:latin typeface="Times New Roman" pitchFamily="18" charset="0"/>
                          <a:cs typeface="Times New Roman" pitchFamily="18" charset="0"/>
                        </a:rPr>
                        <a:t>  I</a:t>
                      </a:r>
                      <a:r>
                        <a:rPr kumimoji="0" lang="en-US" sz="2400" b="1" i="1" u="none" strike="noStrike" cap="none" normalizeH="0" baseline="-25000" dirty="0" smtClean="0">
                          <a:ln>
                            <a:noFill/>
                          </a:ln>
                          <a:solidFill>
                            <a:schemeClr val="tx1"/>
                          </a:solidFill>
                          <a:effectLst/>
                          <a:latin typeface="Times New Roman" pitchFamily="18" charset="0"/>
                          <a:cs typeface="Times New Roman" pitchFamily="18" charset="0"/>
                        </a:rPr>
                        <a:t>1</a:t>
                      </a:r>
                      <a:r>
                        <a:rPr kumimoji="0" lang="en-US" sz="2400" b="1" i="1" u="none" strike="noStrike" cap="none" normalizeH="0" baseline="0" dirty="0" smtClean="0">
                          <a:ln>
                            <a:noFill/>
                          </a:ln>
                          <a:solidFill>
                            <a:schemeClr val="tx1"/>
                          </a:solidFill>
                          <a:effectLst/>
                          <a:latin typeface="Times New Roman" pitchFamily="18" charset="0"/>
                          <a:cs typeface="Times New Roman" pitchFamily="18" charset="0"/>
                        </a:rPr>
                        <a:t>  I</a:t>
                      </a:r>
                      <a:r>
                        <a:rPr kumimoji="0" lang="en-US" sz="2400" b="1" i="1" u="none" strike="noStrike" cap="none" normalizeH="0" baseline="-25000" dirty="0" smtClean="0">
                          <a:ln>
                            <a:noFill/>
                          </a:ln>
                          <a:solidFill>
                            <a:schemeClr val="tx1"/>
                          </a:solidFill>
                          <a:effectLst/>
                          <a:latin typeface="Times New Roman" pitchFamily="18" charset="0"/>
                          <a:cs typeface="Times New Roman" pitchFamily="18" charset="0"/>
                        </a:rPr>
                        <a:t>0</a:t>
                      </a:r>
                    </a:p>
                  </a:txBody>
                  <a:tcPr marL="0" marR="0" marT="0" marB="0"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1" u="none" strike="noStrike" cap="none" normalizeH="0" baseline="0" dirty="0" smtClean="0">
                          <a:ln>
                            <a:noFill/>
                          </a:ln>
                          <a:solidFill>
                            <a:schemeClr val="tx1"/>
                          </a:solidFill>
                          <a:effectLst/>
                          <a:latin typeface="Times New Roman" pitchFamily="18" charset="0"/>
                          <a:cs typeface="Times New Roman" pitchFamily="18" charset="0"/>
                        </a:rPr>
                        <a:t>Y</a:t>
                      </a:r>
                      <a:r>
                        <a:rPr kumimoji="0" lang="en-US" sz="2400" b="1" i="1" u="none" strike="noStrike" cap="none" normalizeH="0" baseline="-25000" dirty="0" smtClean="0">
                          <a:ln>
                            <a:noFill/>
                          </a:ln>
                          <a:solidFill>
                            <a:schemeClr val="tx1"/>
                          </a:solidFill>
                          <a:effectLst/>
                          <a:latin typeface="Times New Roman" pitchFamily="18" charset="0"/>
                          <a:cs typeface="Times New Roman" pitchFamily="18" charset="0"/>
                        </a:rPr>
                        <a:t>2</a:t>
                      </a:r>
                      <a:r>
                        <a:rPr kumimoji="0" lang="en-US" sz="2400" b="1" i="1" u="none" strike="noStrike" cap="none" normalizeH="0" baseline="0" dirty="0" smtClean="0">
                          <a:ln>
                            <a:noFill/>
                          </a:ln>
                          <a:solidFill>
                            <a:schemeClr val="tx1"/>
                          </a:solidFill>
                          <a:effectLst/>
                          <a:latin typeface="Times New Roman" pitchFamily="18" charset="0"/>
                          <a:cs typeface="Times New Roman" pitchFamily="18" charset="0"/>
                        </a:rPr>
                        <a:t> Y</a:t>
                      </a:r>
                      <a:r>
                        <a:rPr kumimoji="0" lang="en-US" sz="2400" b="1" i="1" u="none" strike="noStrike" cap="none" normalizeH="0" baseline="-25000" dirty="0" smtClean="0">
                          <a:ln>
                            <a:noFill/>
                          </a:ln>
                          <a:solidFill>
                            <a:schemeClr val="tx1"/>
                          </a:solidFill>
                          <a:effectLst/>
                          <a:latin typeface="Times New Roman" pitchFamily="18" charset="0"/>
                          <a:cs typeface="Times New Roman" pitchFamily="18" charset="0"/>
                        </a:rPr>
                        <a:t>1</a:t>
                      </a:r>
                      <a:r>
                        <a:rPr kumimoji="0" lang="en-US" sz="2400" b="1" i="1" u="none" strike="noStrike" cap="none" normalizeH="0" baseline="0" dirty="0" smtClean="0">
                          <a:ln>
                            <a:noFill/>
                          </a:ln>
                          <a:solidFill>
                            <a:schemeClr val="tx1"/>
                          </a:solidFill>
                          <a:effectLst/>
                          <a:latin typeface="Times New Roman" pitchFamily="18" charset="0"/>
                          <a:cs typeface="Times New Roman" pitchFamily="18" charset="0"/>
                        </a:rPr>
                        <a:t> Y</a:t>
                      </a:r>
                      <a:r>
                        <a:rPr kumimoji="0" lang="en-US" sz="2400" b="1" i="1" u="none" strike="noStrike" cap="none" normalizeH="0" baseline="-25000" dirty="0" smtClean="0">
                          <a:ln>
                            <a:noFill/>
                          </a:ln>
                          <a:solidFill>
                            <a:schemeClr val="tx1"/>
                          </a:solidFill>
                          <a:effectLst/>
                          <a:latin typeface="Times New Roman" pitchFamily="18" charset="0"/>
                          <a:cs typeface="Times New Roman" pitchFamily="18" charset="0"/>
                        </a:rPr>
                        <a:t>0</a:t>
                      </a:r>
                    </a:p>
                  </a:txBody>
                  <a:tcPr marL="0" marR="0" marT="0" marB="0"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365734">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0" u="none" strike="noStrike" cap="none" normalizeH="0" baseline="0" smtClean="0">
                          <a:ln>
                            <a:noFill/>
                          </a:ln>
                          <a:solidFill>
                            <a:schemeClr val="accent2"/>
                          </a:solidFill>
                          <a:effectLst/>
                          <a:latin typeface="Times New Roman" pitchFamily="18" charset="0"/>
                          <a:cs typeface="Times New Roman" pitchFamily="18" charset="0"/>
                        </a:rPr>
                        <a:t>0   0   0   0   0   0   0   </a:t>
                      </a:r>
                      <a:r>
                        <a:rPr kumimoji="0" lang="en-US" sz="2400" b="1" i="0" u="none" strike="noStrike" cap="none" normalizeH="0" baseline="0" smtClean="0">
                          <a:ln>
                            <a:noFill/>
                          </a:ln>
                          <a:solidFill>
                            <a:srgbClr val="CC00CC"/>
                          </a:solidFill>
                          <a:effectLst/>
                          <a:latin typeface="Times New Roman" pitchFamily="18" charset="0"/>
                          <a:cs typeface="Times New Roman" pitchFamily="18" charset="0"/>
                        </a:rPr>
                        <a:t>1</a:t>
                      </a:r>
                    </a:p>
                  </a:txBody>
                  <a:tcPr marL="0" marR="0" marT="0" marB="0"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0   0   0</a:t>
                      </a:r>
                      <a:endParaRPr kumimoji="0" lang="en-US" sz="2400" b="1" i="0" u="none" strike="noStrike" cap="none" normalizeH="0" baseline="0" smtClean="0">
                        <a:ln>
                          <a:noFill/>
                        </a:ln>
                        <a:solidFill>
                          <a:schemeClr val="accent1"/>
                        </a:solidFill>
                        <a:effectLst/>
                        <a:latin typeface="Times New Roman" pitchFamily="18" charset="0"/>
                        <a:cs typeface="Times New Roman" pitchFamily="18" charset="0"/>
                      </a:endParaRP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734">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0" u="none" strike="noStrike" cap="none" normalizeH="0" baseline="0" smtClean="0">
                          <a:ln>
                            <a:noFill/>
                          </a:ln>
                          <a:solidFill>
                            <a:schemeClr val="accent2"/>
                          </a:solidFill>
                          <a:effectLst/>
                          <a:latin typeface="Times New Roman" pitchFamily="18" charset="0"/>
                          <a:cs typeface="Times New Roman" pitchFamily="18" charset="0"/>
                        </a:rPr>
                        <a:t>0   0   0   0   0   0   </a:t>
                      </a:r>
                      <a:r>
                        <a:rPr kumimoji="0" lang="en-US" sz="2400" b="1" i="0" u="none" strike="noStrike" cap="none" normalizeH="0" baseline="0" smtClean="0">
                          <a:ln>
                            <a:noFill/>
                          </a:ln>
                          <a:solidFill>
                            <a:srgbClr val="CC00CC"/>
                          </a:solidFill>
                          <a:effectLst/>
                          <a:latin typeface="Times New Roman" pitchFamily="18" charset="0"/>
                          <a:cs typeface="Times New Roman" pitchFamily="18" charset="0"/>
                        </a:rPr>
                        <a:t>1   </a:t>
                      </a:r>
                      <a:r>
                        <a:rPr kumimoji="0" lang="en-US" sz="2400" b="1" i="0" u="none" strike="noStrike" cap="none" normalizeH="0" baseline="0" smtClean="0">
                          <a:ln>
                            <a:noFill/>
                          </a:ln>
                          <a:solidFill>
                            <a:schemeClr val="accent2"/>
                          </a:solidFill>
                          <a:effectLst/>
                          <a:latin typeface="Times New Roman" pitchFamily="18" charset="0"/>
                          <a:cs typeface="Times New Roman" pitchFamily="18" charset="0"/>
                        </a:rPr>
                        <a:t>0</a:t>
                      </a:r>
                    </a:p>
                  </a:txBody>
                  <a:tcPr marL="0" marR="0" marT="0" marB="0"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0   0   </a:t>
                      </a:r>
                      <a:r>
                        <a:rPr kumimoji="0" lang="en-US" sz="2400" b="1" i="0" u="none" strike="noStrike" cap="none" normalizeH="0" baseline="0" smtClean="0">
                          <a:ln>
                            <a:noFill/>
                          </a:ln>
                          <a:solidFill>
                            <a:schemeClr val="accent1"/>
                          </a:solidFill>
                          <a:effectLst/>
                          <a:latin typeface="Times New Roman" pitchFamily="18" charset="0"/>
                          <a:cs typeface="Times New Roman" pitchFamily="18" charset="0"/>
                        </a:rPr>
                        <a:t>1</a:t>
                      </a:r>
                      <a:endParaRPr kumimoji="0" lang="en-US" sz="2400" b="1" i="0" u="none" strike="noStrike" cap="none" normalizeH="0" baseline="0" smtClean="0">
                        <a:ln>
                          <a:noFill/>
                        </a:ln>
                        <a:solidFill>
                          <a:schemeClr val="tx1"/>
                        </a:solidFill>
                        <a:effectLst/>
                        <a:latin typeface="Times New Roman" pitchFamily="18" charset="0"/>
                        <a:cs typeface="Times New Roman" pitchFamily="18" charset="0"/>
                      </a:endParaRP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734">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0" u="none" strike="noStrike" cap="none" normalizeH="0" baseline="0" smtClean="0">
                          <a:ln>
                            <a:noFill/>
                          </a:ln>
                          <a:solidFill>
                            <a:schemeClr val="accent2"/>
                          </a:solidFill>
                          <a:effectLst/>
                          <a:latin typeface="Times New Roman" pitchFamily="18" charset="0"/>
                          <a:cs typeface="Times New Roman" pitchFamily="18" charset="0"/>
                        </a:rPr>
                        <a:t>0   0   0   0   0   </a:t>
                      </a:r>
                      <a:r>
                        <a:rPr kumimoji="0" lang="en-US" sz="2400" b="1" i="0" u="none" strike="noStrike" cap="none" normalizeH="0" baseline="0" smtClean="0">
                          <a:ln>
                            <a:noFill/>
                          </a:ln>
                          <a:solidFill>
                            <a:srgbClr val="CC00CC"/>
                          </a:solidFill>
                          <a:effectLst/>
                          <a:latin typeface="Times New Roman" pitchFamily="18" charset="0"/>
                          <a:cs typeface="Times New Roman" pitchFamily="18" charset="0"/>
                        </a:rPr>
                        <a:t>1</a:t>
                      </a:r>
                      <a:r>
                        <a:rPr kumimoji="0" lang="en-US" sz="2400" b="1" i="0" u="none" strike="noStrike" cap="none" normalizeH="0" baseline="0" smtClean="0">
                          <a:ln>
                            <a:noFill/>
                          </a:ln>
                          <a:solidFill>
                            <a:schemeClr val="accent2"/>
                          </a:solidFill>
                          <a:effectLst/>
                          <a:latin typeface="Times New Roman" pitchFamily="18" charset="0"/>
                          <a:cs typeface="Times New Roman" pitchFamily="18" charset="0"/>
                        </a:rPr>
                        <a:t>   0   0</a:t>
                      </a:r>
                    </a:p>
                  </a:txBody>
                  <a:tcPr marL="0" marR="0" marT="0" marB="0"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0   </a:t>
                      </a:r>
                      <a:r>
                        <a:rPr kumimoji="0" lang="en-US" sz="2400" b="1" i="0" u="none" strike="noStrike" cap="none" normalizeH="0" baseline="0" dirty="0" smtClean="0">
                          <a:ln>
                            <a:noFill/>
                          </a:ln>
                          <a:solidFill>
                            <a:schemeClr val="accent1"/>
                          </a:solidFill>
                          <a:effectLst/>
                          <a:latin typeface="Times New Roman" pitchFamily="18" charset="0"/>
                          <a:cs typeface="Times New Roman" pitchFamily="18" charset="0"/>
                        </a:rPr>
                        <a:t>1   </a:t>
                      </a: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0</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734">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0" u="none" strike="noStrike" cap="none" normalizeH="0" baseline="0" dirty="0" smtClean="0">
                          <a:ln>
                            <a:noFill/>
                          </a:ln>
                          <a:solidFill>
                            <a:schemeClr val="accent2"/>
                          </a:solidFill>
                          <a:effectLst/>
                          <a:latin typeface="Times New Roman" pitchFamily="18" charset="0"/>
                          <a:cs typeface="Times New Roman" pitchFamily="18" charset="0"/>
                        </a:rPr>
                        <a:t>0   0   0   0   </a:t>
                      </a:r>
                      <a:r>
                        <a:rPr kumimoji="0" lang="en-US" sz="2400" b="1" i="0" u="none" strike="noStrike" cap="none" normalizeH="0" baseline="0" dirty="0" smtClean="0">
                          <a:ln>
                            <a:noFill/>
                          </a:ln>
                          <a:solidFill>
                            <a:srgbClr val="CC00CC"/>
                          </a:solidFill>
                          <a:effectLst/>
                          <a:latin typeface="Times New Roman" pitchFamily="18" charset="0"/>
                          <a:cs typeface="Times New Roman" pitchFamily="18" charset="0"/>
                        </a:rPr>
                        <a:t>1</a:t>
                      </a:r>
                      <a:r>
                        <a:rPr kumimoji="0" lang="en-US" sz="2400" b="1" i="0" u="none" strike="noStrike" cap="none" normalizeH="0" baseline="0" dirty="0" smtClean="0">
                          <a:ln>
                            <a:noFill/>
                          </a:ln>
                          <a:solidFill>
                            <a:schemeClr val="accent2"/>
                          </a:solidFill>
                          <a:effectLst/>
                          <a:latin typeface="Times New Roman" pitchFamily="18" charset="0"/>
                          <a:cs typeface="Times New Roman" pitchFamily="18" charset="0"/>
                        </a:rPr>
                        <a:t>   0   0   0</a:t>
                      </a:r>
                    </a:p>
                  </a:txBody>
                  <a:tcPr marL="0" marR="0" marT="0" marB="0"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57200" marR="0" lvl="0" indent="-45720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0" u="none" strike="noStrike" cap="none" normalizeH="0" baseline="0" smtClean="0">
                          <a:ln>
                            <a:noFill/>
                          </a:ln>
                          <a:solidFill>
                            <a:schemeClr val="tx1"/>
                          </a:solidFill>
                          <a:effectLst/>
                          <a:latin typeface="Times New Roman" pitchFamily="18" charset="0"/>
                          <a:cs typeface="Times New Roman" pitchFamily="18" charset="0"/>
                        </a:rPr>
                        <a:t>0   </a:t>
                      </a:r>
                      <a:r>
                        <a:rPr kumimoji="0" lang="en-US" sz="2400" b="1" i="0" u="none" strike="noStrike" cap="none" normalizeH="0" baseline="0" smtClean="0">
                          <a:ln>
                            <a:noFill/>
                          </a:ln>
                          <a:solidFill>
                            <a:schemeClr val="accent1"/>
                          </a:solidFill>
                          <a:effectLst/>
                          <a:latin typeface="Times New Roman" pitchFamily="18" charset="0"/>
                          <a:cs typeface="Times New Roman" pitchFamily="18" charset="0"/>
                        </a:rPr>
                        <a:t>1   1</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734">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0" u="none" strike="noStrike" cap="none" normalizeH="0" baseline="0" dirty="0" smtClean="0">
                          <a:ln>
                            <a:noFill/>
                          </a:ln>
                          <a:solidFill>
                            <a:schemeClr val="accent2"/>
                          </a:solidFill>
                          <a:effectLst/>
                          <a:latin typeface="Times New Roman" pitchFamily="18" charset="0"/>
                          <a:cs typeface="Times New Roman" pitchFamily="18" charset="0"/>
                        </a:rPr>
                        <a:t>0   0   0   </a:t>
                      </a:r>
                      <a:r>
                        <a:rPr kumimoji="0" lang="en-US" sz="2400" b="1" i="0" u="none" strike="noStrike" cap="none" normalizeH="0" baseline="0" dirty="0" smtClean="0">
                          <a:ln>
                            <a:noFill/>
                          </a:ln>
                          <a:solidFill>
                            <a:srgbClr val="CC00CC"/>
                          </a:solidFill>
                          <a:effectLst/>
                          <a:latin typeface="Times New Roman" pitchFamily="18" charset="0"/>
                          <a:cs typeface="Times New Roman" pitchFamily="18" charset="0"/>
                        </a:rPr>
                        <a:t>1</a:t>
                      </a:r>
                      <a:r>
                        <a:rPr kumimoji="0" lang="en-US" sz="2400" b="1" i="0" u="none" strike="noStrike" cap="none" normalizeH="0" baseline="0" dirty="0" smtClean="0">
                          <a:ln>
                            <a:noFill/>
                          </a:ln>
                          <a:solidFill>
                            <a:schemeClr val="accent2"/>
                          </a:solidFill>
                          <a:effectLst/>
                          <a:latin typeface="Times New Roman" pitchFamily="18" charset="0"/>
                          <a:cs typeface="Times New Roman" pitchFamily="18" charset="0"/>
                        </a:rPr>
                        <a:t>   0   0   0   0</a:t>
                      </a:r>
                    </a:p>
                  </a:txBody>
                  <a:tcPr marL="0" marR="0" marT="0" marB="0"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57200" marR="0" lvl="0" indent="-45720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0" u="none" strike="noStrike" cap="none" normalizeH="0" baseline="0" dirty="0" smtClean="0">
                          <a:ln>
                            <a:noFill/>
                          </a:ln>
                          <a:solidFill>
                            <a:schemeClr val="accent1"/>
                          </a:solidFill>
                          <a:effectLst/>
                          <a:latin typeface="Times New Roman" pitchFamily="18" charset="0"/>
                          <a:cs typeface="Times New Roman" pitchFamily="18" charset="0"/>
                        </a:rPr>
                        <a:t>1</a:t>
                      </a: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   0</a:t>
                      </a:r>
                      <a:r>
                        <a:rPr kumimoji="0" lang="en-US" sz="2400" b="1" i="0" u="none" strike="noStrike" cap="none" normalizeH="0" baseline="0" dirty="0" smtClean="0">
                          <a:ln>
                            <a:noFill/>
                          </a:ln>
                          <a:solidFill>
                            <a:schemeClr val="accent1"/>
                          </a:solidFill>
                          <a:effectLst/>
                          <a:latin typeface="Times New Roman" pitchFamily="18" charset="0"/>
                          <a:cs typeface="Times New Roman" pitchFamily="18" charset="0"/>
                        </a:rPr>
                        <a:t>   </a:t>
                      </a: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0</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734">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0" u="none" strike="noStrike" cap="none" normalizeH="0" baseline="0" dirty="0" smtClean="0">
                          <a:ln>
                            <a:noFill/>
                          </a:ln>
                          <a:solidFill>
                            <a:schemeClr val="accent2"/>
                          </a:solidFill>
                          <a:effectLst/>
                          <a:latin typeface="Times New Roman" pitchFamily="18" charset="0"/>
                          <a:cs typeface="Times New Roman" pitchFamily="18" charset="0"/>
                        </a:rPr>
                        <a:t>0   0   </a:t>
                      </a:r>
                      <a:r>
                        <a:rPr kumimoji="0" lang="en-US" sz="2400" b="1" i="0" u="none" strike="noStrike" cap="none" normalizeH="0" baseline="0" dirty="0" smtClean="0">
                          <a:ln>
                            <a:noFill/>
                          </a:ln>
                          <a:solidFill>
                            <a:srgbClr val="CC00CC"/>
                          </a:solidFill>
                          <a:effectLst/>
                          <a:latin typeface="Times New Roman" pitchFamily="18" charset="0"/>
                          <a:cs typeface="Times New Roman" pitchFamily="18" charset="0"/>
                        </a:rPr>
                        <a:t>1</a:t>
                      </a:r>
                      <a:r>
                        <a:rPr kumimoji="0" lang="en-US" sz="2400" b="1" i="0" u="none" strike="noStrike" cap="none" normalizeH="0" baseline="0" dirty="0" smtClean="0">
                          <a:ln>
                            <a:noFill/>
                          </a:ln>
                          <a:solidFill>
                            <a:schemeClr val="accent2"/>
                          </a:solidFill>
                          <a:effectLst/>
                          <a:latin typeface="Times New Roman" pitchFamily="18" charset="0"/>
                          <a:cs typeface="Times New Roman" pitchFamily="18" charset="0"/>
                        </a:rPr>
                        <a:t>   0   0   0   0   0</a:t>
                      </a:r>
                    </a:p>
                  </a:txBody>
                  <a:tcPr marL="0" marR="0" marT="0" marB="0"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57200" marR="0" lvl="0" indent="-45720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0" u="none" strike="noStrike" cap="none" normalizeH="0" baseline="0" dirty="0" smtClean="0">
                          <a:ln>
                            <a:noFill/>
                          </a:ln>
                          <a:solidFill>
                            <a:schemeClr val="accent1"/>
                          </a:solidFill>
                          <a:effectLst/>
                          <a:latin typeface="Times New Roman" pitchFamily="18" charset="0"/>
                          <a:cs typeface="Times New Roman" pitchFamily="18" charset="0"/>
                        </a:rPr>
                        <a:t>1</a:t>
                      </a: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   0</a:t>
                      </a:r>
                      <a:r>
                        <a:rPr kumimoji="0" lang="en-US" sz="2400" b="1" i="0" u="none" strike="noStrike" cap="none" normalizeH="0" baseline="0" dirty="0" smtClean="0">
                          <a:ln>
                            <a:noFill/>
                          </a:ln>
                          <a:solidFill>
                            <a:schemeClr val="accent1"/>
                          </a:solidFill>
                          <a:effectLst/>
                          <a:latin typeface="Times New Roman" pitchFamily="18" charset="0"/>
                          <a:cs typeface="Times New Roman" pitchFamily="18" charset="0"/>
                        </a:rPr>
                        <a:t>   1</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734">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0" u="none" strike="noStrike" cap="none" normalizeH="0" baseline="0" dirty="0" smtClean="0">
                          <a:ln>
                            <a:noFill/>
                          </a:ln>
                          <a:solidFill>
                            <a:schemeClr val="accent2"/>
                          </a:solidFill>
                          <a:effectLst/>
                          <a:latin typeface="Times New Roman" pitchFamily="18" charset="0"/>
                          <a:cs typeface="Times New Roman" pitchFamily="18" charset="0"/>
                        </a:rPr>
                        <a:t>0   </a:t>
                      </a:r>
                      <a:r>
                        <a:rPr kumimoji="0" lang="en-US" sz="2400" b="1" i="0" u="none" strike="noStrike" cap="none" normalizeH="0" baseline="0" dirty="0" smtClean="0">
                          <a:ln>
                            <a:noFill/>
                          </a:ln>
                          <a:solidFill>
                            <a:srgbClr val="CC00CC"/>
                          </a:solidFill>
                          <a:effectLst/>
                          <a:latin typeface="Times New Roman" pitchFamily="18" charset="0"/>
                          <a:cs typeface="Times New Roman" pitchFamily="18" charset="0"/>
                        </a:rPr>
                        <a:t>1</a:t>
                      </a:r>
                      <a:r>
                        <a:rPr kumimoji="0" lang="en-US" sz="2400" b="1" i="0" u="none" strike="noStrike" cap="none" normalizeH="0" baseline="0" dirty="0" smtClean="0">
                          <a:ln>
                            <a:noFill/>
                          </a:ln>
                          <a:solidFill>
                            <a:schemeClr val="accent2"/>
                          </a:solidFill>
                          <a:effectLst/>
                          <a:latin typeface="Times New Roman" pitchFamily="18" charset="0"/>
                          <a:cs typeface="Times New Roman" pitchFamily="18" charset="0"/>
                        </a:rPr>
                        <a:t>   0   0   0   0   0   0</a:t>
                      </a:r>
                    </a:p>
                  </a:txBody>
                  <a:tcPr marL="0" marR="0" marT="0" marB="0"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57200" marR="0" lvl="0" indent="-45720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0" u="none" strike="noStrike" cap="none" normalizeH="0" baseline="0" dirty="0" smtClean="0">
                          <a:ln>
                            <a:noFill/>
                          </a:ln>
                          <a:solidFill>
                            <a:schemeClr val="accent1"/>
                          </a:solidFill>
                          <a:effectLst/>
                          <a:latin typeface="Times New Roman" pitchFamily="18" charset="0"/>
                          <a:cs typeface="Times New Roman" pitchFamily="18" charset="0"/>
                        </a:rPr>
                        <a:t>1</a:t>
                      </a: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400" b="1" i="0" u="none" strike="noStrike" cap="none" normalizeH="0" baseline="0" dirty="0" smtClean="0">
                          <a:ln>
                            <a:noFill/>
                          </a:ln>
                          <a:solidFill>
                            <a:schemeClr val="accent1"/>
                          </a:solidFill>
                          <a:effectLst/>
                          <a:latin typeface="Times New Roman" pitchFamily="18" charset="0"/>
                          <a:cs typeface="Times New Roman" pitchFamily="18" charset="0"/>
                        </a:rPr>
                        <a:t>1   </a:t>
                      </a: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0</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734">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0" u="none" strike="noStrike" cap="none" normalizeH="0" baseline="0" dirty="0" smtClean="0">
                          <a:ln>
                            <a:noFill/>
                          </a:ln>
                          <a:solidFill>
                            <a:srgbClr val="CC00CC"/>
                          </a:solidFill>
                          <a:effectLst/>
                          <a:latin typeface="Times New Roman" pitchFamily="18" charset="0"/>
                          <a:cs typeface="Times New Roman" pitchFamily="18" charset="0"/>
                        </a:rPr>
                        <a:t>1</a:t>
                      </a:r>
                      <a:r>
                        <a:rPr kumimoji="0" lang="en-US" sz="2400" b="1" i="0" u="none" strike="noStrike" cap="none" normalizeH="0" baseline="0" dirty="0" smtClean="0">
                          <a:ln>
                            <a:noFill/>
                          </a:ln>
                          <a:solidFill>
                            <a:schemeClr val="accent2"/>
                          </a:solidFill>
                          <a:effectLst/>
                          <a:latin typeface="Times New Roman" pitchFamily="18" charset="0"/>
                          <a:cs typeface="Times New Roman" pitchFamily="18" charset="0"/>
                        </a:rPr>
                        <a:t>   0   0   0   0   0   0   0</a:t>
                      </a:r>
                    </a:p>
                  </a:txBody>
                  <a:tcPr marL="0" marR="0" marT="0" marB="0"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457200" marR="0" lvl="0" indent="-45720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0" u="none" strike="noStrike" cap="none" normalizeH="0" baseline="0" dirty="0" smtClean="0">
                          <a:ln>
                            <a:noFill/>
                          </a:ln>
                          <a:solidFill>
                            <a:schemeClr val="accent1"/>
                          </a:solidFill>
                          <a:effectLst/>
                          <a:latin typeface="Times New Roman" pitchFamily="18" charset="0"/>
                          <a:cs typeface="Times New Roman" pitchFamily="18" charset="0"/>
                        </a:rPr>
                        <a:t>1</a:t>
                      </a:r>
                      <a:r>
                        <a:rPr kumimoji="0" lang="en-US" sz="2400"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400" b="1" i="0" u="none" strike="noStrike" cap="none" normalizeH="0" baseline="0" dirty="0" smtClean="0">
                          <a:ln>
                            <a:noFill/>
                          </a:ln>
                          <a:solidFill>
                            <a:schemeClr val="accent1"/>
                          </a:solidFill>
                          <a:effectLst/>
                          <a:latin typeface="Times New Roman" pitchFamily="18" charset="0"/>
                          <a:cs typeface="Times New Roman" pitchFamily="18" charset="0"/>
                        </a:rPr>
                        <a:t>1   1</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pSp>
        <p:nvGrpSpPr>
          <p:cNvPr id="2" name="Group 84"/>
          <p:cNvGrpSpPr>
            <a:grpSpLocks/>
          </p:cNvGrpSpPr>
          <p:nvPr/>
        </p:nvGrpSpPr>
        <p:grpSpPr bwMode="auto">
          <a:xfrm>
            <a:off x="7535863" y="1089026"/>
            <a:ext cx="2881312" cy="3421063"/>
            <a:chOff x="3674" y="913"/>
            <a:chExt cx="1815" cy="2155"/>
          </a:xfrm>
        </p:grpSpPr>
        <p:sp>
          <p:nvSpPr>
            <p:cNvPr id="34857" name="AutoShape 68"/>
            <p:cNvSpPr>
              <a:spLocks noChangeArrowheads="1"/>
            </p:cNvSpPr>
            <p:nvPr/>
          </p:nvSpPr>
          <p:spPr bwMode="auto">
            <a:xfrm flipH="1" flipV="1">
              <a:off x="4015" y="913"/>
              <a:ext cx="1134" cy="2155"/>
            </a:xfrm>
            <a:prstGeom prst="roundRect">
              <a:avLst>
                <a:gd name="adj" fmla="val 16667"/>
              </a:avLst>
            </a:prstGeom>
            <a:solidFill>
              <a:srgbClr val="FFFF00"/>
            </a:solidFill>
            <a:ln w="28575" algn="ctr">
              <a:solidFill>
                <a:srgbClr val="008000"/>
              </a:solidFill>
              <a:round/>
              <a:headEnd/>
              <a:tailEnd/>
            </a:ln>
          </p:spPr>
          <p:txBody>
            <a:bodyPr vert="eaVert" wrap="none" lIns="0" tIns="0" rIns="0" bIns="0" anchor="ctr" anchorCtr="1"/>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50000"/>
                </a:spcBef>
                <a:buClr>
                  <a:schemeClr val="bg1"/>
                </a:buClr>
                <a:buFont typeface="Arial" panose="020B0604020202020204" pitchFamily="34" charset="0"/>
                <a:buNone/>
              </a:pPr>
              <a:r>
                <a:rPr lang="en-US" sz="2400" b="1">
                  <a:solidFill>
                    <a:schemeClr val="accent1"/>
                  </a:solidFill>
                  <a:latin typeface="Times New Roman" panose="02020603050405020304" pitchFamily="18" charset="0"/>
                  <a:cs typeface="Times New Roman" panose="02020603050405020304" pitchFamily="18" charset="0"/>
                </a:rPr>
                <a:t>Binary</a:t>
              </a:r>
              <a:br>
                <a:rPr lang="en-US" sz="2400" b="1">
                  <a:solidFill>
                    <a:schemeClr val="accent1"/>
                  </a:solidFill>
                  <a:latin typeface="Times New Roman" panose="02020603050405020304" pitchFamily="18" charset="0"/>
                  <a:cs typeface="Times New Roman" panose="02020603050405020304" pitchFamily="18" charset="0"/>
                </a:rPr>
              </a:br>
              <a:r>
                <a:rPr lang="en-US" sz="2400" b="1">
                  <a:solidFill>
                    <a:schemeClr val="accent1"/>
                  </a:solidFill>
                  <a:latin typeface="Times New Roman" panose="02020603050405020304" pitchFamily="18" charset="0"/>
                  <a:cs typeface="Times New Roman" panose="02020603050405020304" pitchFamily="18" charset="0"/>
                </a:rPr>
                <a:t>Encoder</a:t>
              </a:r>
            </a:p>
          </p:txBody>
        </p:sp>
        <p:sp>
          <p:nvSpPr>
            <p:cNvPr id="34858" name="Line 69"/>
            <p:cNvSpPr>
              <a:spLocks noChangeShapeType="1"/>
            </p:cNvSpPr>
            <p:nvPr/>
          </p:nvSpPr>
          <p:spPr bwMode="auto">
            <a:xfrm>
              <a:off x="5148" y="1819"/>
              <a:ext cx="341"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34859" name="Line 70"/>
            <p:cNvSpPr>
              <a:spLocks noChangeShapeType="1"/>
            </p:cNvSpPr>
            <p:nvPr/>
          </p:nvSpPr>
          <p:spPr bwMode="auto">
            <a:xfrm>
              <a:off x="5148" y="2273"/>
              <a:ext cx="341"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34860" name="Text Box 71"/>
            <p:cNvSpPr txBox="1">
              <a:spLocks noChangeArrowheads="1"/>
            </p:cNvSpPr>
            <p:nvPr/>
          </p:nvSpPr>
          <p:spPr bwMode="auto">
            <a:xfrm>
              <a:off x="4921" y="1649"/>
              <a:ext cx="226" cy="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Clr>
                  <a:schemeClr val="bg1"/>
                </a:buClr>
                <a:buFont typeface="Arial" panose="020B0604020202020204" pitchFamily="34" charset="0"/>
                <a:buNone/>
              </a:pPr>
              <a:r>
                <a:rPr lang="en-US" sz="2400" b="1" i="1">
                  <a:latin typeface="Times New Roman" panose="02020603050405020304" pitchFamily="18" charset="0"/>
                  <a:cs typeface="Times New Roman" panose="02020603050405020304" pitchFamily="18" charset="0"/>
                </a:rPr>
                <a:t>Y</a:t>
              </a:r>
              <a:r>
                <a:rPr lang="en-US" sz="2400" b="1" i="1" baseline="-25000">
                  <a:latin typeface="Times New Roman" panose="02020603050405020304" pitchFamily="18" charset="0"/>
                  <a:cs typeface="Times New Roman" panose="02020603050405020304" pitchFamily="18" charset="0"/>
                </a:rPr>
                <a:t>2</a:t>
              </a:r>
            </a:p>
            <a:p>
              <a:pPr>
                <a:buClr>
                  <a:schemeClr val="bg1"/>
                </a:buClr>
                <a:buFont typeface="Arial" panose="020B0604020202020204" pitchFamily="34" charset="0"/>
                <a:buNone/>
              </a:pPr>
              <a:r>
                <a:rPr lang="en-US" sz="2400" b="1" i="1">
                  <a:latin typeface="Times New Roman" panose="02020603050405020304" pitchFamily="18" charset="0"/>
                  <a:cs typeface="Times New Roman" panose="02020603050405020304" pitchFamily="18" charset="0"/>
                </a:rPr>
                <a:t>Y</a:t>
              </a:r>
              <a:r>
                <a:rPr lang="en-US" sz="2400" b="1" i="1" baseline="-25000">
                  <a:latin typeface="Times New Roman" panose="02020603050405020304" pitchFamily="18" charset="0"/>
                  <a:cs typeface="Times New Roman" panose="02020603050405020304" pitchFamily="18" charset="0"/>
                </a:rPr>
                <a:t>1</a:t>
              </a:r>
              <a:endParaRPr lang="en-US" sz="2400" b="1" i="1">
                <a:latin typeface="Times New Roman" panose="02020603050405020304" pitchFamily="18" charset="0"/>
                <a:cs typeface="Times New Roman" panose="02020603050405020304" pitchFamily="18" charset="0"/>
              </a:endParaRPr>
            </a:p>
            <a:p>
              <a:pPr>
                <a:buClr>
                  <a:schemeClr val="bg1"/>
                </a:buClr>
                <a:buFont typeface="Arial" panose="020B0604020202020204" pitchFamily="34" charset="0"/>
                <a:buNone/>
              </a:pPr>
              <a:r>
                <a:rPr lang="en-US" sz="2400" b="1" i="1">
                  <a:latin typeface="Times New Roman" panose="02020603050405020304" pitchFamily="18" charset="0"/>
                  <a:cs typeface="Times New Roman" panose="02020603050405020304" pitchFamily="18" charset="0"/>
                </a:rPr>
                <a:t>Y</a:t>
              </a:r>
              <a:r>
                <a:rPr lang="en-US" sz="2400" b="1" i="1" baseline="-25000">
                  <a:latin typeface="Times New Roman" panose="02020603050405020304" pitchFamily="18" charset="0"/>
                  <a:cs typeface="Times New Roman" panose="02020603050405020304" pitchFamily="18" charset="0"/>
                </a:rPr>
                <a:t>0</a:t>
              </a:r>
            </a:p>
          </p:txBody>
        </p:sp>
        <p:sp>
          <p:nvSpPr>
            <p:cNvPr id="34861" name="Line 72"/>
            <p:cNvSpPr>
              <a:spLocks noChangeShapeType="1"/>
            </p:cNvSpPr>
            <p:nvPr/>
          </p:nvSpPr>
          <p:spPr bwMode="auto">
            <a:xfrm>
              <a:off x="3674" y="1253"/>
              <a:ext cx="341"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34862" name="Text Box 73"/>
            <p:cNvSpPr txBox="1">
              <a:spLocks noChangeArrowheads="1"/>
            </p:cNvSpPr>
            <p:nvPr/>
          </p:nvSpPr>
          <p:spPr bwMode="auto">
            <a:xfrm>
              <a:off x="4014" y="1114"/>
              <a:ext cx="226" cy="1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buClr>
                  <a:schemeClr val="bg1"/>
                </a:buClr>
                <a:buFont typeface="Arial" panose="020B0604020202020204" pitchFamily="34" charset="0"/>
                <a:buNone/>
              </a:pPr>
              <a:r>
                <a:rPr lang="en-US" sz="2400" b="1" i="1" baseline="-25000">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I</a:t>
              </a:r>
              <a:r>
                <a:rPr lang="en-US" sz="2400" b="1" i="1" baseline="-25000">
                  <a:latin typeface="Times New Roman" panose="02020603050405020304" pitchFamily="18" charset="0"/>
                  <a:cs typeface="Times New Roman" panose="02020603050405020304" pitchFamily="18" charset="0"/>
                </a:rPr>
                <a:t>7</a:t>
              </a:r>
            </a:p>
            <a:p>
              <a:pPr algn="r">
                <a:buClr>
                  <a:schemeClr val="bg1"/>
                </a:buClr>
                <a:buFont typeface="Arial" panose="020B0604020202020204" pitchFamily="34" charset="0"/>
                <a:buNone/>
              </a:pPr>
              <a:r>
                <a:rPr lang="en-US" sz="2400" b="1" i="1">
                  <a:latin typeface="Times New Roman" panose="02020603050405020304" pitchFamily="18" charset="0"/>
                  <a:cs typeface="Times New Roman" panose="02020603050405020304" pitchFamily="18" charset="0"/>
                </a:rPr>
                <a:t>I</a:t>
              </a:r>
              <a:r>
                <a:rPr lang="en-US" sz="2400" b="1" i="1" baseline="-25000">
                  <a:latin typeface="Times New Roman" panose="02020603050405020304" pitchFamily="18" charset="0"/>
                  <a:cs typeface="Times New Roman" panose="02020603050405020304" pitchFamily="18" charset="0"/>
                </a:rPr>
                <a:t>6</a:t>
              </a:r>
            </a:p>
            <a:p>
              <a:pPr algn="r">
                <a:buClr>
                  <a:schemeClr val="bg1"/>
                </a:buClr>
                <a:buFont typeface="Arial" panose="020B0604020202020204" pitchFamily="34" charset="0"/>
                <a:buNone/>
              </a:pPr>
              <a:r>
                <a:rPr lang="en-US" sz="2400" b="1" i="1" baseline="-25000">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I</a:t>
              </a:r>
              <a:r>
                <a:rPr lang="en-US" sz="2400" b="1" i="1" baseline="-25000">
                  <a:latin typeface="Times New Roman" panose="02020603050405020304" pitchFamily="18" charset="0"/>
                  <a:cs typeface="Times New Roman" panose="02020603050405020304" pitchFamily="18" charset="0"/>
                </a:rPr>
                <a:t>5</a:t>
              </a:r>
            </a:p>
            <a:p>
              <a:pPr algn="r">
                <a:buClr>
                  <a:schemeClr val="bg1"/>
                </a:buClr>
                <a:buFont typeface="Arial" panose="020B0604020202020204" pitchFamily="34" charset="0"/>
                <a:buNone/>
              </a:pPr>
              <a:r>
                <a:rPr lang="en-US" sz="2400" b="1" i="1">
                  <a:latin typeface="Times New Roman" panose="02020603050405020304" pitchFamily="18" charset="0"/>
                  <a:cs typeface="Times New Roman" panose="02020603050405020304" pitchFamily="18" charset="0"/>
                </a:rPr>
                <a:t>I</a:t>
              </a:r>
              <a:r>
                <a:rPr lang="en-US" sz="2400" b="1" i="1" baseline="-25000">
                  <a:latin typeface="Times New Roman" panose="02020603050405020304" pitchFamily="18" charset="0"/>
                  <a:cs typeface="Times New Roman" panose="02020603050405020304" pitchFamily="18" charset="0"/>
                </a:rPr>
                <a:t>4 </a:t>
              </a:r>
              <a:r>
                <a:rPr lang="en-US" sz="2400" b="1" i="1">
                  <a:latin typeface="Times New Roman" panose="02020603050405020304" pitchFamily="18" charset="0"/>
                  <a:cs typeface="Times New Roman" panose="02020603050405020304" pitchFamily="18" charset="0"/>
                </a:rPr>
                <a:t>I</a:t>
              </a:r>
              <a:r>
                <a:rPr lang="en-US" sz="2400" b="1" i="1" baseline="-25000">
                  <a:latin typeface="Times New Roman" panose="02020603050405020304" pitchFamily="18" charset="0"/>
                  <a:cs typeface="Times New Roman" panose="02020603050405020304" pitchFamily="18" charset="0"/>
                </a:rPr>
                <a:t>3</a:t>
              </a:r>
            </a:p>
            <a:p>
              <a:pPr algn="r">
                <a:buClr>
                  <a:schemeClr val="bg1"/>
                </a:buClr>
                <a:buFont typeface="Arial" panose="020B0604020202020204" pitchFamily="34" charset="0"/>
                <a:buNone/>
              </a:pPr>
              <a:r>
                <a:rPr lang="en-US" sz="2400" b="1" i="1">
                  <a:latin typeface="Times New Roman" panose="02020603050405020304" pitchFamily="18" charset="0"/>
                  <a:cs typeface="Times New Roman" panose="02020603050405020304" pitchFamily="18" charset="0"/>
                </a:rPr>
                <a:t>I</a:t>
              </a:r>
              <a:r>
                <a:rPr lang="en-US" sz="2400" b="1" i="1" baseline="-25000">
                  <a:latin typeface="Times New Roman" panose="02020603050405020304" pitchFamily="18" charset="0"/>
                  <a:cs typeface="Times New Roman" panose="02020603050405020304" pitchFamily="18" charset="0"/>
                </a:rPr>
                <a:t>2</a:t>
              </a:r>
            </a:p>
            <a:p>
              <a:pPr algn="r">
                <a:buClr>
                  <a:schemeClr val="bg1"/>
                </a:buClr>
                <a:buFont typeface="Arial" panose="020B0604020202020204" pitchFamily="34" charset="0"/>
                <a:buNone/>
              </a:pPr>
              <a:r>
                <a:rPr lang="en-US" sz="2400" b="1" i="1" baseline="-25000">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I</a:t>
              </a:r>
              <a:r>
                <a:rPr lang="en-US" sz="2400" b="1" i="1" baseline="-25000">
                  <a:latin typeface="Times New Roman" panose="02020603050405020304" pitchFamily="18" charset="0"/>
                  <a:cs typeface="Times New Roman" panose="02020603050405020304" pitchFamily="18" charset="0"/>
                </a:rPr>
                <a:t>1</a:t>
              </a:r>
            </a:p>
            <a:p>
              <a:pPr algn="r">
                <a:buClr>
                  <a:schemeClr val="bg1"/>
                </a:buClr>
                <a:buFont typeface="Arial" panose="020B0604020202020204" pitchFamily="34" charset="0"/>
                <a:buNone/>
              </a:pPr>
              <a:r>
                <a:rPr lang="en-US" sz="2400" b="1" i="1">
                  <a:latin typeface="Times New Roman" panose="02020603050405020304" pitchFamily="18" charset="0"/>
                  <a:cs typeface="Times New Roman" panose="02020603050405020304" pitchFamily="18" charset="0"/>
                </a:rPr>
                <a:t>I</a:t>
              </a:r>
              <a:r>
                <a:rPr lang="en-US" sz="2400" b="1" i="1" baseline="-25000">
                  <a:latin typeface="Times New Roman" panose="02020603050405020304" pitchFamily="18" charset="0"/>
                  <a:cs typeface="Times New Roman" panose="02020603050405020304" pitchFamily="18" charset="0"/>
                </a:rPr>
                <a:t>0</a:t>
              </a:r>
            </a:p>
          </p:txBody>
        </p:sp>
        <p:sp>
          <p:nvSpPr>
            <p:cNvPr id="34863" name="Line 74"/>
            <p:cNvSpPr>
              <a:spLocks noChangeShapeType="1"/>
            </p:cNvSpPr>
            <p:nvPr/>
          </p:nvSpPr>
          <p:spPr bwMode="auto">
            <a:xfrm>
              <a:off x="3674" y="1480"/>
              <a:ext cx="341"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34864" name="Line 75"/>
            <p:cNvSpPr>
              <a:spLocks noChangeShapeType="1"/>
            </p:cNvSpPr>
            <p:nvPr/>
          </p:nvSpPr>
          <p:spPr bwMode="auto">
            <a:xfrm>
              <a:off x="3674" y="1707"/>
              <a:ext cx="341"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34865" name="Line 76"/>
            <p:cNvSpPr>
              <a:spLocks noChangeShapeType="1"/>
            </p:cNvSpPr>
            <p:nvPr/>
          </p:nvSpPr>
          <p:spPr bwMode="auto">
            <a:xfrm>
              <a:off x="3674" y="1934"/>
              <a:ext cx="341"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34866" name="Line 77"/>
            <p:cNvSpPr>
              <a:spLocks noChangeShapeType="1"/>
            </p:cNvSpPr>
            <p:nvPr/>
          </p:nvSpPr>
          <p:spPr bwMode="auto">
            <a:xfrm>
              <a:off x="5148" y="2046"/>
              <a:ext cx="341"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34867" name="Line 78"/>
            <p:cNvSpPr>
              <a:spLocks noChangeShapeType="1"/>
            </p:cNvSpPr>
            <p:nvPr/>
          </p:nvSpPr>
          <p:spPr bwMode="auto">
            <a:xfrm>
              <a:off x="3674" y="2160"/>
              <a:ext cx="341"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34868" name="Line 79"/>
            <p:cNvSpPr>
              <a:spLocks noChangeShapeType="1"/>
            </p:cNvSpPr>
            <p:nvPr/>
          </p:nvSpPr>
          <p:spPr bwMode="auto">
            <a:xfrm>
              <a:off x="3674" y="2386"/>
              <a:ext cx="341"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34869" name="Line 80"/>
            <p:cNvSpPr>
              <a:spLocks noChangeShapeType="1"/>
            </p:cNvSpPr>
            <p:nvPr/>
          </p:nvSpPr>
          <p:spPr bwMode="auto">
            <a:xfrm>
              <a:off x="3674" y="2612"/>
              <a:ext cx="341"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34870" name="Line 81"/>
            <p:cNvSpPr>
              <a:spLocks noChangeShapeType="1"/>
            </p:cNvSpPr>
            <p:nvPr/>
          </p:nvSpPr>
          <p:spPr bwMode="auto">
            <a:xfrm>
              <a:off x="3674" y="2838"/>
              <a:ext cx="341"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grpSp>
      <p:graphicFrame>
        <p:nvGraphicFramePr>
          <p:cNvPr id="517202" name="Object 82"/>
          <p:cNvGraphicFramePr>
            <a:graphicFrameLocks noChangeAspect="1"/>
          </p:cNvGraphicFramePr>
          <p:nvPr/>
        </p:nvGraphicFramePr>
        <p:xfrm>
          <a:off x="2328863" y="5229226"/>
          <a:ext cx="2493962" cy="1389063"/>
        </p:xfrm>
        <a:graphic>
          <a:graphicData uri="http://schemas.openxmlformats.org/presentationml/2006/ole">
            <mc:AlternateContent xmlns:mc="http://schemas.openxmlformats.org/markup-compatibility/2006">
              <mc:Choice xmlns:v="urn:schemas-microsoft-com:vml" Requires="v">
                <p:oleObj spid="_x0000_s21520" name="Equation" r:id="rId4" imgW="1231900" imgH="685800" progId="Equation.3">
                  <p:embed/>
                </p:oleObj>
              </mc:Choice>
              <mc:Fallback>
                <p:oleObj name="Equation" r:id="rId4" imgW="1231900" imgH="685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28863" y="5229226"/>
                        <a:ext cx="2493962" cy="1389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7205" name="Object 85"/>
          <p:cNvGraphicFramePr>
            <a:graphicFrameLocks noChangeAspect="1"/>
          </p:cNvGraphicFramePr>
          <p:nvPr/>
        </p:nvGraphicFramePr>
        <p:xfrm>
          <a:off x="6861176" y="4491038"/>
          <a:ext cx="2970213" cy="2309812"/>
        </p:xfrm>
        <a:graphic>
          <a:graphicData uri="http://schemas.openxmlformats.org/presentationml/2006/ole">
            <mc:AlternateContent xmlns:mc="http://schemas.openxmlformats.org/markup-compatibility/2006">
              <mc:Choice xmlns:v="urn:schemas-microsoft-com:vml" Requires="v">
                <p:oleObj spid="_x0000_s21521" name="Visio" r:id="rId6" imgW="1891955" imgH="1471087" progId="Visio.Drawing.11">
                  <p:embed/>
                </p:oleObj>
              </mc:Choice>
              <mc:Fallback>
                <p:oleObj name="Visio" r:id="rId6" imgW="1891955" imgH="1471087" progId="Visio.Drawing.1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61176" y="4491038"/>
                        <a:ext cx="2970213" cy="2309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2124910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517123">
                                            <p:txEl>
                                              <p:pRg st="0" end="0"/>
                                            </p:txEl>
                                          </p:spTgt>
                                        </p:tgtEl>
                                        <p:attrNameLst>
                                          <p:attrName>style.visibility</p:attrName>
                                        </p:attrNameLst>
                                      </p:cBhvr>
                                      <p:to>
                                        <p:strVal val="visible"/>
                                      </p:to>
                                    </p:set>
                                    <p:animEffect transition="in" filter="wipe(left)">
                                      <p:cBhvr>
                                        <p:cTn id="7" dur="500"/>
                                        <p:tgtEl>
                                          <p:spTgt spid="517123">
                                            <p:txEl>
                                              <p:pRg st="0" end="0"/>
                                            </p:txEl>
                                          </p:spTgt>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517186"/>
                                        </p:tgtEl>
                                        <p:attrNameLst>
                                          <p:attrName>style.visibility</p:attrName>
                                        </p:attrNameLst>
                                      </p:cBhvr>
                                      <p:to>
                                        <p:strVal val="visible"/>
                                      </p:to>
                                    </p:set>
                                    <p:animEffect transition="in" filter="wipe(up)">
                                      <p:cBhvr>
                                        <p:cTn id="11" dur="500"/>
                                        <p:tgtEl>
                                          <p:spTgt spid="517186"/>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517202"/>
                                        </p:tgtEl>
                                        <p:attrNameLst>
                                          <p:attrName>style.visibility</p:attrName>
                                        </p:attrNameLst>
                                      </p:cBhvr>
                                      <p:to>
                                        <p:strVal val="visible"/>
                                      </p:to>
                                    </p:set>
                                    <p:animEffect transition="in" filter="wipe(left)">
                                      <p:cBhvr>
                                        <p:cTn id="20" dur="500"/>
                                        <p:tgtEl>
                                          <p:spTgt spid="517202"/>
                                        </p:tgtEl>
                                      </p:cBhvr>
                                    </p:animEffect>
                                  </p:childTnLst>
                                </p:cTn>
                              </p:par>
                            </p:childTnLst>
                          </p:cTn>
                        </p:par>
                        <p:par>
                          <p:cTn id="21" fill="hold" nodeType="afterGroup">
                            <p:stCondLst>
                              <p:cond delay="500"/>
                            </p:stCondLst>
                            <p:childTnLst>
                              <p:par>
                                <p:cTn id="22" presetID="22" presetClass="entr" presetSubtype="8" fill="hold" nodeType="afterEffect">
                                  <p:stCondLst>
                                    <p:cond delay="0"/>
                                  </p:stCondLst>
                                  <p:childTnLst>
                                    <p:set>
                                      <p:cBhvr>
                                        <p:cTn id="23" dur="1" fill="hold">
                                          <p:stCondLst>
                                            <p:cond delay="0"/>
                                          </p:stCondLst>
                                        </p:cTn>
                                        <p:tgtEl>
                                          <p:spTgt spid="517205"/>
                                        </p:tgtEl>
                                        <p:attrNameLst>
                                          <p:attrName>style.visibility</p:attrName>
                                        </p:attrNameLst>
                                      </p:cBhvr>
                                      <p:to>
                                        <p:strVal val="visible"/>
                                      </p:to>
                                    </p:set>
                                    <p:animEffect transition="in" filter="wipe(left)">
                                      <p:cBhvr>
                                        <p:cTn id="24" dur="500"/>
                                        <p:tgtEl>
                                          <p:spTgt spid="517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521234" y="728961"/>
            <a:ext cx="5301493" cy="4689312"/>
          </a:xfrm>
          <a:prstGeom prst="rect">
            <a:avLst/>
          </a:prstGeom>
        </p:spPr>
      </p:pic>
      <p:sp>
        <p:nvSpPr>
          <p:cNvPr id="4" name="Title 3"/>
          <p:cNvSpPr>
            <a:spLocks noGrp="1"/>
          </p:cNvSpPr>
          <p:nvPr>
            <p:ph type="title"/>
          </p:nvPr>
        </p:nvSpPr>
        <p:spPr>
          <a:xfrm>
            <a:off x="942703" y="356417"/>
            <a:ext cx="10515600" cy="523149"/>
          </a:xfrm>
        </p:spPr>
        <p:txBody>
          <a:bodyPr>
            <a:normAutofit/>
          </a:bodyPr>
          <a:lstStyle/>
          <a:p>
            <a:r>
              <a:rPr lang="en-US" sz="2800" b="1" dirty="0" smtClean="0">
                <a:latin typeface="Times New Roman" panose="02020603050405020304" pitchFamily="18" charset="0"/>
                <a:cs typeface="Times New Roman" panose="02020603050405020304" pitchFamily="18" charset="0"/>
              </a:rPr>
              <a:t>Decoder Circuit </a:t>
            </a:r>
            <a:endParaRPr lang="en-US" sz="2800" b="1" dirty="0">
              <a:latin typeface="Times New Roman" panose="02020603050405020304" pitchFamily="18" charset="0"/>
              <a:cs typeface="Times New Roman" panose="02020603050405020304" pitchFamily="18" charset="0"/>
            </a:endParaRPr>
          </a:p>
        </p:txBody>
      </p:sp>
      <p:sp>
        <p:nvSpPr>
          <p:cNvPr id="6" name="Title 3"/>
          <p:cNvSpPr txBox="1">
            <a:spLocks/>
          </p:cNvSpPr>
          <p:nvPr/>
        </p:nvSpPr>
        <p:spPr>
          <a:xfrm>
            <a:off x="881743" y="1361351"/>
            <a:ext cx="4500154" cy="31758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smtClean="0">
                <a:latin typeface="Times New Roman" panose="02020603050405020304" pitchFamily="18" charset="0"/>
                <a:cs typeface="Times New Roman" panose="02020603050405020304" pitchFamily="18" charset="0"/>
              </a:rPr>
              <a:t>A decoder is a circuit which takes an n-bits as input and use it to select (set to 1)exactly one of its 2</a:t>
            </a:r>
            <a:r>
              <a:rPr lang="en-US" sz="2400" baseline="30000" dirty="0" smtClean="0">
                <a:latin typeface="Times New Roman" panose="02020603050405020304" pitchFamily="18" charset="0"/>
                <a:cs typeface="Times New Roman" panose="02020603050405020304" pitchFamily="18" charset="0"/>
              </a:rPr>
              <a:t>n</a:t>
            </a:r>
            <a:r>
              <a:rPr lang="en-US" sz="2400" dirty="0" smtClean="0">
                <a:latin typeface="Times New Roman" panose="02020603050405020304" pitchFamily="18" charset="0"/>
                <a:cs typeface="Times New Roman" panose="02020603050405020304" pitchFamily="18" charset="0"/>
              </a:rPr>
              <a:t> outputs.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285014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a:xfrm>
            <a:off x="838200" y="365125"/>
            <a:ext cx="10515600" cy="580391"/>
          </a:xfrm>
        </p:spPr>
        <p:txBody>
          <a:bodyPr>
            <a:normAutofit/>
          </a:bodyPr>
          <a:lstStyle/>
          <a:p>
            <a:pPr>
              <a:defRPr/>
            </a:pPr>
            <a:r>
              <a:rPr lang="en-US" sz="2800" b="1" dirty="0" smtClean="0">
                <a:latin typeface="Times New Roman" panose="02020603050405020304" pitchFamily="18" charset="0"/>
                <a:cs typeface="Times New Roman" panose="02020603050405020304" pitchFamily="18" charset="0"/>
              </a:rPr>
              <a:t>Decoders</a:t>
            </a:r>
          </a:p>
        </p:txBody>
      </p:sp>
      <p:sp>
        <p:nvSpPr>
          <p:cNvPr id="507907" name="Rectangle 3"/>
          <p:cNvSpPr>
            <a:spLocks noGrp="1" noChangeArrowheads="1"/>
          </p:cNvSpPr>
          <p:nvPr>
            <p:ph type="body" idx="1"/>
          </p:nvPr>
        </p:nvSpPr>
        <p:spPr>
          <a:xfrm>
            <a:off x="696119" y="1116489"/>
            <a:ext cx="8280400" cy="1666875"/>
          </a:xfrm>
        </p:spPr>
        <p:txBody>
          <a:bodyPr>
            <a:normAutofit/>
          </a:bodyPr>
          <a:lstStyle/>
          <a:p>
            <a:r>
              <a:rPr lang="en-US" sz="2400" dirty="0" smtClean="0">
                <a:latin typeface="Times New Roman" panose="02020603050405020304" pitchFamily="18" charset="0"/>
                <a:cs typeface="Times New Roman" panose="02020603050405020304" pitchFamily="18" charset="0"/>
              </a:rPr>
              <a:t>Extract “</a:t>
            </a:r>
            <a:r>
              <a:rPr lang="en-US" sz="2400" i="1" dirty="0" smtClean="0">
                <a:latin typeface="Times New Roman" panose="02020603050405020304" pitchFamily="18" charset="0"/>
                <a:cs typeface="Times New Roman" panose="02020603050405020304" pitchFamily="18" charset="0"/>
              </a:rPr>
              <a:t>Information</a:t>
            </a:r>
            <a:r>
              <a:rPr lang="en-US" sz="2400" dirty="0" smtClean="0">
                <a:latin typeface="Times New Roman" panose="02020603050405020304" pitchFamily="18" charset="0"/>
                <a:cs typeface="Times New Roman" panose="02020603050405020304" pitchFamily="18" charset="0"/>
              </a:rPr>
              <a:t>” from the code</a:t>
            </a:r>
          </a:p>
          <a:p>
            <a:r>
              <a:rPr lang="en-US" sz="2400" dirty="0" smtClean="0">
                <a:latin typeface="Times New Roman" panose="02020603050405020304" pitchFamily="18" charset="0"/>
                <a:cs typeface="Times New Roman" panose="02020603050405020304" pitchFamily="18" charset="0"/>
              </a:rPr>
              <a:t>Binary Decoder</a:t>
            </a:r>
          </a:p>
          <a:p>
            <a:pPr lvl="1"/>
            <a:r>
              <a:rPr lang="en-US" dirty="0" smtClean="0">
                <a:latin typeface="Times New Roman" panose="02020603050405020304" pitchFamily="18" charset="0"/>
                <a:cs typeface="Times New Roman" panose="02020603050405020304" pitchFamily="18" charset="0"/>
              </a:rPr>
              <a:t>Example: 2-bit Binary Number</a:t>
            </a:r>
          </a:p>
        </p:txBody>
      </p:sp>
      <p:sp>
        <p:nvSpPr>
          <p:cNvPr id="507942" name="Litebulb"/>
          <p:cNvSpPr>
            <a:spLocks noChangeAspect="1" noEditPoints="1" noChangeArrowheads="1"/>
          </p:cNvSpPr>
          <p:nvPr/>
        </p:nvSpPr>
        <p:spPr bwMode="auto">
          <a:xfrm>
            <a:off x="8975726" y="3911600"/>
            <a:ext cx="436563" cy="596900"/>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0 60000 65536"/>
              <a:gd name="T9" fmla="*/ 0 60000 65536"/>
              <a:gd name="T10" fmla="*/ 0 60000 65536"/>
              <a:gd name="T11" fmla="*/ 0 60000 65536"/>
              <a:gd name="T12" fmla="*/ 3556 w 21600"/>
              <a:gd name="T13" fmla="*/ 2188 h 21600"/>
              <a:gd name="T14" fmla="*/ 18277 w 21600"/>
              <a:gd name="T15" fmla="*/ 9282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chemeClr val="bg1"/>
          </a:solidFill>
          <a:ln w="19050">
            <a:solidFill>
              <a:srgbClr val="000000"/>
            </a:solidFill>
            <a:miter lim="800000"/>
            <a:headEnd/>
            <a:tailEnd/>
          </a:ln>
        </p:spPr>
        <p:txBody>
          <a:bodyPr/>
          <a:lstStyle/>
          <a:p>
            <a:endParaRPr lang="en-US"/>
          </a:p>
        </p:txBody>
      </p:sp>
      <p:sp>
        <p:nvSpPr>
          <p:cNvPr id="507941" name="Litebulb"/>
          <p:cNvSpPr>
            <a:spLocks noChangeAspect="1" noEditPoints="1" noChangeArrowheads="1"/>
          </p:cNvSpPr>
          <p:nvPr/>
        </p:nvSpPr>
        <p:spPr bwMode="auto">
          <a:xfrm>
            <a:off x="7896226" y="3911600"/>
            <a:ext cx="436563" cy="596900"/>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0 60000 65536"/>
              <a:gd name="T9" fmla="*/ 0 60000 65536"/>
              <a:gd name="T10" fmla="*/ 0 60000 65536"/>
              <a:gd name="T11" fmla="*/ 0 60000 65536"/>
              <a:gd name="T12" fmla="*/ 3556 w 21600"/>
              <a:gd name="T13" fmla="*/ 2188 h 21600"/>
              <a:gd name="T14" fmla="*/ 18277 w 21600"/>
              <a:gd name="T15" fmla="*/ 9282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chemeClr val="bg1"/>
          </a:solidFill>
          <a:ln w="19050">
            <a:solidFill>
              <a:srgbClr val="000000"/>
            </a:solidFill>
            <a:miter lim="800000"/>
            <a:headEnd/>
            <a:tailEnd/>
          </a:ln>
        </p:spPr>
        <p:txBody>
          <a:bodyPr/>
          <a:lstStyle/>
          <a:p>
            <a:endParaRPr lang="en-US"/>
          </a:p>
        </p:txBody>
      </p:sp>
      <p:sp>
        <p:nvSpPr>
          <p:cNvPr id="507940" name="Litebulb"/>
          <p:cNvSpPr>
            <a:spLocks noChangeAspect="1" noEditPoints="1" noChangeArrowheads="1"/>
          </p:cNvSpPr>
          <p:nvPr/>
        </p:nvSpPr>
        <p:spPr bwMode="auto">
          <a:xfrm>
            <a:off x="6816726" y="3911600"/>
            <a:ext cx="436563" cy="596900"/>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0 60000 65536"/>
              <a:gd name="T9" fmla="*/ 0 60000 65536"/>
              <a:gd name="T10" fmla="*/ 0 60000 65536"/>
              <a:gd name="T11" fmla="*/ 0 60000 65536"/>
              <a:gd name="T12" fmla="*/ 3556 w 21600"/>
              <a:gd name="T13" fmla="*/ 2188 h 21600"/>
              <a:gd name="T14" fmla="*/ 18277 w 21600"/>
              <a:gd name="T15" fmla="*/ 9282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chemeClr val="bg1"/>
          </a:solidFill>
          <a:ln w="19050">
            <a:solidFill>
              <a:srgbClr val="000000"/>
            </a:solidFill>
            <a:miter lim="800000"/>
            <a:headEnd/>
            <a:tailEnd/>
          </a:ln>
        </p:spPr>
        <p:txBody>
          <a:bodyPr/>
          <a:lstStyle/>
          <a:p>
            <a:endParaRPr lang="en-US"/>
          </a:p>
        </p:txBody>
      </p:sp>
      <p:sp>
        <p:nvSpPr>
          <p:cNvPr id="507914" name="Litebulb"/>
          <p:cNvSpPr>
            <a:spLocks noChangeAspect="1" noEditPoints="1" noChangeArrowheads="1"/>
          </p:cNvSpPr>
          <p:nvPr/>
        </p:nvSpPr>
        <p:spPr bwMode="auto">
          <a:xfrm>
            <a:off x="5735638" y="3911600"/>
            <a:ext cx="436562" cy="596900"/>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0 60000 65536"/>
              <a:gd name="T9" fmla="*/ 0 60000 65536"/>
              <a:gd name="T10" fmla="*/ 0 60000 65536"/>
              <a:gd name="T11" fmla="*/ 0 60000 65536"/>
              <a:gd name="T12" fmla="*/ 3556 w 21600"/>
              <a:gd name="T13" fmla="*/ 2188 h 21600"/>
              <a:gd name="T14" fmla="*/ 18277 w 21600"/>
              <a:gd name="T15" fmla="*/ 9282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0000"/>
          </a:solidFill>
          <a:ln w="19050">
            <a:solidFill>
              <a:srgbClr val="000000"/>
            </a:solidFill>
            <a:miter lim="800000"/>
            <a:headEnd/>
            <a:tailEnd/>
          </a:ln>
        </p:spPr>
        <p:txBody>
          <a:bodyPr/>
          <a:lstStyle/>
          <a:p>
            <a:endParaRPr lang="en-US">
              <a:solidFill>
                <a:srgbClr val="FF0000"/>
              </a:solidFill>
            </a:endParaRPr>
          </a:p>
        </p:txBody>
      </p:sp>
      <p:grpSp>
        <p:nvGrpSpPr>
          <p:cNvPr id="3" name="Group 82"/>
          <p:cNvGrpSpPr>
            <a:grpSpLocks/>
          </p:cNvGrpSpPr>
          <p:nvPr/>
        </p:nvGrpSpPr>
        <p:grpSpPr bwMode="auto">
          <a:xfrm>
            <a:off x="4656138" y="4689475"/>
            <a:ext cx="4538662" cy="1079500"/>
            <a:chOff x="1973" y="2954"/>
            <a:chExt cx="2859" cy="680"/>
          </a:xfrm>
        </p:grpSpPr>
        <p:sp>
          <p:nvSpPr>
            <p:cNvPr id="20527" name="Line 64"/>
            <p:cNvSpPr>
              <a:spLocks noChangeShapeType="1"/>
            </p:cNvSpPr>
            <p:nvPr/>
          </p:nvSpPr>
          <p:spPr bwMode="auto">
            <a:xfrm>
              <a:off x="1973" y="2954"/>
              <a:ext cx="818"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0528" name="Line 66"/>
            <p:cNvSpPr>
              <a:spLocks noChangeShapeType="1"/>
            </p:cNvSpPr>
            <p:nvPr/>
          </p:nvSpPr>
          <p:spPr bwMode="auto">
            <a:xfrm>
              <a:off x="1973" y="3181"/>
              <a:ext cx="1498"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0529" name="Line 67"/>
            <p:cNvSpPr>
              <a:spLocks noChangeShapeType="1"/>
            </p:cNvSpPr>
            <p:nvPr/>
          </p:nvSpPr>
          <p:spPr bwMode="auto">
            <a:xfrm flipV="1">
              <a:off x="1973" y="3407"/>
              <a:ext cx="2178"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0530" name="Line 68"/>
            <p:cNvSpPr>
              <a:spLocks noChangeShapeType="1"/>
            </p:cNvSpPr>
            <p:nvPr/>
          </p:nvSpPr>
          <p:spPr bwMode="auto">
            <a:xfrm flipV="1">
              <a:off x="1973" y="3634"/>
              <a:ext cx="2859"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grpSp>
      <p:grpSp>
        <p:nvGrpSpPr>
          <p:cNvPr id="4" name="Group 83"/>
          <p:cNvGrpSpPr>
            <a:grpSpLocks/>
          </p:cNvGrpSpPr>
          <p:nvPr/>
        </p:nvGrpSpPr>
        <p:grpSpPr bwMode="auto">
          <a:xfrm>
            <a:off x="5942014" y="4508501"/>
            <a:ext cx="3252787" cy="1260475"/>
            <a:chOff x="2783" y="2840"/>
            <a:chExt cx="2049" cy="794"/>
          </a:xfrm>
        </p:grpSpPr>
        <p:sp>
          <p:nvSpPr>
            <p:cNvPr id="20523" name="Line 65"/>
            <p:cNvSpPr>
              <a:spLocks noChangeShapeType="1"/>
            </p:cNvSpPr>
            <p:nvPr/>
          </p:nvSpPr>
          <p:spPr bwMode="auto">
            <a:xfrm flipH="1">
              <a:off x="2783" y="2840"/>
              <a:ext cx="0" cy="114"/>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0524" name="Line 69"/>
            <p:cNvSpPr>
              <a:spLocks noChangeShapeType="1"/>
            </p:cNvSpPr>
            <p:nvPr/>
          </p:nvSpPr>
          <p:spPr bwMode="auto">
            <a:xfrm>
              <a:off x="4832" y="2840"/>
              <a:ext cx="0" cy="794"/>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0525" name="Line 70"/>
            <p:cNvSpPr>
              <a:spLocks noChangeShapeType="1"/>
            </p:cNvSpPr>
            <p:nvPr/>
          </p:nvSpPr>
          <p:spPr bwMode="auto">
            <a:xfrm>
              <a:off x="4151" y="2840"/>
              <a:ext cx="0" cy="567"/>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0526" name="Line 71"/>
            <p:cNvSpPr>
              <a:spLocks noChangeShapeType="1"/>
            </p:cNvSpPr>
            <p:nvPr/>
          </p:nvSpPr>
          <p:spPr bwMode="auto">
            <a:xfrm>
              <a:off x="3471" y="2840"/>
              <a:ext cx="0" cy="341"/>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grpSp>
      <p:grpSp>
        <p:nvGrpSpPr>
          <p:cNvPr id="5" name="Group 81"/>
          <p:cNvGrpSpPr>
            <a:grpSpLocks/>
          </p:cNvGrpSpPr>
          <p:nvPr/>
        </p:nvGrpSpPr>
        <p:grpSpPr bwMode="auto">
          <a:xfrm>
            <a:off x="2265364" y="4329114"/>
            <a:ext cx="2390775" cy="1800225"/>
            <a:chOff x="467" y="2727"/>
            <a:chExt cx="1506" cy="1134"/>
          </a:xfrm>
        </p:grpSpPr>
        <p:sp>
          <p:nvSpPr>
            <p:cNvPr id="20519" name="AutoShape 63"/>
            <p:cNvSpPr>
              <a:spLocks noChangeArrowheads="1"/>
            </p:cNvSpPr>
            <p:nvPr/>
          </p:nvSpPr>
          <p:spPr bwMode="auto">
            <a:xfrm>
              <a:off x="1066" y="2727"/>
              <a:ext cx="907" cy="1134"/>
            </a:xfrm>
            <a:prstGeom prst="roundRect">
              <a:avLst>
                <a:gd name="adj" fmla="val 16667"/>
              </a:avLst>
            </a:prstGeom>
            <a:solidFill>
              <a:schemeClr val="bg1"/>
            </a:solidFill>
            <a:ln w="28575" algn="ctr">
              <a:solidFill>
                <a:srgbClr val="008000"/>
              </a:solidFill>
              <a:round/>
              <a:headEnd/>
              <a:tailEnd/>
            </a:ln>
          </p:spPr>
          <p:txBody>
            <a:bodyPr wrap="none"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50000"/>
                </a:spcBef>
                <a:buClr>
                  <a:schemeClr val="bg1"/>
                </a:buClr>
                <a:buFont typeface="Arial" panose="020B0604020202020204" pitchFamily="34" charset="0"/>
                <a:buNone/>
              </a:pPr>
              <a:r>
                <a:rPr lang="en-US" sz="2400" b="1" dirty="0">
                  <a:latin typeface="Times New Roman" panose="02020603050405020304" pitchFamily="18" charset="0"/>
                  <a:cs typeface="Times New Roman" panose="02020603050405020304" pitchFamily="18" charset="0"/>
                </a:rPr>
                <a:t>Binary</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Decoder</a:t>
              </a:r>
            </a:p>
          </p:txBody>
        </p:sp>
        <p:sp>
          <p:nvSpPr>
            <p:cNvPr id="20520" name="Line 72"/>
            <p:cNvSpPr>
              <a:spLocks noChangeShapeType="1"/>
            </p:cNvSpPr>
            <p:nvPr/>
          </p:nvSpPr>
          <p:spPr bwMode="auto">
            <a:xfrm>
              <a:off x="725" y="3067"/>
              <a:ext cx="341"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0521" name="Line 73"/>
            <p:cNvSpPr>
              <a:spLocks noChangeShapeType="1"/>
            </p:cNvSpPr>
            <p:nvPr/>
          </p:nvSpPr>
          <p:spPr bwMode="auto">
            <a:xfrm>
              <a:off x="725" y="3521"/>
              <a:ext cx="341"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0522" name="Text Box 74"/>
            <p:cNvSpPr txBox="1">
              <a:spLocks noChangeArrowheads="1"/>
            </p:cNvSpPr>
            <p:nvPr/>
          </p:nvSpPr>
          <p:spPr bwMode="auto">
            <a:xfrm>
              <a:off x="467" y="2888"/>
              <a:ext cx="226" cy="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chemeClr val="bg1"/>
                </a:buClr>
                <a:buFont typeface="Arial" panose="020B0604020202020204" pitchFamily="34" charset="0"/>
                <a:buNone/>
              </a:pPr>
              <a:r>
                <a:rPr lang="en-US" sz="2400" b="1" i="1" baseline="-25000">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x</a:t>
              </a:r>
              <a:r>
                <a:rPr lang="en-US" sz="2400" b="1" i="1" baseline="-25000">
                  <a:latin typeface="Times New Roman" panose="02020603050405020304" pitchFamily="18" charset="0"/>
                  <a:cs typeface="Times New Roman" panose="02020603050405020304" pitchFamily="18" charset="0"/>
                </a:rPr>
                <a:t>1</a:t>
              </a:r>
            </a:p>
            <a:p>
              <a:pPr algn="ctr">
                <a:buClr>
                  <a:schemeClr val="bg1"/>
                </a:buClr>
                <a:buFont typeface="Arial" panose="020B0604020202020204" pitchFamily="34" charset="0"/>
                <a:buNone/>
              </a:pPr>
              <a:endParaRPr lang="en-US" sz="2400" b="1" i="1">
                <a:latin typeface="Times New Roman" panose="02020603050405020304" pitchFamily="18" charset="0"/>
                <a:cs typeface="Times New Roman" panose="02020603050405020304" pitchFamily="18" charset="0"/>
              </a:endParaRPr>
            </a:p>
            <a:p>
              <a:pPr algn="ctr">
                <a:buClr>
                  <a:schemeClr val="bg1"/>
                </a:buClr>
                <a:buFont typeface="Arial" panose="020B0604020202020204" pitchFamily="34" charset="0"/>
                <a:buNone/>
              </a:pPr>
              <a:r>
                <a:rPr lang="en-US" sz="2400" b="1" i="1">
                  <a:latin typeface="Times New Roman" panose="02020603050405020304" pitchFamily="18" charset="0"/>
                  <a:cs typeface="Times New Roman" panose="02020603050405020304" pitchFamily="18" charset="0"/>
                </a:rPr>
                <a:t>x</a:t>
              </a:r>
              <a:r>
                <a:rPr lang="en-US" sz="2400" b="1" i="1" baseline="-25000">
                  <a:latin typeface="Times New Roman" panose="02020603050405020304" pitchFamily="18" charset="0"/>
                  <a:cs typeface="Times New Roman" panose="02020603050405020304" pitchFamily="18" charset="0"/>
                </a:rPr>
                <a:t>0</a:t>
              </a:r>
            </a:p>
          </p:txBody>
        </p:sp>
      </p:grpSp>
      <p:sp>
        <p:nvSpPr>
          <p:cNvPr id="507981" name="AutoShape 77"/>
          <p:cNvSpPr>
            <a:spLocks noChangeArrowheads="1"/>
          </p:cNvSpPr>
          <p:nvPr/>
        </p:nvSpPr>
        <p:spPr bwMode="auto">
          <a:xfrm>
            <a:off x="7754145" y="1042353"/>
            <a:ext cx="1439862" cy="1081087"/>
          </a:xfrm>
          <a:prstGeom prst="wedgeRoundRectCallout">
            <a:avLst>
              <a:gd name="adj1" fmla="val -136530"/>
              <a:gd name="adj2" fmla="val 141096"/>
              <a:gd name="adj3" fmla="val 16667"/>
            </a:avLst>
          </a:prstGeom>
          <a:noFill/>
          <a:ln w="28575" algn="ctr">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50000"/>
              </a:spcBef>
              <a:buClr>
                <a:schemeClr val="bg1"/>
              </a:buClr>
              <a:buFont typeface="Arial" panose="020B0604020202020204" pitchFamily="34" charset="0"/>
              <a:buNone/>
            </a:pPr>
            <a:r>
              <a:rPr lang="en-US" sz="2200" dirty="0">
                <a:latin typeface="Times New Roman" panose="02020603050405020304" pitchFamily="18" charset="0"/>
                <a:cs typeface="Times New Roman" panose="02020603050405020304" pitchFamily="18" charset="0"/>
              </a:rPr>
              <a:t>Only </a:t>
            </a:r>
            <a:r>
              <a:rPr lang="en-US" sz="2200" i="1" dirty="0">
                <a:latin typeface="Times New Roman" panose="02020603050405020304" pitchFamily="18" charset="0"/>
                <a:cs typeface="Times New Roman" panose="02020603050405020304" pitchFamily="18" charset="0"/>
              </a:rPr>
              <a:t>one</a:t>
            </a:r>
            <a:r>
              <a:rPr lang="en-US" sz="2200" dirty="0">
                <a:latin typeface="Times New Roman" panose="02020603050405020304" pitchFamily="18" charset="0"/>
                <a:cs typeface="Times New Roman" panose="02020603050405020304" pitchFamily="18" charset="0"/>
              </a:rPr>
              <a:t> lamp will turn on</a:t>
            </a:r>
          </a:p>
        </p:txBody>
      </p:sp>
      <p:sp>
        <p:nvSpPr>
          <p:cNvPr id="507982" name="Text Box 78"/>
          <p:cNvSpPr txBox="1">
            <a:spLocks noChangeArrowheads="1"/>
          </p:cNvSpPr>
          <p:nvPr/>
        </p:nvSpPr>
        <p:spPr bwMode="auto">
          <a:xfrm>
            <a:off x="2738438" y="4470400"/>
            <a:ext cx="360362"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chemeClr val="bg1"/>
              </a:buClr>
              <a:buFont typeface="Arial" panose="020B0604020202020204" pitchFamily="34" charset="0"/>
              <a:buNone/>
            </a:pPr>
            <a:r>
              <a:rPr lang="en-US" sz="2400" b="1">
                <a:latin typeface="Times New Roman" panose="02020603050405020304" pitchFamily="18" charset="0"/>
                <a:cs typeface="Times New Roman" panose="02020603050405020304" pitchFamily="18" charset="0"/>
              </a:rPr>
              <a:t>0</a:t>
            </a:r>
          </a:p>
          <a:p>
            <a:pPr algn="ctr">
              <a:buClr>
                <a:schemeClr val="bg1"/>
              </a:buClr>
              <a:buFont typeface="Arial" panose="020B0604020202020204" pitchFamily="34" charset="0"/>
              <a:buNone/>
            </a:pPr>
            <a:endParaRPr lang="en-US" sz="2400" b="1">
              <a:latin typeface="Times New Roman" panose="02020603050405020304" pitchFamily="18" charset="0"/>
              <a:cs typeface="Times New Roman" panose="02020603050405020304" pitchFamily="18" charset="0"/>
            </a:endParaRPr>
          </a:p>
          <a:p>
            <a:pPr algn="ctr">
              <a:buClr>
                <a:schemeClr val="bg1"/>
              </a:buClr>
              <a:buFont typeface="Arial" panose="020B0604020202020204" pitchFamily="34" charset="0"/>
              <a:buNone/>
            </a:pPr>
            <a:r>
              <a:rPr lang="en-US" sz="2400" b="1">
                <a:latin typeface="Times New Roman" panose="02020603050405020304" pitchFamily="18" charset="0"/>
                <a:cs typeface="Times New Roman" panose="02020603050405020304" pitchFamily="18" charset="0"/>
              </a:rPr>
              <a:t>0</a:t>
            </a:r>
          </a:p>
        </p:txBody>
      </p:sp>
      <p:sp>
        <p:nvSpPr>
          <p:cNvPr id="507983" name="Text Box 79"/>
          <p:cNvSpPr txBox="1">
            <a:spLocks noChangeArrowheads="1"/>
          </p:cNvSpPr>
          <p:nvPr/>
        </p:nvSpPr>
        <p:spPr bwMode="auto">
          <a:xfrm>
            <a:off x="4656138" y="4329113"/>
            <a:ext cx="360362"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chemeClr val="bg1"/>
              </a:buClr>
              <a:buFont typeface="Arial" panose="020B0604020202020204" pitchFamily="34" charset="0"/>
              <a:buNone/>
            </a:pPr>
            <a:r>
              <a:rPr lang="en-US" sz="2400" b="1">
                <a:latin typeface="Times New Roman" panose="02020603050405020304" pitchFamily="18" charset="0"/>
                <a:cs typeface="Times New Roman" panose="02020603050405020304" pitchFamily="18" charset="0"/>
              </a:rPr>
              <a:t>1</a:t>
            </a:r>
          </a:p>
          <a:p>
            <a:pPr algn="ctr">
              <a:buClr>
                <a:schemeClr val="bg1"/>
              </a:buClr>
              <a:buFont typeface="Arial" panose="020B0604020202020204" pitchFamily="34" charset="0"/>
              <a:buNone/>
            </a:pPr>
            <a:r>
              <a:rPr lang="en-US" sz="2400" b="1">
                <a:latin typeface="Times New Roman" panose="02020603050405020304" pitchFamily="18" charset="0"/>
                <a:cs typeface="Times New Roman" panose="02020603050405020304" pitchFamily="18" charset="0"/>
              </a:rPr>
              <a:t>0</a:t>
            </a:r>
          </a:p>
          <a:p>
            <a:pPr algn="ctr">
              <a:buClr>
                <a:schemeClr val="bg1"/>
              </a:buClr>
              <a:buFont typeface="Arial" panose="020B0604020202020204" pitchFamily="34" charset="0"/>
              <a:buNone/>
            </a:pPr>
            <a:r>
              <a:rPr lang="en-US" sz="2400" b="1">
                <a:latin typeface="Times New Roman" panose="02020603050405020304" pitchFamily="18" charset="0"/>
                <a:cs typeface="Times New Roman" panose="02020603050405020304" pitchFamily="18" charset="0"/>
              </a:rPr>
              <a:t>0</a:t>
            </a:r>
          </a:p>
          <a:p>
            <a:pPr algn="ctr">
              <a:buClr>
                <a:schemeClr val="bg1"/>
              </a:buClr>
              <a:buFont typeface="Arial" panose="020B0604020202020204" pitchFamily="34" charset="0"/>
              <a:buNone/>
            </a:pPr>
            <a:r>
              <a:rPr lang="en-US" sz="2400" b="1">
                <a:latin typeface="Times New Roman" panose="02020603050405020304" pitchFamily="18" charset="0"/>
                <a:cs typeface="Times New Roman" panose="02020603050405020304" pitchFamily="18" charset="0"/>
              </a:rPr>
              <a:t>0</a:t>
            </a:r>
          </a:p>
        </p:txBody>
      </p:sp>
      <p:sp>
        <p:nvSpPr>
          <p:cNvPr id="507928" name="WordArt 24"/>
          <p:cNvSpPr>
            <a:spLocks noChangeArrowheads="1" noChangeShapeType="1" noTextEdit="1"/>
          </p:cNvSpPr>
          <p:nvPr/>
        </p:nvSpPr>
        <p:spPr bwMode="auto">
          <a:xfrm>
            <a:off x="6802438" y="3167063"/>
            <a:ext cx="730250" cy="647700"/>
          </a:xfrm>
          <a:prstGeom prst="rect">
            <a:avLst/>
          </a:prstGeom>
        </p:spPr>
        <p:txBody>
          <a:bodyPr wrap="none" fromWordArt="1">
            <a:prstTxWarp prst="textPlain">
              <a:avLst>
                <a:gd name="adj" fmla="val 38477"/>
              </a:avLst>
            </a:prstTxWarp>
          </a:bodyPr>
          <a:lstStyle/>
          <a:p>
            <a:pPr algn="ctr"/>
            <a:r>
              <a:rPr lang="en-US" sz="3600" i="1" kern="10" spc="720" dirty="0">
                <a:ln w="9525">
                  <a:solidFill>
                    <a:schemeClr val="accent1"/>
                  </a:solidFill>
                  <a:round/>
                  <a:headEnd/>
                  <a:tailEnd/>
                </a:ln>
                <a:effectLst>
                  <a:outerShdw dist="45791" dir="3378596" algn="ctr" rotWithShape="0">
                    <a:srgbClr val="4D4D4D">
                      <a:alpha val="79999"/>
                    </a:srgbClr>
                  </a:outerShdw>
                </a:effectLst>
                <a:latin typeface="Arial Black" panose="020B0A04020102020204" pitchFamily="34" charset="0"/>
              </a:rPr>
              <a:t>1</a:t>
            </a:r>
          </a:p>
        </p:txBody>
      </p:sp>
      <p:sp>
        <p:nvSpPr>
          <p:cNvPr id="507925" name="WordArt 21"/>
          <p:cNvSpPr>
            <a:spLocks noChangeArrowheads="1" noChangeShapeType="1" noTextEdit="1"/>
          </p:cNvSpPr>
          <p:nvPr/>
        </p:nvSpPr>
        <p:spPr bwMode="auto">
          <a:xfrm>
            <a:off x="5718175" y="3165475"/>
            <a:ext cx="730250" cy="647700"/>
          </a:xfrm>
          <a:prstGeom prst="rect">
            <a:avLst/>
          </a:prstGeom>
        </p:spPr>
        <p:txBody>
          <a:bodyPr wrap="none" fromWordArt="1">
            <a:prstTxWarp prst="textPlain">
              <a:avLst>
                <a:gd name="adj" fmla="val 31958"/>
              </a:avLst>
            </a:prstTxWarp>
          </a:bodyPr>
          <a:lstStyle/>
          <a:p>
            <a:pPr algn="ctr"/>
            <a:r>
              <a:rPr lang="en-US" sz="3600" i="1" kern="10" spc="720" dirty="0">
                <a:ln w="9525">
                  <a:solidFill>
                    <a:schemeClr val="accent1"/>
                  </a:solidFill>
                  <a:round/>
                  <a:headEnd/>
                  <a:tailEnd/>
                </a:ln>
                <a:effectLst>
                  <a:outerShdw dist="45791" dir="3378596" algn="ctr" rotWithShape="0">
                    <a:srgbClr val="4D4D4D">
                      <a:alpha val="79999"/>
                    </a:srgbClr>
                  </a:outerShdw>
                </a:effectLst>
                <a:latin typeface="Arial Black" panose="020B0A04020102020204" pitchFamily="34" charset="0"/>
              </a:rPr>
              <a:t>0</a:t>
            </a:r>
          </a:p>
        </p:txBody>
      </p:sp>
      <p:sp>
        <p:nvSpPr>
          <p:cNvPr id="507937" name="WordArt 33"/>
          <p:cNvSpPr>
            <a:spLocks noChangeArrowheads="1" noChangeShapeType="1" noTextEdit="1"/>
          </p:cNvSpPr>
          <p:nvPr/>
        </p:nvSpPr>
        <p:spPr bwMode="auto">
          <a:xfrm>
            <a:off x="7881938" y="3167063"/>
            <a:ext cx="730250" cy="647700"/>
          </a:xfrm>
          <a:prstGeom prst="rect">
            <a:avLst/>
          </a:prstGeom>
        </p:spPr>
        <p:txBody>
          <a:bodyPr wrap="none" fromWordArt="1">
            <a:prstTxWarp prst="textPlain">
              <a:avLst>
                <a:gd name="adj" fmla="val 38477"/>
              </a:avLst>
            </a:prstTxWarp>
          </a:bodyPr>
          <a:lstStyle/>
          <a:p>
            <a:pPr algn="ctr"/>
            <a:r>
              <a:rPr lang="en-US" sz="3600" i="1" kern="10" spc="720" dirty="0">
                <a:ln w="9525">
                  <a:solidFill>
                    <a:schemeClr val="accent1"/>
                  </a:solidFill>
                  <a:round/>
                  <a:headEnd/>
                  <a:tailEnd/>
                </a:ln>
                <a:effectLst>
                  <a:outerShdw dist="45791" dir="3378596" algn="ctr" rotWithShape="0">
                    <a:srgbClr val="4D4D4D">
                      <a:alpha val="79999"/>
                    </a:srgbClr>
                  </a:outerShdw>
                </a:effectLst>
                <a:latin typeface="Arial Black" panose="020B0A04020102020204" pitchFamily="34" charset="0"/>
              </a:rPr>
              <a:t>2</a:t>
            </a:r>
          </a:p>
        </p:txBody>
      </p:sp>
      <p:sp>
        <p:nvSpPr>
          <p:cNvPr id="507939" name="WordArt 35"/>
          <p:cNvSpPr>
            <a:spLocks noChangeArrowheads="1" noChangeShapeType="1" noTextEdit="1"/>
          </p:cNvSpPr>
          <p:nvPr/>
        </p:nvSpPr>
        <p:spPr bwMode="auto">
          <a:xfrm>
            <a:off x="8963025" y="3167063"/>
            <a:ext cx="730250" cy="647700"/>
          </a:xfrm>
          <a:prstGeom prst="rect">
            <a:avLst/>
          </a:prstGeom>
        </p:spPr>
        <p:txBody>
          <a:bodyPr wrap="none" fromWordArt="1">
            <a:prstTxWarp prst="textPlain">
              <a:avLst>
                <a:gd name="adj" fmla="val 38477"/>
              </a:avLst>
            </a:prstTxWarp>
          </a:bodyPr>
          <a:lstStyle/>
          <a:p>
            <a:pPr algn="ctr"/>
            <a:r>
              <a:rPr lang="en-US" sz="3600" i="1" kern="10" spc="720" dirty="0">
                <a:ln w="9525">
                  <a:solidFill>
                    <a:schemeClr val="accent1"/>
                  </a:solidFill>
                  <a:round/>
                  <a:headEnd/>
                  <a:tailEnd/>
                </a:ln>
                <a:effectLst>
                  <a:outerShdw dist="45791" dir="3378596" algn="ctr" rotWithShape="0">
                    <a:srgbClr val="4D4D4D">
                      <a:alpha val="79999"/>
                    </a:srgbClr>
                  </a:outerShdw>
                </a:effectLst>
                <a:latin typeface="Arial Black" panose="020B0A04020102020204" pitchFamily="34" charset="0"/>
              </a:rPr>
              <a:t>3</a:t>
            </a:r>
          </a:p>
        </p:txBody>
      </p:sp>
      <p:graphicFrame>
        <p:nvGraphicFramePr>
          <p:cNvPr id="2" name="Table 1"/>
          <p:cNvGraphicFramePr>
            <a:graphicFrameLocks noGrp="1"/>
          </p:cNvGraphicFramePr>
          <p:nvPr>
            <p:extLst/>
          </p:nvPr>
        </p:nvGraphicFramePr>
        <p:xfrm>
          <a:off x="203200" y="2355850"/>
          <a:ext cx="2241552" cy="1854200"/>
        </p:xfrm>
        <a:graphic>
          <a:graphicData uri="http://schemas.openxmlformats.org/drawingml/2006/table">
            <a:tbl>
              <a:tblPr firstRow="1" bandRow="1">
                <a:tableStyleId>{5C22544A-7EE6-4342-B048-85BDC9FD1C3A}</a:tableStyleId>
              </a:tblPr>
              <a:tblGrid>
                <a:gridCol w="747184">
                  <a:extLst>
                    <a:ext uri="{9D8B030D-6E8A-4147-A177-3AD203B41FA5}">
                      <a16:colId xmlns:a16="http://schemas.microsoft.com/office/drawing/2014/main" val="20000"/>
                    </a:ext>
                  </a:extLst>
                </a:gridCol>
                <a:gridCol w="747184">
                  <a:extLst>
                    <a:ext uri="{9D8B030D-6E8A-4147-A177-3AD203B41FA5}">
                      <a16:colId xmlns:a16="http://schemas.microsoft.com/office/drawing/2014/main" val="20001"/>
                    </a:ext>
                  </a:extLst>
                </a:gridCol>
                <a:gridCol w="747184">
                  <a:extLst>
                    <a:ext uri="{9D8B030D-6E8A-4147-A177-3AD203B41FA5}">
                      <a16:colId xmlns:a16="http://schemas.microsoft.com/office/drawing/2014/main" val="20002"/>
                    </a:ext>
                  </a:extLst>
                </a:gridCol>
              </a:tblGrid>
              <a:tr h="370840">
                <a:tc>
                  <a:txBody>
                    <a:bodyPr/>
                    <a:lstStyle/>
                    <a:p>
                      <a:pPr marL="0" algn="l" defTabSz="914400" rtl="0" eaLnBrk="1" latinLnBrk="0" hangingPunct="1"/>
                      <a:r>
                        <a:rPr lang="en-US" sz="1800" b="1" kern="1200" dirty="0" smtClean="0">
                          <a:solidFill>
                            <a:schemeClr val="tx1"/>
                          </a:solidFill>
                          <a:latin typeface="+mn-lt"/>
                          <a:ea typeface="+mn-ea"/>
                          <a:cs typeface="+mn-cs"/>
                        </a:rPr>
                        <a:t>x</a:t>
                      </a:r>
                      <a:r>
                        <a:rPr lang="en-US" sz="2400" b="1" kern="1200" baseline="-25000" dirty="0" smtClean="0">
                          <a:solidFill>
                            <a:schemeClr val="tx1"/>
                          </a:solidFill>
                          <a:latin typeface="+mn-lt"/>
                          <a:ea typeface="+mn-ea"/>
                          <a:cs typeface="+mn-cs"/>
                        </a:rPr>
                        <a:t>1</a:t>
                      </a:r>
                      <a:endParaRPr lang="en-US" sz="1800" b="1" kern="1200" baseline="-25000" dirty="0">
                        <a:solidFill>
                          <a:schemeClr val="tx1"/>
                        </a:solidFill>
                        <a:latin typeface="+mn-lt"/>
                        <a:ea typeface="+mn-ea"/>
                        <a:cs typeface="+mn-cs"/>
                      </a:endParaRPr>
                    </a:p>
                  </a:txBody>
                  <a:tcPr/>
                </a:tc>
                <a:tc>
                  <a:txBody>
                    <a:bodyPr/>
                    <a:lstStyle/>
                    <a:p>
                      <a:r>
                        <a:rPr lang="en-US" b="1" dirty="0" smtClean="0">
                          <a:solidFill>
                            <a:schemeClr val="tx1"/>
                          </a:solidFill>
                        </a:rPr>
                        <a:t>x</a:t>
                      </a:r>
                      <a:r>
                        <a:rPr lang="en-US" sz="2400" b="1" baseline="-25000" dirty="0" smtClean="0">
                          <a:solidFill>
                            <a:schemeClr val="tx1"/>
                          </a:solidFill>
                        </a:rPr>
                        <a:t>0</a:t>
                      </a:r>
                      <a:endParaRPr lang="en-US" b="1" baseline="-25000" dirty="0">
                        <a:solidFill>
                          <a:schemeClr val="tx1"/>
                        </a:solidFill>
                      </a:endParaRPr>
                    </a:p>
                  </a:txBody>
                  <a:tcPr/>
                </a:tc>
                <a:tc>
                  <a:txBody>
                    <a:bodyPr/>
                    <a:lstStyle/>
                    <a:p>
                      <a:r>
                        <a:rPr lang="en-US" b="1" dirty="0" smtClean="0">
                          <a:solidFill>
                            <a:schemeClr val="tx1"/>
                          </a:solidFill>
                        </a:rPr>
                        <a:t>O/P</a:t>
                      </a:r>
                      <a:endParaRPr lang="en-US" b="1" dirty="0">
                        <a:solidFill>
                          <a:schemeClr val="tx1"/>
                        </a:solidFill>
                      </a:endParaRPr>
                    </a:p>
                  </a:txBody>
                  <a:tcPr/>
                </a:tc>
                <a:extLst>
                  <a:ext uri="{0D108BD9-81ED-4DB2-BD59-A6C34878D82A}">
                    <a16:rowId xmlns:a16="http://schemas.microsoft.com/office/drawing/2014/main" val="10000"/>
                  </a:ext>
                </a:extLst>
              </a:tr>
              <a:tr h="370840">
                <a:tc>
                  <a:txBody>
                    <a:bodyPr/>
                    <a:lstStyle/>
                    <a:p>
                      <a:r>
                        <a:rPr lang="en-US" b="1" dirty="0" smtClean="0"/>
                        <a:t>0</a:t>
                      </a:r>
                      <a:endParaRPr lang="en-US" b="1" dirty="0"/>
                    </a:p>
                  </a:txBody>
                  <a:tcPr/>
                </a:tc>
                <a:tc>
                  <a:txBody>
                    <a:bodyPr/>
                    <a:lstStyle/>
                    <a:p>
                      <a:r>
                        <a:rPr lang="en-US" b="1" dirty="0" smtClean="0"/>
                        <a:t>0</a:t>
                      </a:r>
                      <a:endParaRPr lang="en-US" b="1" dirty="0"/>
                    </a:p>
                  </a:txBody>
                  <a:tcPr/>
                </a:tc>
                <a:tc>
                  <a:txBody>
                    <a:bodyPr/>
                    <a:lstStyle/>
                    <a:p>
                      <a:r>
                        <a:rPr lang="en-US" b="1" dirty="0" smtClean="0"/>
                        <a:t>0</a:t>
                      </a:r>
                      <a:endParaRPr lang="en-US" b="1" dirty="0"/>
                    </a:p>
                  </a:txBody>
                  <a:tcPr/>
                </a:tc>
                <a:extLst>
                  <a:ext uri="{0D108BD9-81ED-4DB2-BD59-A6C34878D82A}">
                    <a16:rowId xmlns:a16="http://schemas.microsoft.com/office/drawing/2014/main" val="10001"/>
                  </a:ext>
                </a:extLst>
              </a:tr>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7615177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507907">
                                            <p:txEl>
                                              <p:pRg st="0" end="0"/>
                                            </p:txEl>
                                          </p:spTgt>
                                        </p:tgtEl>
                                        <p:attrNameLst>
                                          <p:attrName>style.visibility</p:attrName>
                                        </p:attrNameLst>
                                      </p:cBhvr>
                                      <p:to>
                                        <p:strVal val="visible"/>
                                      </p:to>
                                    </p:set>
                                    <p:animEffect transition="in" filter="wipe(left)">
                                      <p:cBhvr>
                                        <p:cTn id="7" dur="500"/>
                                        <p:tgtEl>
                                          <p:spTgt spid="5079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07907">
                                            <p:txEl>
                                              <p:pRg st="1" end="1"/>
                                            </p:txEl>
                                          </p:spTgt>
                                        </p:tgtEl>
                                        <p:attrNameLst>
                                          <p:attrName>style.visibility</p:attrName>
                                        </p:attrNameLst>
                                      </p:cBhvr>
                                      <p:to>
                                        <p:strVal val="visible"/>
                                      </p:to>
                                    </p:set>
                                    <p:animEffect transition="in" filter="wipe(left)">
                                      <p:cBhvr>
                                        <p:cTn id="12" dur="500"/>
                                        <p:tgtEl>
                                          <p:spTgt spid="507907">
                                            <p:txEl>
                                              <p:pRg st="1" end="1"/>
                                            </p:txEl>
                                          </p:spTgt>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507907">
                                            <p:txEl>
                                              <p:pRg st="2" end="2"/>
                                            </p:txEl>
                                          </p:spTgt>
                                        </p:tgtEl>
                                        <p:attrNameLst>
                                          <p:attrName>style.visibility</p:attrName>
                                        </p:attrNameLst>
                                      </p:cBhvr>
                                      <p:to>
                                        <p:strVal val="visible"/>
                                      </p:to>
                                    </p:set>
                                    <p:animEffect transition="in" filter="wipe(left)">
                                      <p:cBhvr>
                                        <p:cTn id="16" dur="500"/>
                                        <p:tgtEl>
                                          <p:spTgt spid="507907">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left)">
                                      <p:cBhvr>
                                        <p:cTn id="25" dur="500"/>
                                        <p:tgtEl>
                                          <p:spTgt spid="3"/>
                                        </p:tgtEl>
                                      </p:cBhvr>
                                    </p:animEffect>
                                  </p:childTnLst>
                                </p:cTn>
                              </p:par>
                            </p:childTnLst>
                          </p:cTn>
                        </p:par>
                        <p:par>
                          <p:cTn id="26" fill="hold" nodeType="afterGroup">
                            <p:stCondLst>
                              <p:cond delay="1000"/>
                            </p:stCondLst>
                            <p:childTnLst>
                              <p:par>
                                <p:cTn id="27" presetID="22" presetClass="entr" presetSubtype="4" fill="hold"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down)">
                                      <p:cBhvr>
                                        <p:cTn id="29" dur="500"/>
                                        <p:tgtEl>
                                          <p:spTgt spid="4"/>
                                        </p:tgtEl>
                                      </p:cBhvr>
                                    </p:animEffect>
                                  </p:childTnLst>
                                </p:cTn>
                              </p:par>
                            </p:childTnLst>
                          </p:cTn>
                        </p:par>
                        <p:par>
                          <p:cTn id="30" fill="hold" nodeType="afterGroup">
                            <p:stCondLst>
                              <p:cond delay="1500"/>
                            </p:stCondLst>
                            <p:childTnLst>
                              <p:par>
                                <p:cTn id="31" presetID="22" presetClass="entr" presetSubtype="4" fill="hold" grpId="0" nodeType="afterEffect">
                                  <p:stCondLst>
                                    <p:cond delay="0"/>
                                  </p:stCondLst>
                                  <p:childTnLst>
                                    <p:set>
                                      <p:cBhvr>
                                        <p:cTn id="32" dur="1" fill="hold">
                                          <p:stCondLst>
                                            <p:cond delay="0"/>
                                          </p:stCondLst>
                                        </p:cTn>
                                        <p:tgtEl>
                                          <p:spTgt spid="507914"/>
                                        </p:tgtEl>
                                        <p:attrNameLst>
                                          <p:attrName>style.visibility</p:attrName>
                                        </p:attrNameLst>
                                      </p:cBhvr>
                                      <p:to>
                                        <p:strVal val="visible"/>
                                      </p:to>
                                    </p:set>
                                    <p:animEffect transition="in" filter="wipe(down)">
                                      <p:cBhvr>
                                        <p:cTn id="33" dur="500"/>
                                        <p:tgtEl>
                                          <p:spTgt spid="507914"/>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507940"/>
                                        </p:tgtEl>
                                        <p:attrNameLst>
                                          <p:attrName>style.visibility</p:attrName>
                                        </p:attrNameLst>
                                      </p:cBhvr>
                                      <p:to>
                                        <p:strVal val="visible"/>
                                      </p:to>
                                    </p:set>
                                    <p:animEffect transition="in" filter="wipe(down)">
                                      <p:cBhvr>
                                        <p:cTn id="36" dur="500"/>
                                        <p:tgtEl>
                                          <p:spTgt spid="507940"/>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507941"/>
                                        </p:tgtEl>
                                        <p:attrNameLst>
                                          <p:attrName>style.visibility</p:attrName>
                                        </p:attrNameLst>
                                      </p:cBhvr>
                                      <p:to>
                                        <p:strVal val="visible"/>
                                      </p:to>
                                    </p:set>
                                    <p:animEffect transition="in" filter="wipe(down)">
                                      <p:cBhvr>
                                        <p:cTn id="39" dur="500"/>
                                        <p:tgtEl>
                                          <p:spTgt spid="507941"/>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507942"/>
                                        </p:tgtEl>
                                        <p:attrNameLst>
                                          <p:attrName>style.visibility</p:attrName>
                                        </p:attrNameLst>
                                      </p:cBhvr>
                                      <p:to>
                                        <p:strVal val="visible"/>
                                      </p:to>
                                    </p:set>
                                    <p:animEffect transition="in" filter="wipe(down)">
                                      <p:cBhvr>
                                        <p:cTn id="42" dur="500"/>
                                        <p:tgtEl>
                                          <p:spTgt spid="50794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mph" presetSubtype="0" fill="hold" grpId="0" nodeType="clickEffect">
                                  <p:stCondLst>
                                    <p:cond delay="0"/>
                                  </p:stCondLst>
                                  <p:childTnLst>
                                    <p:anim calcmode="discrete" valueType="str">
                                      <p:cBhvr override="childStyle">
                                        <p:cTn id="46" dur="2000" fill="hold"/>
                                        <p:tgtEl>
                                          <p:spTgt spid="507925">
                                            <p:txEl>
                                              <p:pRg st="0" end="0"/>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par>
                                <p:cTn id="47" presetID="22" presetClass="entr" presetSubtype="4" fill="hold" grpId="0" nodeType="withEffect">
                                  <p:stCondLst>
                                    <p:cond delay="0"/>
                                  </p:stCondLst>
                                  <p:childTnLst>
                                    <p:set>
                                      <p:cBhvr>
                                        <p:cTn id="48" dur="1" fill="hold">
                                          <p:stCondLst>
                                            <p:cond delay="0"/>
                                          </p:stCondLst>
                                        </p:cTn>
                                        <p:tgtEl>
                                          <p:spTgt spid="507928"/>
                                        </p:tgtEl>
                                        <p:attrNameLst>
                                          <p:attrName>style.visibility</p:attrName>
                                        </p:attrNameLst>
                                      </p:cBhvr>
                                      <p:to>
                                        <p:strVal val="visible"/>
                                      </p:to>
                                    </p:set>
                                    <p:animEffect transition="in" filter="wipe(down)">
                                      <p:cBhvr>
                                        <p:cTn id="49" dur="500"/>
                                        <p:tgtEl>
                                          <p:spTgt spid="507928"/>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507937"/>
                                        </p:tgtEl>
                                        <p:attrNameLst>
                                          <p:attrName>style.visibility</p:attrName>
                                        </p:attrNameLst>
                                      </p:cBhvr>
                                      <p:to>
                                        <p:strVal val="visible"/>
                                      </p:to>
                                    </p:set>
                                    <p:animEffect transition="in" filter="wipe(down)">
                                      <p:cBhvr>
                                        <p:cTn id="52" dur="500"/>
                                        <p:tgtEl>
                                          <p:spTgt spid="507937"/>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507939"/>
                                        </p:tgtEl>
                                        <p:attrNameLst>
                                          <p:attrName>style.visibility</p:attrName>
                                        </p:attrNameLst>
                                      </p:cBhvr>
                                      <p:to>
                                        <p:strVal val="visible"/>
                                      </p:to>
                                    </p:set>
                                    <p:animEffect transition="in" filter="wipe(down)">
                                      <p:cBhvr>
                                        <p:cTn id="55" dur="500"/>
                                        <p:tgtEl>
                                          <p:spTgt spid="507939"/>
                                        </p:tgtEl>
                                      </p:cBhvr>
                                    </p:animEffect>
                                  </p:childTnLst>
                                </p:cTn>
                              </p:par>
                              <p:par>
                                <p:cTn id="56" presetID="3" presetClass="emph" presetSubtype="2" fill="hold" grpId="1" nodeType="withEffect">
                                  <p:stCondLst>
                                    <p:cond delay="0"/>
                                  </p:stCondLst>
                                  <p:childTnLst>
                                    <p:animClr clrSpc="rgb" dir="cw">
                                      <p:cBhvr>
                                        <p:cTn id="57" dur="500" fill="hold"/>
                                        <p:tgtEl>
                                          <p:spTgt spid="507928"/>
                                        </p:tgtEl>
                                        <p:attrNameLst>
                                          <p:attrName>style.color</p:attrName>
                                        </p:attrNameLst>
                                      </p:cBhvr>
                                      <p:to>
                                        <a:schemeClr val="tx1"/>
                                      </p:to>
                                    </p:animClr>
                                  </p:childTnLst>
                                </p:cTn>
                              </p:par>
                              <p:par>
                                <p:cTn id="58" presetID="3" presetClass="emph" presetSubtype="2" fill="hold" grpId="1" nodeType="withEffect">
                                  <p:stCondLst>
                                    <p:cond delay="0"/>
                                  </p:stCondLst>
                                  <p:childTnLst>
                                    <p:animClr clrSpc="rgb" dir="cw">
                                      <p:cBhvr>
                                        <p:cTn id="59" dur="500" fill="hold"/>
                                        <p:tgtEl>
                                          <p:spTgt spid="507937"/>
                                        </p:tgtEl>
                                        <p:attrNameLst>
                                          <p:attrName>style.color</p:attrName>
                                        </p:attrNameLst>
                                      </p:cBhvr>
                                      <p:to>
                                        <a:schemeClr val="tx1"/>
                                      </p:to>
                                    </p:animClr>
                                  </p:childTnLst>
                                </p:cTn>
                              </p:par>
                              <p:par>
                                <p:cTn id="60" presetID="3" presetClass="emph" presetSubtype="2" fill="hold" grpId="1" nodeType="withEffect">
                                  <p:stCondLst>
                                    <p:cond delay="0"/>
                                  </p:stCondLst>
                                  <p:childTnLst>
                                    <p:animClr clrSpc="rgb" dir="cw">
                                      <p:cBhvr>
                                        <p:cTn id="61" dur="500" fill="hold"/>
                                        <p:tgtEl>
                                          <p:spTgt spid="507939"/>
                                        </p:tgtEl>
                                        <p:attrNameLst>
                                          <p:attrName>style.color</p:attrName>
                                        </p:attrNameLst>
                                      </p:cBhvr>
                                      <p:to>
                                        <a:schemeClr val="tx1"/>
                                      </p:to>
                                    </p:animClr>
                                  </p:childTnLst>
                                </p:cTn>
                              </p:par>
                            </p:childTnLst>
                          </p:cTn>
                        </p:par>
                        <p:par>
                          <p:cTn id="62" fill="hold" nodeType="afterGroup">
                            <p:stCondLst>
                              <p:cond delay="2000"/>
                            </p:stCondLst>
                            <p:childTnLst>
                              <p:par>
                                <p:cTn id="63" presetID="2" presetClass="entr" presetSubtype="8" fill="hold" grpId="0" nodeType="afterEffect">
                                  <p:stCondLst>
                                    <p:cond delay="0"/>
                                  </p:stCondLst>
                                  <p:childTnLst>
                                    <p:set>
                                      <p:cBhvr>
                                        <p:cTn id="64" dur="1" fill="hold">
                                          <p:stCondLst>
                                            <p:cond delay="0"/>
                                          </p:stCondLst>
                                        </p:cTn>
                                        <p:tgtEl>
                                          <p:spTgt spid="507982"/>
                                        </p:tgtEl>
                                        <p:attrNameLst>
                                          <p:attrName>style.visibility</p:attrName>
                                        </p:attrNameLst>
                                      </p:cBhvr>
                                      <p:to>
                                        <p:strVal val="visible"/>
                                      </p:to>
                                    </p:set>
                                    <p:anim calcmode="lin" valueType="num">
                                      <p:cBhvr additive="base">
                                        <p:cTn id="65" dur="500" fill="hold"/>
                                        <p:tgtEl>
                                          <p:spTgt spid="507982"/>
                                        </p:tgtEl>
                                        <p:attrNameLst>
                                          <p:attrName>ppt_x</p:attrName>
                                        </p:attrNameLst>
                                      </p:cBhvr>
                                      <p:tavLst>
                                        <p:tav tm="0">
                                          <p:val>
                                            <p:strVal val="0-#ppt_w/2"/>
                                          </p:val>
                                        </p:tav>
                                        <p:tav tm="100000">
                                          <p:val>
                                            <p:strVal val="#ppt_x"/>
                                          </p:val>
                                        </p:tav>
                                      </p:tavLst>
                                    </p:anim>
                                    <p:anim calcmode="lin" valueType="num">
                                      <p:cBhvr additive="base">
                                        <p:cTn id="66" dur="500" fill="hold"/>
                                        <p:tgtEl>
                                          <p:spTgt spid="507982"/>
                                        </p:tgtEl>
                                        <p:attrNameLst>
                                          <p:attrName>ppt_y</p:attrName>
                                        </p:attrNameLst>
                                      </p:cBhvr>
                                      <p:tavLst>
                                        <p:tav tm="0">
                                          <p:val>
                                            <p:strVal val="#ppt_y"/>
                                          </p:val>
                                        </p:tav>
                                        <p:tav tm="100000">
                                          <p:val>
                                            <p:strVal val="#ppt_y"/>
                                          </p:val>
                                        </p:tav>
                                      </p:tavLst>
                                    </p:anim>
                                  </p:childTnLst>
                                </p:cTn>
                              </p:par>
                            </p:childTnLst>
                          </p:cTn>
                        </p:par>
                        <p:par>
                          <p:cTn id="67" fill="hold" nodeType="afterGroup">
                            <p:stCondLst>
                              <p:cond delay="2500"/>
                            </p:stCondLst>
                            <p:childTnLst>
                              <p:par>
                                <p:cTn id="68" presetID="22" presetClass="entr" presetSubtype="8" fill="hold" grpId="0" nodeType="afterEffect">
                                  <p:stCondLst>
                                    <p:cond delay="0"/>
                                  </p:stCondLst>
                                  <p:childTnLst>
                                    <p:set>
                                      <p:cBhvr>
                                        <p:cTn id="69" dur="1" fill="hold">
                                          <p:stCondLst>
                                            <p:cond delay="0"/>
                                          </p:stCondLst>
                                        </p:cTn>
                                        <p:tgtEl>
                                          <p:spTgt spid="507983"/>
                                        </p:tgtEl>
                                        <p:attrNameLst>
                                          <p:attrName>style.visibility</p:attrName>
                                        </p:attrNameLst>
                                      </p:cBhvr>
                                      <p:to>
                                        <p:strVal val="visible"/>
                                      </p:to>
                                    </p:set>
                                    <p:animEffect transition="in" filter="wipe(left)">
                                      <p:cBhvr>
                                        <p:cTn id="70" dur="500"/>
                                        <p:tgtEl>
                                          <p:spTgt spid="507983"/>
                                        </p:tgtEl>
                                      </p:cBhvr>
                                    </p:animEffect>
                                  </p:childTnLst>
                                </p:cTn>
                              </p:par>
                            </p:childTnLst>
                          </p:cTn>
                        </p:par>
                        <p:par>
                          <p:cTn id="71" fill="hold" nodeType="afterGroup">
                            <p:stCondLst>
                              <p:cond delay="3000"/>
                            </p:stCondLst>
                            <p:childTnLst>
                              <p:par>
                                <p:cTn id="72" presetID="1" presetClass="emph" presetSubtype="2" fill="hold" nodeType="afterEffect">
                                  <p:stCondLst>
                                    <p:cond delay="0"/>
                                  </p:stCondLst>
                                  <p:childTnLst>
                                    <p:animClr clrSpc="rgb" dir="cw">
                                      <p:cBhvr>
                                        <p:cTn id="73" dur="1000" fill="hold"/>
                                        <p:tgtEl>
                                          <p:spTgt spid="507914"/>
                                        </p:tgtEl>
                                        <p:attrNameLst>
                                          <p:attrName>fillcolor</p:attrName>
                                        </p:attrNameLst>
                                      </p:cBhvr>
                                      <p:to>
                                        <a:schemeClr val="accent1"/>
                                      </p:to>
                                    </p:animClr>
                                    <p:set>
                                      <p:cBhvr>
                                        <p:cTn id="74" dur="1000" fill="hold"/>
                                        <p:tgtEl>
                                          <p:spTgt spid="507914"/>
                                        </p:tgtEl>
                                        <p:attrNameLst>
                                          <p:attrName>fill.type</p:attrName>
                                        </p:attrNameLst>
                                      </p:cBhvr>
                                      <p:to>
                                        <p:strVal val="solid"/>
                                      </p:to>
                                    </p:set>
                                    <p:set>
                                      <p:cBhvr>
                                        <p:cTn id="75" dur="1000" fill="hold"/>
                                        <p:tgtEl>
                                          <p:spTgt spid="507914"/>
                                        </p:tgtEl>
                                        <p:attrNameLst>
                                          <p:attrName>fill.on</p:attrName>
                                        </p:attrNameLst>
                                      </p:cBhvr>
                                      <p:to>
                                        <p:strVal val="true"/>
                                      </p:to>
                                    </p:set>
                                  </p:childTnLst>
                                </p:cTn>
                              </p:par>
                            </p:childTnLst>
                          </p:cTn>
                        </p:par>
                        <p:par>
                          <p:cTn id="76" fill="hold" nodeType="afterGroup">
                            <p:stCondLst>
                              <p:cond delay="4000"/>
                            </p:stCondLst>
                            <p:childTnLst>
                              <p:par>
                                <p:cTn id="77" presetID="22" presetClass="entr" presetSubtype="4" fill="hold" grpId="0" nodeType="afterEffect">
                                  <p:stCondLst>
                                    <p:cond delay="0"/>
                                  </p:stCondLst>
                                  <p:childTnLst>
                                    <p:set>
                                      <p:cBhvr>
                                        <p:cTn id="78" dur="1" fill="hold">
                                          <p:stCondLst>
                                            <p:cond delay="0"/>
                                          </p:stCondLst>
                                        </p:cTn>
                                        <p:tgtEl>
                                          <p:spTgt spid="507981"/>
                                        </p:tgtEl>
                                        <p:attrNameLst>
                                          <p:attrName>style.visibility</p:attrName>
                                        </p:attrNameLst>
                                      </p:cBhvr>
                                      <p:to>
                                        <p:strVal val="visible"/>
                                      </p:to>
                                    </p:set>
                                    <p:animEffect transition="in" filter="wipe(down)">
                                      <p:cBhvr>
                                        <p:cTn id="79" dur="500"/>
                                        <p:tgtEl>
                                          <p:spTgt spid="5079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7942" grpId="0" animBg="1"/>
      <p:bldP spid="507941" grpId="0" animBg="1"/>
      <p:bldP spid="507940" grpId="0" animBg="1"/>
      <p:bldP spid="507914" grpId="0" animBg="1"/>
      <p:bldP spid="507981" grpId="0" animBg="1"/>
      <p:bldP spid="507982" grpId="0"/>
      <p:bldP spid="507983" grpId="0"/>
      <p:bldP spid="507928" grpId="0"/>
      <p:bldP spid="507928" grpId="1"/>
      <p:bldP spid="507925" grpId="0" build="allAtOnce"/>
      <p:bldP spid="507937" grpId="0"/>
      <p:bldP spid="507937" grpId="1"/>
      <p:bldP spid="507939" grpId="0"/>
      <p:bldP spid="507939" grpId="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a:xfrm>
            <a:off x="838200" y="365125"/>
            <a:ext cx="10515600" cy="580391"/>
          </a:xfrm>
        </p:spPr>
        <p:txBody>
          <a:bodyPr>
            <a:normAutofit/>
          </a:bodyPr>
          <a:lstStyle/>
          <a:p>
            <a:pPr>
              <a:defRPr/>
            </a:pPr>
            <a:r>
              <a:rPr lang="en-US" sz="2800" b="1" dirty="0" smtClean="0">
                <a:latin typeface="Times New Roman" panose="02020603050405020304" pitchFamily="18" charset="0"/>
                <a:cs typeface="Times New Roman" panose="02020603050405020304" pitchFamily="18" charset="0"/>
              </a:rPr>
              <a:t>Decoders</a:t>
            </a:r>
          </a:p>
        </p:txBody>
      </p:sp>
      <p:sp>
        <p:nvSpPr>
          <p:cNvPr id="507907" name="Rectangle 3"/>
          <p:cNvSpPr>
            <a:spLocks noGrp="1" noChangeArrowheads="1"/>
          </p:cNvSpPr>
          <p:nvPr>
            <p:ph type="body" idx="1"/>
          </p:nvPr>
        </p:nvSpPr>
        <p:spPr>
          <a:xfrm>
            <a:off x="696119" y="1116489"/>
            <a:ext cx="8280400" cy="1666875"/>
          </a:xfrm>
        </p:spPr>
        <p:txBody>
          <a:bodyPr>
            <a:normAutofit/>
          </a:bodyPr>
          <a:lstStyle/>
          <a:p>
            <a:r>
              <a:rPr lang="en-US" sz="2400" dirty="0" smtClean="0">
                <a:latin typeface="Times New Roman" panose="02020603050405020304" pitchFamily="18" charset="0"/>
                <a:cs typeface="Times New Roman" panose="02020603050405020304" pitchFamily="18" charset="0"/>
              </a:rPr>
              <a:t>Extract “</a:t>
            </a:r>
            <a:r>
              <a:rPr lang="en-US" sz="2400" i="1" dirty="0" smtClean="0">
                <a:latin typeface="Times New Roman" panose="02020603050405020304" pitchFamily="18" charset="0"/>
                <a:cs typeface="Times New Roman" panose="02020603050405020304" pitchFamily="18" charset="0"/>
              </a:rPr>
              <a:t>Information</a:t>
            </a:r>
            <a:r>
              <a:rPr lang="en-US" sz="2400" dirty="0" smtClean="0">
                <a:latin typeface="Times New Roman" panose="02020603050405020304" pitchFamily="18" charset="0"/>
                <a:cs typeface="Times New Roman" panose="02020603050405020304" pitchFamily="18" charset="0"/>
              </a:rPr>
              <a:t>” from the code</a:t>
            </a:r>
          </a:p>
          <a:p>
            <a:r>
              <a:rPr lang="en-US" sz="2400" dirty="0" smtClean="0">
                <a:latin typeface="Times New Roman" panose="02020603050405020304" pitchFamily="18" charset="0"/>
                <a:cs typeface="Times New Roman" panose="02020603050405020304" pitchFamily="18" charset="0"/>
              </a:rPr>
              <a:t>Binary Decoder</a:t>
            </a:r>
          </a:p>
          <a:p>
            <a:pPr lvl="1"/>
            <a:r>
              <a:rPr lang="en-US" dirty="0" smtClean="0">
                <a:latin typeface="Times New Roman" panose="02020603050405020304" pitchFamily="18" charset="0"/>
                <a:cs typeface="Times New Roman" panose="02020603050405020304" pitchFamily="18" charset="0"/>
              </a:rPr>
              <a:t>Example: 2-bit Binary Number</a:t>
            </a:r>
          </a:p>
        </p:txBody>
      </p:sp>
      <p:sp>
        <p:nvSpPr>
          <p:cNvPr id="507942" name="Litebulb"/>
          <p:cNvSpPr>
            <a:spLocks noChangeAspect="1" noEditPoints="1" noChangeArrowheads="1"/>
          </p:cNvSpPr>
          <p:nvPr/>
        </p:nvSpPr>
        <p:spPr bwMode="auto">
          <a:xfrm>
            <a:off x="8975726" y="3911600"/>
            <a:ext cx="436563" cy="596900"/>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0 60000 65536"/>
              <a:gd name="T9" fmla="*/ 0 60000 65536"/>
              <a:gd name="T10" fmla="*/ 0 60000 65536"/>
              <a:gd name="T11" fmla="*/ 0 60000 65536"/>
              <a:gd name="T12" fmla="*/ 3556 w 21600"/>
              <a:gd name="T13" fmla="*/ 2188 h 21600"/>
              <a:gd name="T14" fmla="*/ 18277 w 21600"/>
              <a:gd name="T15" fmla="*/ 9282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chemeClr val="bg1"/>
          </a:solidFill>
          <a:ln w="19050">
            <a:solidFill>
              <a:srgbClr val="000000"/>
            </a:solidFill>
            <a:miter lim="800000"/>
            <a:headEnd/>
            <a:tailEnd/>
          </a:ln>
        </p:spPr>
        <p:txBody>
          <a:bodyPr/>
          <a:lstStyle/>
          <a:p>
            <a:endParaRPr lang="en-US"/>
          </a:p>
        </p:txBody>
      </p:sp>
      <p:sp>
        <p:nvSpPr>
          <p:cNvPr id="507941" name="Litebulb"/>
          <p:cNvSpPr>
            <a:spLocks noChangeAspect="1" noEditPoints="1" noChangeArrowheads="1"/>
          </p:cNvSpPr>
          <p:nvPr/>
        </p:nvSpPr>
        <p:spPr bwMode="auto">
          <a:xfrm>
            <a:off x="7896226" y="3911600"/>
            <a:ext cx="436563" cy="596900"/>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0 60000 65536"/>
              <a:gd name="T9" fmla="*/ 0 60000 65536"/>
              <a:gd name="T10" fmla="*/ 0 60000 65536"/>
              <a:gd name="T11" fmla="*/ 0 60000 65536"/>
              <a:gd name="T12" fmla="*/ 3556 w 21600"/>
              <a:gd name="T13" fmla="*/ 2188 h 21600"/>
              <a:gd name="T14" fmla="*/ 18277 w 21600"/>
              <a:gd name="T15" fmla="*/ 9282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chemeClr val="bg1"/>
          </a:solidFill>
          <a:ln w="19050">
            <a:solidFill>
              <a:srgbClr val="000000"/>
            </a:solidFill>
            <a:miter lim="800000"/>
            <a:headEnd/>
            <a:tailEnd/>
          </a:ln>
        </p:spPr>
        <p:txBody>
          <a:bodyPr/>
          <a:lstStyle/>
          <a:p>
            <a:endParaRPr lang="en-US"/>
          </a:p>
        </p:txBody>
      </p:sp>
      <p:sp>
        <p:nvSpPr>
          <p:cNvPr id="507940" name="Litebulb"/>
          <p:cNvSpPr>
            <a:spLocks noChangeAspect="1" noEditPoints="1" noChangeArrowheads="1"/>
          </p:cNvSpPr>
          <p:nvPr/>
        </p:nvSpPr>
        <p:spPr bwMode="auto">
          <a:xfrm>
            <a:off x="6816726" y="3911600"/>
            <a:ext cx="436563" cy="596900"/>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0 60000 65536"/>
              <a:gd name="T9" fmla="*/ 0 60000 65536"/>
              <a:gd name="T10" fmla="*/ 0 60000 65536"/>
              <a:gd name="T11" fmla="*/ 0 60000 65536"/>
              <a:gd name="T12" fmla="*/ 3556 w 21600"/>
              <a:gd name="T13" fmla="*/ 2188 h 21600"/>
              <a:gd name="T14" fmla="*/ 18277 w 21600"/>
              <a:gd name="T15" fmla="*/ 9282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0000"/>
          </a:solidFill>
          <a:ln w="19050">
            <a:solidFill>
              <a:srgbClr val="000000"/>
            </a:solidFill>
            <a:miter lim="800000"/>
            <a:headEnd/>
            <a:tailEnd/>
          </a:ln>
        </p:spPr>
        <p:txBody>
          <a:bodyPr/>
          <a:lstStyle/>
          <a:p>
            <a:endParaRPr lang="en-US"/>
          </a:p>
        </p:txBody>
      </p:sp>
      <p:sp>
        <p:nvSpPr>
          <p:cNvPr id="507914" name="Litebulb"/>
          <p:cNvSpPr>
            <a:spLocks noChangeAspect="1" noEditPoints="1" noChangeArrowheads="1"/>
          </p:cNvSpPr>
          <p:nvPr/>
        </p:nvSpPr>
        <p:spPr bwMode="auto">
          <a:xfrm>
            <a:off x="5735638" y="3911600"/>
            <a:ext cx="436562" cy="596900"/>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0 60000 65536"/>
              <a:gd name="T9" fmla="*/ 0 60000 65536"/>
              <a:gd name="T10" fmla="*/ 0 60000 65536"/>
              <a:gd name="T11" fmla="*/ 0 60000 65536"/>
              <a:gd name="T12" fmla="*/ 3556 w 21600"/>
              <a:gd name="T13" fmla="*/ 2188 h 21600"/>
              <a:gd name="T14" fmla="*/ 18277 w 21600"/>
              <a:gd name="T15" fmla="*/ 9282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chemeClr val="bg1"/>
          </a:solidFill>
          <a:ln w="19050">
            <a:solidFill>
              <a:srgbClr val="000000"/>
            </a:solidFill>
            <a:miter lim="800000"/>
            <a:headEnd/>
            <a:tailEnd/>
          </a:ln>
        </p:spPr>
        <p:txBody>
          <a:bodyPr/>
          <a:lstStyle/>
          <a:p>
            <a:endParaRPr lang="en-US">
              <a:solidFill>
                <a:srgbClr val="FF0000"/>
              </a:solidFill>
            </a:endParaRPr>
          </a:p>
        </p:txBody>
      </p:sp>
      <p:grpSp>
        <p:nvGrpSpPr>
          <p:cNvPr id="3" name="Group 82"/>
          <p:cNvGrpSpPr>
            <a:grpSpLocks/>
          </p:cNvGrpSpPr>
          <p:nvPr/>
        </p:nvGrpSpPr>
        <p:grpSpPr bwMode="auto">
          <a:xfrm>
            <a:off x="4656138" y="4689475"/>
            <a:ext cx="4538662" cy="1079500"/>
            <a:chOff x="1973" y="2954"/>
            <a:chExt cx="2859" cy="680"/>
          </a:xfrm>
        </p:grpSpPr>
        <p:sp>
          <p:nvSpPr>
            <p:cNvPr id="20527" name="Line 64"/>
            <p:cNvSpPr>
              <a:spLocks noChangeShapeType="1"/>
            </p:cNvSpPr>
            <p:nvPr/>
          </p:nvSpPr>
          <p:spPr bwMode="auto">
            <a:xfrm>
              <a:off x="1973" y="2954"/>
              <a:ext cx="818"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0528" name="Line 66"/>
            <p:cNvSpPr>
              <a:spLocks noChangeShapeType="1"/>
            </p:cNvSpPr>
            <p:nvPr/>
          </p:nvSpPr>
          <p:spPr bwMode="auto">
            <a:xfrm>
              <a:off x="1973" y="3181"/>
              <a:ext cx="1498"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0529" name="Line 67"/>
            <p:cNvSpPr>
              <a:spLocks noChangeShapeType="1"/>
            </p:cNvSpPr>
            <p:nvPr/>
          </p:nvSpPr>
          <p:spPr bwMode="auto">
            <a:xfrm flipV="1">
              <a:off x="1973" y="3407"/>
              <a:ext cx="2178"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0530" name="Line 68"/>
            <p:cNvSpPr>
              <a:spLocks noChangeShapeType="1"/>
            </p:cNvSpPr>
            <p:nvPr/>
          </p:nvSpPr>
          <p:spPr bwMode="auto">
            <a:xfrm flipV="1">
              <a:off x="1973" y="3634"/>
              <a:ext cx="2859"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grpSp>
      <p:grpSp>
        <p:nvGrpSpPr>
          <p:cNvPr id="4" name="Group 83"/>
          <p:cNvGrpSpPr>
            <a:grpSpLocks/>
          </p:cNvGrpSpPr>
          <p:nvPr/>
        </p:nvGrpSpPr>
        <p:grpSpPr bwMode="auto">
          <a:xfrm>
            <a:off x="5942014" y="4508501"/>
            <a:ext cx="3252787" cy="1260475"/>
            <a:chOff x="2783" y="2840"/>
            <a:chExt cx="2049" cy="794"/>
          </a:xfrm>
        </p:grpSpPr>
        <p:sp>
          <p:nvSpPr>
            <p:cNvPr id="20523" name="Line 65"/>
            <p:cNvSpPr>
              <a:spLocks noChangeShapeType="1"/>
            </p:cNvSpPr>
            <p:nvPr/>
          </p:nvSpPr>
          <p:spPr bwMode="auto">
            <a:xfrm flipH="1">
              <a:off x="2783" y="2840"/>
              <a:ext cx="0" cy="114"/>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0524" name="Line 69"/>
            <p:cNvSpPr>
              <a:spLocks noChangeShapeType="1"/>
            </p:cNvSpPr>
            <p:nvPr/>
          </p:nvSpPr>
          <p:spPr bwMode="auto">
            <a:xfrm>
              <a:off x="4832" y="2840"/>
              <a:ext cx="0" cy="794"/>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0525" name="Line 70"/>
            <p:cNvSpPr>
              <a:spLocks noChangeShapeType="1"/>
            </p:cNvSpPr>
            <p:nvPr/>
          </p:nvSpPr>
          <p:spPr bwMode="auto">
            <a:xfrm>
              <a:off x="4151" y="2840"/>
              <a:ext cx="0" cy="567"/>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0526" name="Line 71"/>
            <p:cNvSpPr>
              <a:spLocks noChangeShapeType="1"/>
            </p:cNvSpPr>
            <p:nvPr/>
          </p:nvSpPr>
          <p:spPr bwMode="auto">
            <a:xfrm>
              <a:off x="3471" y="2840"/>
              <a:ext cx="0" cy="341"/>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grpSp>
      <p:grpSp>
        <p:nvGrpSpPr>
          <p:cNvPr id="5" name="Group 81"/>
          <p:cNvGrpSpPr>
            <a:grpSpLocks/>
          </p:cNvGrpSpPr>
          <p:nvPr/>
        </p:nvGrpSpPr>
        <p:grpSpPr bwMode="auto">
          <a:xfrm>
            <a:off x="2265364" y="4329114"/>
            <a:ext cx="2390775" cy="1800225"/>
            <a:chOff x="467" y="2727"/>
            <a:chExt cx="1506" cy="1134"/>
          </a:xfrm>
        </p:grpSpPr>
        <p:sp>
          <p:nvSpPr>
            <p:cNvPr id="20519" name="AutoShape 63"/>
            <p:cNvSpPr>
              <a:spLocks noChangeArrowheads="1"/>
            </p:cNvSpPr>
            <p:nvPr/>
          </p:nvSpPr>
          <p:spPr bwMode="auto">
            <a:xfrm>
              <a:off x="1066" y="2727"/>
              <a:ext cx="907" cy="1134"/>
            </a:xfrm>
            <a:prstGeom prst="roundRect">
              <a:avLst>
                <a:gd name="adj" fmla="val 16667"/>
              </a:avLst>
            </a:prstGeom>
            <a:solidFill>
              <a:schemeClr val="bg1"/>
            </a:solidFill>
            <a:ln w="28575" algn="ctr">
              <a:solidFill>
                <a:srgbClr val="008000"/>
              </a:solidFill>
              <a:round/>
              <a:headEnd/>
              <a:tailEnd/>
            </a:ln>
          </p:spPr>
          <p:txBody>
            <a:bodyPr wrap="none"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50000"/>
                </a:spcBef>
                <a:buClr>
                  <a:schemeClr val="bg1"/>
                </a:buClr>
                <a:buFont typeface="Arial" panose="020B0604020202020204" pitchFamily="34" charset="0"/>
                <a:buNone/>
              </a:pPr>
              <a:r>
                <a:rPr lang="en-US" sz="2400" b="1" dirty="0">
                  <a:latin typeface="Times New Roman" panose="02020603050405020304" pitchFamily="18" charset="0"/>
                  <a:cs typeface="Times New Roman" panose="02020603050405020304" pitchFamily="18" charset="0"/>
                </a:rPr>
                <a:t>Binary</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Decoder</a:t>
              </a:r>
            </a:p>
          </p:txBody>
        </p:sp>
        <p:sp>
          <p:nvSpPr>
            <p:cNvPr id="20520" name="Line 72"/>
            <p:cNvSpPr>
              <a:spLocks noChangeShapeType="1"/>
            </p:cNvSpPr>
            <p:nvPr/>
          </p:nvSpPr>
          <p:spPr bwMode="auto">
            <a:xfrm>
              <a:off x="725" y="3067"/>
              <a:ext cx="341"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0521" name="Line 73"/>
            <p:cNvSpPr>
              <a:spLocks noChangeShapeType="1"/>
            </p:cNvSpPr>
            <p:nvPr/>
          </p:nvSpPr>
          <p:spPr bwMode="auto">
            <a:xfrm>
              <a:off x="725" y="3521"/>
              <a:ext cx="341"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0522" name="Text Box 74"/>
            <p:cNvSpPr txBox="1">
              <a:spLocks noChangeArrowheads="1"/>
            </p:cNvSpPr>
            <p:nvPr/>
          </p:nvSpPr>
          <p:spPr bwMode="auto">
            <a:xfrm>
              <a:off x="467" y="2888"/>
              <a:ext cx="226" cy="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chemeClr val="bg1"/>
                </a:buClr>
                <a:buFont typeface="Arial" panose="020B0604020202020204" pitchFamily="34" charset="0"/>
                <a:buNone/>
              </a:pPr>
              <a:r>
                <a:rPr lang="en-US" sz="2400" b="1" i="1" baseline="-25000">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x</a:t>
              </a:r>
              <a:r>
                <a:rPr lang="en-US" sz="2400" b="1" i="1" baseline="-25000">
                  <a:latin typeface="Times New Roman" panose="02020603050405020304" pitchFamily="18" charset="0"/>
                  <a:cs typeface="Times New Roman" panose="02020603050405020304" pitchFamily="18" charset="0"/>
                </a:rPr>
                <a:t>1</a:t>
              </a:r>
            </a:p>
            <a:p>
              <a:pPr algn="ctr">
                <a:buClr>
                  <a:schemeClr val="bg1"/>
                </a:buClr>
                <a:buFont typeface="Arial" panose="020B0604020202020204" pitchFamily="34" charset="0"/>
                <a:buNone/>
              </a:pPr>
              <a:endParaRPr lang="en-US" sz="2400" b="1" i="1">
                <a:latin typeface="Times New Roman" panose="02020603050405020304" pitchFamily="18" charset="0"/>
                <a:cs typeface="Times New Roman" panose="02020603050405020304" pitchFamily="18" charset="0"/>
              </a:endParaRPr>
            </a:p>
            <a:p>
              <a:pPr algn="ctr">
                <a:buClr>
                  <a:schemeClr val="bg1"/>
                </a:buClr>
                <a:buFont typeface="Arial" panose="020B0604020202020204" pitchFamily="34" charset="0"/>
                <a:buNone/>
              </a:pPr>
              <a:r>
                <a:rPr lang="en-US" sz="2400" b="1" i="1">
                  <a:latin typeface="Times New Roman" panose="02020603050405020304" pitchFamily="18" charset="0"/>
                  <a:cs typeface="Times New Roman" panose="02020603050405020304" pitchFamily="18" charset="0"/>
                </a:rPr>
                <a:t>x</a:t>
              </a:r>
              <a:r>
                <a:rPr lang="en-US" sz="2400" b="1" i="1" baseline="-25000">
                  <a:latin typeface="Times New Roman" panose="02020603050405020304" pitchFamily="18" charset="0"/>
                  <a:cs typeface="Times New Roman" panose="02020603050405020304" pitchFamily="18" charset="0"/>
                </a:rPr>
                <a:t>0</a:t>
              </a:r>
            </a:p>
          </p:txBody>
        </p:sp>
      </p:grpSp>
      <p:sp>
        <p:nvSpPr>
          <p:cNvPr id="507981" name="AutoShape 77"/>
          <p:cNvSpPr>
            <a:spLocks noChangeArrowheads="1"/>
          </p:cNvSpPr>
          <p:nvPr/>
        </p:nvSpPr>
        <p:spPr bwMode="auto">
          <a:xfrm>
            <a:off x="7754145" y="1042353"/>
            <a:ext cx="1439862" cy="1081087"/>
          </a:xfrm>
          <a:prstGeom prst="wedgeRoundRectCallout">
            <a:avLst>
              <a:gd name="adj1" fmla="val -74001"/>
              <a:gd name="adj2" fmla="val 134590"/>
              <a:gd name="adj3" fmla="val 16667"/>
            </a:avLst>
          </a:prstGeom>
          <a:noFill/>
          <a:ln w="28575" algn="ctr">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50000"/>
              </a:spcBef>
              <a:buClr>
                <a:schemeClr val="bg1"/>
              </a:buClr>
              <a:buFont typeface="Arial" panose="020B0604020202020204" pitchFamily="34" charset="0"/>
              <a:buNone/>
            </a:pPr>
            <a:r>
              <a:rPr lang="en-US" sz="2200" dirty="0">
                <a:latin typeface="Times New Roman" panose="02020603050405020304" pitchFamily="18" charset="0"/>
                <a:cs typeface="Times New Roman" panose="02020603050405020304" pitchFamily="18" charset="0"/>
              </a:rPr>
              <a:t>Only </a:t>
            </a:r>
            <a:r>
              <a:rPr lang="en-US" sz="2200" i="1" dirty="0">
                <a:latin typeface="Times New Roman" panose="02020603050405020304" pitchFamily="18" charset="0"/>
                <a:cs typeface="Times New Roman" panose="02020603050405020304" pitchFamily="18" charset="0"/>
              </a:rPr>
              <a:t>one</a:t>
            </a:r>
            <a:r>
              <a:rPr lang="en-US" sz="2200" dirty="0">
                <a:latin typeface="Times New Roman" panose="02020603050405020304" pitchFamily="18" charset="0"/>
                <a:cs typeface="Times New Roman" panose="02020603050405020304" pitchFamily="18" charset="0"/>
              </a:rPr>
              <a:t> lamp will turn on</a:t>
            </a:r>
          </a:p>
        </p:txBody>
      </p:sp>
      <p:sp>
        <p:nvSpPr>
          <p:cNvPr id="507982" name="Text Box 78"/>
          <p:cNvSpPr txBox="1">
            <a:spLocks noChangeArrowheads="1"/>
          </p:cNvSpPr>
          <p:nvPr/>
        </p:nvSpPr>
        <p:spPr bwMode="auto">
          <a:xfrm>
            <a:off x="2738438" y="4470400"/>
            <a:ext cx="360362"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chemeClr val="bg1"/>
              </a:buClr>
              <a:buFont typeface="Arial" panose="020B0604020202020204" pitchFamily="34" charset="0"/>
              <a:buNone/>
            </a:pPr>
            <a:r>
              <a:rPr lang="en-US" sz="2400" b="1" dirty="0" smtClean="0">
                <a:latin typeface="Times New Roman" panose="02020603050405020304" pitchFamily="18" charset="0"/>
                <a:cs typeface="Times New Roman" panose="02020603050405020304" pitchFamily="18" charset="0"/>
              </a:rPr>
              <a:t>0</a:t>
            </a:r>
            <a:endParaRPr lang="en-US" sz="2400" b="1" dirty="0">
              <a:latin typeface="Times New Roman" panose="02020603050405020304" pitchFamily="18" charset="0"/>
              <a:cs typeface="Times New Roman" panose="02020603050405020304" pitchFamily="18" charset="0"/>
            </a:endParaRPr>
          </a:p>
          <a:p>
            <a:pPr algn="ctr">
              <a:buClr>
                <a:schemeClr val="bg1"/>
              </a:buClr>
              <a:buFont typeface="Arial" panose="020B0604020202020204" pitchFamily="34" charset="0"/>
              <a:buNone/>
            </a:pPr>
            <a:endParaRPr lang="en-US" sz="2400" b="1" dirty="0">
              <a:latin typeface="Times New Roman" panose="02020603050405020304" pitchFamily="18" charset="0"/>
              <a:cs typeface="Times New Roman" panose="02020603050405020304" pitchFamily="18" charset="0"/>
            </a:endParaRPr>
          </a:p>
          <a:p>
            <a:pPr algn="ctr">
              <a:buClr>
                <a:schemeClr val="bg1"/>
              </a:buClr>
              <a:buFont typeface="Arial" panose="020B0604020202020204" pitchFamily="34" charset="0"/>
              <a:buNone/>
            </a:pPr>
            <a:r>
              <a:rPr lang="en-US" sz="2400" b="1" dirty="0" smtClean="0">
                <a:latin typeface="Times New Roman" panose="02020603050405020304" pitchFamily="18" charset="0"/>
                <a:cs typeface="Times New Roman" panose="02020603050405020304" pitchFamily="18" charset="0"/>
              </a:rPr>
              <a:t>1</a:t>
            </a:r>
            <a:endParaRPr lang="en-US" sz="2400" b="1" dirty="0">
              <a:latin typeface="Times New Roman" panose="02020603050405020304" pitchFamily="18" charset="0"/>
              <a:cs typeface="Times New Roman" panose="02020603050405020304" pitchFamily="18" charset="0"/>
            </a:endParaRPr>
          </a:p>
        </p:txBody>
      </p:sp>
      <p:sp>
        <p:nvSpPr>
          <p:cNvPr id="507983" name="Text Box 79"/>
          <p:cNvSpPr txBox="1">
            <a:spLocks noChangeArrowheads="1"/>
          </p:cNvSpPr>
          <p:nvPr/>
        </p:nvSpPr>
        <p:spPr bwMode="auto">
          <a:xfrm>
            <a:off x="4656138" y="4329113"/>
            <a:ext cx="360362"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chemeClr val="bg1"/>
              </a:buClr>
              <a:buFont typeface="Arial" panose="020B0604020202020204" pitchFamily="34" charset="0"/>
              <a:buNone/>
            </a:pPr>
            <a:r>
              <a:rPr lang="en-US" sz="2400" b="1" dirty="0" smtClean="0">
                <a:latin typeface="Times New Roman" panose="02020603050405020304" pitchFamily="18" charset="0"/>
                <a:cs typeface="Times New Roman" panose="02020603050405020304" pitchFamily="18" charset="0"/>
              </a:rPr>
              <a:t>0</a:t>
            </a:r>
            <a:endParaRPr lang="en-US" sz="2400" b="1" dirty="0">
              <a:latin typeface="Times New Roman" panose="02020603050405020304" pitchFamily="18" charset="0"/>
              <a:cs typeface="Times New Roman" panose="02020603050405020304" pitchFamily="18" charset="0"/>
            </a:endParaRPr>
          </a:p>
          <a:p>
            <a:pPr algn="ctr">
              <a:buClr>
                <a:schemeClr val="bg1"/>
              </a:buClr>
              <a:buFont typeface="Arial" panose="020B0604020202020204" pitchFamily="34" charset="0"/>
              <a:buNone/>
            </a:pPr>
            <a:r>
              <a:rPr lang="en-US" sz="2400" b="1" dirty="0" smtClean="0">
                <a:latin typeface="Times New Roman" panose="02020603050405020304" pitchFamily="18" charset="0"/>
                <a:cs typeface="Times New Roman" panose="02020603050405020304" pitchFamily="18" charset="0"/>
              </a:rPr>
              <a:t>1</a:t>
            </a:r>
            <a:endParaRPr lang="en-US" sz="2400" b="1" dirty="0">
              <a:latin typeface="Times New Roman" panose="02020603050405020304" pitchFamily="18" charset="0"/>
              <a:cs typeface="Times New Roman" panose="02020603050405020304" pitchFamily="18" charset="0"/>
            </a:endParaRPr>
          </a:p>
          <a:p>
            <a:pPr algn="ctr">
              <a:buClr>
                <a:schemeClr val="bg1"/>
              </a:buClr>
              <a:buFont typeface="Arial" panose="020B0604020202020204" pitchFamily="34" charset="0"/>
              <a:buNone/>
            </a:pPr>
            <a:r>
              <a:rPr lang="en-US" sz="2400" b="1" dirty="0">
                <a:latin typeface="Times New Roman" panose="02020603050405020304" pitchFamily="18" charset="0"/>
                <a:cs typeface="Times New Roman" panose="02020603050405020304" pitchFamily="18" charset="0"/>
              </a:rPr>
              <a:t>0</a:t>
            </a:r>
          </a:p>
          <a:p>
            <a:pPr algn="ctr">
              <a:buClr>
                <a:schemeClr val="bg1"/>
              </a:buClr>
              <a:buFont typeface="Arial" panose="020B0604020202020204" pitchFamily="34" charset="0"/>
              <a:buNone/>
            </a:pPr>
            <a:r>
              <a:rPr lang="en-US" sz="2400" b="1" dirty="0">
                <a:latin typeface="Times New Roman" panose="02020603050405020304" pitchFamily="18" charset="0"/>
                <a:cs typeface="Times New Roman" panose="02020603050405020304" pitchFamily="18" charset="0"/>
              </a:rPr>
              <a:t>0</a:t>
            </a:r>
          </a:p>
        </p:txBody>
      </p:sp>
      <p:sp>
        <p:nvSpPr>
          <p:cNvPr id="507928" name="WordArt 24"/>
          <p:cNvSpPr>
            <a:spLocks noChangeArrowheads="1" noChangeShapeType="1" noTextEdit="1"/>
          </p:cNvSpPr>
          <p:nvPr/>
        </p:nvSpPr>
        <p:spPr bwMode="auto">
          <a:xfrm>
            <a:off x="6802438" y="3167063"/>
            <a:ext cx="730250" cy="647700"/>
          </a:xfrm>
          <a:prstGeom prst="rect">
            <a:avLst/>
          </a:prstGeom>
        </p:spPr>
        <p:txBody>
          <a:bodyPr wrap="none" fromWordArt="1">
            <a:prstTxWarp prst="textPlain">
              <a:avLst>
                <a:gd name="adj" fmla="val 38477"/>
              </a:avLst>
            </a:prstTxWarp>
          </a:bodyPr>
          <a:lstStyle/>
          <a:p>
            <a:pPr algn="ctr"/>
            <a:r>
              <a:rPr lang="en-US" sz="3600" i="1" kern="10" spc="720" dirty="0">
                <a:ln w="9525">
                  <a:solidFill>
                    <a:schemeClr val="accent1"/>
                  </a:solidFill>
                  <a:round/>
                  <a:headEnd/>
                  <a:tailEnd/>
                </a:ln>
                <a:effectLst>
                  <a:outerShdw dist="45791" dir="3378596" algn="ctr" rotWithShape="0">
                    <a:srgbClr val="4D4D4D">
                      <a:alpha val="79999"/>
                    </a:srgbClr>
                  </a:outerShdw>
                </a:effectLst>
                <a:latin typeface="Arial Black" panose="020B0A04020102020204" pitchFamily="34" charset="0"/>
              </a:rPr>
              <a:t>1</a:t>
            </a:r>
          </a:p>
        </p:txBody>
      </p:sp>
      <p:sp>
        <p:nvSpPr>
          <p:cNvPr id="507925" name="WordArt 21"/>
          <p:cNvSpPr>
            <a:spLocks noChangeArrowheads="1" noChangeShapeType="1" noTextEdit="1"/>
          </p:cNvSpPr>
          <p:nvPr/>
        </p:nvSpPr>
        <p:spPr bwMode="auto">
          <a:xfrm>
            <a:off x="5718175" y="3165475"/>
            <a:ext cx="730250" cy="647700"/>
          </a:xfrm>
          <a:prstGeom prst="rect">
            <a:avLst/>
          </a:prstGeom>
        </p:spPr>
        <p:txBody>
          <a:bodyPr wrap="none" fromWordArt="1">
            <a:prstTxWarp prst="textPlain">
              <a:avLst>
                <a:gd name="adj" fmla="val 31958"/>
              </a:avLst>
            </a:prstTxWarp>
          </a:bodyPr>
          <a:lstStyle/>
          <a:p>
            <a:pPr algn="ctr"/>
            <a:r>
              <a:rPr lang="en-US" sz="3600" i="1" kern="10" spc="720" dirty="0">
                <a:ln w="9525">
                  <a:solidFill>
                    <a:schemeClr val="accent1"/>
                  </a:solidFill>
                  <a:round/>
                  <a:headEnd/>
                  <a:tailEnd/>
                </a:ln>
                <a:effectLst>
                  <a:outerShdw dist="45791" dir="3378596" algn="ctr" rotWithShape="0">
                    <a:srgbClr val="4D4D4D">
                      <a:alpha val="79999"/>
                    </a:srgbClr>
                  </a:outerShdw>
                </a:effectLst>
                <a:latin typeface="Arial Black" panose="020B0A04020102020204" pitchFamily="34" charset="0"/>
              </a:rPr>
              <a:t>0</a:t>
            </a:r>
          </a:p>
        </p:txBody>
      </p:sp>
      <p:sp>
        <p:nvSpPr>
          <p:cNvPr id="507937" name="WordArt 33"/>
          <p:cNvSpPr>
            <a:spLocks noChangeArrowheads="1" noChangeShapeType="1" noTextEdit="1"/>
          </p:cNvSpPr>
          <p:nvPr/>
        </p:nvSpPr>
        <p:spPr bwMode="auto">
          <a:xfrm>
            <a:off x="7881938" y="3167063"/>
            <a:ext cx="730250" cy="647700"/>
          </a:xfrm>
          <a:prstGeom prst="rect">
            <a:avLst/>
          </a:prstGeom>
        </p:spPr>
        <p:txBody>
          <a:bodyPr wrap="none" fromWordArt="1">
            <a:prstTxWarp prst="textPlain">
              <a:avLst>
                <a:gd name="adj" fmla="val 38477"/>
              </a:avLst>
            </a:prstTxWarp>
          </a:bodyPr>
          <a:lstStyle/>
          <a:p>
            <a:pPr algn="ctr"/>
            <a:r>
              <a:rPr lang="en-US" sz="3600" i="1" kern="10" spc="720" dirty="0">
                <a:ln w="9525">
                  <a:solidFill>
                    <a:schemeClr val="accent1"/>
                  </a:solidFill>
                  <a:round/>
                  <a:headEnd/>
                  <a:tailEnd/>
                </a:ln>
                <a:effectLst>
                  <a:outerShdw dist="45791" dir="3378596" algn="ctr" rotWithShape="0">
                    <a:srgbClr val="4D4D4D">
                      <a:alpha val="79999"/>
                    </a:srgbClr>
                  </a:outerShdw>
                </a:effectLst>
                <a:latin typeface="Arial Black" panose="020B0A04020102020204" pitchFamily="34" charset="0"/>
              </a:rPr>
              <a:t>2</a:t>
            </a:r>
          </a:p>
        </p:txBody>
      </p:sp>
      <p:sp>
        <p:nvSpPr>
          <p:cNvPr id="507939" name="WordArt 35"/>
          <p:cNvSpPr>
            <a:spLocks noChangeArrowheads="1" noChangeShapeType="1" noTextEdit="1"/>
          </p:cNvSpPr>
          <p:nvPr/>
        </p:nvSpPr>
        <p:spPr bwMode="auto">
          <a:xfrm>
            <a:off x="8963025" y="3167063"/>
            <a:ext cx="730250" cy="647700"/>
          </a:xfrm>
          <a:prstGeom prst="rect">
            <a:avLst/>
          </a:prstGeom>
        </p:spPr>
        <p:txBody>
          <a:bodyPr wrap="none" fromWordArt="1">
            <a:prstTxWarp prst="textPlain">
              <a:avLst>
                <a:gd name="adj" fmla="val 38477"/>
              </a:avLst>
            </a:prstTxWarp>
          </a:bodyPr>
          <a:lstStyle/>
          <a:p>
            <a:pPr algn="ctr"/>
            <a:r>
              <a:rPr lang="en-US" sz="3600" i="1" kern="10" spc="720" dirty="0">
                <a:ln w="9525">
                  <a:solidFill>
                    <a:schemeClr val="accent1"/>
                  </a:solidFill>
                  <a:round/>
                  <a:headEnd/>
                  <a:tailEnd/>
                </a:ln>
                <a:effectLst>
                  <a:outerShdw dist="45791" dir="3378596" algn="ctr" rotWithShape="0">
                    <a:srgbClr val="4D4D4D">
                      <a:alpha val="79999"/>
                    </a:srgbClr>
                  </a:outerShdw>
                </a:effectLst>
                <a:latin typeface="Arial Black" panose="020B0A04020102020204" pitchFamily="34" charset="0"/>
              </a:rPr>
              <a:t>3</a:t>
            </a:r>
          </a:p>
        </p:txBody>
      </p:sp>
      <p:graphicFrame>
        <p:nvGraphicFramePr>
          <p:cNvPr id="30" name="Table 29"/>
          <p:cNvGraphicFramePr>
            <a:graphicFrameLocks noGrp="1"/>
          </p:cNvGraphicFramePr>
          <p:nvPr>
            <p:extLst/>
          </p:nvPr>
        </p:nvGraphicFramePr>
        <p:xfrm>
          <a:off x="203200" y="2355850"/>
          <a:ext cx="2241552" cy="1854200"/>
        </p:xfrm>
        <a:graphic>
          <a:graphicData uri="http://schemas.openxmlformats.org/drawingml/2006/table">
            <a:tbl>
              <a:tblPr firstRow="1" bandRow="1">
                <a:tableStyleId>{5C22544A-7EE6-4342-B048-85BDC9FD1C3A}</a:tableStyleId>
              </a:tblPr>
              <a:tblGrid>
                <a:gridCol w="747184">
                  <a:extLst>
                    <a:ext uri="{9D8B030D-6E8A-4147-A177-3AD203B41FA5}">
                      <a16:colId xmlns:a16="http://schemas.microsoft.com/office/drawing/2014/main" val="20000"/>
                    </a:ext>
                  </a:extLst>
                </a:gridCol>
                <a:gridCol w="747184">
                  <a:extLst>
                    <a:ext uri="{9D8B030D-6E8A-4147-A177-3AD203B41FA5}">
                      <a16:colId xmlns:a16="http://schemas.microsoft.com/office/drawing/2014/main" val="20001"/>
                    </a:ext>
                  </a:extLst>
                </a:gridCol>
                <a:gridCol w="747184">
                  <a:extLst>
                    <a:ext uri="{9D8B030D-6E8A-4147-A177-3AD203B41FA5}">
                      <a16:colId xmlns:a16="http://schemas.microsoft.com/office/drawing/2014/main" val="20002"/>
                    </a:ext>
                  </a:extLst>
                </a:gridCol>
              </a:tblGrid>
              <a:tr h="370840">
                <a:tc>
                  <a:txBody>
                    <a:bodyPr/>
                    <a:lstStyle/>
                    <a:p>
                      <a:pPr marL="0" algn="l" defTabSz="914400" rtl="0" eaLnBrk="1" latinLnBrk="0" hangingPunct="1"/>
                      <a:r>
                        <a:rPr lang="en-US" sz="1800" b="1" kern="1200" dirty="0" smtClean="0">
                          <a:solidFill>
                            <a:schemeClr val="tx1"/>
                          </a:solidFill>
                          <a:latin typeface="+mn-lt"/>
                          <a:ea typeface="+mn-ea"/>
                          <a:cs typeface="+mn-cs"/>
                        </a:rPr>
                        <a:t>x</a:t>
                      </a:r>
                      <a:r>
                        <a:rPr lang="en-US" sz="2400" b="1" kern="1200" baseline="-25000" dirty="0" smtClean="0">
                          <a:solidFill>
                            <a:schemeClr val="tx1"/>
                          </a:solidFill>
                          <a:latin typeface="+mn-lt"/>
                          <a:ea typeface="+mn-ea"/>
                          <a:cs typeface="+mn-cs"/>
                        </a:rPr>
                        <a:t>1</a:t>
                      </a:r>
                      <a:endParaRPr lang="en-US" sz="1800" b="1" kern="1200" baseline="-25000" dirty="0">
                        <a:solidFill>
                          <a:schemeClr val="tx1"/>
                        </a:solidFill>
                        <a:latin typeface="+mn-lt"/>
                        <a:ea typeface="+mn-ea"/>
                        <a:cs typeface="+mn-cs"/>
                      </a:endParaRPr>
                    </a:p>
                  </a:txBody>
                  <a:tcPr/>
                </a:tc>
                <a:tc>
                  <a:txBody>
                    <a:bodyPr/>
                    <a:lstStyle/>
                    <a:p>
                      <a:r>
                        <a:rPr lang="en-US" b="1" dirty="0" smtClean="0">
                          <a:solidFill>
                            <a:schemeClr val="tx1"/>
                          </a:solidFill>
                        </a:rPr>
                        <a:t>x</a:t>
                      </a:r>
                      <a:r>
                        <a:rPr lang="en-US" sz="2400" b="1" baseline="-25000" dirty="0" smtClean="0">
                          <a:solidFill>
                            <a:schemeClr val="tx1"/>
                          </a:solidFill>
                        </a:rPr>
                        <a:t>0</a:t>
                      </a:r>
                      <a:endParaRPr lang="en-US" b="1" baseline="-25000" dirty="0">
                        <a:solidFill>
                          <a:schemeClr val="tx1"/>
                        </a:solidFill>
                      </a:endParaRPr>
                    </a:p>
                  </a:txBody>
                  <a:tcPr/>
                </a:tc>
                <a:tc>
                  <a:txBody>
                    <a:bodyPr/>
                    <a:lstStyle/>
                    <a:p>
                      <a:r>
                        <a:rPr lang="en-US" b="1" dirty="0" smtClean="0">
                          <a:solidFill>
                            <a:schemeClr val="tx1"/>
                          </a:solidFill>
                        </a:rPr>
                        <a:t>O/P</a:t>
                      </a:r>
                      <a:endParaRPr lang="en-US" b="1" dirty="0">
                        <a:solidFill>
                          <a:schemeClr val="tx1"/>
                        </a:solidFill>
                      </a:endParaRPr>
                    </a:p>
                  </a:txBody>
                  <a:tcPr/>
                </a:tc>
                <a:extLst>
                  <a:ext uri="{0D108BD9-81ED-4DB2-BD59-A6C34878D82A}">
                    <a16:rowId xmlns:a16="http://schemas.microsoft.com/office/drawing/2014/main" val="10000"/>
                  </a:ext>
                </a:extLst>
              </a:tr>
              <a:tr h="370840">
                <a:tc>
                  <a:txBody>
                    <a:bodyPr/>
                    <a:lstStyle/>
                    <a:p>
                      <a:r>
                        <a:rPr lang="en-US" b="1" dirty="0" smtClean="0"/>
                        <a:t>0</a:t>
                      </a:r>
                      <a:endParaRPr lang="en-US" b="1" dirty="0"/>
                    </a:p>
                  </a:txBody>
                  <a:tcPr/>
                </a:tc>
                <a:tc>
                  <a:txBody>
                    <a:bodyPr/>
                    <a:lstStyle/>
                    <a:p>
                      <a:r>
                        <a:rPr lang="en-US" b="1" dirty="0" smtClean="0"/>
                        <a:t>0</a:t>
                      </a:r>
                      <a:endParaRPr lang="en-US" b="1" dirty="0"/>
                    </a:p>
                  </a:txBody>
                  <a:tcPr/>
                </a:tc>
                <a:tc>
                  <a:txBody>
                    <a:bodyPr/>
                    <a:lstStyle/>
                    <a:p>
                      <a:r>
                        <a:rPr lang="en-US" b="1" dirty="0" smtClean="0"/>
                        <a:t>0</a:t>
                      </a:r>
                      <a:endParaRPr lang="en-US" b="1" dirty="0"/>
                    </a:p>
                  </a:txBody>
                  <a:tcPr/>
                </a:tc>
                <a:extLst>
                  <a:ext uri="{0D108BD9-81ED-4DB2-BD59-A6C34878D82A}">
                    <a16:rowId xmlns:a16="http://schemas.microsoft.com/office/drawing/2014/main" val="10001"/>
                  </a:ext>
                </a:extLst>
              </a:tr>
              <a:tr h="370840">
                <a:tc>
                  <a:txBody>
                    <a:bodyPr/>
                    <a:lstStyle/>
                    <a:p>
                      <a:r>
                        <a:rPr lang="en-US" b="1" dirty="0" smtClean="0"/>
                        <a:t>0</a:t>
                      </a:r>
                      <a:endParaRPr lang="en-US" b="1" dirty="0"/>
                    </a:p>
                  </a:txBody>
                  <a:tcPr/>
                </a:tc>
                <a:tc>
                  <a:txBody>
                    <a:bodyPr/>
                    <a:lstStyle/>
                    <a:p>
                      <a:r>
                        <a:rPr lang="en-US" b="1" dirty="0" smtClean="0"/>
                        <a:t>1</a:t>
                      </a:r>
                      <a:endParaRPr lang="en-US" b="1" dirty="0"/>
                    </a:p>
                  </a:txBody>
                  <a:tcPr/>
                </a:tc>
                <a:tc>
                  <a:txBody>
                    <a:bodyPr/>
                    <a:lstStyle/>
                    <a:p>
                      <a:r>
                        <a:rPr lang="en-US" b="1" dirty="0" smtClean="0"/>
                        <a:t>1</a:t>
                      </a:r>
                      <a:endParaRPr lang="en-US" b="1" dirty="0"/>
                    </a:p>
                  </a:txBody>
                  <a:tcPr/>
                </a:tc>
                <a:extLst>
                  <a:ext uri="{0D108BD9-81ED-4DB2-BD59-A6C34878D82A}">
                    <a16:rowId xmlns:a16="http://schemas.microsoft.com/office/drawing/2014/main" val="10002"/>
                  </a:ext>
                </a:extLst>
              </a:tr>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9176050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507907">
                                            <p:txEl>
                                              <p:pRg st="0" end="0"/>
                                            </p:txEl>
                                          </p:spTgt>
                                        </p:tgtEl>
                                        <p:attrNameLst>
                                          <p:attrName>style.visibility</p:attrName>
                                        </p:attrNameLst>
                                      </p:cBhvr>
                                      <p:to>
                                        <p:strVal val="visible"/>
                                      </p:to>
                                    </p:set>
                                    <p:animEffect transition="in" filter="wipe(left)">
                                      <p:cBhvr>
                                        <p:cTn id="7" dur="500"/>
                                        <p:tgtEl>
                                          <p:spTgt spid="5079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07907">
                                            <p:txEl>
                                              <p:pRg st="1" end="1"/>
                                            </p:txEl>
                                          </p:spTgt>
                                        </p:tgtEl>
                                        <p:attrNameLst>
                                          <p:attrName>style.visibility</p:attrName>
                                        </p:attrNameLst>
                                      </p:cBhvr>
                                      <p:to>
                                        <p:strVal val="visible"/>
                                      </p:to>
                                    </p:set>
                                    <p:animEffect transition="in" filter="wipe(left)">
                                      <p:cBhvr>
                                        <p:cTn id="12" dur="500"/>
                                        <p:tgtEl>
                                          <p:spTgt spid="507907">
                                            <p:txEl>
                                              <p:pRg st="1" end="1"/>
                                            </p:txEl>
                                          </p:spTgt>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507907">
                                            <p:txEl>
                                              <p:pRg st="2" end="2"/>
                                            </p:txEl>
                                          </p:spTgt>
                                        </p:tgtEl>
                                        <p:attrNameLst>
                                          <p:attrName>style.visibility</p:attrName>
                                        </p:attrNameLst>
                                      </p:cBhvr>
                                      <p:to>
                                        <p:strVal val="visible"/>
                                      </p:to>
                                    </p:set>
                                    <p:animEffect transition="in" filter="wipe(left)">
                                      <p:cBhvr>
                                        <p:cTn id="16" dur="500"/>
                                        <p:tgtEl>
                                          <p:spTgt spid="507907">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left)">
                                      <p:cBhvr>
                                        <p:cTn id="25" dur="500"/>
                                        <p:tgtEl>
                                          <p:spTgt spid="3"/>
                                        </p:tgtEl>
                                      </p:cBhvr>
                                    </p:animEffect>
                                  </p:childTnLst>
                                </p:cTn>
                              </p:par>
                            </p:childTnLst>
                          </p:cTn>
                        </p:par>
                        <p:par>
                          <p:cTn id="26" fill="hold" nodeType="afterGroup">
                            <p:stCondLst>
                              <p:cond delay="1000"/>
                            </p:stCondLst>
                            <p:childTnLst>
                              <p:par>
                                <p:cTn id="27" presetID="22" presetClass="entr" presetSubtype="4" fill="hold"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down)">
                                      <p:cBhvr>
                                        <p:cTn id="29" dur="500"/>
                                        <p:tgtEl>
                                          <p:spTgt spid="4"/>
                                        </p:tgtEl>
                                      </p:cBhvr>
                                    </p:animEffect>
                                  </p:childTnLst>
                                </p:cTn>
                              </p:par>
                            </p:childTnLst>
                          </p:cTn>
                        </p:par>
                        <p:par>
                          <p:cTn id="30" fill="hold" nodeType="afterGroup">
                            <p:stCondLst>
                              <p:cond delay="1500"/>
                            </p:stCondLst>
                            <p:childTnLst>
                              <p:par>
                                <p:cTn id="31" presetID="22" presetClass="entr" presetSubtype="4" fill="hold" grpId="0" nodeType="afterEffect">
                                  <p:stCondLst>
                                    <p:cond delay="0"/>
                                  </p:stCondLst>
                                  <p:childTnLst>
                                    <p:set>
                                      <p:cBhvr>
                                        <p:cTn id="32" dur="1" fill="hold">
                                          <p:stCondLst>
                                            <p:cond delay="0"/>
                                          </p:stCondLst>
                                        </p:cTn>
                                        <p:tgtEl>
                                          <p:spTgt spid="507914"/>
                                        </p:tgtEl>
                                        <p:attrNameLst>
                                          <p:attrName>style.visibility</p:attrName>
                                        </p:attrNameLst>
                                      </p:cBhvr>
                                      <p:to>
                                        <p:strVal val="visible"/>
                                      </p:to>
                                    </p:set>
                                    <p:animEffect transition="in" filter="wipe(down)">
                                      <p:cBhvr>
                                        <p:cTn id="33" dur="500"/>
                                        <p:tgtEl>
                                          <p:spTgt spid="507914"/>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507940"/>
                                        </p:tgtEl>
                                        <p:attrNameLst>
                                          <p:attrName>style.visibility</p:attrName>
                                        </p:attrNameLst>
                                      </p:cBhvr>
                                      <p:to>
                                        <p:strVal val="visible"/>
                                      </p:to>
                                    </p:set>
                                    <p:animEffect transition="in" filter="wipe(down)">
                                      <p:cBhvr>
                                        <p:cTn id="36" dur="500"/>
                                        <p:tgtEl>
                                          <p:spTgt spid="507940"/>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507941"/>
                                        </p:tgtEl>
                                        <p:attrNameLst>
                                          <p:attrName>style.visibility</p:attrName>
                                        </p:attrNameLst>
                                      </p:cBhvr>
                                      <p:to>
                                        <p:strVal val="visible"/>
                                      </p:to>
                                    </p:set>
                                    <p:animEffect transition="in" filter="wipe(down)">
                                      <p:cBhvr>
                                        <p:cTn id="39" dur="500"/>
                                        <p:tgtEl>
                                          <p:spTgt spid="507941"/>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507942"/>
                                        </p:tgtEl>
                                        <p:attrNameLst>
                                          <p:attrName>style.visibility</p:attrName>
                                        </p:attrNameLst>
                                      </p:cBhvr>
                                      <p:to>
                                        <p:strVal val="visible"/>
                                      </p:to>
                                    </p:set>
                                    <p:animEffect transition="in" filter="wipe(down)">
                                      <p:cBhvr>
                                        <p:cTn id="42" dur="500"/>
                                        <p:tgtEl>
                                          <p:spTgt spid="507942"/>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507925"/>
                                        </p:tgtEl>
                                        <p:attrNameLst>
                                          <p:attrName>style.visibility</p:attrName>
                                        </p:attrNameLst>
                                      </p:cBhvr>
                                      <p:to>
                                        <p:strVal val="visible"/>
                                      </p:to>
                                    </p:set>
                                    <p:animEffect transition="in" filter="wipe(down)">
                                      <p:cBhvr>
                                        <p:cTn id="45" dur="500"/>
                                        <p:tgtEl>
                                          <p:spTgt spid="507925"/>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507928"/>
                                        </p:tgtEl>
                                        <p:attrNameLst>
                                          <p:attrName>style.visibility</p:attrName>
                                        </p:attrNameLst>
                                      </p:cBhvr>
                                      <p:to>
                                        <p:strVal val="visible"/>
                                      </p:to>
                                    </p:set>
                                    <p:animEffect transition="in" filter="wipe(down)">
                                      <p:cBhvr>
                                        <p:cTn id="48" dur="500"/>
                                        <p:tgtEl>
                                          <p:spTgt spid="507928"/>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507937"/>
                                        </p:tgtEl>
                                        <p:attrNameLst>
                                          <p:attrName>style.visibility</p:attrName>
                                        </p:attrNameLst>
                                      </p:cBhvr>
                                      <p:to>
                                        <p:strVal val="visible"/>
                                      </p:to>
                                    </p:set>
                                    <p:animEffect transition="in" filter="wipe(down)">
                                      <p:cBhvr>
                                        <p:cTn id="51" dur="500"/>
                                        <p:tgtEl>
                                          <p:spTgt spid="507937"/>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507939"/>
                                        </p:tgtEl>
                                        <p:attrNameLst>
                                          <p:attrName>style.visibility</p:attrName>
                                        </p:attrNameLst>
                                      </p:cBhvr>
                                      <p:to>
                                        <p:strVal val="visible"/>
                                      </p:to>
                                    </p:set>
                                    <p:animEffect transition="in" filter="wipe(down)">
                                      <p:cBhvr>
                                        <p:cTn id="54" dur="500"/>
                                        <p:tgtEl>
                                          <p:spTgt spid="507939"/>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mph" presetSubtype="2" fill="hold" grpId="1" nodeType="clickEffect">
                                  <p:stCondLst>
                                    <p:cond delay="0"/>
                                  </p:stCondLst>
                                  <p:childTnLst>
                                    <p:animClr clrSpc="rgb" dir="cw">
                                      <p:cBhvr>
                                        <p:cTn id="58" dur="500" fill="hold"/>
                                        <p:tgtEl>
                                          <p:spTgt spid="507925"/>
                                        </p:tgtEl>
                                        <p:attrNameLst>
                                          <p:attrName>style.color</p:attrName>
                                        </p:attrNameLst>
                                      </p:cBhvr>
                                      <p:to>
                                        <a:schemeClr val="tx1"/>
                                      </p:to>
                                    </p:animClr>
                                  </p:childTnLst>
                                </p:cTn>
                              </p:par>
                              <p:par>
                                <p:cTn id="59" presetID="3" presetClass="emph" presetSubtype="2" fill="hold" grpId="1" nodeType="withEffect">
                                  <p:stCondLst>
                                    <p:cond delay="0"/>
                                  </p:stCondLst>
                                  <p:childTnLst>
                                    <p:animClr clrSpc="rgb" dir="cw">
                                      <p:cBhvr>
                                        <p:cTn id="60" dur="500" fill="hold"/>
                                        <p:tgtEl>
                                          <p:spTgt spid="507928"/>
                                        </p:tgtEl>
                                        <p:attrNameLst>
                                          <p:attrName>style.color</p:attrName>
                                        </p:attrNameLst>
                                      </p:cBhvr>
                                      <p:to>
                                        <a:schemeClr val="tx1"/>
                                      </p:to>
                                    </p:animClr>
                                  </p:childTnLst>
                                </p:cTn>
                              </p:par>
                              <p:par>
                                <p:cTn id="61" presetID="3" presetClass="emph" presetSubtype="2" fill="hold" grpId="1" nodeType="withEffect">
                                  <p:stCondLst>
                                    <p:cond delay="0"/>
                                  </p:stCondLst>
                                  <p:childTnLst>
                                    <p:animClr clrSpc="rgb" dir="cw">
                                      <p:cBhvr>
                                        <p:cTn id="62" dur="500" fill="hold"/>
                                        <p:tgtEl>
                                          <p:spTgt spid="507937"/>
                                        </p:tgtEl>
                                        <p:attrNameLst>
                                          <p:attrName>style.color</p:attrName>
                                        </p:attrNameLst>
                                      </p:cBhvr>
                                      <p:to>
                                        <a:schemeClr val="tx1"/>
                                      </p:to>
                                    </p:animClr>
                                  </p:childTnLst>
                                </p:cTn>
                              </p:par>
                              <p:par>
                                <p:cTn id="63" presetID="3" presetClass="emph" presetSubtype="2" fill="hold" grpId="1" nodeType="withEffect">
                                  <p:stCondLst>
                                    <p:cond delay="0"/>
                                  </p:stCondLst>
                                  <p:childTnLst>
                                    <p:animClr clrSpc="rgb" dir="cw">
                                      <p:cBhvr>
                                        <p:cTn id="64" dur="500" fill="hold"/>
                                        <p:tgtEl>
                                          <p:spTgt spid="507939"/>
                                        </p:tgtEl>
                                        <p:attrNameLst>
                                          <p:attrName>style.color</p:attrName>
                                        </p:attrNameLst>
                                      </p:cBhvr>
                                      <p:to>
                                        <a:schemeClr val="tx1"/>
                                      </p:to>
                                    </p:animClr>
                                  </p:childTnLst>
                                </p:cTn>
                              </p:par>
                            </p:childTnLst>
                          </p:cTn>
                        </p:par>
                        <p:par>
                          <p:cTn id="65" fill="hold" nodeType="afterGroup">
                            <p:stCondLst>
                              <p:cond delay="500"/>
                            </p:stCondLst>
                            <p:childTnLst>
                              <p:par>
                                <p:cTn id="66" presetID="2" presetClass="entr" presetSubtype="8" fill="hold" grpId="0" nodeType="afterEffect">
                                  <p:stCondLst>
                                    <p:cond delay="0"/>
                                  </p:stCondLst>
                                  <p:childTnLst>
                                    <p:set>
                                      <p:cBhvr>
                                        <p:cTn id="67" dur="1" fill="hold">
                                          <p:stCondLst>
                                            <p:cond delay="0"/>
                                          </p:stCondLst>
                                        </p:cTn>
                                        <p:tgtEl>
                                          <p:spTgt spid="507982"/>
                                        </p:tgtEl>
                                        <p:attrNameLst>
                                          <p:attrName>style.visibility</p:attrName>
                                        </p:attrNameLst>
                                      </p:cBhvr>
                                      <p:to>
                                        <p:strVal val="visible"/>
                                      </p:to>
                                    </p:set>
                                    <p:anim calcmode="lin" valueType="num">
                                      <p:cBhvr additive="base">
                                        <p:cTn id="68" dur="500" fill="hold"/>
                                        <p:tgtEl>
                                          <p:spTgt spid="507982"/>
                                        </p:tgtEl>
                                        <p:attrNameLst>
                                          <p:attrName>ppt_x</p:attrName>
                                        </p:attrNameLst>
                                      </p:cBhvr>
                                      <p:tavLst>
                                        <p:tav tm="0">
                                          <p:val>
                                            <p:strVal val="0-#ppt_w/2"/>
                                          </p:val>
                                        </p:tav>
                                        <p:tav tm="100000">
                                          <p:val>
                                            <p:strVal val="#ppt_x"/>
                                          </p:val>
                                        </p:tav>
                                      </p:tavLst>
                                    </p:anim>
                                    <p:anim calcmode="lin" valueType="num">
                                      <p:cBhvr additive="base">
                                        <p:cTn id="69" dur="500" fill="hold"/>
                                        <p:tgtEl>
                                          <p:spTgt spid="507982"/>
                                        </p:tgtEl>
                                        <p:attrNameLst>
                                          <p:attrName>ppt_y</p:attrName>
                                        </p:attrNameLst>
                                      </p:cBhvr>
                                      <p:tavLst>
                                        <p:tav tm="0">
                                          <p:val>
                                            <p:strVal val="#ppt_y"/>
                                          </p:val>
                                        </p:tav>
                                        <p:tav tm="100000">
                                          <p:val>
                                            <p:strVal val="#ppt_y"/>
                                          </p:val>
                                        </p:tav>
                                      </p:tavLst>
                                    </p:anim>
                                  </p:childTnLst>
                                </p:cTn>
                              </p:par>
                            </p:childTnLst>
                          </p:cTn>
                        </p:par>
                        <p:par>
                          <p:cTn id="70" fill="hold" nodeType="afterGroup">
                            <p:stCondLst>
                              <p:cond delay="1000"/>
                            </p:stCondLst>
                            <p:childTnLst>
                              <p:par>
                                <p:cTn id="71" presetID="22" presetClass="entr" presetSubtype="8" fill="hold" grpId="0" nodeType="afterEffect">
                                  <p:stCondLst>
                                    <p:cond delay="0"/>
                                  </p:stCondLst>
                                  <p:childTnLst>
                                    <p:set>
                                      <p:cBhvr>
                                        <p:cTn id="72" dur="1" fill="hold">
                                          <p:stCondLst>
                                            <p:cond delay="0"/>
                                          </p:stCondLst>
                                        </p:cTn>
                                        <p:tgtEl>
                                          <p:spTgt spid="507983"/>
                                        </p:tgtEl>
                                        <p:attrNameLst>
                                          <p:attrName>style.visibility</p:attrName>
                                        </p:attrNameLst>
                                      </p:cBhvr>
                                      <p:to>
                                        <p:strVal val="visible"/>
                                      </p:to>
                                    </p:set>
                                    <p:animEffect transition="in" filter="wipe(left)">
                                      <p:cBhvr>
                                        <p:cTn id="73" dur="500"/>
                                        <p:tgtEl>
                                          <p:spTgt spid="507983"/>
                                        </p:tgtEl>
                                      </p:cBhvr>
                                    </p:animEffect>
                                  </p:childTnLst>
                                </p:cTn>
                              </p:par>
                            </p:childTnLst>
                          </p:cTn>
                        </p:par>
                        <p:par>
                          <p:cTn id="74" fill="hold" nodeType="afterGroup">
                            <p:stCondLst>
                              <p:cond delay="1500"/>
                            </p:stCondLst>
                            <p:childTnLst>
                              <p:par>
                                <p:cTn id="75" presetID="1" presetClass="emph" presetSubtype="2" fill="hold" nodeType="afterEffect">
                                  <p:stCondLst>
                                    <p:cond delay="0"/>
                                  </p:stCondLst>
                                  <p:childTnLst>
                                    <p:animClr clrSpc="rgb" dir="cw">
                                      <p:cBhvr>
                                        <p:cTn id="76" dur="1000" fill="hold"/>
                                        <p:tgtEl>
                                          <p:spTgt spid="507914"/>
                                        </p:tgtEl>
                                        <p:attrNameLst>
                                          <p:attrName>fillcolor</p:attrName>
                                        </p:attrNameLst>
                                      </p:cBhvr>
                                      <p:to>
                                        <a:schemeClr val="accent1"/>
                                      </p:to>
                                    </p:animClr>
                                    <p:set>
                                      <p:cBhvr>
                                        <p:cTn id="77" dur="1000" fill="hold"/>
                                        <p:tgtEl>
                                          <p:spTgt spid="507914"/>
                                        </p:tgtEl>
                                        <p:attrNameLst>
                                          <p:attrName>fill.type</p:attrName>
                                        </p:attrNameLst>
                                      </p:cBhvr>
                                      <p:to>
                                        <p:strVal val="solid"/>
                                      </p:to>
                                    </p:set>
                                    <p:set>
                                      <p:cBhvr>
                                        <p:cTn id="78" dur="1000" fill="hold"/>
                                        <p:tgtEl>
                                          <p:spTgt spid="507914"/>
                                        </p:tgtEl>
                                        <p:attrNameLst>
                                          <p:attrName>fill.on</p:attrName>
                                        </p:attrNameLst>
                                      </p:cBhvr>
                                      <p:to>
                                        <p:strVal val="true"/>
                                      </p:to>
                                    </p:set>
                                  </p:childTnLst>
                                </p:cTn>
                              </p:par>
                              <p:par>
                                <p:cTn id="79" presetID="3" presetClass="emph" presetSubtype="2" fill="hold" grpId="2" nodeType="withEffect">
                                  <p:stCondLst>
                                    <p:cond delay="0"/>
                                  </p:stCondLst>
                                  <p:childTnLst>
                                    <p:animClr clrSpc="rgb" dir="cw">
                                      <p:cBhvr>
                                        <p:cTn id="80" dur="1000" fill="hold"/>
                                        <p:tgtEl>
                                          <p:spTgt spid="507925"/>
                                        </p:tgtEl>
                                        <p:attrNameLst>
                                          <p:attrName>style.color</p:attrName>
                                        </p:attrNameLst>
                                      </p:cBhvr>
                                      <p:to>
                                        <a:schemeClr val="accent1"/>
                                      </p:to>
                                    </p:animClr>
                                  </p:childTnLst>
                                </p:cTn>
                              </p:par>
                            </p:childTnLst>
                          </p:cTn>
                        </p:par>
                        <p:par>
                          <p:cTn id="81" fill="hold" nodeType="afterGroup">
                            <p:stCondLst>
                              <p:cond delay="2500"/>
                            </p:stCondLst>
                            <p:childTnLst>
                              <p:par>
                                <p:cTn id="82" presetID="22" presetClass="entr" presetSubtype="4" fill="hold" grpId="0" nodeType="afterEffect">
                                  <p:stCondLst>
                                    <p:cond delay="0"/>
                                  </p:stCondLst>
                                  <p:childTnLst>
                                    <p:set>
                                      <p:cBhvr>
                                        <p:cTn id="83" dur="1" fill="hold">
                                          <p:stCondLst>
                                            <p:cond delay="0"/>
                                          </p:stCondLst>
                                        </p:cTn>
                                        <p:tgtEl>
                                          <p:spTgt spid="507981"/>
                                        </p:tgtEl>
                                        <p:attrNameLst>
                                          <p:attrName>style.visibility</p:attrName>
                                        </p:attrNameLst>
                                      </p:cBhvr>
                                      <p:to>
                                        <p:strVal val="visible"/>
                                      </p:to>
                                    </p:set>
                                    <p:animEffect transition="in" filter="wipe(down)">
                                      <p:cBhvr>
                                        <p:cTn id="84" dur="500"/>
                                        <p:tgtEl>
                                          <p:spTgt spid="5079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7942" grpId="0" animBg="1"/>
      <p:bldP spid="507941" grpId="0" animBg="1"/>
      <p:bldP spid="507940" grpId="0" animBg="1"/>
      <p:bldP spid="507914" grpId="0" animBg="1"/>
      <p:bldP spid="507981" grpId="0" animBg="1"/>
      <p:bldP spid="507982" grpId="0"/>
      <p:bldP spid="507983" grpId="0"/>
      <p:bldP spid="507928" grpId="0"/>
      <p:bldP spid="507928" grpId="1"/>
      <p:bldP spid="507925" grpId="0"/>
      <p:bldP spid="507925" grpId="1"/>
      <p:bldP spid="507925" grpId="2"/>
      <p:bldP spid="507937" grpId="0"/>
      <p:bldP spid="507937" grpId="1"/>
      <p:bldP spid="507939" grpId="0"/>
      <p:bldP spid="507939" grpId="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a:xfrm>
            <a:off x="838200" y="365125"/>
            <a:ext cx="10515600" cy="580391"/>
          </a:xfrm>
        </p:spPr>
        <p:txBody>
          <a:bodyPr>
            <a:normAutofit/>
          </a:bodyPr>
          <a:lstStyle/>
          <a:p>
            <a:pPr>
              <a:defRPr/>
            </a:pPr>
            <a:r>
              <a:rPr lang="en-US" sz="2800" b="1" dirty="0" smtClean="0">
                <a:latin typeface="Times New Roman" panose="02020603050405020304" pitchFamily="18" charset="0"/>
                <a:cs typeface="Times New Roman" panose="02020603050405020304" pitchFamily="18" charset="0"/>
              </a:rPr>
              <a:t>Decoders</a:t>
            </a:r>
          </a:p>
        </p:txBody>
      </p:sp>
      <p:sp>
        <p:nvSpPr>
          <p:cNvPr id="507907" name="Rectangle 3"/>
          <p:cNvSpPr>
            <a:spLocks noGrp="1" noChangeArrowheads="1"/>
          </p:cNvSpPr>
          <p:nvPr>
            <p:ph type="body" idx="1"/>
          </p:nvPr>
        </p:nvSpPr>
        <p:spPr>
          <a:xfrm>
            <a:off x="696119" y="1116489"/>
            <a:ext cx="8280400" cy="1666875"/>
          </a:xfrm>
        </p:spPr>
        <p:txBody>
          <a:bodyPr>
            <a:normAutofit/>
          </a:bodyPr>
          <a:lstStyle/>
          <a:p>
            <a:r>
              <a:rPr lang="en-US" sz="2400" dirty="0" smtClean="0">
                <a:latin typeface="Times New Roman" panose="02020603050405020304" pitchFamily="18" charset="0"/>
                <a:cs typeface="Times New Roman" panose="02020603050405020304" pitchFamily="18" charset="0"/>
              </a:rPr>
              <a:t>Extract “</a:t>
            </a:r>
            <a:r>
              <a:rPr lang="en-US" sz="2400" i="1" dirty="0" smtClean="0">
                <a:latin typeface="Times New Roman" panose="02020603050405020304" pitchFamily="18" charset="0"/>
                <a:cs typeface="Times New Roman" panose="02020603050405020304" pitchFamily="18" charset="0"/>
              </a:rPr>
              <a:t>Information</a:t>
            </a:r>
            <a:r>
              <a:rPr lang="en-US" sz="2400" dirty="0" smtClean="0">
                <a:latin typeface="Times New Roman" panose="02020603050405020304" pitchFamily="18" charset="0"/>
                <a:cs typeface="Times New Roman" panose="02020603050405020304" pitchFamily="18" charset="0"/>
              </a:rPr>
              <a:t>” from the code</a:t>
            </a:r>
          </a:p>
          <a:p>
            <a:r>
              <a:rPr lang="en-US" sz="2400" dirty="0" smtClean="0">
                <a:latin typeface="Times New Roman" panose="02020603050405020304" pitchFamily="18" charset="0"/>
                <a:cs typeface="Times New Roman" panose="02020603050405020304" pitchFamily="18" charset="0"/>
              </a:rPr>
              <a:t>Binary Decoder</a:t>
            </a:r>
          </a:p>
          <a:p>
            <a:pPr lvl="1"/>
            <a:r>
              <a:rPr lang="en-US" dirty="0" smtClean="0">
                <a:latin typeface="Times New Roman" panose="02020603050405020304" pitchFamily="18" charset="0"/>
                <a:cs typeface="Times New Roman" panose="02020603050405020304" pitchFamily="18" charset="0"/>
              </a:rPr>
              <a:t>Example: 2-bit Binary Number</a:t>
            </a:r>
          </a:p>
        </p:txBody>
      </p:sp>
      <p:sp>
        <p:nvSpPr>
          <p:cNvPr id="507942" name="Litebulb"/>
          <p:cNvSpPr>
            <a:spLocks noChangeAspect="1" noEditPoints="1" noChangeArrowheads="1"/>
          </p:cNvSpPr>
          <p:nvPr/>
        </p:nvSpPr>
        <p:spPr bwMode="auto">
          <a:xfrm>
            <a:off x="8975726" y="3911600"/>
            <a:ext cx="436563" cy="596900"/>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0 60000 65536"/>
              <a:gd name="T9" fmla="*/ 0 60000 65536"/>
              <a:gd name="T10" fmla="*/ 0 60000 65536"/>
              <a:gd name="T11" fmla="*/ 0 60000 65536"/>
              <a:gd name="T12" fmla="*/ 3556 w 21600"/>
              <a:gd name="T13" fmla="*/ 2188 h 21600"/>
              <a:gd name="T14" fmla="*/ 18277 w 21600"/>
              <a:gd name="T15" fmla="*/ 9282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chemeClr val="bg1"/>
          </a:solidFill>
          <a:ln w="19050">
            <a:solidFill>
              <a:srgbClr val="000000"/>
            </a:solidFill>
            <a:miter lim="800000"/>
            <a:headEnd/>
            <a:tailEnd/>
          </a:ln>
        </p:spPr>
        <p:txBody>
          <a:bodyPr/>
          <a:lstStyle/>
          <a:p>
            <a:endParaRPr lang="en-US"/>
          </a:p>
        </p:txBody>
      </p:sp>
      <p:sp>
        <p:nvSpPr>
          <p:cNvPr id="507941" name="Litebulb"/>
          <p:cNvSpPr>
            <a:spLocks noChangeAspect="1" noEditPoints="1" noChangeArrowheads="1"/>
          </p:cNvSpPr>
          <p:nvPr/>
        </p:nvSpPr>
        <p:spPr bwMode="auto">
          <a:xfrm>
            <a:off x="7896226" y="3911600"/>
            <a:ext cx="436563" cy="596900"/>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0 60000 65536"/>
              <a:gd name="T9" fmla="*/ 0 60000 65536"/>
              <a:gd name="T10" fmla="*/ 0 60000 65536"/>
              <a:gd name="T11" fmla="*/ 0 60000 65536"/>
              <a:gd name="T12" fmla="*/ 3556 w 21600"/>
              <a:gd name="T13" fmla="*/ 2188 h 21600"/>
              <a:gd name="T14" fmla="*/ 18277 w 21600"/>
              <a:gd name="T15" fmla="*/ 9282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0000"/>
          </a:solidFill>
          <a:ln w="19050">
            <a:solidFill>
              <a:srgbClr val="000000"/>
            </a:solidFill>
            <a:miter lim="800000"/>
            <a:headEnd/>
            <a:tailEnd/>
          </a:ln>
        </p:spPr>
        <p:txBody>
          <a:bodyPr/>
          <a:lstStyle/>
          <a:p>
            <a:endParaRPr lang="en-US"/>
          </a:p>
        </p:txBody>
      </p:sp>
      <p:sp>
        <p:nvSpPr>
          <p:cNvPr id="507940" name="Litebulb"/>
          <p:cNvSpPr>
            <a:spLocks noChangeAspect="1" noEditPoints="1" noChangeArrowheads="1"/>
          </p:cNvSpPr>
          <p:nvPr/>
        </p:nvSpPr>
        <p:spPr bwMode="auto">
          <a:xfrm>
            <a:off x="6816726" y="3911600"/>
            <a:ext cx="436563" cy="596900"/>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0 60000 65536"/>
              <a:gd name="T9" fmla="*/ 0 60000 65536"/>
              <a:gd name="T10" fmla="*/ 0 60000 65536"/>
              <a:gd name="T11" fmla="*/ 0 60000 65536"/>
              <a:gd name="T12" fmla="*/ 3556 w 21600"/>
              <a:gd name="T13" fmla="*/ 2188 h 21600"/>
              <a:gd name="T14" fmla="*/ 18277 w 21600"/>
              <a:gd name="T15" fmla="*/ 9282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chemeClr val="bg1"/>
          </a:solidFill>
          <a:ln w="19050">
            <a:solidFill>
              <a:srgbClr val="000000"/>
            </a:solidFill>
            <a:miter lim="800000"/>
            <a:headEnd/>
            <a:tailEnd/>
          </a:ln>
        </p:spPr>
        <p:txBody>
          <a:bodyPr/>
          <a:lstStyle/>
          <a:p>
            <a:endParaRPr lang="en-US"/>
          </a:p>
        </p:txBody>
      </p:sp>
      <p:sp>
        <p:nvSpPr>
          <p:cNvPr id="507914" name="Litebulb"/>
          <p:cNvSpPr>
            <a:spLocks noChangeAspect="1" noEditPoints="1" noChangeArrowheads="1"/>
          </p:cNvSpPr>
          <p:nvPr/>
        </p:nvSpPr>
        <p:spPr bwMode="auto">
          <a:xfrm>
            <a:off x="5735638" y="3911600"/>
            <a:ext cx="436562" cy="596900"/>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0 60000 65536"/>
              <a:gd name="T9" fmla="*/ 0 60000 65536"/>
              <a:gd name="T10" fmla="*/ 0 60000 65536"/>
              <a:gd name="T11" fmla="*/ 0 60000 65536"/>
              <a:gd name="T12" fmla="*/ 3556 w 21600"/>
              <a:gd name="T13" fmla="*/ 2188 h 21600"/>
              <a:gd name="T14" fmla="*/ 18277 w 21600"/>
              <a:gd name="T15" fmla="*/ 9282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chemeClr val="bg1"/>
          </a:solidFill>
          <a:ln w="19050">
            <a:solidFill>
              <a:srgbClr val="000000"/>
            </a:solidFill>
            <a:miter lim="800000"/>
            <a:headEnd/>
            <a:tailEnd/>
          </a:ln>
        </p:spPr>
        <p:txBody>
          <a:bodyPr/>
          <a:lstStyle/>
          <a:p>
            <a:endParaRPr lang="en-US">
              <a:solidFill>
                <a:srgbClr val="FF0000"/>
              </a:solidFill>
            </a:endParaRPr>
          </a:p>
        </p:txBody>
      </p:sp>
      <p:grpSp>
        <p:nvGrpSpPr>
          <p:cNvPr id="3" name="Group 82"/>
          <p:cNvGrpSpPr>
            <a:grpSpLocks/>
          </p:cNvGrpSpPr>
          <p:nvPr/>
        </p:nvGrpSpPr>
        <p:grpSpPr bwMode="auto">
          <a:xfrm>
            <a:off x="4656138" y="4689475"/>
            <a:ext cx="4538662" cy="1079500"/>
            <a:chOff x="1973" y="2954"/>
            <a:chExt cx="2859" cy="680"/>
          </a:xfrm>
        </p:grpSpPr>
        <p:sp>
          <p:nvSpPr>
            <p:cNvPr id="20527" name="Line 64"/>
            <p:cNvSpPr>
              <a:spLocks noChangeShapeType="1"/>
            </p:cNvSpPr>
            <p:nvPr/>
          </p:nvSpPr>
          <p:spPr bwMode="auto">
            <a:xfrm>
              <a:off x="1973" y="2954"/>
              <a:ext cx="818"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0528" name="Line 66"/>
            <p:cNvSpPr>
              <a:spLocks noChangeShapeType="1"/>
            </p:cNvSpPr>
            <p:nvPr/>
          </p:nvSpPr>
          <p:spPr bwMode="auto">
            <a:xfrm>
              <a:off x="1973" y="3181"/>
              <a:ext cx="1498"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0529" name="Line 67"/>
            <p:cNvSpPr>
              <a:spLocks noChangeShapeType="1"/>
            </p:cNvSpPr>
            <p:nvPr/>
          </p:nvSpPr>
          <p:spPr bwMode="auto">
            <a:xfrm flipV="1">
              <a:off x="1973" y="3407"/>
              <a:ext cx="2178"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0530" name="Line 68"/>
            <p:cNvSpPr>
              <a:spLocks noChangeShapeType="1"/>
            </p:cNvSpPr>
            <p:nvPr/>
          </p:nvSpPr>
          <p:spPr bwMode="auto">
            <a:xfrm flipV="1">
              <a:off x="1973" y="3634"/>
              <a:ext cx="2859"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grpSp>
      <p:grpSp>
        <p:nvGrpSpPr>
          <p:cNvPr id="4" name="Group 83"/>
          <p:cNvGrpSpPr>
            <a:grpSpLocks/>
          </p:cNvGrpSpPr>
          <p:nvPr/>
        </p:nvGrpSpPr>
        <p:grpSpPr bwMode="auto">
          <a:xfrm>
            <a:off x="5942014" y="4508501"/>
            <a:ext cx="3252787" cy="1260475"/>
            <a:chOff x="2783" y="2840"/>
            <a:chExt cx="2049" cy="794"/>
          </a:xfrm>
        </p:grpSpPr>
        <p:sp>
          <p:nvSpPr>
            <p:cNvPr id="20523" name="Line 65"/>
            <p:cNvSpPr>
              <a:spLocks noChangeShapeType="1"/>
            </p:cNvSpPr>
            <p:nvPr/>
          </p:nvSpPr>
          <p:spPr bwMode="auto">
            <a:xfrm flipH="1">
              <a:off x="2783" y="2840"/>
              <a:ext cx="0" cy="114"/>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0524" name="Line 69"/>
            <p:cNvSpPr>
              <a:spLocks noChangeShapeType="1"/>
            </p:cNvSpPr>
            <p:nvPr/>
          </p:nvSpPr>
          <p:spPr bwMode="auto">
            <a:xfrm>
              <a:off x="4832" y="2840"/>
              <a:ext cx="0" cy="794"/>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0525" name="Line 70"/>
            <p:cNvSpPr>
              <a:spLocks noChangeShapeType="1"/>
            </p:cNvSpPr>
            <p:nvPr/>
          </p:nvSpPr>
          <p:spPr bwMode="auto">
            <a:xfrm>
              <a:off x="4151" y="2840"/>
              <a:ext cx="0" cy="567"/>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0526" name="Line 71"/>
            <p:cNvSpPr>
              <a:spLocks noChangeShapeType="1"/>
            </p:cNvSpPr>
            <p:nvPr/>
          </p:nvSpPr>
          <p:spPr bwMode="auto">
            <a:xfrm>
              <a:off x="3471" y="2840"/>
              <a:ext cx="0" cy="341"/>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grpSp>
      <p:grpSp>
        <p:nvGrpSpPr>
          <p:cNvPr id="5" name="Group 81"/>
          <p:cNvGrpSpPr>
            <a:grpSpLocks/>
          </p:cNvGrpSpPr>
          <p:nvPr/>
        </p:nvGrpSpPr>
        <p:grpSpPr bwMode="auto">
          <a:xfrm>
            <a:off x="2265364" y="4329114"/>
            <a:ext cx="2390775" cy="1800225"/>
            <a:chOff x="467" y="2727"/>
            <a:chExt cx="1506" cy="1134"/>
          </a:xfrm>
        </p:grpSpPr>
        <p:sp>
          <p:nvSpPr>
            <p:cNvPr id="20519" name="AutoShape 63"/>
            <p:cNvSpPr>
              <a:spLocks noChangeArrowheads="1"/>
            </p:cNvSpPr>
            <p:nvPr/>
          </p:nvSpPr>
          <p:spPr bwMode="auto">
            <a:xfrm>
              <a:off x="1066" y="2727"/>
              <a:ext cx="907" cy="1134"/>
            </a:xfrm>
            <a:prstGeom prst="roundRect">
              <a:avLst>
                <a:gd name="adj" fmla="val 16667"/>
              </a:avLst>
            </a:prstGeom>
            <a:solidFill>
              <a:schemeClr val="bg1"/>
            </a:solidFill>
            <a:ln w="28575" algn="ctr">
              <a:solidFill>
                <a:srgbClr val="008000"/>
              </a:solidFill>
              <a:round/>
              <a:headEnd/>
              <a:tailEnd/>
            </a:ln>
          </p:spPr>
          <p:txBody>
            <a:bodyPr wrap="none"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50000"/>
                </a:spcBef>
                <a:buClr>
                  <a:schemeClr val="bg1"/>
                </a:buClr>
                <a:buFont typeface="Arial" panose="020B0604020202020204" pitchFamily="34" charset="0"/>
                <a:buNone/>
              </a:pPr>
              <a:r>
                <a:rPr lang="en-US" sz="2400" b="1" dirty="0">
                  <a:latin typeface="Times New Roman" panose="02020603050405020304" pitchFamily="18" charset="0"/>
                  <a:cs typeface="Times New Roman" panose="02020603050405020304" pitchFamily="18" charset="0"/>
                </a:rPr>
                <a:t>Binary</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Decoder</a:t>
              </a:r>
            </a:p>
          </p:txBody>
        </p:sp>
        <p:sp>
          <p:nvSpPr>
            <p:cNvPr id="20520" name="Line 72"/>
            <p:cNvSpPr>
              <a:spLocks noChangeShapeType="1"/>
            </p:cNvSpPr>
            <p:nvPr/>
          </p:nvSpPr>
          <p:spPr bwMode="auto">
            <a:xfrm>
              <a:off x="725" y="3067"/>
              <a:ext cx="341"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0521" name="Line 73"/>
            <p:cNvSpPr>
              <a:spLocks noChangeShapeType="1"/>
            </p:cNvSpPr>
            <p:nvPr/>
          </p:nvSpPr>
          <p:spPr bwMode="auto">
            <a:xfrm>
              <a:off x="725" y="3521"/>
              <a:ext cx="341"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0522" name="Text Box 74"/>
            <p:cNvSpPr txBox="1">
              <a:spLocks noChangeArrowheads="1"/>
            </p:cNvSpPr>
            <p:nvPr/>
          </p:nvSpPr>
          <p:spPr bwMode="auto">
            <a:xfrm>
              <a:off x="467" y="2888"/>
              <a:ext cx="226" cy="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chemeClr val="bg1"/>
                </a:buClr>
                <a:buFont typeface="Arial" panose="020B0604020202020204" pitchFamily="34" charset="0"/>
                <a:buNone/>
              </a:pPr>
              <a:r>
                <a:rPr lang="en-US" sz="2400" b="1" i="1" baseline="-25000">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x</a:t>
              </a:r>
              <a:r>
                <a:rPr lang="en-US" sz="2400" b="1" i="1" baseline="-25000">
                  <a:latin typeface="Times New Roman" panose="02020603050405020304" pitchFamily="18" charset="0"/>
                  <a:cs typeface="Times New Roman" panose="02020603050405020304" pitchFamily="18" charset="0"/>
                </a:rPr>
                <a:t>1</a:t>
              </a:r>
            </a:p>
            <a:p>
              <a:pPr algn="ctr">
                <a:buClr>
                  <a:schemeClr val="bg1"/>
                </a:buClr>
                <a:buFont typeface="Arial" panose="020B0604020202020204" pitchFamily="34" charset="0"/>
                <a:buNone/>
              </a:pPr>
              <a:endParaRPr lang="en-US" sz="2400" b="1" i="1">
                <a:latin typeface="Times New Roman" panose="02020603050405020304" pitchFamily="18" charset="0"/>
                <a:cs typeface="Times New Roman" panose="02020603050405020304" pitchFamily="18" charset="0"/>
              </a:endParaRPr>
            </a:p>
            <a:p>
              <a:pPr algn="ctr">
                <a:buClr>
                  <a:schemeClr val="bg1"/>
                </a:buClr>
                <a:buFont typeface="Arial" panose="020B0604020202020204" pitchFamily="34" charset="0"/>
                <a:buNone/>
              </a:pPr>
              <a:r>
                <a:rPr lang="en-US" sz="2400" b="1" i="1">
                  <a:latin typeface="Times New Roman" panose="02020603050405020304" pitchFamily="18" charset="0"/>
                  <a:cs typeface="Times New Roman" panose="02020603050405020304" pitchFamily="18" charset="0"/>
                </a:rPr>
                <a:t>x</a:t>
              </a:r>
              <a:r>
                <a:rPr lang="en-US" sz="2400" b="1" i="1" baseline="-25000">
                  <a:latin typeface="Times New Roman" panose="02020603050405020304" pitchFamily="18" charset="0"/>
                  <a:cs typeface="Times New Roman" panose="02020603050405020304" pitchFamily="18" charset="0"/>
                </a:rPr>
                <a:t>0</a:t>
              </a:r>
            </a:p>
          </p:txBody>
        </p:sp>
      </p:grpSp>
      <p:sp>
        <p:nvSpPr>
          <p:cNvPr id="507981" name="AutoShape 77"/>
          <p:cNvSpPr>
            <a:spLocks noChangeArrowheads="1"/>
          </p:cNvSpPr>
          <p:nvPr/>
        </p:nvSpPr>
        <p:spPr bwMode="auto">
          <a:xfrm>
            <a:off x="7754145" y="1042353"/>
            <a:ext cx="1439862" cy="1081087"/>
          </a:xfrm>
          <a:prstGeom prst="wedgeRoundRectCallout">
            <a:avLst>
              <a:gd name="adj1" fmla="val -17101"/>
              <a:gd name="adj2" fmla="val 139834"/>
              <a:gd name="adj3" fmla="val 16667"/>
            </a:avLst>
          </a:prstGeom>
          <a:noFill/>
          <a:ln w="28575" algn="ctr">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50000"/>
              </a:spcBef>
              <a:buClr>
                <a:schemeClr val="bg1"/>
              </a:buClr>
              <a:buFont typeface="Arial" panose="020B0604020202020204" pitchFamily="34" charset="0"/>
              <a:buNone/>
            </a:pPr>
            <a:r>
              <a:rPr lang="en-US" sz="2200" dirty="0">
                <a:latin typeface="Times New Roman" panose="02020603050405020304" pitchFamily="18" charset="0"/>
                <a:cs typeface="Times New Roman" panose="02020603050405020304" pitchFamily="18" charset="0"/>
              </a:rPr>
              <a:t>Only </a:t>
            </a:r>
            <a:r>
              <a:rPr lang="en-US" sz="2200" i="1" dirty="0">
                <a:latin typeface="Times New Roman" panose="02020603050405020304" pitchFamily="18" charset="0"/>
                <a:cs typeface="Times New Roman" panose="02020603050405020304" pitchFamily="18" charset="0"/>
              </a:rPr>
              <a:t>one</a:t>
            </a:r>
            <a:r>
              <a:rPr lang="en-US" sz="2200" dirty="0">
                <a:latin typeface="Times New Roman" panose="02020603050405020304" pitchFamily="18" charset="0"/>
                <a:cs typeface="Times New Roman" panose="02020603050405020304" pitchFamily="18" charset="0"/>
              </a:rPr>
              <a:t> lamp will turn on</a:t>
            </a:r>
          </a:p>
        </p:txBody>
      </p:sp>
      <p:sp>
        <p:nvSpPr>
          <p:cNvPr id="507982" name="Text Box 78"/>
          <p:cNvSpPr txBox="1">
            <a:spLocks noChangeArrowheads="1"/>
          </p:cNvSpPr>
          <p:nvPr/>
        </p:nvSpPr>
        <p:spPr bwMode="auto">
          <a:xfrm>
            <a:off x="2738438" y="4470400"/>
            <a:ext cx="360362"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chemeClr val="bg1"/>
              </a:buClr>
              <a:buFont typeface="Arial" panose="020B0604020202020204" pitchFamily="34" charset="0"/>
              <a:buNone/>
            </a:pPr>
            <a:r>
              <a:rPr lang="en-US" sz="2400" b="1" dirty="0" smtClean="0">
                <a:latin typeface="Times New Roman" panose="02020603050405020304" pitchFamily="18" charset="0"/>
                <a:cs typeface="Times New Roman" panose="02020603050405020304" pitchFamily="18" charset="0"/>
              </a:rPr>
              <a:t>1</a:t>
            </a:r>
            <a:endParaRPr lang="en-US" sz="2400" b="1" dirty="0">
              <a:latin typeface="Times New Roman" panose="02020603050405020304" pitchFamily="18" charset="0"/>
              <a:cs typeface="Times New Roman" panose="02020603050405020304" pitchFamily="18" charset="0"/>
            </a:endParaRPr>
          </a:p>
          <a:p>
            <a:pPr algn="ctr">
              <a:buClr>
                <a:schemeClr val="bg1"/>
              </a:buClr>
              <a:buFont typeface="Arial" panose="020B0604020202020204" pitchFamily="34" charset="0"/>
              <a:buNone/>
            </a:pPr>
            <a:endParaRPr lang="en-US" sz="2400" b="1" dirty="0">
              <a:latin typeface="Times New Roman" panose="02020603050405020304" pitchFamily="18" charset="0"/>
              <a:cs typeface="Times New Roman" panose="02020603050405020304" pitchFamily="18" charset="0"/>
            </a:endParaRPr>
          </a:p>
          <a:p>
            <a:pPr algn="ctr">
              <a:buClr>
                <a:schemeClr val="bg1"/>
              </a:buClr>
              <a:buFont typeface="Arial" panose="020B0604020202020204" pitchFamily="34" charset="0"/>
              <a:buNone/>
            </a:pPr>
            <a:r>
              <a:rPr lang="en-US" sz="2400" b="1" dirty="0">
                <a:latin typeface="Times New Roman" panose="02020603050405020304" pitchFamily="18" charset="0"/>
                <a:cs typeface="Times New Roman" panose="02020603050405020304" pitchFamily="18" charset="0"/>
              </a:rPr>
              <a:t>0</a:t>
            </a:r>
          </a:p>
        </p:txBody>
      </p:sp>
      <p:sp>
        <p:nvSpPr>
          <p:cNvPr id="507983" name="Text Box 79"/>
          <p:cNvSpPr txBox="1">
            <a:spLocks noChangeArrowheads="1"/>
          </p:cNvSpPr>
          <p:nvPr/>
        </p:nvSpPr>
        <p:spPr bwMode="auto">
          <a:xfrm>
            <a:off x="4656138" y="4329113"/>
            <a:ext cx="360362"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chemeClr val="bg1"/>
              </a:buClr>
              <a:buFont typeface="Arial" panose="020B0604020202020204" pitchFamily="34" charset="0"/>
              <a:buNone/>
            </a:pPr>
            <a:r>
              <a:rPr lang="en-US" sz="2400" b="1" dirty="0" smtClean="0">
                <a:latin typeface="Times New Roman" panose="02020603050405020304" pitchFamily="18" charset="0"/>
                <a:cs typeface="Times New Roman" panose="02020603050405020304" pitchFamily="18" charset="0"/>
              </a:rPr>
              <a:t>0</a:t>
            </a:r>
            <a:endParaRPr lang="en-US" sz="2400" b="1" dirty="0">
              <a:latin typeface="Times New Roman" panose="02020603050405020304" pitchFamily="18" charset="0"/>
              <a:cs typeface="Times New Roman" panose="02020603050405020304" pitchFamily="18" charset="0"/>
            </a:endParaRPr>
          </a:p>
          <a:p>
            <a:pPr algn="ctr">
              <a:buClr>
                <a:schemeClr val="bg1"/>
              </a:buClr>
              <a:buFont typeface="Arial" panose="020B0604020202020204" pitchFamily="34" charset="0"/>
              <a:buNone/>
            </a:pPr>
            <a:r>
              <a:rPr lang="en-US" sz="2400" b="1" dirty="0" smtClean="0">
                <a:latin typeface="Times New Roman" panose="02020603050405020304" pitchFamily="18" charset="0"/>
                <a:cs typeface="Times New Roman" panose="02020603050405020304" pitchFamily="18" charset="0"/>
              </a:rPr>
              <a:t>0</a:t>
            </a:r>
          </a:p>
          <a:p>
            <a:pPr algn="ctr">
              <a:buClr>
                <a:schemeClr val="bg1"/>
              </a:buClr>
              <a:buFont typeface="Arial" panose="020B0604020202020204" pitchFamily="34" charset="0"/>
              <a:buNone/>
            </a:pPr>
            <a:r>
              <a:rPr lang="en-US" sz="2400" b="1" dirty="0" smtClean="0">
                <a:latin typeface="Times New Roman" panose="02020603050405020304" pitchFamily="18" charset="0"/>
                <a:cs typeface="Times New Roman" panose="02020603050405020304" pitchFamily="18" charset="0"/>
              </a:rPr>
              <a:t>1</a:t>
            </a:r>
          </a:p>
          <a:p>
            <a:pPr algn="ctr">
              <a:buClr>
                <a:schemeClr val="bg1"/>
              </a:buClr>
              <a:buFont typeface="Arial" panose="020B0604020202020204" pitchFamily="34" charset="0"/>
              <a:buNone/>
            </a:pPr>
            <a:r>
              <a:rPr lang="en-US" sz="2400" b="1" dirty="0" smtClean="0">
                <a:latin typeface="Times New Roman" panose="02020603050405020304" pitchFamily="18" charset="0"/>
                <a:cs typeface="Times New Roman" panose="02020603050405020304" pitchFamily="18" charset="0"/>
              </a:rPr>
              <a:t>0</a:t>
            </a:r>
            <a:endParaRPr lang="en-US" sz="2400" b="1" dirty="0">
              <a:latin typeface="Times New Roman" panose="02020603050405020304" pitchFamily="18" charset="0"/>
              <a:cs typeface="Times New Roman" panose="02020603050405020304" pitchFamily="18" charset="0"/>
            </a:endParaRPr>
          </a:p>
        </p:txBody>
      </p:sp>
      <p:sp>
        <p:nvSpPr>
          <p:cNvPr id="507928" name="WordArt 24"/>
          <p:cNvSpPr>
            <a:spLocks noChangeArrowheads="1" noChangeShapeType="1" noTextEdit="1"/>
          </p:cNvSpPr>
          <p:nvPr/>
        </p:nvSpPr>
        <p:spPr bwMode="auto">
          <a:xfrm>
            <a:off x="6802438" y="3167063"/>
            <a:ext cx="730250" cy="647700"/>
          </a:xfrm>
          <a:prstGeom prst="rect">
            <a:avLst/>
          </a:prstGeom>
        </p:spPr>
        <p:txBody>
          <a:bodyPr wrap="none" fromWordArt="1">
            <a:prstTxWarp prst="textPlain">
              <a:avLst>
                <a:gd name="adj" fmla="val 38477"/>
              </a:avLst>
            </a:prstTxWarp>
          </a:bodyPr>
          <a:lstStyle/>
          <a:p>
            <a:pPr algn="ctr"/>
            <a:r>
              <a:rPr lang="en-US" sz="3600" i="1" kern="10" spc="720" dirty="0">
                <a:ln w="9525">
                  <a:solidFill>
                    <a:schemeClr val="accent1"/>
                  </a:solidFill>
                  <a:round/>
                  <a:headEnd/>
                  <a:tailEnd/>
                </a:ln>
                <a:effectLst>
                  <a:outerShdw dist="45791" dir="3378596" algn="ctr" rotWithShape="0">
                    <a:srgbClr val="4D4D4D">
                      <a:alpha val="79999"/>
                    </a:srgbClr>
                  </a:outerShdw>
                </a:effectLst>
                <a:latin typeface="Arial Black" panose="020B0A04020102020204" pitchFamily="34" charset="0"/>
              </a:rPr>
              <a:t>1</a:t>
            </a:r>
          </a:p>
        </p:txBody>
      </p:sp>
      <p:sp>
        <p:nvSpPr>
          <p:cNvPr id="507925" name="WordArt 21"/>
          <p:cNvSpPr>
            <a:spLocks noChangeArrowheads="1" noChangeShapeType="1" noTextEdit="1"/>
          </p:cNvSpPr>
          <p:nvPr/>
        </p:nvSpPr>
        <p:spPr bwMode="auto">
          <a:xfrm>
            <a:off x="5718175" y="3165475"/>
            <a:ext cx="730250" cy="647700"/>
          </a:xfrm>
          <a:prstGeom prst="rect">
            <a:avLst/>
          </a:prstGeom>
        </p:spPr>
        <p:txBody>
          <a:bodyPr wrap="none" fromWordArt="1">
            <a:prstTxWarp prst="textPlain">
              <a:avLst>
                <a:gd name="adj" fmla="val 31958"/>
              </a:avLst>
            </a:prstTxWarp>
          </a:bodyPr>
          <a:lstStyle/>
          <a:p>
            <a:pPr algn="ctr"/>
            <a:r>
              <a:rPr lang="en-US" sz="3600" i="1" kern="10" spc="720" dirty="0">
                <a:ln w="9525">
                  <a:solidFill>
                    <a:schemeClr val="accent1"/>
                  </a:solidFill>
                  <a:round/>
                  <a:headEnd/>
                  <a:tailEnd/>
                </a:ln>
                <a:effectLst>
                  <a:outerShdw dist="45791" dir="3378596" algn="ctr" rotWithShape="0">
                    <a:srgbClr val="4D4D4D">
                      <a:alpha val="79999"/>
                    </a:srgbClr>
                  </a:outerShdw>
                </a:effectLst>
                <a:latin typeface="Arial Black" panose="020B0A04020102020204" pitchFamily="34" charset="0"/>
              </a:rPr>
              <a:t>0</a:t>
            </a:r>
          </a:p>
        </p:txBody>
      </p:sp>
      <p:sp>
        <p:nvSpPr>
          <p:cNvPr id="507937" name="WordArt 33"/>
          <p:cNvSpPr>
            <a:spLocks noChangeArrowheads="1" noChangeShapeType="1" noTextEdit="1"/>
          </p:cNvSpPr>
          <p:nvPr/>
        </p:nvSpPr>
        <p:spPr bwMode="auto">
          <a:xfrm>
            <a:off x="7881938" y="3167063"/>
            <a:ext cx="730250" cy="647700"/>
          </a:xfrm>
          <a:prstGeom prst="rect">
            <a:avLst/>
          </a:prstGeom>
        </p:spPr>
        <p:txBody>
          <a:bodyPr wrap="none" fromWordArt="1">
            <a:prstTxWarp prst="textPlain">
              <a:avLst>
                <a:gd name="adj" fmla="val 38477"/>
              </a:avLst>
            </a:prstTxWarp>
          </a:bodyPr>
          <a:lstStyle/>
          <a:p>
            <a:pPr algn="ctr"/>
            <a:r>
              <a:rPr lang="en-US" sz="3600" i="1" kern="10" spc="720" dirty="0">
                <a:ln w="9525">
                  <a:solidFill>
                    <a:schemeClr val="accent1"/>
                  </a:solidFill>
                  <a:round/>
                  <a:headEnd/>
                  <a:tailEnd/>
                </a:ln>
                <a:effectLst>
                  <a:outerShdw dist="45791" dir="3378596" algn="ctr" rotWithShape="0">
                    <a:srgbClr val="4D4D4D">
                      <a:alpha val="79999"/>
                    </a:srgbClr>
                  </a:outerShdw>
                </a:effectLst>
                <a:latin typeface="Arial Black" panose="020B0A04020102020204" pitchFamily="34" charset="0"/>
              </a:rPr>
              <a:t>2</a:t>
            </a:r>
          </a:p>
        </p:txBody>
      </p:sp>
      <p:sp>
        <p:nvSpPr>
          <p:cNvPr id="507939" name="WordArt 35"/>
          <p:cNvSpPr>
            <a:spLocks noChangeArrowheads="1" noChangeShapeType="1" noTextEdit="1"/>
          </p:cNvSpPr>
          <p:nvPr/>
        </p:nvSpPr>
        <p:spPr bwMode="auto">
          <a:xfrm>
            <a:off x="8963025" y="3167063"/>
            <a:ext cx="730250" cy="647700"/>
          </a:xfrm>
          <a:prstGeom prst="rect">
            <a:avLst/>
          </a:prstGeom>
        </p:spPr>
        <p:txBody>
          <a:bodyPr wrap="none" fromWordArt="1">
            <a:prstTxWarp prst="textPlain">
              <a:avLst>
                <a:gd name="adj" fmla="val 38477"/>
              </a:avLst>
            </a:prstTxWarp>
          </a:bodyPr>
          <a:lstStyle/>
          <a:p>
            <a:pPr algn="ctr"/>
            <a:r>
              <a:rPr lang="en-US" sz="3600" i="1" kern="10" spc="720" dirty="0">
                <a:ln w="9525">
                  <a:solidFill>
                    <a:schemeClr val="accent1"/>
                  </a:solidFill>
                  <a:round/>
                  <a:headEnd/>
                  <a:tailEnd/>
                </a:ln>
                <a:effectLst>
                  <a:outerShdw dist="45791" dir="3378596" algn="ctr" rotWithShape="0">
                    <a:srgbClr val="4D4D4D">
                      <a:alpha val="79999"/>
                    </a:srgbClr>
                  </a:outerShdw>
                </a:effectLst>
                <a:latin typeface="Arial Black" panose="020B0A04020102020204" pitchFamily="34" charset="0"/>
              </a:rPr>
              <a:t>3</a:t>
            </a:r>
          </a:p>
        </p:txBody>
      </p:sp>
      <p:graphicFrame>
        <p:nvGraphicFramePr>
          <p:cNvPr id="30" name="Table 29"/>
          <p:cNvGraphicFramePr>
            <a:graphicFrameLocks noGrp="1"/>
          </p:cNvGraphicFramePr>
          <p:nvPr>
            <p:extLst/>
          </p:nvPr>
        </p:nvGraphicFramePr>
        <p:xfrm>
          <a:off x="203200" y="2355850"/>
          <a:ext cx="2241552" cy="1854200"/>
        </p:xfrm>
        <a:graphic>
          <a:graphicData uri="http://schemas.openxmlformats.org/drawingml/2006/table">
            <a:tbl>
              <a:tblPr firstRow="1" bandRow="1">
                <a:tableStyleId>{5C22544A-7EE6-4342-B048-85BDC9FD1C3A}</a:tableStyleId>
              </a:tblPr>
              <a:tblGrid>
                <a:gridCol w="747184">
                  <a:extLst>
                    <a:ext uri="{9D8B030D-6E8A-4147-A177-3AD203B41FA5}">
                      <a16:colId xmlns:a16="http://schemas.microsoft.com/office/drawing/2014/main" val="20000"/>
                    </a:ext>
                  </a:extLst>
                </a:gridCol>
                <a:gridCol w="747184">
                  <a:extLst>
                    <a:ext uri="{9D8B030D-6E8A-4147-A177-3AD203B41FA5}">
                      <a16:colId xmlns:a16="http://schemas.microsoft.com/office/drawing/2014/main" val="20001"/>
                    </a:ext>
                  </a:extLst>
                </a:gridCol>
                <a:gridCol w="747184">
                  <a:extLst>
                    <a:ext uri="{9D8B030D-6E8A-4147-A177-3AD203B41FA5}">
                      <a16:colId xmlns:a16="http://schemas.microsoft.com/office/drawing/2014/main" val="20002"/>
                    </a:ext>
                  </a:extLst>
                </a:gridCol>
              </a:tblGrid>
              <a:tr h="370840">
                <a:tc>
                  <a:txBody>
                    <a:bodyPr/>
                    <a:lstStyle/>
                    <a:p>
                      <a:pPr marL="0" algn="l" defTabSz="914400" rtl="0" eaLnBrk="1" latinLnBrk="0" hangingPunct="1"/>
                      <a:r>
                        <a:rPr lang="en-US" sz="1800" b="1" kern="1200" dirty="0" smtClean="0">
                          <a:solidFill>
                            <a:schemeClr val="tx1"/>
                          </a:solidFill>
                          <a:latin typeface="+mn-lt"/>
                          <a:ea typeface="+mn-ea"/>
                          <a:cs typeface="+mn-cs"/>
                        </a:rPr>
                        <a:t>x</a:t>
                      </a:r>
                      <a:r>
                        <a:rPr lang="en-US" sz="2400" b="1" kern="1200" baseline="-25000" dirty="0" smtClean="0">
                          <a:solidFill>
                            <a:schemeClr val="tx1"/>
                          </a:solidFill>
                          <a:latin typeface="+mn-lt"/>
                          <a:ea typeface="+mn-ea"/>
                          <a:cs typeface="+mn-cs"/>
                        </a:rPr>
                        <a:t>1</a:t>
                      </a:r>
                      <a:endParaRPr lang="en-US" sz="1800" b="1" kern="1200" baseline="-25000" dirty="0">
                        <a:solidFill>
                          <a:schemeClr val="tx1"/>
                        </a:solidFill>
                        <a:latin typeface="+mn-lt"/>
                        <a:ea typeface="+mn-ea"/>
                        <a:cs typeface="+mn-cs"/>
                      </a:endParaRPr>
                    </a:p>
                  </a:txBody>
                  <a:tcPr/>
                </a:tc>
                <a:tc>
                  <a:txBody>
                    <a:bodyPr/>
                    <a:lstStyle/>
                    <a:p>
                      <a:r>
                        <a:rPr lang="en-US" b="1" dirty="0" smtClean="0">
                          <a:solidFill>
                            <a:schemeClr val="tx1"/>
                          </a:solidFill>
                        </a:rPr>
                        <a:t>x</a:t>
                      </a:r>
                      <a:r>
                        <a:rPr lang="en-US" sz="2400" b="1" baseline="-25000" dirty="0" smtClean="0">
                          <a:solidFill>
                            <a:schemeClr val="tx1"/>
                          </a:solidFill>
                        </a:rPr>
                        <a:t>0</a:t>
                      </a:r>
                      <a:endParaRPr lang="en-US" b="1" baseline="-25000" dirty="0">
                        <a:solidFill>
                          <a:schemeClr val="tx1"/>
                        </a:solidFill>
                      </a:endParaRPr>
                    </a:p>
                  </a:txBody>
                  <a:tcPr/>
                </a:tc>
                <a:tc>
                  <a:txBody>
                    <a:bodyPr/>
                    <a:lstStyle/>
                    <a:p>
                      <a:r>
                        <a:rPr lang="en-US" b="1" dirty="0" smtClean="0">
                          <a:solidFill>
                            <a:schemeClr val="tx1"/>
                          </a:solidFill>
                        </a:rPr>
                        <a:t>O/P</a:t>
                      </a:r>
                      <a:endParaRPr lang="en-US" b="1" dirty="0">
                        <a:solidFill>
                          <a:schemeClr val="tx1"/>
                        </a:solidFill>
                      </a:endParaRPr>
                    </a:p>
                  </a:txBody>
                  <a:tcPr/>
                </a:tc>
                <a:extLst>
                  <a:ext uri="{0D108BD9-81ED-4DB2-BD59-A6C34878D82A}">
                    <a16:rowId xmlns:a16="http://schemas.microsoft.com/office/drawing/2014/main" val="10000"/>
                  </a:ext>
                </a:extLst>
              </a:tr>
              <a:tr h="370840">
                <a:tc>
                  <a:txBody>
                    <a:bodyPr/>
                    <a:lstStyle/>
                    <a:p>
                      <a:r>
                        <a:rPr lang="en-US" b="1" dirty="0" smtClean="0"/>
                        <a:t>0</a:t>
                      </a:r>
                      <a:endParaRPr lang="en-US" b="1" dirty="0"/>
                    </a:p>
                  </a:txBody>
                  <a:tcPr/>
                </a:tc>
                <a:tc>
                  <a:txBody>
                    <a:bodyPr/>
                    <a:lstStyle/>
                    <a:p>
                      <a:r>
                        <a:rPr lang="en-US" b="1" dirty="0" smtClean="0"/>
                        <a:t>0</a:t>
                      </a:r>
                      <a:endParaRPr lang="en-US" b="1" dirty="0"/>
                    </a:p>
                  </a:txBody>
                  <a:tcPr/>
                </a:tc>
                <a:tc>
                  <a:txBody>
                    <a:bodyPr/>
                    <a:lstStyle/>
                    <a:p>
                      <a:r>
                        <a:rPr lang="en-US" b="1" dirty="0" smtClean="0"/>
                        <a:t>0</a:t>
                      </a:r>
                      <a:endParaRPr lang="en-US" b="1" dirty="0"/>
                    </a:p>
                  </a:txBody>
                  <a:tcPr/>
                </a:tc>
                <a:extLst>
                  <a:ext uri="{0D108BD9-81ED-4DB2-BD59-A6C34878D82A}">
                    <a16:rowId xmlns:a16="http://schemas.microsoft.com/office/drawing/2014/main" val="10001"/>
                  </a:ext>
                </a:extLst>
              </a:tr>
              <a:tr h="370840">
                <a:tc>
                  <a:txBody>
                    <a:bodyPr/>
                    <a:lstStyle/>
                    <a:p>
                      <a:r>
                        <a:rPr lang="en-US" b="1" dirty="0" smtClean="0"/>
                        <a:t>0</a:t>
                      </a:r>
                      <a:endParaRPr lang="en-US" b="1" dirty="0"/>
                    </a:p>
                  </a:txBody>
                  <a:tcPr/>
                </a:tc>
                <a:tc>
                  <a:txBody>
                    <a:bodyPr/>
                    <a:lstStyle/>
                    <a:p>
                      <a:r>
                        <a:rPr lang="en-US" b="1" dirty="0" smtClean="0"/>
                        <a:t>1</a:t>
                      </a:r>
                      <a:endParaRPr lang="en-US" b="1" dirty="0"/>
                    </a:p>
                  </a:txBody>
                  <a:tcPr/>
                </a:tc>
                <a:tc>
                  <a:txBody>
                    <a:bodyPr/>
                    <a:lstStyle/>
                    <a:p>
                      <a:r>
                        <a:rPr lang="en-US" b="1" dirty="0" smtClean="0"/>
                        <a:t>1</a:t>
                      </a:r>
                      <a:endParaRPr lang="en-US" b="1" dirty="0"/>
                    </a:p>
                  </a:txBody>
                  <a:tcPr/>
                </a:tc>
                <a:extLst>
                  <a:ext uri="{0D108BD9-81ED-4DB2-BD59-A6C34878D82A}">
                    <a16:rowId xmlns:a16="http://schemas.microsoft.com/office/drawing/2014/main" val="10002"/>
                  </a:ext>
                </a:extLst>
              </a:tr>
              <a:tr h="370840">
                <a:tc>
                  <a:txBody>
                    <a:bodyPr/>
                    <a:lstStyle/>
                    <a:p>
                      <a:r>
                        <a:rPr lang="en-US" b="1" dirty="0" smtClean="0"/>
                        <a:t>1</a:t>
                      </a:r>
                      <a:endParaRPr lang="en-US" b="1" dirty="0"/>
                    </a:p>
                  </a:txBody>
                  <a:tcPr/>
                </a:tc>
                <a:tc>
                  <a:txBody>
                    <a:bodyPr/>
                    <a:lstStyle/>
                    <a:p>
                      <a:r>
                        <a:rPr lang="en-US" b="1" dirty="0" smtClean="0"/>
                        <a:t>0</a:t>
                      </a:r>
                      <a:endParaRPr lang="en-US" b="1" dirty="0"/>
                    </a:p>
                  </a:txBody>
                  <a:tcPr/>
                </a:tc>
                <a:tc>
                  <a:txBody>
                    <a:bodyPr/>
                    <a:lstStyle/>
                    <a:p>
                      <a:r>
                        <a:rPr lang="en-US" b="1" dirty="0" smtClean="0"/>
                        <a:t>2</a:t>
                      </a:r>
                      <a:endParaRPr lang="en-US" b="1" dirty="0"/>
                    </a:p>
                  </a:txBody>
                  <a:tcPr/>
                </a:tc>
                <a:extLst>
                  <a:ext uri="{0D108BD9-81ED-4DB2-BD59-A6C34878D82A}">
                    <a16:rowId xmlns:a16="http://schemas.microsoft.com/office/drawing/2014/main" val="10003"/>
                  </a:ext>
                </a:extLst>
              </a:tr>
              <a:tr h="370840">
                <a:tc>
                  <a:txBody>
                    <a:bodyPr/>
                    <a:lstStyle/>
                    <a:p>
                      <a:endParaRPr lang="en-US" b="1" dirty="0"/>
                    </a:p>
                  </a:txBody>
                  <a:tcPr/>
                </a:tc>
                <a:tc>
                  <a:txBody>
                    <a:bodyPr/>
                    <a:lstStyle/>
                    <a:p>
                      <a:endParaRPr lang="en-US" b="1" dirty="0"/>
                    </a:p>
                  </a:txBody>
                  <a:tcPr/>
                </a:tc>
                <a:tc>
                  <a:txBody>
                    <a:bodyPr/>
                    <a:lstStyle/>
                    <a:p>
                      <a:endParaRPr lang="en-US" b="1"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322510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507907">
                                            <p:txEl>
                                              <p:pRg st="0" end="0"/>
                                            </p:txEl>
                                          </p:spTgt>
                                        </p:tgtEl>
                                        <p:attrNameLst>
                                          <p:attrName>style.visibility</p:attrName>
                                        </p:attrNameLst>
                                      </p:cBhvr>
                                      <p:to>
                                        <p:strVal val="visible"/>
                                      </p:to>
                                    </p:set>
                                    <p:animEffect transition="in" filter="wipe(left)">
                                      <p:cBhvr>
                                        <p:cTn id="7" dur="500"/>
                                        <p:tgtEl>
                                          <p:spTgt spid="5079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07907">
                                            <p:txEl>
                                              <p:pRg st="1" end="1"/>
                                            </p:txEl>
                                          </p:spTgt>
                                        </p:tgtEl>
                                        <p:attrNameLst>
                                          <p:attrName>style.visibility</p:attrName>
                                        </p:attrNameLst>
                                      </p:cBhvr>
                                      <p:to>
                                        <p:strVal val="visible"/>
                                      </p:to>
                                    </p:set>
                                    <p:animEffect transition="in" filter="wipe(left)">
                                      <p:cBhvr>
                                        <p:cTn id="12" dur="500"/>
                                        <p:tgtEl>
                                          <p:spTgt spid="507907">
                                            <p:txEl>
                                              <p:pRg st="1" end="1"/>
                                            </p:txEl>
                                          </p:spTgt>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507907">
                                            <p:txEl>
                                              <p:pRg st="2" end="2"/>
                                            </p:txEl>
                                          </p:spTgt>
                                        </p:tgtEl>
                                        <p:attrNameLst>
                                          <p:attrName>style.visibility</p:attrName>
                                        </p:attrNameLst>
                                      </p:cBhvr>
                                      <p:to>
                                        <p:strVal val="visible"/>
                                      </p:to>
                                    </p:set>
                                    <p:animEffect transition="in" filter="wipe(left)">
                                      <p:cBhvr>
                                        <p:cTn id="16" dur="500"/>
                                        <p:tgtEl>
                                          <p:spTgt spid="507907">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left)">
                                      <p:cBhvr>
                                        <p:cTn id="25" dur="500"/>
                                        <p:tgtEl>
                                          <p:spTgt spid="3"/>
                                        </p:tgtEl>
                                      </p:cBhvr>
                                    </p:animEffect>
                                  </p:childTnLst>
                                </p:cTn>
                              </p:par>
                            </p:childTnLst>
                          </p:cTn>
                        </p:par>
                        <p:par>
                          <p:cTn id="26" fill="hold" nodeType="afterGroup">
                            <p:stCondLst>
                              <p:cond delay="1000"/>
                            </p:stCondLst>
                            <p:childTnLst>
                              <p:par>
                                <p:cTn id="27" presetID="22" presetClass="entr" presetSubtype="4" fill="hold"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down)">
                                      <p:cBhvr>
                                        <p:cTn id="29" dur="500"/>
                                        <p:tgtEl>
                                          <p:spTgt spid="4"/>
                                        </p:tgtEl>
                                      </p:cBhvr>
                                    </p:animEffect>
                                  </p:childTnLst>
                                </p:cTn>
                              </p:par>
                            </p:childTnLst>
                          </p:cTn>
                        </p:par>
                        <p:par>
                          <p:cTn id="30" fill="hold" nodeType="afterGroup">
                            <p:stCondLst>
                              <p:cond delay="1500"/>
                            </p:stCondLst>
                            <p:childTnLst>
                              <p:par>
                                <p:cTn id="31" presetID="22" presetClass="entr" presetSubtype="4" fill="hold" grpId="0" nodeType="afterEffect">
                                  <p:stCondLst>
                                    <p:cond delay="0"/>
                                  </p:stCondLst>
                                  <p:childTnLst>
                                    <p:set>
                                      <p:cBhvr>
                                        <p:cTn id="32" dur="1" fill="hold">
                                          <p:stCondLst>
                                            <p:cond delay="0"/>
                                          </p:stCondLst>
                                        </p:cTn>
                                        <p:tgtEl>
                                          <p:spTgt spid="507914"/>
                                        </p:tgtEl>
                                        <p:attrNameLst>
                                          <p:attrName>style.visibility</p:attrName>
                                        </p:attrNameLst>
                                      </p:cBhvr>
                                      <p:to>
                                        <p:strVal val="visible"/>
                                      </p:to>
                                    </p:set>
                                    <p:animEffect transition="in" filter="wipe(down)">
                                      <p:cBhvr>
                                        <p:cTn id="33" dur="500"/>
                                        <p:tgtEl>
                                          <p:spTgt spid="507914"/>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507940"/>
                                        </p:tgtEl>
                                        <p:attrNameLst>
                                          <p:attrName>style.visibility</p:attrName>
                                        </p:attrNameLst>
                                      </p:cBhvr>
                                      <p:to>
                                        <p:strVal val="visible"/>
                                      </p:to>
                                    </p:set>
                                    <p:animEffect transition="in" filter="wipe(down)">
                                      <p:cBhvr>
                                        <p:cTn id="36" dur="500"/>
                                        <p:tgtEl>
                                          <p:spTgt spid="507940"/>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507941"/>
                                        </p:tgtEl>
                                        <p:attrNameLst>
                                          <p:attrName>style.visibility</p:attrName>
                                        </p:attrNameLst>
                                      </p:cBhvr>
                                      <p:to>
                                        <p:strVal val="visible"/>
                                      </p:to>
                                    </p:set>
                                    <p:animEffect transition="in" filter="wipe(down)">
                                      <p:cBhvr>
                                        <p:cTn id="39" dur="500"/>
                                        <p:tgtEl>
                                          <p:spTgt spid="507941"/>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507942"/>
                                        </p:tgtEl>
                                        <p:attrNameLst>
                                          <p:attrName>style.visibility</p:attrName>
                                        </p:attrNameLst>
                                      </p:cBhvr>
                                      <p:to>
                                        <p:strVal val="visible"/>
                                      </p:to>
                                    </p:set>
                                    <p:animEffect transition="in" filter="wipe(down)">
                                      <p:cBhvr>
                                        <p:cTn id="42" dur="500"/>
                                        <p:tgtEl>
                                          <p:spTgt spid="507942"/>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507925"/>
                                        </p:tgtEl>
                                        <p:attrNameLst>
                                          <p:attrName>style.visibility</p:attrName>
                                        </p:attrNameLst>
                                      </p:cBhvr>
                                      <p:to>
                                        <p:strVal val="visible"/>
                                      </p:to>
                                    </p:set>
                                    <p:animEffect transition="in" filter="circle(in)">
                                      <p:cBhvr>
                                        <p:cTn id="47" dur="2000"/>
                                        <p:tgtEl>
                                          <p:spTgt spid="507925"/>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507928"/>
                                        </p:tgtEl>
                                        <p:attrNameLst>
                                          <p:attrName>style.visibility</p:attrName>
                                        </p:attrNameLst>
                                      </p:cBhvr>
                                      <p:to>
                                        <p:strVal val="visible"/>
                                      </p:to>
                                    </p:set>
                                    <p:animEffect transition="in" filter="wipe(down)">
                                      <p:cBhvr>
                                        <p:cTn id="50" dur="500"/>
                                        <p:tgtEl>
                                          <p:spTgt spid="507928"/>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507937"/>
                                        </p:tgtEl>
                                        <p:attrNameLst>
                                          <p:attrName>style.visibility</p:attrName>
                                        </p:attrNameLst>
                                      </p:cBhvr>
                                      <p:to>
                                        <p:strVal val="visible"/>
                                      </p:to>
                                    </p:set>
                                    <p:animEffect transition="in" filter="wipe(down)">
                                      <p:cBhvr>
                                        <p:cTn id="53" dur="500"/>
                                        <p:tgtEl>
                                          <p:spTgt spid="507937"/>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507939"/>
                                        </p:tgtEl>
                                        <p:attrNameLst>
                                          <p:attrName>style.visibility</p:attrName>
                                        </p:attrNameLst>
                                      </p:cBhvr>
                                      <p:to>
                                        <p:strVal val="visible"/>
                                      </p:to>
                                    </p:set>
                                    <p:animEffect transition="in" filter="wipe(down)">
                                      <p:cBhvr>
                                        <p:cTn id="56" dur="500"/>
                                        <p:tgtEl>
                                          <p:spTgt spid="507939"/>
                                        </p:tgtEl>
                                      </p:cBhvr>
                                    </p:animEffect>
                                  </p:childTnLst>
                                </p:cTn>
                              </p:par>
                              <p:par>
                                <p:cTn id="57" presetID="3" presetClass="emph" presetSubtype="2" fill="hold" grpId="1" nodeType="withEffect">
                                  <p:stCondLst>
                                    <p:cond delay="0"/>
                                  </p:stCondLst>
                                  <p:childTnLst>
                                    <p:animClr clrSpc="rgb" dir="cw">
                                      <p:cBhvr>
                                        <p:cTn id="58" dur="500" fill="hold"/>
                                        <p:tgtEl>
                                          <p:spTgt spid="507928"/>
                                        </p:tgtEl>
                                        <p:attrNameLst>
                                          <p:attrName>style.color</p:attrName>
                                        </p:attrNameLst>
                                      </p:cBhvr>
                                      <p:to>
                                        <a:schemeClr val="tx1"/>
                                      </p:to>
                                    </p:animClr>
                                  </p:childTnLst>
                                </p:cTn>
                              </p:par>
                              <p:par>
                                <p:cTn id="59" presetID="3" presetClass="emph" presetSubtype="2" fill="hold" grpId="1" nodeType="withEffect">
                                  <p:stCondLst>
                                    <p:cond delay="0"/>
                                  </p:stCondLst>
                                  <p:childTnLst>
                                    <p:animClr clrSpc="rgb" dir="cw">
                                      <p:cBhvr>
                                        <p:cTn id="60" dur="500" fill="hold"/>
                                        <p:tgtEl>
                                          <p:spTgt spid="507937"/>
                                        </p:tgtEl>
                                        <p:attrNameLst>
                                          <p:attrName>style.color</p:attrName>
                                        </p:attrNameLst>
                                      </p:cBhvr>
                                      <p:to>
                                        <a:schemeClr val="tx1"/>
                                      </p:to>
                                    </p:animClr>
                                  </p:childTnLst>
                                </p:cTn>
                              </p:par>
                              <p:par>
                                <p:cTn id="61" presetID="3" presetClass="emph" presetSubtype="2" fill="hold" grpId="1" nodeType="withEffect">
                                  <p:stCondLst>
                                    <p:cond delay="0"/>
                                  </p:stCondLst>
                                  <p:childTnLst>
                                    <p:animClr clrSpc="rgb" dir="cw">
                                      <p:cBhvr>
                                        <p:cTn id="62" dur="500" fill="hold"/>
                                        <p:tgtEl>
                                          <p:spTgt spid="507939"/>
                                        </p:tgtEl>
                                        <p:attrNameLst>
                                          <p:attrName>style.color</p:attrName>
                                        </p:attrNameLst>
                                      </p:cBhvr>
                                      <p:to>
                                        <a:schemeClr val="tx1"/>
                                      </p:to>
                                    </p:animClr>
                                  </p:childTnLst>
                                </p:cTn>
                              </p:par>
                            </p:childTnLst>
                          </p:cTn>
                        </p:par>
                        <p:par>
                          <p:cTn id="63" fill="hold" nodeType="afterGroup">
                            <p:stCondLst>
                              <p:cond delay="2000"/>
                            </p:stCondLst>
                            <p:childTnLst>
                              <p:par>
                                <p:cTn id="64" presetID="2" presetClass="entr" presetSubtype="8" fill="hold" grpId="0" nodeType="afterEffect">
                                  <p:stCondLst>
                                    <p:cond delay="0"/>
                                  </p:stCondLst>
                                  <p:childTnLst>
                                    <p:set>
                                      <p:cBhvr>
                                        <p:cTn id="65" dur="1" fill="hold">
                                          <p:stCondLst>
                                            <p:cond delay="0"/>
                                          </p:stCondLst>
                                        </p:cTn>
                                        <p:tgtEl>
                                          <p:spTgt spid="507982"/>
                                        </p:tgtEl>
                                        <p:attrNameLst>
                                          <p:attrName>style.visibility</p:attrName>
                                        </p:attrNameLst>
                                      </p:cBhvr>
                                      <p:to>
                                        <p:strVal val="visible"/>
                                      </p:to>
                                    </p:set>
                                    <p:anim calcmode="lin" valueType="num">
                                      <p:cBhvr additive="base">
                                        <p:cTn id="66" dur="500" fill="hold"/>
                                        <p:tgtEl>
                                          <p:spTgt spid="507982"/>
                                        </p:tgtEl>
                                        <p:attrNameLst>
                                          <p:attrName>ppt_x</p:attrName>
                                        </p:attrNameLst>
                                      </p:cBhvr>
                                      <p:tavLst>
                                        <p:tav tm="0">
                                          <p:val>
                                            <p:strVal val="0-#ppt_w/2"/>
                                          </p:val>
                                        </p:tav>
                                        <p:tav tm="100000">
                                          <p:val>
                                            <p:strVal val="#ppt_x"/>
                                          </p:val>
                                        </p:tav>
                                      </p:tavLst>
                                    </p:anim>
                                    <p:anim calcmode="lin" valueType="num">
                                      <p:cBhvr additive="base">
                                        <p:cTn id="67" dur="500" fill="hold"/>
                                        <p:tgtEl>
                                          <p:spTgt spid="507982"/>
                                        </p:tgtEl>
                                        <p:attrNameLst>
                                          <p:attrName>ppt_y</p:attrName>
                                        </p:attrNameLst>
                                      </p:cBhvr>
                                      <p:tavLst>
                                        <p:tav tm="0">
                                          <p:val>
                                            <p:strVal val="#ppt_y"/>
                                          </p:val>
                                        </p:tav>
                                        <p:tav tm="100000">
                                          <p:val>
                                            <p:strVal val="#ppt_y"/>
                                          </p:val>
                                        </p:tav>
                                      </p:tavLst>
                                    </p:anim>
                                  </p:childTnLst>
                                </p:cTn>
                              </p:par>
                            </p:childTnLst>
                          </p:cTn>
                        </p:par>
                        <p:par>
                          <p:cTn id="68" fill="hold" nodeType="afterGroup">
                            <p:stCondLst>
                              <p:cond delay="2500"/>
                            </p:stCondLst>
                            <p:childTnLst>
                              <p:par>
                                <p:cTn id="69" presetID="22" presetClass="entr" presetSubtype="8" fill="hold" grpId="0" nodeType="afterEffect">
                                  <p:stCondLst>
                                    <p:cond delay="0"/>
                                  </p:stCondLst>
                                  <p:childTnLst>
                                    <p:set>
                                      <p:cBhvr>
                                        <p:cTn id="70" dur="1" fill="hold">
                                          <p:stCondLst>
                                            <p:cond delay="0"/>
                                          </p:stCondLst>
                                        </p:cTn>
                                        <p:tgtEl>
                                          <p:spTgt spid="507983"/>
                                        </p:tgtEl>
                                        <p:attrNameLst>
                                          <p:attrName>style.visibility</p:attrName>
                                        </p:attrNameLst>
                                      </p:cBhvr>
                                      <p:to>
                                        <p:strVal val="visible"/>
                                      </p:to>
                                    </p:set>
                                    <p:animEffect transition="in" filter="wipe(left)">
                                      <p:cBhvr>
                                        <p:cTn id="71" dur="500"/>
                                        <p:tgtEl>
                                          <p:spTgt spid="507983"/>
                                        </p:tgtEl>
                                      </p:cBhvr>
                                    </p:animEffect>
                                  </p:childTnLst>
                                </p:cTn>
                              </p:par>
                            </p:childTnLst>
                          </p:cTn>
                        </p:par>
                        <p:par>
                          <p:cTn id="72" fill="hold" nodeType="afterGroup">
                            <p:stCondLst>
                              <p:cond delay="3000"/>
                            </p:stCondLst>
                            <p:childTnLst>
                              <p:par>
                                <p:cTn id="73" presetID="1" presetClass="emph" presetSubtype="2" fill="hold" nodeType="afterEffect">
                                  <p:stCondLst>
                                    <p:cond delay="0"/>
                                  </p:stCondLst>
                                  <p:childTnLst>
                                    <p:animClr clrSpc="rgb" dir="cw">
                                      <p:cBhvr>
                                        <p:cTn id="74" dur="1000" fill="hold"/>
                                        <p:tgtEl>
                                          <p:spTgt spid="507914"/>
                                        </p:tgtEl>
                                        <p:attrNameLst>
                                          <p:attrName>fillcolor</p:attrName>
                                        </p:attrNameLst>
                                      </p:cBhvr>
                                      <p:to>
                                        <a:schemeClr val="accent1"/>
                                      </p:to>
                                    </p:animClr>
                                    <p:set>
                                      <p:cBhvr>
                                        <p:cTn id="75" dur="1000" fill="hold"/>
                                        <p:tgtEl>
                                          <p:spTgt spid="507914"/>
                                        </p:tgtEl>
                                        <p:attrNameLst>
                                          <p:attrName>fill.type</p:attrName>
                                        </p:attrNameLst>
                                      </p:cBhvr>
                                      <p:to>
                                        <p:strVal val="solid"/>
                                      </p:to>
                                    </p:set>
                                    <p:set>
                                      <p:cBhvr>
                                        <p:cTn id="76" dur="1000" fill="hold"/>
                                        <p:tgtEl>
                                          <p:spTgt spid="507914"/>
                                        </p:tgtEl>
                                        <p:attrNameLst>
                                          <p:attrName>fill.on</p:attrName>
                                        </p:attrNameLst>
                                      </p:cBhvr>
                                      <p:to>
                                        <p:strVal val="true"/>
                                      </p:to>
                                    </p:set>
                                  </p:childTnLst>
                                </p:cTn>
                              </p:par>
                            </p:childTnLst>
                          </p:cTn>
                        </p:par>
                        <p:par>
                          <p:cTn id="77" fill="hold" nodeType="afterGroup">
                            <p:stCondLst>
                              <p:cond delay="4000"/>
                            </p:stCondLst>
                            <p:childTnLst>
                              <p:par>
                                <p:cTn id="78" presetID="22" presetClass="entr" presetSubtype="4" fill="hold" grpId="0" nodeType="afterEffect">
                                  <p:stCondLst>
                                    <p:cond delay="0"/>
                                  </p:stCondLst>
                                  <p:childTnLst>
                                    <p:set>
                                      <p:cBhvr>
                                        <p:cTn id="79" dur="1" fill="hold">
                                          <p:stCondLst>
                                            <p:cond delay="0"/>
                                          </p:stCondLst>
                                        </p:cTn>
                                        <p:tgtEl>
                                          <p:spTgt spid="507981"/>
                                        </p:tgtEl>
                                        <p:attrNameLst>
                                          <p:attrName>style.visibility</p:attrName>
                                        </p:attrNameLst>
                                      </p:cBhvr>
                                      <p:to>
                                        <p:strVal val="visible"/>
                                      </p:to>
                                    </p:set>
                                    <p:animEffect transition="in" filter="wipe(down)">
                                      <p:cBhvr>
                                        <p:cTn id="80" dur="500"/>
                                        <p:tgtEl>
                                          <p:spTgt spid="5079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7942" grpId="0" animBg="1"/>
      <p:bldP spid="507941" grpId="0" animBg="1"/>
      <p:bldP spid="507940" grpId="0" animBg="1"/>
      <p:bldP spid="507914" grpId="0" animBg="1"/>
      <p:bldP spid="507981" grpId="0" animBg="1"/>
      <p:bldP spid="507982" grpId="0"/>
      <p:bldP spid="507983" grpId="0"/>
      <p:bldP spid="507928" grpId="0"/>
      <p:bldP spid="507928" grpId="1"/>
      <p:bldP spid="507925" grpId="0"/>
      <p:bldP spid="507937" grpId="0"/>
      <p:bldP spid="507937" grpId="1"/>
      <p:bldP spid="507939" grpId="0"/>
      <p:bldP spid="507939"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idx="4294967295"/>
          </p:nvPr>
        </p:nvSpPr>
        <p:spPr>
          <a:xfrm>
            <a:off x="914400" y="152400"/>
            <a:ext cx="7772400" cy="712788"/>
          </a:xfrm>
        </p:spPr>
        <p:txBody>
          <a:bodyPr lIns="0" tIns="0" rIns="0" bIns="0">
            <a:normAutofit/>
          </a:bodyPr>
          <a:lstStyle/>
          <a:p>
            <a:pPr eaLnBrk="1" hangingPunct="1"/>
            <a:r>
              <a:rPr lang="en-US" altLang="zh-TW" sz="2800" b="1" dirty="0" smtClean="0">
                <a:latin typeface="Times New Roman" panose="02020603050405020304" pitchFamily="18" charset="0"/>
                <a:ea typeface="新細明體" pitchFamily="18" charset="-120"/>
                <a:cs typeface="Times New Roman" panose="02020603050405020304" pitchFamily="18" charset="0"/>
              </a:rPr>
              <a:t>Example 3 </a:t>
            </a:r>
            <a:endParaRPr lang="zh-TW" altLang="en-US" sz="2800" b="1" dirty="0" smtClean="0">
              <a:latin typeface="Times New Roman" panose="02020603050405020304" pitchFamily="18" charset="0"/>
              <a:ea typeface="新細明體" pitchFamily="18" charset="-120"/>
              <a:cs typeface="Times New Roman" panose="02020603050405020304" pitchFamily="18" charset="0"/>
            </a:endParaRPr>
          </a:p>
        </p:txBody>
      </p:sp>
      <p:sp>
        <p:nvSpPr>
          <p:cNvPr id="5" name="內容版面配置區 2"/>
          <p:cNvSpPr>
            <a:spLocks noGrp="1"/>
          </p:cNvSpPr>
          <p:nvPr>
            <p:ph idx="4294967295"/>
          </p:nvPr>
        </p:nvSpPr>
        <p:spPr>
          <a:xfrm>
            <a:off x="685799" y="1382232"/>
            <a:ext cx="10089573" cy="4866167"/>
          </a:xfrm>
        </p:spPr>
        <p:txBody>
          <a:bodyPr lIns="90488" tIns="44450" rIns="90488" bIns="44450"/>
          <a:lstStyle/>
          <a:p>
            <a:pPr lvl="1"/>
            <a:endParaRPr lang="en-US" altLang="zh-TW" i="1" dirty="0" smtClean="0">
              <a:latin typeface="Times New Roman" pitchFamily="18" charset="0"/>
              <a:ea typeface="新細明體" pitchFamily="18" charset="-120"/>
              <a:cs typeface="Times New Roman" pitchFamily="18" charset="0"/>
            </a:endParaRPr>
          </a:p>
          <a:p>
            <a:pPr lvl="1"/>
            <a:r>
              <a:rPr lang="en-US" altLang="zh-TW" i="1" dirty="0" smtClean="0">
                <a:latin typeface="Times New Roman" pitchFamily="18" charset="0"/>
                <a:ea typeface="新細明體" pitchFamily="18" charset="-120"/>
                <a:cs typeface="Times New Roman" pitchFamily="18" charset="0"/>
              </a:rPr>
              <a:t>F</a:t>
            </a:r>
            <a:r>
              <a:rPr lang="en-US" altLang="zh-TW" dirty="0" smtClean="0">
                <a:latin typeface="Times New Roman" pitchFamily="18" charset="0"/>
                <a:ea typeface="新細明體" pitchFamily="18" charset="-120"/>
                <a:cs typeface="Times New Roman" pitchFamily="18" charset="0"/>
              </a:rPr>
              <a:t>(</a:t>
            </a:r>
            <a:r>
              <a:rPr lang="en-US" altLang="zh-TW" i="1" dirty="0" smtClean="0">
                <a:latin typeface="Times New Roman" pitchFamily="18" charset="0"/>
                <a:ea typeface="新細明體" pitchFamily="18" charset="-120"/>
                <a:cs typeface="Times New Roman" pitchFamily="18" charset="0"/>
              </a:rPr>
              <a:t>x</a:t>
            </a:r>
            <a:r>
              <a:rPr lang="en-US" altLang="zh-TW" dirty="0" smtClean="0">
                <a:latin typeface="Times New Roman" pitchFamily="18" charset="0"/>
                <a:ea typeface="新細明體" pitchFamily="18" charset="-120"/>
                <a:cs typeface="Times New Roman" pitchFamily="18" charset="0"/>
              </a:rPr>
              <a:t>, </a:t>
            </a:r>
            <a:r>
              <a:rPr lang="en-US" altLang="zh-TW" i="1" dirty="0" smtClean="0">
                <a:latin typeface="Times New Roman" pitchFamily="18" charset="0"/>
                <a:ea typeface="新細明體" pitchFamily="18" charset="-120"/>
                <a:cs typeface="Times New Roman" pitchFamily="18" charset="0"/>
              </a:rPr>
              <a:t>y</a:t>
            </a:r>
            <a:r>
              <a:rPr lang="en-US" altLang="zh-TW" dirty="0" smtClean="0">
                <a:latin typeface="Times New Roman" pitchFamily="18" charset="0"/>
                <a:ea typeface="新細明體" pitchFamily="18" charset="-120"/>
                <a:cs typeface="Times New Roman" pitchFamily="18" charset="0"/>
              </a:rPr>
              <a:t>, </a:t>
            </a:r>
            <a:r>
              <a:rPr lang="en-US" altLang="zh-TW" i="1" dirty="0" smtClean="0">
                <a:latin typeface="Times New Roman" pitchFamily="18" charset="0"/>
                <a:ea typeface="新細明體" pitchFamily="18" charset="-120"/>
                <a:cs typeface="Times New Roman" pitchFamily="18" charset="0"/>
              </a:rPr>
              <a:t>z</a:t>
            </a:r>
            <a:r>
              <a:rPr lang="en-US" altLang="zh-TW" dirty="0" smtClean="0">
                <a:latin typeface="Times New Roman" pitchFamily="18" charset="0"/>
                <a:ea typeface="新細明體" pitchFamily="18" charset="-120"/>
                <a:cs typeface="Times New Roman" pitchFamily="18" charset="0"/>
              </a:rPr>
              <a:t>) = </a:t>
            </a:r>
            <a:r>
              <a:rPr lang="en-US" altLang="zh-TW" dirty="0">
                <a:latin typeface="Times New Roman" panose="02020603050405020304" pitchFamily="18" charset="0"/>
                <a:ea typeface="新細明體" pitchFamily="18" charset="-120"/>
                <a:cs typeface="Times New Roman" panose="02020603050405020304" pitchFamily="18" charset="0"/>
              </a:rPr>
              <a:t>∑</a:t>
            </a:r>
            <a:r>
              <a:rPr lang="en-US" altLang="zh-TW" dirty="0" smtClean="0">
                <a:latin typeface="Times New Roman" pitchFamily="18" charset="0"/>
                <a:ea typeface="新細明體" pitchFamily="18" charset="-120"/>
                <a:cs typeface="Times New Roman" pitchFamily="18" charset="0"/>
              </a:rPr>
              <a:t>(2, 3, 4, 5) = </a:t>
            </a:r>
            <a:r>
              <a:rPr lang="en-US" altLang="zh-TW" i="1" dirty="0" err="1" smtClean="0">
                <a:latin typeface="Times New Roman" pitchFamily="18" charset="0"/>
                <a:ea typeface="新細明體" pitchFamily="18" charset="-120"/>
                <a:cs typeface="Times New Roman" pitchFamily="18" charset="0"/>
              </a:rPr>
              <a:t>x'y</a:t>
            </a:r>
            <a:r>
              <a:rPr lang="en-US" altLang="zh-TW" dirty="0" smtClean="0">
                <a:latin typeface="Times New Roman" pitchFamily="18" charset="0"/>
                <a:ea typeface="新細明體" pitchFamily="18" charset="-120"/>
                <a:cs typeface="Times New Roman" pitchFamily="18" charset="0"/>
              </a:rPr>
              <a:t> + </a:t>
            </a:r>
            <a:r>
              <a:rPr lang="en-US" altLang="zh-TW" i="1" dirty="0" err="1" smtClean="0">
                <a:latin typeface="Times New Roman" pitchFamily="18" charset="0"/>
                <a:ea typeface="新細明體" pitchFamily="18" charset="-120"/>
                <a:cs typeface="Times New Roman" pitchFamily="18" charset="0"/>
              </a:rPr>
              <a:t>xy</a:t>
            </a:r>
            <a:r>
              <a:rPr lang="en-US" altLang="zh-TW" i="1" dirty="0" smtClean="0">
                <a:latin typeface="Times New Roman" pitchFamily="18" charset="0"/>
                <a:ea typeface="新細明體" pitchFamily="18" charset="-120"/>
                <a:cs typeface="Times New Roman" pitchFamily="18" charset="0"/>
              </a:rPr>
              <a:t>'</a:t>
            </a:r>
          </a:p>
          <a:p>
            <a:pPr marL="0" indent="0" eaLnBrk="1" hangingPunct="1">
              <a:buNone/>
            </a:pPr>
            <a:endParaRPr lang="zh-TW" altLang="en-US" dirty="0" smtClean="0">
              <a:latin typeface="Times New Roman" pitchFamily="18" charset="0"/>
              <a:ea typeface="新細明體" pitchFamily="18" charset="-120"/>
              <a:cs typeface="Times New Roman" pitchFamily="18" charset="0"/>
            </a:endParaRPr>
          </a:p>
        </p:txBody>
      </p:sp>
      <p:pic>
        <p:nvPicPr>
          <p:cNvPr id="6"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t="3764"/>
          <a:stretch>
            <a:fillRect/>
          </a:stretch>
        </p:blipFill>
        <p:spPr bwMode="auto">
          <a:xfrm>
            <a:off x="2037337" y="2324746"/>
            <a:ext cx="4829175" cy="305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8"/>
          <p:cNvSpPr txBox="1">
            <a:spLocks noChangeArrowheads="1"/>
          </p:cNvSpPr>
          <p:nvPr/>
        </p:nvSpPr>
        <p:spPr bwMode="auto">
          <a:xfrm>
            <a:off x="1265238" y="5686425"/>
            <a:ext cx="67151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90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q"/>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n-US" altLang="zh-TW" i="1" dirty="0" smtClean="0">
                <a:latin typeface="Times New Roman" panose="02020603050405020304" pitchFamily="18" charset="0"/>
                <a:ea typeface="新細明體" pitchFamily="18" charset="-120"/>
                <a:cs typeface="Times New Roman" panose="02020603050405020304" pitchFamily="18" charset="0"/>
              </a:rPr>
              <a:t>F</a:t>
            </a:r>
            <a:r>
              <a:rPr lang="en-US" altLang="zh-TW" dirty="0" smtClean="0">
                <a:latin typeface="Times New Roman" panose="02020603050405020304" pitchFamily="18" charset="0"/>
                <a:ea typeface="新細明體" pitchFamily="18" charset="-120"/>
                <a:cs typeface="Times New Roman" panose="02020603050405020304" pitchFamily="18" charset="0"/>
              </a:rPr>
              <a:t>(</a:t>
            </a:r>
            <a:r>
              <a:rPr lang="en-US" altLang="zh-TW" i="1" dirty="0" smtClean="0">
                <a:latin typeface="Times New Roman" panose="02020603050405020304" pitchFamily="18" charset="0"/>
                <a:ea typeface="新細明體" pitchFamily="18" charset="-120"/>
                <a:cs typeface="Times New Roman" panose="02020603050405020304" pitchFamily="18" charset="0"/>
              </a:rPr>
              <a:t>x</a:t>
            </a:r>
            <a:r>
              <a:rPr lang="en-US" altLang="zh-TW" dirty="0">
                <a:latin typeface="Times New Roman" panose="02020603050405020304" pitchFamily="18" charset="0"/>
                <a:ea typeface="新細明體" pitchFamily="18" charset="-120"/>
                <a:cs typeface="Times New Roman" panose="02020603050405020304" pitchFamily="18" charset="0"/>
              </a:rPr>
              <a:t>, </a:t>
            </a:r>
            <a:r>
              <a:rPr lang="en-US" altLang="zh-TW" i="1" dirty="0">
                <a:latin typeface="Times New Roman" panose="02020603050405020304" pitchFamily="18" charset="0"/>
                <a:ea typeface="新細明體" pitchFamily="18" charset="-120"/>
                <a:cs typeface="Times New Roman" panose="02020603050405020304" pitchFamily="18" charset="0"/>
              </a:rPr>
              <a:t>y</a:t>
            </a:r>
            <a:r>
              <a:rPr lang="en-US" altLang="zh-TW" dirty="0">
                <a:latin typeface="Times New Roman" panose="02020603050405020304" pitchFamily="18" charset="0"/>
                <a:ea typeface="新細明體" pitchFamily="18" charset="-120"/>
                <a:cs typeface="Times New Roman" panose="02020603050405020304" pitchFamily="18" charset="0"/>
              </a:rPr>
              <a:t>, </a:t>
            </a:r>
            <a:r>
              <a:rPr lang="en-US" altLang="zh-TW" i="1" dirty="0">
                <a:latin typeface="Times New Roman" panose="02020603050405020304" pitchFamily="18" charset="0"/>
                <a:ea typeface="新細明體" pitchFamily="18" charset="-120"/>
                <a:cs typeface="Times New Roman" panose="02020603050405020304" pitchFamily="18" charset="0"/>
              </a:rPr>
              <a:t>z</a:t>
            </a:r>
            <a:r>
              <a:rPr lang="en-US" altLang="zh-TW" dirty="0">
                <a:latin typeface="Times New Roman" panose="02020603050405020304" pitchFamily="18" charset="0"/>
                <a:ea typeface="新細明體" pitchFamily="18" charset="-120"/>
                <a:cs typeface="Times New Roman" panose="02020603050405020304" pitchFamily="18" charset="0"/>
              </a:rPr>
              <a:t>) = </a:t>
            </a:r>
            <a:r>
              <a:rPr lang="el-GR" altLang="zh-TW" dirty="0">
                <a:latin typeface="Times New Roman" panose="02020603050405020304" pitchFamily="18" charset="0"/>
                <a:ea typeface="新細明體" pitchFamily="18" charset="-120"/>
                <a:cs typeface="Times New Roman" panose="02020603050405020304" pitchFamily="18" charset="0"/>
              </a:rPr>
              <a:t>Σ</a:t>
            </a:r>
            <a:r>
              <a:rPr lang="en-US" altLang="zh-TW" dirty="0">
                <a:latin typeface="Times New Roman" panose="02020603050405020304" pitchFamily="18" charset="0"/>
                <a:ea typeface="新細明體" pitchFamily="18" charset="-120"/>
                <a:cs typeface="Times New Roman" panose="02020603050405020304" pitchFamily="18" charset="0"/>
              </a:rPr>
              <a:t>(2, 3, 4, 5) = </a:t>
            </a:r>
            <a:r>
              <a:rPr lang="en-US" altLang="zh-TW" i="1" dirty="0" err="1">
                <a:latin typeface="Times New Roman" panose="02020603050405020304" pitchFamily="18" charset="0"/>
                <a:ea typeface="新細明體" pitchFamily="18" charset="-120"/>
                <a:cs typeface="Times New Roman" panose="02020603050405020304" pitchFamily="18" charset="0"/>
              </a:rPr>
              <a:t>x'y</a:t>
            </a:r>
            <a:r>
              <a:rPr lang="en-US" altLang="zh-TW" i="1" dirty="0">
                <a:latin typeface="Times New Roman" panose="02020603050405020304" pitchFamily="18" charset="0"/>
                <a:ea typeface="新細明體" pitchFamily="18" charset="-120"/>
                <a:cs typeface="Times New Roman" panose="02020603050405020304" pitchFamily="18" charset="0"/>
              </a:rPr>
              <a:t> + </a:t>
            </a:r>
            <a:r>
              <a:rPr lang="en-US" altLang="zh-TW" i="1" dirty="0" err="1">
                <a:latin typeface="Times New Roman" panose="02020603050405020304" pitchFamily="18" charset="0"/>
                <a:ea typeface="新細明體" pitchFamily="18" charset="-120"/>
                <a:cs typeface="Times New Roman" panose="02020603050405020304" pitchFamily="18" charset="0"/>
              </a:rPr>
              <a:t>xy</a:t>
            </a:r>
            <a:r>
              <a:rPr lang="en-US" altLang="zh-TW" i="1" dirty="0">
                <a:latin typeface="Times New Roman" panose="02020603050405020304" pitchFamily="18" charset="0"/>
                <a:ea typeface="新細明體" pitchFamily="18" charset="-120"/>
                <a:cs typeface="Times New Roman" panose="02020603050405020304" pitchFamily="18" charset="0"/>
              </a:rPr>
              <a:t>'</a:t>
            </a:r>
          </a:p>
        </p:txBody>
      </p:sp>
      <p:sp>
        <p:nvSpPr>
          <p:cNvPr id="2" name="Rectangle 1"/>
          <p:cNvSpPr/>
          <p:nvPr/>
        </p:nvSpPr>
        <p:spPr>
          <a:xfrm>
            <a:off x="1637413" y="809202"/>
            <a:ext cx="8293395" cy="461665"/>
          </a:xfrm>
          <a:prstGeom prst="rect">
            <a:avLst/>
          </a:prstGeom>
        </p:spPr>
        <p:txBody>
          <a:bodyPr wrap="square">
            <a:spAutoFit/>
          </a:bodyPr>
          <a:lstStyle/>
          <a:p>
            <a:r>
              <a:rPr lang="en-US" altLang="zh-TW" sz="2400" dirty="0" smtClean="0">
                <a:latin typeface="Times New Roman" panose="02020603050405020304" pitchFamily="18" charset="0"/>
                <a:ea typeface="新細明體" pitchFamily="18" charset="-120"/>
                <a:cs typeface="Times New Roman" panose="02020603050405020304" pitchFamily="18" charset="0"/>
              </a:rPr>
              <a:t>Simplify </a:t>
            </a:r>
            <a:r>
              <a:rPr lang="en-US" altLang="zh-TW" sz="2400" dirty="0">
                <a:latin typeface="Times New Roman" panose="02020603050405020304" pitchFamily="18" charset="0"/>
                <a:ea typeface="新細明體" pitchFamily="18" charset="-120"/>
                <a:cs typeface="Times New Roman" panose="02020603050405020304" pitchFamily="18" charset="0"/>
              </a:rPr>
              <a:t>the Boolean function F(</a:t>
            </a:r>
            <a:r>
              <a:rPr lang="en-US" altLang="zh-TW" sz="2400" i="1" dirty="0">
                <a:latin typeface="Times New Roman" panose="02020603050405020304" pitchFamily="18" charset="0"/>
                <a:ea typeface="新細明體" pitchFamily="18" charset="-120"/>
                <a:cs typeface="Times New Roman" panose="02020603050405020304" pitchFamily="18" charset="0"/>
              </a:rPr>
              <a:t>x</a:t>
            </a:r>
            <a:r>
              <a:rPr lang="en-US" altLang="zh-TW" sz="2400" dirty="0">
                <a:latin typeface="Times New Roman" panose="02020603050405020304" pitchFamily="18" charset="0"/>
                <a:ea typeface="新細明體" pitchFamily="18" charset="-120"/>
                <a:cs typeface="Times New Roman" panose="02020603050405020304" pitchFamily="18" charset="0"/>
              </a:rPr>
              <a:t>, </a:t>
            </a:r>
            <a:r>
              <a:rPr lang="en-US" altLang="zh-TW" sz="2400" i="1" dirty="0">
                <a:latin typeface="Times New Roman" panose="02020603050405020304" pitchFamily="18" charset="0"/>
                <a:ea typeface="新細明體" pitchFamily="18" charset="-120"/>
                <a:cs typeface="Times New Roman" panose="02020603050405020304" pitchFamily="18" charset="0"/>
              </a:rPr>
              <a:t>y</a:t>
            </a:r>
            <a:r>
              <a:rPr lang="en-US" altLang="zh-TW" sz="2400" dirty="0">
                <a:latin typeface="Times New Roman" panose="02020603050405020304" pitchFamily="18" charset="0"/>
                <a:ea typeface="新細明體" pitchFamily="18" charset="-120"/>
                <a:cs typeface="Times New Roman" panose="02020603050405020304" pitchFamily="18" charset="0"/>
              </a:rPr>
              <a:t>, </a:t>
            </a:r>
            <a:r>
              <a:rPr lang="en-US" altLang="zh-TW" sz="2400" i="1" dirty="0">
                <a:latin typeface="Times New Roman" panose="02020603050405020304" pitchFamily="18" charset="0"/>
                <a:ea typeface="新細明體" pitchFamily="18" charset="-120"/>
                <a:cs typeface="Times New Roman" panose="02020603050405020304" pitchFamily="18" charset="0"/>
              </a:rPr>
              <a:t>z</a:t>
            </a:r>
            <a:r>
              <a:rPr lang="en-US" altLang="zh-TW" sz="2400" dirty="0">
                <a:latin typeface="Times New Roman" panose="02020603050405020304" pitchFamily="18" charset="0"/>
                <a:ea typeface="新細明體" pitchFamily="18" charset="-120"/>
                <a:cs typeface="Times New Roman" panose="02020603050405020304" pitchFamily="18" charset="0"/>
              </a:rPr>
              <a:t>) = ∑(2, 3, 4, 5)</a:t>
            </a:r>
          </a:p>
        </p:txBody>
      </p:sp>
    </p:spTree>
    <p:extLst>
      <p:ext uri="{BB962C8B-B14F-4D97-AF65-F5344CB8AC3E}">
        <p14:creationId xmlns:p14="http://schemas.microsoft.com/office/powerpoint/2010/main" val="10094207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a:xfrm>
            <a:off x="838200" y="365125"/>
            <a:ext cx="10515600" cy="580391"/>
          </a:xfrm>
        </p:spPr>
        <p:txBody>
          <a:bodyPr>
            <a:normAutofit/>
          </a:bodyPr>
          <a:lstStyle/>
          <a:p>
            <a:pPr>
              <a:defRPr/>
            </a:pPr>
            <a:r>
              <a:rPr lang="en-US" sz="2800" b="1" dirty="0" smtClean="0">
                <a:latin typeface="Times New Roman" panose="02020603050405020304" pitchFamily="18" charset="0"/>
                <a:cs typeface="Times New Roman" panose="02020603050405020304" pitchFamily="18" charset="0"/>
              </a:rPr>
              <a:t>Decoders</a:t>
            </a:r>
          </a:p>
        </p:txBody>
      </p:sp>
      <p:sp>
        <p:nvSpPr>
          <p:cNvPr id="507907" name="Rectangle 3"/>
          <p:cNvSpPr>
            <a:spLocks noGrp="1" noChangeArrowheads="1"/>
          </p:cNvSpPr>
          <p:nvPr>
            <p:ph type="body" idx="1"/>
          </p:nvPr>
        </p:nvSpPr>
        <p:spPr>
          <a:xfrm>
            <a:off x="696119" y="1116489"/>
            <a:ext cx="8280400" cy="1666875"/>
          </a:xfrm>
        </p:spPr>
        <p:txBody>
          <a:bodyPr>
            <a:normAutofit/>
          </a:bodyPr>
          <a:lstStyle/>
          <a:p>
            <a:r>
              <a:rPr lang="en-US" sz="2400" dirty="0" smtClean="0">
                <a:latin typeface="Times New Roman" panose="02020603050405020304" pitchFamily="18" charset="0"/>
                <a:cs typeface="Times New Roman" panose="02020603050405020304" pitchFamily="18" charset="0"/>
              </a:rPr>
              <a:t>Extract “</a:t>
            </a:r>
            <a:r>
              <a:rPr lang="en-US" sz="2400" i="1" dirty="0" smtClean="0">
                <a:latin typeface="Times New Roman" panose="02020603050405020304" pitchFamily="18" charset="0"/>
                <a:cs typeface="Times New Roman" panose="02020603050405020304" pitchFamily="18" charset="0"/>
              </a:rPr>
              <a:t>Information</a:t>
            </a:r>
            <a:r>
              <a:rPr lang="en-US" sz="2400" dirty="0" smtClean="0">
                <a:latin typeface="Times New Roman" panose="02020603050405020304" pitchFamily="18" charset="0"/>
                <a:cs typeface="Times New Roman" panose="02020603050405020304" pitchFamily="18" charset="0"/>
              </a:rPr>
              <a:t>” from the code</a:t>
            </a:r>
          </a:p>
          <a:p>
            <a:r>
              <a:rPr lang="en-US" sz="2400" dirty="0" smtClean="0">
                <a:latin typeface="Times New Roman" panose="02020603050405020304" pitchFamily="18" charset="0"/>
                <a:cs typeface="Times New Roman" panose="02020603050405020304" pitchFamily="18" charset="0"/>
              </a:rPr>
              <a:t>Binary Decoder</a:t>
            </a:r>
          </a:p>
          <a:p>
            <a:pPr lvl="1"/>
            <a:r>
              <a:rPr lang="en-US" dirty="0" smtClean="0">
                <a:latin typeface="Times New Roman" panose="02020603050405020304" pitchFamily="18" charset="0"/>
                <a:cs typeface="Times New Roman" panose="02020603050405020304" pitchFamily="18" charset="0"/>
              </a:rPr>
              <a:t>Example: 2-bit Binary Number</a:t>
            </a:r>
          </a:p>
        </p:txBody>
      </p:sp>
      <p:sp>
        <p:nvSpPr>
          <p:cNvPr id="507942" name="Litebulb"/>
          <p:cNvSpPr>
            <a:spLocks noChangeAspect="1" noEditPoints="1" noChangeArrowheads="1"/>
          </p:cNvSpPr>
          <p:nvPr/>
        </p:nvSpPr>
        <p:spPr bwMode="auto">
          <a:xfrm>
            <a:off x="8975726" y="3911600"/>
            <a:ext cx="436563" cy="596900"/>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0 60000 65536"/>
              <a:gd name="T9" fmla="*/ 0 60000 65536"/>
              <a:gd name="T10" fmla="*/ 0 60000 65536"/>
              <a:gd name="T11" fmla="*/ 0 60000 65536"/>
              <a:gd name="T12" fmla="*/ 3556 w 21600"/>
              <a:gd name="T13" fmla="*/ 2188 h 21600"/>
              <a:gd name="T14" fmla="*/ 18277 w 21600"/>
              <a:gd name="T15" fmla="*/ 9282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chemeClr val="bg1"/>
          </a:solidFill>
          <a:ln w="19050">
            <a:solidFill>
              <a:srgbClr val="000000"/>
            </a:solidFill>
            <a:miter lim="800000"/>
            <a:headEnd/>
            <a:tailEnd/>
          </a:ln>
        </p:spPr>
        <p:txBody>
          <a:bodyPr/>
          <a:lstStyle/>
          <a:p>
            <a:endParaRPr lang="en-US"/>
          </a:p>
        </p:txBody>
      </p:sp>
      <p:sp>
        <p:nvSpPr>
          <p:cNvPr id="507940" name="Litebulb"/>
          <p:cNvSpPr>
            <a:spLocks noChangeAspect="1" noEditPoints="1" noChangeArrowheads="1"/>
          </p:cNvSpPr>
          <p:nvPr/>
        </p:nvSpPr>
        <p:spPr bwMode="auto">
          <a:xfrm>
            <a:off x="6816726" y="3911600"/>
            <a:ext cx="436563" cy="596900"/>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0 60000 65536"/>
              <a:gd name="T9" fmla="*/ 0 60000 65536"/>
              <a:gd name="T10" fmla="*/ 0 60000 65536"/>
              <a:gd name="T11" fmla="*/ 0 60000 65536"/>
              <a:gd name="T12" fmla="*/ 3556 w 21600"/>
              <a:gd name="T13" fmla="*/ 2188 h 21600"/>
              <a:gd name="T14" fmla="*/ 18277 w 21600"/>
              <a:gd name="T15" fmla="*/ 9282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chemeClr val="bg1"/>
          </a:solidFill>
          <a:ln w="19050">
            <a:solidFill>
              <a:srgbClr val="000000"/>
            </a:solidFill>
            <a:miter lim="800000"/>
            <a:headEnd/>
            <a:tailEnd/>
          </a:ln>
        </p:spPr>
        <p:txBody>
          <a:bodyPr/>
          <a:lstStyle/>
          <a:p>
            <a:endParaRPr lang="en-US"/>
          </a:p>
        </p:txBody>
      </p:sp>
      <p:sp>
        <p:nvSpPr>
          <p:cNvPr id="507914" name="Litebulb"/>
          <p:cNvSpPr>
            <a:spLocks noChangeAspect="1" noEditPoints="1" noChangeArrowheads="1"/>
          </p:cNvSpPr>
          <p:nvPr/>
        </p:nvSpPr>
        <p:spPr bwMode="auto">
          <a:xfrm>
            <a:off x="5735638" y="3911600"/>
            <a:ext cx="436562" cy="596900"/>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0 60000 65536"/>
              <a:gd name="T9" fmla="*/ 0 60000 65536"/>
              <a:gd name="T10" fmla="*/ 0 60000 65536"/>
              <a:gd name="T11" fmla="*/ 0 60000 65536"/>
              <a:gd name="T12" fmla="*/ 3556 w 21600"/>
              <a:gd name="T13" fmla="*/ 2188 h 21600"/>
              <a:gd name="T14" fmla="*/ 18277 w 21600"/>
              <a:gd name="T15" fmla="*/ 9282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chemeClr val="bg1"/>
          </a:solidFill>
          <a:ln w="19050">
            <a:solidFill>
              <a:srgbClr val="000000"/>
            </a:solidFill>
            <a:miter lim="800000"/>
            <a:headEnd/>
            <a:tailEnd/>
          </a:ln>
        </p:spPr>
        <p:txBody>
          <a:bodyPr/>
          <a:lstStyle/>
          <a:p>
            <a:endParaRPr lang="en-US">
              <a:solidFill>
                <a:srgbClr val="FF0000"/>
              </a:solidFill>
            </a:endParaRPr>
          </a:p>
        </p:txBody>
      </p:sp>
      <p:grpSp>
        <p:nvGrpSpPr>
          <p:cNvPr id="3" name="Group 82"/>
          <p:cNvGrpSpPr>
            <a:grpSpLocks/>
          </p:cNvGrpSpPr>
          <p:nvPr/>
        </p:nvGrpSpPr>
        <p:grpSpPr bwMode="auto">
          <a:xfrm>
            <a:off x="4656138" y="4689475"/>
            <a:ext cx="4538662" cy="1079500"/>
            <a:chOff x="1973" y="2954"/>
            <a:chExt cx="2859" cy="680"/>
          </a:xfrm>
        </p:grpSpPr>
        <p:sp>
          <p:nvSpPr>
            <p:cNvPr id="20527" name="Line 64"/>
            <p:cNvSpPr>
              <a:spLocks noChangeShapeType="1"/>
            </p:cNvSpPr>
            <p:nvPr/>
          </p:nvSpPr>
          <p:spPr bwMode="auto">
            <a:xfrm>
              <a:off x="1973" y="2954"/>
              <a:ext cx="818"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0528" name="Line 66"/>
            <p:cNvSpPr>
              <a:spLocks noChangeShapeType="1"/>
            </p:cNvSpPr>
            <p:nvPr/>
          </p:nvSpPr>
          <p:spPr bwMode="auto">
            <a:xfrm>
              <a:off x="1973" y="3181"/>
              <a:ext cx="1498"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0529" name="Line 67"/>
            <p:cNvSpPr>
              <a:spLocks noChangeShapeType="1"/>
            </p:cNvSpPr>
            <p:nvPr/>
          </p:nvSpPr>
          <p:spPr bwMode="auto">
            <a:xfrm flipV="1">
              <a:off x="1973" y="3407"/>
              <a:ext cx="2178"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0530" name="Line 68"/>
            <p:cNvSpPr>
              <a:spLocks noChangeShapeType="1"/>
            </p:cNvSpPr>
            <p:nvPr/>
          </p:nvSpPr>
          <p:spPr bwMode="auto">
            <a:xfrm flipV="1">
              <a:off x="1973" y="3634"/>
              <a:ext cx="2859"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grpSp>
      <p:grpSp>
        <p:nvGrpSpPr>
          <p:cNvPr id="4" name="Group 83"/>
          <p:cNvGrpSpPr>
            <a:grpSpLocks/>
          </p:cNvGrpSpPr>
          <p:nvPr/>
        </p:nvGrpSpPr>
        <p:grpSpPr bwMode="auto">
          <a:xfrm>
            <a:off x="5942014" y="4508501"/>
            <a:ext cx="3252787" cy="1260475"/>
            <a:chOff x="2783" y="2840"/>
            <a:chExt cx="2049" cy="794"/>
          </a:xfrm>
        </p:grpSpPr>
        <p:sp>
          <p:nvSpPr>
            <p:cNvPr id="20523" name="Line 65"/>
            <p:cNvSpPr>
              <a:spLocks noChangeShapeType="1"/>
            </p:cNvSpPr>
            <p:nvPr/>
          </p:nvSpPr>
          <p:spPr bwMode="auto">
            <a:xfrm flipH="1">
              <a:off x="2783" y="2840"/>
              <a:ext cx="0" cy="114"/>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0524" name="Line 69"/>
            <p:cNvSpPr>
              <a:spLocks noChangeShapeType="1"/>
            </p:cNvSpPr>
            <p:nvPr/>
          </p:nvSpPr>
          <p:spPr bwMode="auto">
            <a:xfrm>
              <a:off x="4832" y="2840"/>
              <a:ext cx="0" cy="794"/>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0525" name="Line 70"/>
            <p:cNvSpPr>
              <a:spLocks noChangeShapeType="1"/>
            </p:cNvSpPr>
            <p:nvPr/>
          </p:nvSpPr>
          <p:spPr bwMode="auto">
            <a:xfrm>
              <a:off x="4151" y="2840"/>
              <a:ext cx="0" cy="567"/>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0526" name="Line 71"/>
            <p:cNvSpPr>
              <a:spLocks noChangeShapeType="1"/>
            </p:cNvSpPr>
            <p:nvPr/>
          </p:nvSpPr>
          <p:spPr bwMode="auto">
            <a:xfrm>
              <a:off x="3471" y="2840"/>
              <a:ext cx="0" cy="341"/>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grpSp>
      <p:grpSp>
        <p:nvGrpSpPr>
          <p:cNvPr id="5" name="Group 81"/>
          <p:cNvGrpSpPr>
            <a:grpSpLocks/>
          </p:cNvGrpSpPr>
          <p:nvPr/>
        </p:nvGrpSpPr>
        <p:grpSpPr bwMode="auto">
          <a:xfrm>
            <a:off x="2265364" y="4329114"/>
            <a:ext cx="2390775" cy="1800225"/>
            <a:chOff x="467" y="2727"/>
            <a:chExt cx="1506" cy="1134"/>
          </a:xfrm>
        </p:grpSpPr>
        <p:sp>
          <p:nvSpPr>
            <p:cNvPr id="20519" name="AutoShape 63"/>
            <p:cNvSpPr>
              <a:spLocks noChangeArrowheads="1"/>
            </p:cNvSpPr>
            <p:nvPr/>
          </p:nvSpPr>
          <p:spPr bwMode="auto">
            <a:xfrm>
              <a:off x="1066" y="2727"/>
              <a:ext cx="907" cy="1134"/>
            </a:xfrm>
            <a:prstGeom prst="roundRect">
              <a:avLst>
                <a:gd name="adj" fmla="val 16667"/>
              </a:avLst>
            </a:prstGeom>
            <a:solidFill>
              <a:schemeClr val="bg1"/>
            </a:solidFill>
            <a:ln w="28575" algn="ctr">
              <a:solidFill>
                <a:srgbClr val="008000"/>
              </a:solidFill>
              <a:round/>
              <a:headEnd/>
              <a:tailEnd/>
            </a:ln>
          </p:spPr>
          <p:txBody>
            <a:bodyPr wrap="none"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50000"/>
                </a:spcBef>
                <a:buClr>
                  <a:schemeClr val="bg1"/>
                </a:buClr>
                <a:buFont typeface="Arial" panose="020B0604020202020204" pitchFamily="34" charset="0"/>
                <a:buNone/>
              </a:pPr>
              <a:r>
                <a:rPr lang="en-US" sz="2400" b="1" dirty="0">
                  <a:latin typeface="Times New Roman" panose="02020603050405020304" pitchFamily="18" charset="0"/>
                  <a:cs typeface="Times New Roman" panose="02020603050405020304" pitchFamily="18" charset="0"/>
                </a:rPr>
                <a:t>Binary</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Decoder</a:t>
              </a:r>
            </a:p>
          </p:txBody>
        </p:sp>
        <p:sp>
          <p:nvSpPr>
            <p:cNvPr id="20520" name="Line 72"/>
            <p:cNvSpPr>
              <a:spLocks noChangeShapeType="1"/>
            </p:cNvSpPr>
            <p:nvPr/>
          </p:nvSpPr>
          <p:spPr bwMode="auto">
            <a:xfrm>
              <a:off x="725" y="3067"/>
              <a:ext cx="341"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0521" name="Line 73"/>
            <p:cNvSpPr>
              <a:spLocks noChangeShapeType="1"/>
            </p:cNvSpPr>
            <p:nvPr/>
          </p:nvSpPr>
          <p:spPr bwMode="auto">
            <a:xfrm>
              <a:off x="725" y="3521"/>
              <a:ext cx="341"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0522" name="Text Box 74"/>
            <p:cNvSpPr txBox="1">
              <a:spLocks noChangeArrowheads="1"/>
            </p:cNvSpPr>
            <p:nvPr/>
          </p:nvSpPr>
          <p:spPr bwMode="auto">
            <a:xfrm>
              <a:off x="467" y="2888"/>
              <a:ext cx="226" cy="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chemeClr val="bg1"/>
                </a:buClr>
                <a:buFont typeface="Arial" panose="020B0604020202020204" pitchFamily="34" charset="0"/>
                <a:buNone/>
              </a:pPr>
              <a:r>
                <a:rPr lang="en-US" sz="2400" b="1" i="1" baseline="-25000">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x</a:t>
              </a:r>
              <a:r>
                <a:rPr lang="en-US" sz="2400" b="1" i="1" baseline="-25000">
                  <a:latin typeface="Times New Roman" panose="02020603050405020304" pitchFamily="18" charset="0"/>
                  <a:cs typeface="Times New Roman" panose="02020603050405020304" pitchFamily="18" charset="0"/>
                </a:rPr>
                <a:t>1</a:t>
              </a:r>
            </a:p>
            <a:p>
              <a:pPr algn="ctr">
                <a:buClr>
                  <a:schemeClr val="bg1"/>
                </a:buClr>
                <a:buFont typeface="Arial" panose="020B0604020202020204" pitchFamily="34" charset="0"/>
                <a:buNone/>
              </a:pPr>
              <a:endParaRPr lang="en-US" sz="2400" b="1" i="1">
                <a:latin typeface="Times New Roman" panose="02020603050405020304" pitchFamily="18" charset="0"/>
                <a:cs typeface="Times New Roman" panose="02020603050405020304" pitchFamily="18" charset="0"/>
              </a:endParaRPr>
            </a:p>
            <a:p>
              <a:pPr algn="ctr">
                <a:buClr>
                  <a:schemeClr val="bg1"/>
                </a:buClr>
                <a:buFont typeface="Arial" panose="020B0604020202020204" pitchFamily="34" charset="0"/>
                <a:buNone/>
              </a:pPr>
              <a:r>
                <a:rPr lang="en-US" sz="2400" b="1" i="1">
                  <a:latin typeface="Times New Roman" panose="02020603050405020304" pitchFamily="18" charset="0"/>
                  <a:cs typeface="Times New Roman" panose="02020603050405020304" pitchFamily="18" charset="0"/>
                </a:rPr>
                <a:t>x</a:t>
              </a:r>
              <a:r>
                <a:rPr lang="en-US" sz="2400" b="1" i="1" baseline="-25000">
                  <a:latin typeface="Times New Roman" panose="02020603050405020304" pitchFamily="18" charset="0"/>
                  <a:cs typeface="Times New Roman" panose="02020603050405020304" pitchFamily="18" charset="0"/>
                </a:rPr>
                <a:t>0</a:t>
              </a:r>
            </a:p>
          </p:txBody>
        </p:sp>
      </p:grpSp>
      <p:sp>
        <p:nvSpPr>
          <p:cNvPr id="507981" name="AutoShape 77"/>
          <p:cNvSpPr>
            <a:spLocks noChangeArrowheads="1"/>
          </p:cNvSpPr>
          <p:nvPr/>
        </p:nvSpPr>
        <p:spPr bwMode="auto">
          <a:xfrm>
            <a:off x="7754145" y="1042353"/>
            <a:ext cx="1439862" cy="1081087"/>
          </a:xfrm>
          <a:prstGeom prst="wedgeRoundRectCallout">
            <a:avLst>
              <a:gd name="adj1" fmla="val 52104"/>
              <a:gd name="adj2" fmla="val 139834"/>
              <a:gd name="adj3" fmla="val 16667"/>
            </a:avLst>
          </a:prstGeom>
          <a:noFill/>
          <a:ln w="28575" algn="ctr">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50000"/>
              </a:spcBef>
              <a:buClr>
                <a:schemeClr val="bg1"/>
              </a:buClr>
              <a:buFont typeface="Arial" panose="020B0604020202020204" pitchFamily="34" charset="0"/>
              <a:buNone/>
            </a:pPr>
            <a:r>
              <a:rPr lang="en-US" sz="2200" dirty="0">
                <a:latin typeface="Times New Roman" panose="02020603050405020304" pitchFamily="18" charset="0"/>
                <a:cs typeface="Times New Roman" panose="02020603050405020304" pitchFamily="18" charset="0"/>
              </a:rPr>
              <a:t>Only </a:t>
            </a:r>
            <a:r>
              <a:rPr lang="en-US" sz="2200" i="1" dirty="0">
                <a:latin typeface="Times New Roman" panose="02020603050405020304" pitchFamily="18" charset="0"/>
                <a:cs typeface="Times New Roman" panose="02020603050405020304" pitchFamily="18" charset="0"/>
              </a:rPr>
              <a:t>one</a:t>
            </a:r>
            <a:r>
              <a:rPr lang="en-US" sz="2200" dirty="0">
                <a:latin typeface="Times New Roman" panose="02020603050405020304" pitchFamily="18" charset="0"/>
                <a:cs typeface="Times New Roman" panose="02020603050405020304" pitchFamily="18" charset="0"/>
              </a:rPr>
              <a:t> lamp will turn on</a:t>
            </a:r>
          </a:p>
        </p:txBody>
      </p:sp>
      <p:sp>
        <p:nvSpPr>
          <p:cNvPr id="507982" name="Text Box 78"/>
          <p:cNvSpPr txBox="1">
            <a:spLocks noChangeArrowheads="1"/>
          </p:cNvSpPr>
          <p:nvPr/>
        </p:nvSpPr>
        <p:spPr bwMode="auto">
          <a:xfrm>
            <a:off x="2738438" y="4470400"/>
            <a:ext cx="360362"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chemeClr val="bg1"/>
              </a:buClr>
              <a:buFont typeface="Arial" panose="020B0604020202020204" pitchFamily="34" charset="0"/>
              <a:buNone/>
            </a:pPr>
            <a:r>
              <a:rPr lang="en-US" sz="2400" b="1" dirty="0" smtClean="0">
                <a:latin typeface="Times New Roman" panose="02020603050405020304" pitchFamily="18" charset="0"/>
                <a:cs typeface="Times New Roman" panose="02020603050405020304" pitchFamily="18" charset="0"/>
              </a:rPr>
              <a:t>1</a:t>
            </a:r>
            <a:endParaRPr lang="en-US" sz="2400" b="1" dirty="0">
              <a:latin typeface="Times New Roman" panose="02020603050405020304" pitchFamily="18" charset="0"/>
              <a:cs typeface="Times New Roman" panose="02020603050405020304" pitchFamily="18" charset="0"/>
            </a:endParaRPr>
          </a:p>
          <a:p>
            <a:pPr algn="ctr">
              <a:buClr>
                <a:schemeClr val="bg1"/>
              </a:buClr>
              <a:buFont typeface="Arial" panose="020B0604020202020204" pitchFamily="34" charset="0"/>
              <a:buNone/>
            </a:pPr>
            <a:endParaRPr lang="en-US" sz="2400" b="1" dirty="0">
              <a:latin typeface="Times New Roman" panose="02020603050405020304" pitchFamily="18" charset="0"/>
              <a:cs typeface="Times New Roman" panose="02020603050405020304" pitchFamily="18" charset="0"/>
            </a:endParaRPr>
          </a:p>
          <a:p>
            <a:pPr algn="ctr">
              <a:buClr>
                <a:schemeClr val="bg1"/>
              </a:buClr>
              <a:buFont typeface="Arial" panose="020B0604020202020204" pitchFamily="34" charset="0"/>
              <a:buNone/>
            </a:pPr>
            <a:r>
              <a:rPr lang="en-US" sz="2400" b="1" dirty="0" smtClean="0">
                <a:latin typeface="Times New Roman" panose="02020603050405020304" pitchFamily="18" charset="0"/>
                <a:cs typeface="Times New Roman" panose="02020603050405020304" pitchFamily="18" charset="0"/>
              </a:rPr>
              <a:t>1</a:t>
            </a:r>
            <a:endParaRPr lang="en-US" sz="2400" b="1" dirty="0">
              <a:latin typeface="Times New Roman" panose="02020603050405020304" pitchFamily="18" charset="0"/>
              <a:cs typeface="Times New Roman" panose="02020603050405020304" pitchFamily="18" charset="0"/>
            </a:endParaRPr>
          </a:p>
        </p:txBody>
      </p:sp>
      <p:sp>
        <p:nvSpPr>
          <p:cNvPr id="507983" name="Text Box 79"/>
          <p:cNvSpPr txBox="1">
            <a:spLocks noChangeArrowheads="1"/>
          </p:cNvSpPr>
          <p:nvPr/>
        </p:nvSpPr>
        <p:spPr bwMode="auto">
          <a:xfrm>
            <a:off x="4656138" y="4329113"/>
            <a:ext cx="360362"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chemeClr val="bg1"/>
              </a:buClr>
              <a:buFont typeface="Arial" panose="020B0604020202020204" pitchFamily="34" charset="0"/>
              <a:buNone/>
            </a:pPr>
            <a:r>
              <a:rPr lang="en-US" sz="2400" b="1" dirty="0" smtClean="0">
                <a:latin typeface="Times New Roman" panose="02020603050405020304" pitchFamily="18" charset="0"/>
                <a:cs typeface="Times New Roman" panose="02020603050405020304" pitchFamily="18" charset="0"/>
              </a:rPr>
              <a:t>0</a:t>
            </a:r>
            <a:endParaRPr lang="en-US" sz="2400" b="1" dirty="0">
              <a:latin typeface="Times New Roman" panose="02020603050405020304" pitchFamily="18" charset="0"/>
              <a:cs typeface="Times New Roman" panose="02020603050405020304" pitchFamily="18" charset="0"/>
            </a:endParaRPr>
          </a:p>
          <a:p>
            <a:pPr algn="ctr">
              <a:buClr>
                <a:schemeClr val="bg1"/>
              </a:buClr>
              <a:buFont typeface="Arial" panose="020B0604020202020204" pitchFamily="34" charset="0"/>
              <a:buNone/>
            </a:pPr>
            <a:r>
              <a:rPr lang="en-US" sz="2400" b="1" dirty="0" smtClean="0">
                <a:latin typeface="Times New Roman" panose="02020603050405020304" pitchFamily="18" charset="0"/>
                <a:cs typeface="Times New Roman" panose="02020603050405020304" pitchFamily="18" charset="0"/>
              </a:rPr>
              <a:t>0</a:t>
            </a:r>
          </a:p>
          <a:p>
            <a:pPr algn="ctr">
              <a:buClr>
                <a:schemeClr val="bg1"/>
              </a:buClr>
              <a:buFont typeface="Arial" panose="020B0604020202020204" pitchFamily="34" charset="0"/>
              <a:buNone/>
            </a:pPr>
            <a:r>
              <a:rPr lang="en-US" sz="2400" b="1" dirty="0" smtClean="0">
                <a:latin typeface="Times New Roman" panose="02020603050405020304" pitchFamily="18" charset="0"/>
                <a:cs typeface="Times New Roman" panose="02020603050405020304" pitchFamily="18" charset="0"/>
              </a:rPr>
              <a:t>0</a:t>
            </a:r>
          </a:p>
          <a:p>
            <a:pPr algn="ctr">
              <a:buClr>
                <a:schemeClr val="bg1"/>
              </a:buClr>
              <a:buFont typeface="Arial" panose="020B0604020202020204" pitchFamily="34" charset="0"/>
              <a:buNone/>
            </a:pPr>
            <a:r>
              <a:rPr lang="en-US" sz="2400" b="1" dirty="0" smtClean="0">
                <a:latin typeface="Times New Roman" panose="02020603050405020304" pitchFamily="18" charset="0"/>
                <a:cs typeface="Times New Roman" panose="02020603050405020304" pitchFamily="18" charset="0"/>
              </a:rPr>
              <a:t>1</a:t>
            </a:r>
            <a:endParaRPr lang="en-US" sz="2400" b="1" dirty="0">
              <a:latin typeface="Times New Roman" panose="02020603050405020304" pitchFamily="18" charset="0"/>
              <a:cs typeface="Times New Roman" panose="02020603050405020304" pitchFamily="18" charset="0"/>
            </a:endParaRPr>
          </a:p>
        </p:txBody>
      </p:sp>
      <p:sp>
        <p:nvSpPr>
          <p:cNvPr id="507928" name="WordArt 24"/>
          <p:cNvSpPr>
            <a:spLocks noChangeArrowheads="1" noChangeShapeType="1" noTextEdit="1"/>
          </p:cNvSpPr>
          <p:nvPr/>
        </p:nvSpPr>
        <p:spPr bwMode="auto">
          <a:xfrm>
            <a:off x="6802438" y="3167063"/>
            <a:ext cx="730250" cy="647700"/>
          </a:xfrm>
          <a:prstGeom prst="rect">
            <a:avLst/>
          </a:prstGeom>
        </p:spPr>
        <p:txBody>
          <a:bodyPr wrap="none" fromWordArt="1">
            <a:prstTxWarp prst="textPlain">
              <a:avLst>
                <a:gd name="adj" fmla="val 38477"/>
              </a:avLst>
            </a:prstTxWarp>
          </a:bodyPr>
          <a:lstStyle/>
          <a:p>
            <a:pPr algn="ctr"/>
            <a:r>
              <a:rPr lang="en-US" sz="3600" i="1" kern="10" spc="720" dirty="0">
                <a:ln w="9525">
                  <a:solidFill>
                    <a:schemeClr val="accent1"/>
                  </a:solidFill>
                  <a:round/>
                  <a:headEnd/>
                  <a:tailEnd/>
                </a:ln>
                <a:effectLst>
                  <a:outerShdw dist="45791" dir="3378596" algn="ctr" rotWithShape="0">
                    <a:srgbClr val="4D4D4D">
                      <a:alpha val="79999"/>
                    </a:srgbClr>
                  </a:outerShdw>
                </a:effectLst>
                <a:latin typeface="Arial Black" panose="020B0A04020102020204" pitchFamily="34" charset="0"/>
              </a:rPr>
              <a:t>1</a:t>
            </a:r>
          </a:p>
        </p:txBody>
      </p:sp>
      <p:sp>
        <p:nvSpPr>
          <p:cNvPr id="507925" name="WordArt 21"/>
          <p:cNvSpPr>
            <a:spLocks noChangeArrowheads="1" noChangeShapeType="1" noTextEdit="1"/>
          </p:cNvSpPr>
          <p:nvPr/>
        </p:nvSpPr>
        <p:spPr bwMode="auto">
          <a:xfrm>
            <a:off x="5718175" y="3165475"/>
            <a:ext cx="730250" cy="647700"/>
          </a:xfrm>
          <a:prstGeom prst="rect">
            <a:avLst/>
          </a:prstGeom>
        </p:spPr>
        <p:txBody>
          <a:bodyPr wrap="none" fromWordArt="1">
            <a:prstTxWarp prst="textPlain">
              <a:avLst>
                <a:gd name="adj" fmla="val 31958"/>
              </a:avLst>
            </a:prstTxWarp>
          </a:bodyPr>
          <a:lstStyle/>
          <a:p>
            <a:pPr algn="ctr"/>
            <a:r>
              <a:rPr lang="en-US" sz="3600" i="1" kern="10" spc="720" dirty="0">
                <a:ln w="9525">
                  <a:solidFill>
                    <a:schemeClr val="accent1"/>
                  </a:solidFill>
                  <a:round/>
                  <a:headEnd/>
                  <a:tailEnd/>
                </a:ln>
                <a:effectLst>
                  <a:outerShdw dist="45791" dir="3378596" algn="ctr" rotWithShape="0">
                    <a:srgbClr val="4D4D4D">
                      <a:alpha val="79999"/>
                    </a:srgbClr>
                  </a:outerShdw>
                </a:effectLst>
                <a:latin typeface="Arial Black" panose="020B0A04020102020204" pitchFamily="34" charset="0"/>
              </a:rPr>
              <a:t>0</a:t>
            </a:r>
          </a:p>
        </p:txBody>
      </p:sp>
      <p:sp>
        <p:nvSpPr>
          <p:cNvPr id="507937" name="WordArt 33"/>
          <p:cNvSpPr>
            <a:spLocks noChangeArrowheads="1" noChangeShapeType="1" noTextEdit="1"/>
          </p:cNvSpPr>
          <p:nvPr/>
        </p:nvSpPr>
        <p:spPr bwMode="auto">
          <a:xfrm>
            <a:off x="7881938" y="3167063"/>
            <a:ext cx="730250" cy="647700"/>
          </a:xfrm>
          <a:prstGeom prst="rect">
            <a:avLst/>
          </a:prstGeom>
        </p:spPr>
        <p:txBody>
          <a:bodyPr wrap="none" fromWordArt="1">
            <a:prstTxWarp prst="textPlain">
              <a:avLst>
                <a:gd name="adj" fmla="val 38477"/>
              </a:avLst>
            </a:prstTxWarp>
          </a:bodyPr>
          <a:lstStyle/>
          <a:p>
            <a:pPr algn="ctr"/>
            <a:r>
              <a:rPr lang="en-US" sz="3600" i="1" kern="10" spc="720" dirty="0">
                <a:ln w="9525">
                  <a:solidFill>
                    <a:schemeClr val="accent1"/>
                  </a:solidFill>
                  <a:round/>
                  <a:headEnd/>
                  <a:tailEnd/>
                </a:ln>
                <a:effectLst>
                  <a:outerShdw dist="45791" dir="3378596" algn="ctr" rotWithShape="0">
                    <a:srgbClr val="4D4D4D">
                      <a:alpha val="79999"/>
                    </a:srgbClr>
                  </a:outerShdw>
                </a:effectLst>
                <a:latin typeface="Arial Black" panose="020B0A04020102020204" pitchFamily="34" charset="0"/>
              </a:rPr>
              <a:t>2</a:t>
            </a:r>
          </a:p>
        </p:txBody>
      </p:sp>
      <p:sp>
        <p:nvSpPr>
          <p:cNvPr id="507939" name="WordArt 35"/>
          <p:cNvSpPr>
            <a:spLocks noChangeArrowheads="1" noChangeShapeType="1" noTextEdit="1"/>
          </p:cNvSpPr>
          <p:nvPr/>
        </p:nvSpPr>
        <p:spPr bwMode="auto">
          <a:xfrm>
            <a:off x="8963025" y="3167063"/>
            <a:ext cx="730250" cy="647700"/>
          </a:xfrm>
          <a:prstGeom prst="rect">
            <a:avLst/>
          </a:prstGeom>
        </p:spPr>
        <p:txBody>
          <a:bodyPr wrap="none" fromWordArt="1">
            <a:prstTxWarp prst="textPlain">
              <a:avLst>
                <a:gd name="adj" fmla="val 38477"/>
              </a:avLst>
            </a:prstTxWarp>
          </a:bodyPr>
          <a:lstStyle/>
          <a:p>
            <a:pPr algn="ctr"/>
            <a:r>
              <a:rPr lang="en-US" sz="3600" i="1" kern="10" spc="720" dirty="0">
                <a:ln w="9525">
                  <a:solidFill>
                    <a:schemeClr val="accent1"/>
                  </a:solidFill>
                  <a:round/>
                  <a:headEnd/>
                  <a:tailEnd/>
                </a:ln>
                <a:effectLst>
                  <a:outerShdw dist="45791" dir="3378596" algn="ctr" rotWithShape="0">
                    <a:srgbClr val="4D4D4D">
                      <a:alpha val="79999"/>
                    </a:srgbClr>
                  </a:outerShdw>
                </a:effectLst>
                <a:latin typeface="Arial Black" panose="020B0A04020102020204" pitchFamily="34" charset="0"/>
              </a:rPr>
              <a:t>3</a:t>
            </a:r>
          </a:p>
        </p:txBody>
      </p:sp>
      <p:sp>
        <p:nvSpPr>
          <p:cNvPr id="30" name="Litebulb"/>
          <p:cNvSpPr>
            <a:spLocks noChangeAspect="1" noEditPoints="1" noChangeArrowheads="1"/>
          </p:cNvSpPr>
          <p:nvPr/>
        </p:nvSpPr>
        <p:spPr bwMode="auto">
          <a:xfrm>
            <a:off x="8975725" y="3911600"/>
            <a:ext cx="436563" cy="596900"/>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0 60000 65536"/>
              <a:gd name="T9" fmla="*/ 0 60000 65536"/>
              <a:gd name="T10" fmla="*/ 0 60000 65536"/>
              <a:gd name="T11" fmla="*/ 0 60000 65536"/>
              <a:gd name="T12" fmla="*/ 3556 w 21600"/>
              <a:gd name="T13" fmla="*/ 2188 h 21600"/>
              <a:gd name="T14" fmla="*/ 18277 w 21600"/>
              <a:gd name="T15" fmla="*/ 9282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0000"/>
          </a:solidFill>
          <a:ln w="19050">
            <a:solidFill>
              <a:srgbClr val="000000"/>
            </a:solidFill>
            <a:miter lim="800000"/>
            <a:headEnd/>
            <a:tailEnd/>
          </a:ln>
        </p:spPr>
        <p:txBody>
          <a:bodyPr/>
          <a:lstStyle/>
          <a:p>
            <a:endParaRPr lang="en-US"/>
          </a:p>
        </p:txBody>
      </p:sp>
      <p:sp>
        <p:nvSpPr>
          <p:cNvPr id="31" name="Litebulb"/>
          <p:cNvSpPr>
            <a:spLocks noChangeAspect="1" noEditPoints="1" noChangeArrowheads="1"/>
          </p:cNvSpPr>
          <p:nvPr/>
        </p:nvSpPr>
        <p:spPr bwMode="auto">
          <a:xfrm>
            <a:off x="7910147" y="3911600"/>
            <a:ext cx="436563" cy="596900"/>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0 60000 65536"/>
              <a:gd name="T9" fmla="*/ 0 60000 65536"/>
              <a:gd name="T10" fmla="*/ 0 60000 65536"/>
              <a:gd name="T11" fmla="*/ 0 60000 65536"/>
              <a:gd name="T12" fmla="*/ 3556 w 21600"/>
              <a:gd name="T13" fmla="*/ 2188 h 21600"/>
              <a:gd name="T14" fmla="*/ 18277 w 21600"/>
              <a:gd name="T15" fmla="*/ 9282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chemeClr val="bg1"/>
          </a:solidFill>
          <a:ln w="19050">
            <a:solidFill>
              <a:srgbClr val="000000"/>
            </a:solidFill>
            <a:miter lim="800000"/>
            <a:headEnd/>
            <a:tailEnd/>
          </a:ln>
        </p:spPr>
        <p:txBody>
          <a:bodyPr/>
          <a:lstStyle/>
          <a:p>
            <a:endParaRPr lang="en-US"/>
          </a:p>
        </p:txBody>
      </p:sp>
      <p:graphicFrame>
        <p:nvGraphicFramePr>
          <p:cNvPr id="32" name="Table 31"/>
          <p:cNvGraphicFramePr>
            <a:graphicFrameLocks noGrp="1"/>
          </p:cNvGraphicFramePr>
          <p:nvPr>
            <p:extLst/>
          </p:nvPr>
        </p:nvGraphicFramePr>
        <p:xfrm>
          <a:off x="203200" y="2355850"/>
          <a:ext cx="2241552" cy="1854200"/>
        </p:xfrm>
        <a:graphic>
          <a:graphicData uri="http://schemas.openxmlformats.org/drawingml/2006/table">
            <a:tbl>
              <a:tblPr firstRow="1" bandRow="1">
                <a:tableStyleId>{5C22544A-7EE6-4342-B048-85BDC9FD1C3A}</a:tableStyleId>
              </a:tblPr>
              <a:tblGrid>
                <a:gridCol w="747184">
                  <a:extLst>
                    <a:ext uri="{9D8B030D-6E8A-4147-A177-3AD203B41FA5}">
                      <a16:colId xmlns:a16="http://schemas.microsoft.com/office/drawing/2014/main" val="20000"/>
                    </a:ext>
                  </a:extLst>
                </a:gridCol>
                <a:gridCol w="747184">
                  <a:extLst>
                    <a:ext uri="{9D8B030D-6E8A-4147-A177-3AD203B41FA5}">
                      <a16:colId xmlns:a16="http://schemas.microsoft.com/office/drawing/2014/main" val="20001"/>
                    </a:ext>
                  </a:extLst>
                </a:gridCol>
                <a:gridCol w="747184">
                  <a:extLst>
                    <a:ext uri="{9D8B030D-6E8A-4147-A177-3AD203B41FA5}">
                      <a16:colId xmlns:a16="http://schemas.microsoft.com/office/drawing/2014/main" val="20002"/>
                    </a:ext>
                  </a:extLst>
                </a:gridCol>
              </a:tblGrid>
              <a:tr h="370840">
                <a:tc>
                  <a:txBody>
                    <a:bodyPr/>
                    <a:lstStyle/>
                    <a:p>
                      <a:pPr marL="0" algn="l" defTabSz="914400" rtl="0" eaLnBrk="1" latinLnBrk="0" hangingPunct="1"/>
                      <a:r>
                        <a:rPr lang="en-US" sz="1800" b="1" kern="1200" dirty="0" smtClean="0">
                          <a:solidFill>
                            <a:schemeClr val="tx1"/>
                          </a:solidFill>
                          <a:latin typeface="+mn-lt"/>
                          <a:ea typeface="+mn-ea"/>
                          <a:cs typeface="+mn-cs"/>
                        </a:rPr>
                        <a:t>x</a:t>
                      </a:r>
                      <a:r>
                        <a:rPr lang="en-US" sz="2400" b="1" kern="1200" baseline="-25000" dirty="0" smtClean="0">
                          <a:solidFill>
                            <a:schemeClr val="tx1"/>
                          </a:solidFill>
                          <a:latin typeface="+mn-lt"/>
                          <a:ea typeface="+mn-ea"/>
                          <a:cs typeface="+mn-cs"/>
                        </a:rPr>
                        <a:t>1</a:t>
                      </a:r>
                      <a:endParaRPr lang="en-US" sz="1800" b="1" kern="1200" baseline="-25000" dirty="0">
                        <a:solidFill>
                          <a:schemeClr val="tx1"/>
                        </a:solidFill>
                        <a:latin typeface="+mn-lt"/>
                        <a:ea typeface="+mn-ea"/>
                        <a:cs typeface="+mn-cs"/>
                      </a:endParaRPr>
                    </a:p>
                  </a:txBody>
                  <a:tcPr/>
                </a:tc>
                <a:tc>
                  <a:txBody>
                    <a:bodyPr/>
                    <a:lstStyle/>
                    <a:p>
                      <a:r>
                        <a:rPr lang="en-US" b="1" dirty="0" smtClean="0">
                          <a:solidFill>
                            <a:schemeClr val="tx1"/>
                          </a:solidFill>
                        </a:rPr>
                        <a:t>x</a:t>
                      </a:r>
                      <a:r>
                        <a:rPr lang="en-US" sz="2400" b="1" baseline="-25000" dirty="0" smtClean="0">
                          <a:solidFill>
                            <a:schemeClr val="tx1"/>
                          </a:solidFill>
                        </a:rPr>
                        <a:t>0</a:t>
                      </a:r>
                      <a:endParaRPr lang="en-US" b="1" baseline="-25000" dirty="0">
                        <a:solidFill>
                          <a:schemeClr val="tx1"/>
                        </a:solidFill>
                      </a:endParaRPr>
                    </a:p>
                  </a:txBody>
                  <a:tcPr/>
                </a:tc>
                <a:tc>
                  <a:txBody>
                    <a:bodyPr/>
                    <a:lstStyle/>
                    <a:p>
                      <a:r>
                        <a:rPr lang="en-US" b="1" dirty="0" smtClean="0">
                          <a:solidFill>
                            <a:schemeClr val="tx1"/>
                          </a:solidFill>
                        </a:rPr>
                        <a:t>O/P</a:t>
                      </a:r>
                      <a:endParaRPr lang="en-US" b="1" dirty="0">
                        <a:solidFill>
                          <a:schemeClr val="tx1"/>
                        </a:solidFill>
                      </a:endParaRPr>
                    </a:p>
                  </a:txBody>
                  <a:tcPr/>
                </a:tc>
                <a:extLst>
                  <a:ext uri="{0D108BD9-81ED-4DB2-BD59-A6C34878D82A}">
                    <a16:rowId xmlns:a16="http://schemas.microsoft.com/office/drawing/2014/main" val="10000"/>
                  </a:ext>
                </a:extLst>
              </a:tr>
              <a:tr h="370840">
                <a:tc>
                  <a:txBody>
                    <a:bodyPr/>
                    <a:lstStyle/>
                    <a:p>
                      <a:r>
                        <a:rPr lang="en-US" b="1" dirty="0" smtClean="0"/>
                        <a:t>0</a:t>
                      </a:r>
                      <a:endParaRPr lang="en-US" b="1" dirty="0"/>
                    </a:p>
                  </a:txBody>
                  <a:tcPr/>
                </a:tc>
                <a:tc>
                  <a:txBody>
                    <a:bodyPr/>
                    <a:lstStyle/>
                    <a:p>
                      <a:r>
                        <a:rPr lang="en-US" b="1" dirty="0" smtClean="0"/>
                        <a:t>0</a:t>
                      </a:r>
                      <a:endParaRPr lang="en-US" b="1" dirty="0"/>
                    </a:p>
                  </a:txBody>
                  <a:tcPr/>
                </a:tc>
                <a:tc>
                  <a:txBody>
                    <a:bodyPr/>
                    <a:lstStyle/>
                    <a:p>
                      <a:r>
                        <a:rPr lang="en-US" b="1" dirty="0" smtClean="0"/>
                        <a:t>0</a:t>
                      </a:r>
                      <a:endParaRPr lang="en-US" b="1" dirty="0"/>
                    </a:p>
                  </a:txBody>
                  <a:tcPr/>
                </a:tc>
                <a:extLst>
                  <a:ext uri="{0D108BD9-81ED-4DB2-BD59-A6C34878D82A}">
                    <a16:rowId xmlns:a16="http://schemas.microsoft.com/office/drawing/2014/main" val="10001"/>
                  </a:ext>
                </a:extLst>
              </a:tr>
              <a:tr h="370840">
                <a:tc>
                  <a:txBody>
                    <a:bodyPr/>
                    <a:lstStyle/>
                    <a:p>
                      <a:r>
                        <a:rPr lang="en-US" b="1" dirty="0" smtClean="0"/>
                        <a:t>0</a:t>
                      </a:r>
                      <a:endParaRPr lang="en-US" b="1" dirty="0"/>
                    </a:p>
                  </a:txBody>
                  <a:tcPr/>
                </a:tc>
                <a:tc>
                  <a:txBody>
                    <a:bodyPr/>
                    <a:lstStyle/>
                    <a:p>
                      <a:r>
                        <a:rPr lang="en-US" b="1" dirty="0" smtClean="0"/>
                        <a:t>1</a:t>
                      </a:r>
                      <a:endParaRPr lang="en-US" b="1" dirty="0"/>
                    </a:p>
                  </a:txBody>
                  <a:tcPr/>
                </a:tc>
                <a:tc>
                  <a:txBody>
                    <a:bodyPr/>
                    <a:lstStyle/>
                    <a:p>
                      <a:r>
                        <a:rPr lang="en-US" b="1" dirty="0" smtClean="0"/>
                        <a:t>1</a:t>
                      </a:r>
                      <a:endParaRPr lang="en-US" b="1" dirty="0"/>
                    </a:p>
                  </a:txBody>
                  <a:tcPr/>
                </a:tc>
                <a:extLst>
                  <a:ext uri="{0D108BD9-81ED-4DB2-BD59-A6C34878D82A}">
                    <a16:rowId xmlns:a16="http://schemas.microsoft.com/office/drawing/2014/main" val="10002"/>
                  </a:ext>
                </a:extLst>
              </a:tr>
              <a:tr h="370840">
                <a:tc>
                  <a:txBody>
                    <a:bodyPr/>
                    <a:lstStyle/>
                    <a:p>
                      <a:r>
                        <a:rPr lang="en-US" b="1" dirty="0" smtClean="0"/>
                        <a:t>1</a:t>
                      </a:r>
                      <a:endParaRPr lang="en-US" b="1" dirty="0"/>
                    </a:p>
                  </a:txBody>
                  <a:tcPr/>
                </a:tc>
                <a:tc>
                  <a:txBody>
                    <a:bodyPr/>
                    <a:lstStyle/>
                    <a:p>
                      <a:r>
                        <a:rPr lang="en-US" b="1" dirty="0" smtClean="0"/>
                        <a:t>0</a:t>
                      </a:r>
                      <a:endParaRPr lang="en-US" b="1" dirty="0"/>
                    </a:p>
                  </a:txBody>
                  <a:tcPr/>
                </a:tc>
                <a:tc>
                  <a:txBody>
                    <a:bodyPr/>
                    <a:lstStyle/>
                    <a:p>
                      <a:r>
                        <a:rPr lang="en-US" b="1" dirty="0" smtClean="0"/>
                        <a:t>2</a:t>
                      </a:r>
                      <a:endParaRPr lang="en-US" b="1" dirty="0"/>
                    </a:p>
                  </a:txBody>
                  <a:tcPr/>
                </a:tc>
                <a:extLst>
                  <a:ext uri="{0D108BD9-81ED-4DB2-BD59-A6C34878D82A}">
                    <a16:rowId xmlns:a16="http://schemas.microsoft.com/office/drawing/2014/main" val="10003"/>
                  </a:ext>
                </a:extLst>
              </a:tr>
              <a:tr h="370840">
                <a:tc>
                  <a:txBody>
                    <a:bodyPr/>
                    <a:lstStyle/>
                    <a:p>
                      <a:r>
                        <a:rPr lang="en-US" b="1" dirty="0" smtClean="0"/>
                        <a:t>1</a:t>
                      </a:r>
                      <a:endParaRPr lang="en-US" b="1" dirty="0"/>
                    </a:p>
                  </a:txBody>
                  <a:tcPr/>
                </a:tc>
                <a:tc>
                  <a:txBody>
                    <a:bodyPr/>
                    <a:lstStyle/>
                    <a:p>
                      <a:r>
                        <a:rPr lang="en-US" b="1" dirty="0" smtClean="0"/>
                        <a:t>1</a:t>
                      </a:r>
                      <a:endParaRPr lang="en-US" b="1" dirty="0"/>
                    </a:p>
                  </a:txBody>
                  <a:tcPr/>
                </a:tc>
                <a:tc>
                  <a:txBody>
                    <a:bodyPr/>
                    <a:lstStyle/>
                    <a:p>
                      <a:r>
                        <a:rPr lang="en-US" b="1" dirty="0" smtClean="0"/>
                        <a:t>3</a:t>
                      </a:r>
                      <a:endParaRPr lang="en-US" b="1"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5482744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507907">
                                            <p:txEl>
                                              <p:pRg st="0" end="0"/>
                                            </p:txEl>
                                          </p:spTgt>
                                        </p:tgtEl>
                                        <p:attrNameLst>
                                          <p:attrName>style.visibility</p:attrName>
                                        </p:attrNameLst>
                                      </p:cBhvr>
                                      <p:to>
                                        <p:strVal val="visible"/>
                                      </p:to>
                                    </p:set>
                                    <p:animEffect transition="in" filter="wipe(left)">
                                      <p:cBhvr>
                                        <p:cTn id="7" dur="500"/>
                                        <p:tgtEl>
                                          <p:spTgt spid="5079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07907">
                                            <p:txEl>
                                              <p:pRg st="1" end="1"/>
                                            </p:txEl>
                                          </p:spTgt>
                                        </p:tgtEl>
                                        <p:attrNameLst>
                                          <p:attrName>style.visibility</p:attrName>
                                        </p:attrNameLst>
                                      </p:cBhvr>
                                      <p:to>
                                        <p:strVal val="visible"/>
                                      </p:to>
                                    </p:set>
                                    <p:animEffect transition="in" filter="wipe(left)">
                                      <p:cBhvr>
                                        <p:cTn id="12" dur="500"/>
                                        <p:tgtEl>
                                          <p:spTgt spid="507907">
                                            <p:txEl>
                                              <p:pRg st="1" end="1"/>
                                            </p:txEl>
                                          </p:spTgt>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507907">
                                            <p:txEl>
                                              <p:pRg st="2" end="2"/>
                                            </p:txEl>
                                          </p:spTgt>
                                        </p:tgtEl>
                                        <p:attrNameLst>
                                          <p:attrName>style.visibility</p:attrName>
                                        </p:attrNameLst>
                                      </p:cBhvr>
                                      <p:to>
                                        <p:strVal val="visible"/>
                                      </p:to>
                                    </p:set>
                                    <p:animEffect transition="in" filter="wipe(left)">
                                      <p:cBhvr>
                                        <p:cTn id="16" dur="500"/>
                                        <p:tgtEl>
                                          <p:spTgt spid="507907">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left)">
                                      <p:cBhvr>
                                        <p:cTn id="25" dur="500"/>
                                        <p:tgtEl>
                                          <p:spTgt spid="3"/>
                                        </p:tgtEl>
                                      </p:cBhvr>
                                    </p:animEffect>
                                  </p:childTnLst>
                                </p:cTn>
                              </p:par>
                            </p:childTnLst>
                          </p:cTn>
                        </p:par>
                        <p:par>
                          <p:cTn id="26" fill="hold" nodeType="afterGroup">
                            <p:stCondLst>
                              <p:cond delay="1000"/>
                            </p:stCondLst>
                            <p:childTnLst>
                              <p:par>
                                <p:cTn id="27" presetID="22" presetClass="entr" presetSubtype="4" fill="hold"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down)">
                                      <p:cBhvr>
                                        <p:cTn id="29" dur="500"/>
                                        <p:tgtEl>
                                          <p:spTgt spid="4"/>
                                        </p:tgtEl>
                                      </p:cBhvr>
                                    </p:animEffect>
                                  </p:childTnLst>
                                </p:cTn>
                              </p:par>
                            </p:childTnLst>
                          </p:cTn>
                        </p:par>
                        <p:par>
                          <p:cTn id="30" fill="hold" nodeType="afterGroup">
                            <p:stCondLst>
                              <p:cond delay="1500"/>
                            </p:stCondLst>
                            <p:childTnLst>
                              <p:par>
                                <p:cTn id="31" presetID="22" presetClass="entr" presetSubtype="4" fill="hold" grpId="0" nodeType="afterEffect">
                                  <p:stCondLst>
                                    <p:cond delay="0"/>
                                  </p:stCondLst>
                                  <p:childTnLst>
                                    <p:set>
                                      <p:cBhvr>
                                        <p:cTn id="32" dur="1" fill="hold">
                                          <p:stCondLst>
                                            <p:cond delay="0"/>
                                          </p:stCondLst>
                                        </p:cTn>
                                        <p:tgtEl>
                                          <p:spTgt spid="507914"/>
                                        </p:tgtEl>
                                        <p:attrNameLst>
                                          <p:attrName>style.visibility</p:attrName>
                                        </p:attrNameLst>
                                      </p:cBhvr>
                                      <p:to>
                                        <p:strVal val="visible"/>
                                      </p:to>
                                    </p:set>
                                    <p:animEffect transition="in" filter="wipe(down)">
                                      <p:cBhvr>
                                        <p:cTn id="33" dur="500"/>
                                        <p:tgtEl>
                                          <p:spTgt spid="507914"/>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507940"/>
                                        </p:tgtEl>
                                        <p:attrNameLst>
                                          <p:attrName>style.visibility</p:attrName>
                                        </p:attrNameLst>
                                      </p:cBhvr>
                                      <p:to>
                                        <p:strVal val="visible"/>
                                      </p:to>
                                    </p:set>
                                    <p:animEffect transition="in" filter="wipe(down)">
                                      <p:cBhvr>
                                        <p:cTn id="36" dur="500"/>
                                        <p:tgtEl>
                                          <p:spTgt spid="507940"/>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507942"/>
                                        </p:tgtEl>
                                        <p:attrNameLst>
                                          <p:attrName>style.visibility</p:attrName>
                                        </p:attrNameLst>
                                      </p:cBhvr>
                                      <p:to>
                                        <p:strVal val="visible"/>
                                      </p:to>
                                    </p:set>
                                    <p:animEffect transition="in" filter="wipe(down)">
                                      <p:cBhvr>
                                        <p:cTn id="39" dur="500"/>
                                        <p:tgtEl>
                                          <p:spTgt spid="507942"/>
                                        </p:tgtEl>
                                      </p:cBhvr>
                                    </p:animEffect>
                                  </p:childTnLst>
                                </p:cTn>
                              </p:par>
                            </p:childTnLst>
                          </p:cTn>
                        </p:par>
                      </p:childTnLst>
                    </p:cTn>
                  </p:par>
                  <p:par>
                    <p:cTn id="40" fill="hold">
                      <p:stCondLst>
                        <p:cond delay="indefinite"/>
                      </p:stCondLst>
                      <p:childTnLst>
                        <p:par>
                          <p:cTn id="41" fill="hold">
                            <p:stCondLst>
                              <p:cond delay="0"/>
                            </p:stCondLst>
                            <p:childTnLst>
                              <p:par>
                                <p:cTn id="42" presetID="6" presetClass="entr" presetSubtype="16" fill="hold" grpId="0" nodeType="clickEffect">
                                  <p:stCondLst>
                                    <p:cond delay="0"/>
                                  </p:stCondLst>
                                  <p:childTnLst>
                                    <p:set>
                                      <p:cBhvr>
                                        <p:cTn id="43" dur="1" fill="hold">
                                          <p:stCondLst>
                                            <p:cond delay="0"/>
                                          </p:stCondLst>
                                        </p:cTn>
                                        <p:tgtEl>
                                          <p:spTgt spid="507925"/>
                                        </p:tgtEl>
                                        <p:attrNameLst>
                                          <p:attrName>style.visibility</p:attrName>
                                        </p:attrNameLst>
                                      </p:cBhvr>
                                      <p:to>
                                        <p:strVal val="visible"/>
                                      </p:to>
                                    </p:set>
                                    <p:animEffect transition="in" filter="circle(in)">
                                      <p:cBhvr>
                                        <p:cTn id="44" dur="2000"/>
                                        <p:tgtEl>
                                          <p:spTgt spid="507925"/>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507928"/>
                                        </p:tgtEl>
                                        <p:attrNameLst>
                                          <p:attrName>style.visibility</p:attrName>
                                        </p:attrNameLst>
                                      </p:cBhvr>
                                      <p:to>
                                        <p:strVal val="visible"/>
                                      </p:to>
                                    </p:set>
                                    <p:animEffect transition="in" filter="wipe(down)">
                                      <p:cBhvr>
                                        <p:cTn id="47" dur="500"/>
                                        <p:tgtEl>
                                          <p:spTgt spid="507928"/>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507937"/>
                                        </p:tgtEl>
                                        <p:attrNameLst>
                                          <p:attrName>style.visibility</p:attrName>
                                        </p:attrNameLst>
                                      </p:cBhvr>
                                      <p:to>
                                        <p:strVal val="visible"/>
                                      </p:to>
                                    </p:set>
                                    <p:animEffect transition="in" filter="wipe(down)">
                                      <p:cBhvr>
                                        <p:cTn id="50" dur="500"/>
                                        <p:tgtEl>
                                          <p:spTgt spid="507937"/>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507939"/>
                                        </p:tgtEl>
                                        <p:attrNameLst>
                                          <p:attrName>style.visibility</p:attrName>
                                        </p:attrNameLst>
                                      </p:cBhvr>
                                      <p:to>
                                        <p:strVal val="visible"/>
                                      </p:to>
                                    </p:set>
                                    <p:animEffect transition="in" filter="wipe(down)">
                                      <p:cBhvr>
                                        <p:cTn id="53" dur="500"/>
                                        <p:tgtEl>
                                          <p:spTgt spid="507939"/>
                                        </p:tgtEl>
                                      </p:cBhvr>
                                    </p:animEffect>
                                  </p:childTnLst>
                                </p:cTn>
                              </p:par>
                              <p:par>
                                <p:cTn id="54" presetID="3" presetClass="emph" presetSubtype="2" fill="hold" grpId="1" nodeType="withEffect">
                                  <p:stCondLst>
                                    <p:cond delay="0"/>
                                  </p:stCondLst>
                                  <p:childTnLst>
                                    <p:animClr clrSpc="rgb" dir="cw">
                                      <p:cBhvr>
                                        <p:cTn id="55" dur="500" fill="hold"/>
                                        <p:tgtEl>
                                          <p:spTgt spid="507928"/>
                                        </p:tgtEl>
                                        <p:attrNameLst>
                                          <p:attrName>style.color</p:attrName>
                                        </p:attrNameLst>
                                      </p:cBhvr>
                                      <p:to>
                                        <a:schemeClr val="tx1"/>
                                      </p:to>
                                    </p:animClr>
                                  </p:childTnLst>
                                </p:cTn>
                              </p:par>
                              <p:par>
                                <p:cTn id="56" presetID="3" presetClass="emph" presetSubtype="2" fill="hold" grpId="1" nodeType="withEffect">
                                  <p:stCondLst>
                                    <p:cond delay="0"/>
                                  </p:stCondLst>
                                  <p:childTnLst>
                                    <p:animClr clrSpc="rgb" dir="cw">
                                      <p:cBhvr>
                                        <p:cTn id="57" dur="500" fill="hold"/>
                                        <p:tgtEl>
                                          <p:spTgt spid="507937"/>
                                        </p:tgtEl>
                                        <p:attrNameLst>
                                          <p:attrName>style.color</p:attrName>
                                        </p:attrNameLst>
                                      </p:cBhvr>
                                      <p:to>
                                        <a:schemeClr val="tx1"/>
                                      </p:to>
                                    </p:animClr>
                                  </p:childTnLst>
                                </p:cTn>
                              </p:par>
                              <p:par>
                                <p:cTn id="58" presetID="3" presetClass="emph" presetSubtype="2" fill="hold" grpId="1" nodeType="withEffect">
                                  <p:stCondLst>
                                    <p:cond delay="0"/>
                                  </p:stCondLst>
                                  <p:childTnLst>
                                    <p:animClr clrSpc="rgb" dir="cw">
                                      <p:cBhvr>
                                        <p:cTn id="59" dur="500" fill="hold"/>
                                        <p:tgtEl>
                                          <p:spTgt spid="507939"/>
                                        </p:tgtEl>
                                        <p:attrNameLst>
                                          <p:attrName>style.color</p:attrName>
                                        </p:attrNameLst>
                                      </p:cBhvr>
                                      <p:to>
                                        <a:schemeClr val="tx1"/>
                                      </p:to>
                                    </p:animClr>
                                  </p:childTnLst>
                                </p:cTn>
                              </p:par>
                            </p:childTnLst>
                          </p:cTn>
                        </p:par>
                        <p:par>
                          <p:cTn id="60" fill="hold" nodeType="afterGroup">
                            <p:stCondLst>
                              <p:cond delay="2000"/>
                            </p:stCondLst>
                            <p:childTnLst>
                              <p:par>
                                <p:cTn id="61" presetID="2" presetClass="entr" presetSubtype="8" fill="hold" grpId="0" nodeType="afterEffect">
                                  <p:stCondLst>
                                    <p:cond delay="0"/>
                                  </p:stCondLst>
                                  <p:childTnLst>
                                    <p:set>
                                      <p:cBhvr>
                                        <p:cTn id="62" dur="1" fill="hold">
                                          <p:stCondLst>
                                            <p:cond delay="0"/>
                                          </p:stCondLst>
                                        </p:cTn>
                                        <p:tgtEl>
                                          <p:spTgt spid="507982"/>
                                        </p:tgtEl>
                                        <p:attrNameLst>
                                          <p:attrName>style.visibility</p:attrName>
                                        </p:attrNameLst>
                                      </p:cBhvr>
                                      <p:to>
                                        <p:strVal val="visible"/>
                                      </p:to>
                                    </p:set>
                                    <p:anim calcmode="lin" valueType="num">
                                      <p:cBhvr additive="base">
                                        <p:cTn id="63" dur="500" fill="hold"/>
                                        <p:tgtEl>
                                          <p:spTgt spid="507982"/>
                                        </p:tgtEl>
                                        <p:attrNameLst>
                                          <p:attrName>ppt_x</p:attrName>
                                        </p:attrNameLst>
                                      </p:cBhvr>
                                      <p:tavLst>
                                        <p:tav tm="0">
                                          <p:val>
                                            <p:strVal val="0-#ppt_w/2"/>
                                          </p:val>
                                        </p:tav>
                                        <p:tav tm="100000">
                                          <p:val>
                                            <p:strVal val="#ppt_x"/>
                                          </p:val>
                                        </p:tav>
                                      </p:tavLst>
                                    </p:anim>
                                    <p:anim calcmode="lin" valueType="num">
                                      <p:cBhvr additive="base">
                                        <p:cTn id="64" dur="500" fill="hold"/>
                                        <p:tgtEl>
                                          <p:spTgt spid="507982"/>
                                        </p:tgtEl>
                                        <p:attrNameLst>
                                          <p:attrName>ppt_y</p:attrName>
                                        </p:attrNameLst>
                                      </p:cBhvr>
                                      <p:tavLst>
                                        <p:tav tm="0">
                                          <p:val>
                                            <p:strVal val="#ppt_y"/>
                                          </p:val>
                                        </p:tav>
                                        <p:tav tm="100000">
                                          <p:val>
                                            <p:strVal val="#ppt_y"/>
                                          </p:val>
                                        </p:tav>
                                      </p:tavLst>
                                    </p:anim>
                                  </p:childTnLst>
                                </p:cTn>
                              </p:par>
                            </p:childTnLst>
                          </p:cTn>
                        </p:par>
                        <p:par>
                          <p:cTn id="65" fill="hold" nodeType="afterGroup">
                            <p:stCondLst>
                              <p:cond delay="2500"/>
                            </p:stCondLst>
                            <p:childTnLst>
                              <p:par>
                                <p:cTn id="66" presetID="22" presetClass="entr" presetSubtype="8" fill="hold" grpId="0" nodeType="afterEffect">
                                  <p:stCondLst>
                                    <p:cond delay="0"/>
                                  </p:stCondLst>
                                  <p:childTnLst>
                                    <p:set>
                                      <p:cBhvr>
                                        <p:cTn id="67" dur="1" fill="hold">
                                          <p:stCondLst>
                                            <p:cond delay="0"/>
                                          </p:stCondLst>
                                        </p:cTn>
                                        <p:tgtEl>
                                          <p:spTgt spid="507983"/>
                                        </p:tgtEl>
                                        <p:attrNameLst>
                                          <p:attrName>style.visibility</p:attrName>
                                        </p:attrNameLst>
                                      </p:cBhvr>
                                      <p:to>
                                        <p:strVal val="visible"/>
                                      </p:to>
                                    </p:set>
                                    <p:animEffect transition="in" filter="wipe(left)">
                                      <p:cBhvr>
                                        <p:cTn id="68" dur="500"/>
                                        <p:tgtEl>
                                          <p:spTgt spid="507983"/>
                                        </p:tgtEl>
                                      </p:cBhvr>
                                    </p:animEffect>
                                  </p:childTnLst>
                                </p:cTn>
                              </p:par>
                            </p:childTnLst>
                          </p:cTn>
                        </p:par>
                        <p:par>
                          <p:cTn id="69" fill="hold" nodeType="afterGroup">
                            <p:stCondLst>
                              <p:cond delay="3000"/>
                            </p:stCondLst>
                            <p:childTnLst>
                              <p:par>
                                <p:cTn id="70" presetID="1" presetClass="emph" presetSubtype="2" fill="hold" nodeType="afterEffect">
                                  <p:stCondLst>
                                    <p:cond delay="0"/>
                                  </p:stCondLst>
                                  <p:childTnLst>
                                    <p:animClr clrSpc="rgb" dir="cw">
                                      <p:cBhvr>
                                        <p:cTn id="71" dur="1000" fill="hold"/>
                                        <p:tgtEl>
                                          <p:spTgt spid="507914"/>
                                        </p:tgtEl>
                                        <p:attrNameLst>
                                          <p:attrName>fillcolor</p:attrName>
                                        </p:attrNameLst>
                                      </p:cBhvr>
                                      <p:to>
                                        <a:schemeClr val="accent1"/>
                                      </p:to>
                                    </p:animClr>
                                    <p:set>
                                      <p:cBhvr>
                                        <p:cTn id="72" dur="1000" fill="hold"/>
                                        <p:tgtEl>
                                          <p:spTgt spid="507914"/>
                                        </p:tgtEl>
                                        <p:attrNameLst>
                                          <p:attrName>fill.type</p:attrName>
                                        </p:attrNameLst>
                                      </p:cBhvr>
                                      <p:to>
                                        <p:strVal val="solid"/>
                                      </p:to>
                                    </p:set>
                                    <p:set>
                                      <p:cBhvr>
                                        <p:cTn id="73" dur="1000" fill="hold"/>
                                        <p:tgtEl>
                                          <p:spTgt spid="507914"/>
                                        </p:tgtEl>
                                        <p:attrNameLst>
                                          <p:attrName>fill.on</p:attrName>
                                        </p:attrNameLst>
                                      </p:cBhvr>
                                      <p:to>
                                        <p:strVal val="true"/>
                                      </p:to>
                                    </p:set>
                                  </p:childTnLst>
                                </p:cTn>
                              </p:par>
                            </p:childTnLst>
                          </p:cTn>
                        </p:par>
                        <p:par>
                          <p:cTn id="74" fill="hold" nodeType="afterGroup">
                            <p:stCondLst>
                              <p:cond delay="4000"/>
                            </p:stCondLst>
                            <p:childTnLst>
                              <p:par>
                                <p:cTn id="75" presetID="22" presetClass="entr" presetSubtype="4" fill="hold" grpId="0" nodeType="afterEffect">
                                  <p:stCondLst>
                                    <p:cond delay="0"/>
                                  </p:stCondLst>
                                  <p:childTnLst>
                                    <p:set>
                                      <p:cBhvr>
                                        <p:cTn id="76" dur="1" fill="hold">
                                          <p:stCondLst>
                                            <p:cond delay="0"/>
                                          </p:stCondLst>
                                        </p:cTn>
                                        <p:tgtEl>
                                          <p:spTgt spid="507981"/>
                                        </p:tgtEl>
                                        <p:attrNameLst>
                                          <p:attrName>style.visibility</p:attrName>
                                        </p:attrNameLst>
                                      </p:cBhvr>
                                      <p:to>
                                        <p:strVal val="visible"/>
                                      </p:to>
                                    </p:set>
                                    <p:animEffect transition="in" filter="wipe(down)">
                                      <p:cBhvr>
                                        <p:cTn id="77" dur="500"/>
                                        <p:tgtEl>
                                          <p:spTgt spid="507981"/>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30"/>
                                        </p:tgtEl>
                                        <p:attrNameLst>
                                          <p:attrName>style.visibility</p:attrName>
                                        </p:attrNameLst>
                                      </p:cBhvr>
                                      <p:to>
                                        <p:strVal val="visible"/>
                                      </p:to>
                                    </p:set>
                                    <p:animEffect transition="in" filter="wipe(down)">
                                      <p:cBhvr>
                                        <p:cTn id="80" dur="500"/>
                                        <p:tgtEl>
                                          <p:spTgt spid="30"/>
                                        </p:tgtEl>
                                      </p:cBhvr>
                                    </p:animEffect>
                                  </p:childTnLst>
                                </p:cTn>
                              </p:par>
                              <p:par>
                                <p:cTn id="81" presetID="22" presetClass="entr" presetSubtype="4" fill="hold" grpId="0" nodeType="withEffect">
                                  <p:stCondLst>
                                    <p:cond delay="0"/>
                                  </p:stCondLst>
                                  <p:childTnLst>
                                    <p:set>
                                      <p:cBhvr>
                                        <p:cTn id="82" dur="1" fill="hold">
                                          <p:stCondLst>
                                            <p:cond delay="0"/>
                                          </p:stCondLst>
                                        </p:cTn>
                                        <p:tgtEl>
                                          <p:spTgt spid="31"/>
                                        </p:tgtEl>
                                        <p:attrNameLst>
                                          <p:attrName>style.visibility</p:attrName>
                                        </p:attrNameLst>
                                      </p:cBhvr>
                                      <p:to>
                                        <p:strVal val="visible"/>
                                      </p:to>
                                    </p:set>
                                    <p:animEffect transition="in" filter="wipe(down)">
                                      <p:cBhvr>
                                        <p:cTn id="8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7942" grpId="0" animBg="1"/>
      <p:bldP spid="507940" grpId="0" animBg="1"/>
      <p:bldP spid="507914" grpId="0" animBg="1"/>
      <p:bldP spid="507981" grpId="0" animBg="1"/>
      <p:bldP spid="507982" grpId="0"/>
      <p:bldP spid="507983" grpId="0"/>
      <p:bldP spid="507928" grpId="0"/>
      <p:bldP spid="507928" grpId="1"/>
      <p:bldP spid="507925" grpId="0"/>
      <p:bldP spid="507937" grpId="0"/>
      <p:bldP spid="507937" grpId="1"/>
      <p:bldP spid="507939" grpId="0"/>
      <p:bldP spid="507939" grpId="1"/>
      <p:bldP spid="30" grpId="0" animBg="1"/>
      <p:bldP spid="3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554036" y="133961"/>
            <a:ext cx="10471760" cy="752304"/>
          </a:xfrm>
        </p:spPr>
        <p:txBody>
          <a:bodyPr>
            <a:normAutofit/>
          </a:bodyPr>
          <a:lstStyle/>
          <a:p>
            <a:r>
              <a:rPr lang="en-US" sz="2800" b="1" dirty="0" smtClean="0">
                <a:latin typeface="Times New Roman" pitchFamily="18" charset="0"/>
                <a:cs typeface="Times New Roman" pitchFamily="18" charset="0"/>
              </a:rPr>
              <a:t>What is a Multiplexer (MUX)?</a:t>
            </a:r>
          </a:p>
        </p:txBody>
      </p:sp>
      <p:sp>
        <p:nvSpPr>
          <p:cNvPr id="17411" name="Content Placeholder 3"/>
          <p:cNvSpPr>
            <a:spLocks noGrp="1"/>
          </p:cNvSpPr>
          <p:nvPr>
            <p:ph sz="half" idx="1"/>
          </p:nvPr>
        </p:nvSpPr>
        <p:spPr>
          <a:xfrm>
            <a:off x="637736" y="1143001"/>
            <a:ext cx="6578990" cy="5029200"/>
          </a:xfrm>
        </p:spPr>
        <p:txBody>
          <a:bodyPr/>
          <a:lstStyle/>
          <a:p>
            <a:pPr algn="just">
              <a:spcBef>
                <a:spcPct val="0"/>
              </a:spcBef>
              <a:spcAft>
                <a:spcPts val="1200"/>
              </a:spcAft>
              <a:buFont typeface="Wingdings" pitchFamily="2" charset="2"/>
              <a:buChar char="v"/>
            </a:pPr>
            <a:r>
              <a:rPr lang="en-US" sz="2400" dirty="0" smtClean="0">
                <a:latin typeface="Times New Roman" pitchFamily="18" charset="0"/>
                <a:cs typeface="Times New Roman" pitchFamily="18" charset="0"/>
              </a:rPr>
              <a:t>A MUX is a digital switch that has multiple inputs (sources) and a single output (destination).</a:t>
            </a:r>
          </a:p>
          <a:p>
            <a:pPr algn="just">
              <a:spcBef>
                <a:spcPct val="0"/>
              </a:spcBef>
              <a:spcAft>
                <a:spcPts val="1200"/>
              </a:spcAft>
              <a:buFont typeface="Wingdings" pitchFamily="2" charset="2"/>
              <a:buChar char="v"/>
            </a:pPr>
            <a:r>
              <a:rPr lang="en-US" sz="2400" dirty="0" smtClean="0">
                <a:latin typeface="Times New Roman" pitchFamily="18" charset="0"/>
                <a:cs typeface="Times New Roman" pitchFamily="18" charset="0"/>
              </a:rPr>
              <a:t>The select lines determine which input is connected to the output.</a:t>
            </a:r>
          </a:p>
          <a:p>
            <a:pPr algn="just">
              <a:spcBef>
                <a:spcPct val="0"/>
              </a:spcBef>
              <a:buFont typeface="Wingdings" pitchFamily="2" charset="2"/>
              <a:buChar char="v"/>
            </a:pPr>
            <a:r>
              <a:rPr lang="en-US" sz="2400" dirty="0" smtClean="0">
                <a:latin typeface="Times New Roman" pitchFamily="18" charset="0"/>
                <a:cs typeface="Times New Roman" pitchFamily="18" charset="0"/>
              </a:rPr>
              <a:t>MUX Types</a:t>
            </a:r>
          </a:p>
          <a:p>
            <a:pPr lvl="1">
              <a:buFont typeface="Wingdings" pitchFamily="2" charset="2"/>
              <a:buNone/>
            </a:pPr>
            <a:r>
              <a:rPr lang="en-US" dirty="0" smtClean="0">
                <a:latin typeface="Times New Roman" pitchFamily="18" charset="0"/>
                <a:cs typeface="Times New Roman" pitchFamily="18" charset="0"/>
                <a:sym typeface="Wingdings" pitchFamily="2" charset="2"/>
              </a:rPr>
              <a:t> </a:t>
            </a:r>
            <a:r>
              <a:rPr lang="en-US" dirty="0" smtClean="0">
                <a:latin typeface="Times New Roman" pitchFamily="18" charset="0"/>
                <a:cs typeface="Times New Roman" pitchFamily="18" charset="0"/>
              </a:rPr>
              <a:t>2-to-1 (1 select line)</a:t>
            </a:r>
          </a:p>
          <a:p>
            <a:pPr lvl="1">
              <a:buFont typeface="Wingdings" pitchFamily="2" charset="2"/>
              <a:buNone/>
            </a:pPr>
            <a:r>
              <a:rPr lang="en-US" dirty="0" smtClean="0">
                <a:latin typeface="Times New Roman" pitchFamily="18" charset="0"/>
                <a:cs typeface="Times New Roman" pitchFamily="18" charset="0"/>
                <a:sym typeface="Wingdings" pitchFamily="2" charset="2"/>
              </a:rPr>
              <a:t> </a:t>
            </a:r>
            <a:r>
              <a:rPr lang="en-US" dirty="0" smtClean="0">
                <a:latin typeface="Times New Roman" pitchFamily="18" charset="0"/>
                <a:cs typeface="Times New Roman" pitchFamily="18" charset="0"/>
              </a:rPr>
              <a:t>4-to-1 (2 select lines)</a:t>
            </a:r>
          </a:p>
          <a:p>
            <a:pPr lvl="1">
              <a:buFont typeface="Wingdings" pitchFamily="2" charset="2"/>
              <a:buNone/>
            </a:pPr>
            <a:r>
              <a:rPr lang="en-US" dirty="0" smtClean="0">
                <a:latin typeface="Times New Roman" pitchFamily="18" charset="0"/>
                <a:cs typeface="Times New Roman" pitchFamily="18" charset="0"/>
                <a:sym typeface="Wingdings" pitchFamily="2" charset="2"/>
              </a:rPr>
              <a:t> </a:t>
            </a:r>
            <a:r>
              <a:rPr lang="en-US" dirty="0" smtClean="0">
                <a:latin typeface="Times New Roman" pitchFamily="18" charset="0"/>
                <a:cs typeface="Times New Roman" pitchFamily="18" charset="0"/>
              </a:rPr>
              <a:t>8-to-1 (3 select lines)</a:t>
            </a:r>
          </a:p>
          <a:p>
            <a:pPr lvl="1">
              <a:buFont typeface="Wingdings" pitchFamily="2" charset="2"/>
              <a:buNone/>
            </a:pPr>
            <a:r>
              <a:rPr lang="en-US" dirty="0" smtClean="0">
                <a:latin typeface="Times New Roman" pitchFamily="18" charset="0"/>
                <a:cs typeface="Times New Roman" pitchFamily="18" charset="0"/>
                <a:sym typeface="Wingdings" pitchFamily="2" charset="2"/>
              </a:rPr>
              <a:t> </a:t>
            </a:r>
            <a:r>
              <a:rPr lang="en-US" dirty="0" smtClean="0">
                <a:latin typeface="Times New Roman" pitchFamily="18" charset="0"/>
                <a:cs typeface="Times New Roman" pitchFamily="18" charset="0"/>
              </a:rPr>
              <a:t>16-to-1 (4 select lines)</a:t>
            </a:r>
          </a:p>
          <a:p>
            <a:endParaRPr lang="en-US" sz="2400" dirty="0" smtClean="0"/>
          </a:p>
        </p:txBody>
      </p:sp>
      <p:grpSp>
        <p:nvGrpSpPr>
          <p:cNvPr id="2" name="Group 1"/>
          <p:cNvGrpSpPr/>
          <p:nvPr/>
        </p:nvGrpSpPr>
        <p:grpSpPr>
          <a:xfrm>
            <a:off x="7006657" y="1752600"/>
            <a:ext cx="4584130" cy="3963850"/>
            <a:chOff x="7006657" y="1752600"/>
            <a:chExt cx="4584130" cy="3963850"/>
          </a:xfrm>
        </p:grpSpPr>
        <p:sp>
          <p:nvSpPr>
            <p:cNvPr id="17413" name="TextBox 29"/>
            <p:cNvSpPr txBox="1">
              <a:spLocks noChangeArrowheads="1"/>
            </p:cNvSpPr>
            <p:nvPr/>
          </p:nvSpPr>
          <p:spPr bwMode="auto">
            <a:xfrm>
              <a:off x="8440020" y="1752600"/>
              <a:ext cx="175721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sz="2000" dirty="0">
                  <a:latin typeface="Times New Roman" pitchFamily="18" charset="0"/>
                  <a:cs typeface="Times New Roman" pitchFamily="18" charset="0"/>
                </a:rPr>
                <a:t>Multiplexer </a:t>
              </a:r>
            </a:p>
            <a:p>
              <a:pPr algn="ctr" eaLnBrk="1" hangingPunct="1"/>
              <a:r>
                <a:rPr lang="en-US" sz="2000" dirty="0">
                  <a:latin typeface="Times New Roman" pitchFamily="18" charset="0"/>
                  <a:cs typeface="Times New Roman" pitchFamily="18" charset="0"/>
                </a:rPr>
                <a:t>Block Diagram</a:t>
              </a:r>
            </a:p>
          </p:txBody>
        </p:sp>
        <p:grpSp>
          <p:nvGrpSpPr>
            <p:cNvPr id="17414" name="Group 45"/>
            <p:cNvGrpSpPr>
              <a:grpSpLocks/>
            </p:cNvGrpSpPr>
            <p:nvPr/>
          </p:nvGrpSpPr>
          <p:grpSpPr bwMode="auto">
            <a:xfrm>
              <a:off x="7006657" y="2632076"/>
              <a:ext cx="4584130" cy="3084374"/>
              <a:chOff x="5254969" y="2632584"/>
              <a:chExt cx="3438120" cy="3083711"/>
            </a:xfrm>
          </p:grpSpPr>
          <p:cxnSp>
            <p:nvCxnSpPr>
              <p:cNvPr id="7" name="Straight Connector 6"/>
              <p:cNvCxnSpPr/>
              <p:nvPr/>
            </p:nvCxnSpPr>
            <p:spPr bwMode="auto">
              <a:xfrm flipH="1">
                <a:off x="7205652" y="3657889"/>
                <a:ext cx="457203" cy="1588"/>
              </a:xfrm>
              <a:prstGeom prst="line">
                <a:avLst/>
              </a:prstGeom>
              <a:ln w="12700">
                <a:solidFill>
                  <a:srgbClr val="FF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auto">
              <a:xfrm rot="16200000">
                <a:off x="6600077" y="4755409"/>
                <a:ext cx="549157" cy="1588"/>
              </a:xfrm>
              <a:prstGeom prst="line">
                <a:avLst/>
              </a:prstGeom>
              <a:ln w="12700">
                <a:solidFill>
                  <a:srgbClr val="FF0000"/>
                </a:solidFill>
                <a:headEnd type="oval" w="sm" len="sm"/>
              </a:ln>
            </p:spPr>
            <p:style>
              <a:lnRef idx="1">
                <a:schemeClr val="accent1"/>
              </a:lnRef>
              <a:fillRef idx="0">
                <a:schemeClr val="accent1"/>
              </a:fillRef>
              <a:effectRef idx="0">
                <a:schemeClr val="accent1"/>
              </a:effectRef>
              <a:fontRef idx="minor">
                <a:schemeClr val="tx1"/>
              </a:fontRef>
            </p:style>
          </p:cxnSp>
          <p:sp>
            <p:nvSpPr>
              <p:cNvPr id="17417" name="TextBox 29"/>
              <p:cNvSpPr txBox="1">
                <a:spLocks noChangeArrowheads="1"/>
              </p:cNvSpPr>
              <p:nvPr/>
            </p:nvSpPr>
            <p:spPr bwMode="auto">
              <a:xfrm>
                <a:off x="6596692" y="5070103"/>
                <a:ext cx="619404" cy="646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t>Select</a:t>
                </a:r>
              </a:p>
              <a:p>
                <a:pPr algn="ctr" eaLnBrk="1" hangingPunct="1"/>
                <a:r>
                  <a:rPr lang="en-US"/>
                  <a:t>Lines</a:t>
                </a:r>
              </a:p>
            </p:txBody>
          </p:sp>
          <p:cxnSp>
            <p:nvCxnSpPr>
              <p:cNvPr id="19" name="Straight Connector 18"/>
              <p:cNvCxnSpPr/>
              <p:nvPr/>
            </p:nvCxnSpPr>
            <p:spPr bwMode="auto">
              <a:xfrm>
                <a:off x="6062645" y="3657889"/>
                <a:ext cx="457203" cy="1588"/>
              </a:xfrm>
              <a:prstGeom prst="line">
                <a:avLst/>
              </a:prstGeom>
              <a:ln w="12700">
                <a:solidFill>
                  <a:srgbClr val="FF0000"/>
                </a:solidFill>
                <a:headEnd type="oval" w="sm" len="sm"/>
              </a:ln>
            </p:spPr>
            <p:style>
              <a:lnRef idx="1">
                <a:schemeClr val="accent1"/>
              </a:lnRef>
              <a:fillRef idx="0">
                <a:schemeClr val="accent1"/>
              </a:fillRef>
              <a:effectRef idx="0">
                <a:schemeClr val="accent1"/>
              </a:effectRef>
              <a:fontRef idx="minor">
                <a:schemeClr val="tx1"/>
              </a:fontRef>
            </p:style>
          </p:cxnSp>
          <p:sp>
            <p:nvSpPr>
              <p:cNvPr id="17419" name="TextBox 29"/>
              <p:cNvSpPr txBox="1">
                <a:spLocks noChangeArrowheads="1"/>
              </p:cNvSpPr>
              <p:nvPr/>
            </p:nvSpPr>
            <p:spPr bwMode="auto">
              <a:xfrm>
                <a:off x="5254969" y="3385793"/>
                <a:ext cx="697552" cy="584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dirty="0"/>
                  <a:t>Inputs</a:t>
                </a:r>
              </a:p>
              <a:p>
                <a:pPr algn="ctr" eaLnBrk="1" hangingPunct="1"/>
                <a:r>
                  <a:rPr lang="en-US" sz="1400" i="1" dirty="0"/>
                  <a:t>(sources)</a:t>
                </a:r>
              </a:p>
            </p:txBody>
          </p:sp>
          <p:sp>
            <p:nvSpPr>
              <p:cNvPr id="17420" name="TextBox 29"/>
              <p:cNvSpPr txBox="1">
                <a:spLocks noChangeArrowheads="1"/>
              </p:cNvSpPr>
              <p:nvPr/>
            </p:nvSpPr>
            <p:spPr bwMode="auto">
              <a:xfrm>
                <a:off x="7816401" y="3367218"/>
                <a:ext cx="876688" cy="584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t>Output</a:t>
                </a:r>
              </a:p>
              <a:p>
                <a:pPr algn="ctr" eaLnBrk="1" hangingPunct="1"/>
                <a:r>
                  <a:rPr lang="en-US" sz="1400" i="1"/>
                  <a:t>(destination)</a:t>
                </a:r>
              </a:p>
            </p:txBody>
          </p:sp>
          <p:cxnSp>
            <p:nvCxnSpPr>
              <p:cNvPr id="23" name="Straight Connector 22"/>
              <p:cNvCxnSpPr/>
              <p:nvPr/>
            </p:nvCxnSpPr>
            <p:spPr>
              <a:xfrm rot="5400000" flipH="1" flipV="1">
                <a:off x="7340607" y="3581688"/>
                <a:ext cx="152367" cy="152401"/>
              </a:xfrm>
              <a:prstGeom prst="line">
                <a:avLst/>
              </a:prstGeom>
              <a:ln w="12700">
                <a:solidFill>
                  <a:srgbClr val="FF0000"/>
                </a:solidFill>
                <a:headEnd type="none"/>
              </a:ln>
            </p:spPr>
            <p:style>
              <a:lnRef idx="1">
                <a:schemeClr val="accent1"/>
              </a:lnRef>
              <a:fillRef idx="0">
                <a:schemeClr val="accent1"/>
              </a:fillRef>
              <a:effectRef idx="0">
                <a:schemeClr val="accent1"/>
              </a:effectRef>
              <a:fontRef idx="minor">
                <a:schemeClr val="tx1"/>
              </a:fontRef>
            </p:style>
          </p:cxnSp>
          <p:sp>
            <p:nvSpPr>
              <p:cNvPr id="17422" name="Rectangle 23"/>
              <p:cNvSpPr>
                <a:spLocks noChangeArrowheads="1"/>
              </p:cNvSpPr>
              <p:nvPr/>
            </p:nvSpPr>
            <p:spPr bwMode="auto">
              <a:xfrm>
                <a:off x="7350414" y="3200400"/>
                <a:ext cx="226265" cy="369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b="1"/>
                  <a:t>1</a:t>
                </a:r>
                <a:endParaRPr lang="en-US" b="1" baseline="30000"/>
              </a:p>
            </p:txBody>
          </p:sp>
          <p:cxnSp>
            <p:nvCxnSpPr>
              <p:cNvPr id="25" name="Straight Connector 24"/>
              <p:cNvCxnSpPr/>
              <p:nvPr/>
            </p:nvCxnSpPr>
            <p:spPr>
              <a:xfrm rot="5400000" flipH="1" flipV="1">
                <a:off x="6286500" y="3581688"/>
                <a:ext cx="152367" cy="152401"/>
              </a:xfrm>
              <a:prstGeom prst="line">
                <a:avLst/>
              </a:prstGeom>
              <a:ln w="12700">
                <a:solidFill>
                  <a:srgbClr val="FF0000"/>
                </a:solidFill>
                <a:headEnd type="none"/>
              </a:ln>
            </p:spPr>
            <p:style>
              <a:lnRef idx="1">
                <a:schemeClr val="accent1"/>
              </a:lnRef>
              <a:fillRef idx="0">
                <a:schemeClr val="accent1"/>
              </a:fillRef>
              <a:effectRef idx="0">
                <a:schemeClr val="accent1"/>
              </a:effectRef>
              <a:fontRef idx="minor">
                <a:schemeClr val="tx1"/>
              </a:fontRef>
            </p:style>
          </p:cxnSp>
          <p:sp>
            <p:nvSpPr>
              <p:cNvPr id="17424" name="Rectangle 26"/>
              <p:cNvSpPr>
                <a:spLocks noChangeArrowheads="1"/>
              </p:cNvSpPr>
              <p:nvPr/>
            </p:nvSpPr>
            <p:spPr bwMode="auto">
              <a:xfrm>
                <a:off x="6190440" y="3200400"/>
                <a:ext cx="302007" cy="369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b="1" dirty="0"/>
                  <a:t>2</a:t>
                </a:r>
                <a:r>
                  <a:rPr lang="en-US" b="1" baseline="30000" dirty="0"/>
                  <a:t>N</a:t>
                </a:r>
                <a:endParaRPr lang="en-US" b="1" dirty="0"/>
              </a:p>
            </p:txBody>
          </p:sp>
          <p:cxnSp>
            <p:nvCxnSpPr>
              <p:cNvPr id="30" name="Straight Connector 29"/>
              <p:cNvCxnSpPr/>
              <p:nvPr/>
            </p:nvCxnSpPr>
            <p:spPr>
              <a:xfrm rot="5400000" flipH="1" flipV="1">
                <a:off x="6813554" y="4726030"/>
                <a:ext cx="152367" cy="152401"/>
              </a:xfrm>
              <a:prstGeom prst="line">
                <a:avLst/>
              </a:prstGeom>
              <a:ln w="12700">
                <a:solidFill>
                  <a:srgbClr val="FF0000"/>
                </a:solidFill>
                <a:headEnd type="none"/>
              </a:ln>
            </p:spPr>
            <p:style>
              <a:lnRef idx="1">
                <a:schemeClr val="accent1"/>
              </a:lnRef>
              <a:fillRef idx="0">
                <a:schemeClr val="accent1"/>
              </a:fillRef>
              <a:effectRef idx="0">
                <a:schemeClr val="accent1"/>
              </a:effectRef>
              <a:fontRef idx="minor">
                <a:schemeClr val="tx1"/>
              </a:fontRef>
            </p:style>
          </p:cxnSp>
          <p:sp>
            <p:nvSpPr>
              <p:cNvPr id="17426" name="Rectangle 30"/>
              <p:cNvSpPr>
                <a:spLocks noChangeArrowheads="1"/>
              </p:cNvSpPr>
              <p:nvPr/>
            </p:nvSpPr>
            <p:spPr bwMode="auto">
              <a:xfrm>
                <a:off x="7059731" y="4583668"/>
                <a:ext cx="252716" cy="369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b="1"/>
                  <a:t>N</a:t>
                </a:r>
              </a:p>
            </p:txBody>
          </p:sp>
          <p:sp>
            <p:nvSpPr>
              <p:cNvPr id="38" name="Flowchart: Manual Operation 37"/>
              <p:cNvSpPr/>
              <p:nvPr/>
            </p:nvSpPr>
            <p:spPr bwMode="auto">
              <a:xfrm rot="16200000">
                <a:off x="5858878" y="3326891"/>
                <a:ext cx="2074417" cy="685804"/>
              </a:xfrm>
              <a:prstGeom prst="flowChartManualOperation">
                <a:avLst/>
              </a:prstGeom>
              <a:solidFill>
                <a:schemeClr val="bg1"/>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0000FF"/>
                    </a:solidFill>
                  </a:rPr>
                  <a:t>MUX</a:t>
                </a:r>
              </a:p>
            </p:txBody>
          </p:sp>
        </p:grpSp>
      </p:grpSp>
    </p:spTree>
    <p:extLst>
      <p:ext uri="{BB962C8B-B14F-4D97-AF65-F5344CB8AC3E}">
        <p14:creationId xmlns:p14="http://schemas.microsoft.com/office/powerpoint/2010/main" val="201318509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4"/>
          <p:cNvSpPr>
            <a:spLocks noGrp="1"/>
          </p:cNvSpPr>
          <p:nvPr>
            <p:ph type="title"/>
          </p:nvPr>
        </p:nvSpPr>
        <p:spPr>
          <a:xfrm>
            <a:off x="557985" y="77787"/>
            <a:ext cx="10515600" cy="1033561"/>
          </a:xfrm>
        </p:spPr>
        <p:txBody>
          <a:bodyPr>
            <a:normAutofit/>
          </a:bodyPr>
          <a:lstStyle/>
          <a:p>
            <a:pPr eaLnBrk="1" hangingPunct="1"/>
            <a:r>
              <a:rPr lang="en-US" sz="2800" b="1" dirty="0" smtClean="0">
                <a:latin typeface="Times New Roman" pitchFamily="18" charset="0"/>
                <a:cs typeface="Times New Roman" pitchFamily="18" charset="0"/>
              </a:rPr>
              <a:t>Typical Application of a MUX</a:t>
            </a:r>
          </a:p>
        </p:txBody>
      </p:sp>
      <p:sp>
        <p:nvSpPr>
          <p:cNvPr id="4" name="Slide Number Placeholder 3"/>
          <p:cNvSpPr>
            <a:spLocks noGrp="1"/>
          </p:cNvSpPr>
          <p:nvPr>
            <p:ph type="sldNum" sz="quarter" idx="12"/>
          </p:nvPr>
        </p:nvSpPr>
        <p:spPr>
          <a:xfrm>
            <a:off x="8737600" y="6229350"/>
            <a:ext cx="2844800" cy="476250"/>
          </a:xfrm>
        </p:spPr>
        <p:txBody>
          <a:bodyPr/>
          <a:lstStyle/>
          <a:p>
            <a:pPr>
              <a:defRPr/>
            </a:pPr>
            <a:fld id="{523FBE79-4ED0-443A-9CCB-B2FA2C40DB7F}" type="slidenum">
              <a:rPr lang="en-US" smtClean="0"/>
              <a:pPr>
                <a:defRPr/>
              </a:pPr>
              <a:t>52</a:t>
            </a:fld>
            <a:endParaRPr lang="en-US" dirty="0"/>
          </a:p>
        </p:txBody>
      </p:sp>
      <p:grpSp>
        <p:nvGrpSpPr>
          <p:cNvPr id="18436" name="Group 331"/>
          <p:cNvGrpSpPr>
            <a:grpSpLocks/>
          </p:cNvGrpSpPr>
          <p:nvPr/>
        </p:nvGrpSpPr>
        <p:grpSpPr bwMode="auto">
          <a:xfrm>
            <a:off x="1354896" y="2052638"/>
            <a:ext cx="2228621" cy="762000"/>
            <a:chOff x="538334" y="1524000"/>
            <a:chExt cx="1671466" cy="762000"/>
          </a:xfrm>
        </p:grpSpPr>
        <p:pic>
          <p:nvPicPr>
            <p:cNvPr id="18517" name="Picture 161" descr="C:\Users\ghzite.MAIN\AppData\Local\Microsoft\Windows\Temporary Internet Files\Content.IE5\314ZGPDV\MCj0433832000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52400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518" name="TextBox 324"/>
            <p:cNvSpPr txBox="1">
              <a:spLocks noChangeArrowheads="1"/>
            </p:cNvSpPr>
            <p:nvPr/>
          </p:nvSpPr>
          <p:spPr bwMode="auto">
            <a:xfrm>
              <a:off x="538334" y="1674168"/>
              <a:ext cx="94400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sz="1200"/>
                <a:t>MP3 Player</a:t>
              </a:r>
            </a:p>
            <a:p>
              <a:pPr algn="ctr" eaLnBrk="1" hangingPunct="1"/>
              <a:r>
                <a:rPr lang="en-US" sz="1200"/>
                <a:t>Docking Station</a:t>
              </a:r>
            </a:p>
          </p:txBody>
        </p:sp>
      </p:grpSp>
      <p:grpSp>
        <p:nvGrpSpPr>
          <p:cNvPr id="18437" name="Group 330"/>
          <p:cNvGrpSpPr>
            <a:grpSpLocks/>
          </p:cNvGrpSpPr>
          <p:nvPr/>
        </p:nvGrpSpPr>
        <p:grpSpPr bwMode="auto">
          <a:xfrm>
            <a:off x="1318831" y="3227388"/>
            <a:ext cx="2258335" cy="914400"/>
            <a:chOff x="506461" y="2438400"/>
            <a:chExt cx="1692909" cy="914400"/>
          </a:xfrm>
        </p:grpSpPr>
        <p:pic>
          <p:nvPicPr>
            <p:cNvPr id="18515" name="Picture 166" descr="C:\Users\ghzite.MAIN\AppData\Local\Microsoft\Windows\Temporary Internet Files\Content.IE5\6GJ2YC6W\MCj02857580000[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19200" y="2438400"/>
              <a:ext cx="98017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516" name="TextBox 325"/>
            <p:cNvSpPr txBox="1">
              <a:spLocks noChangeArrowheads="1"/>
            </p:cNvSpPr>
            <p:nvPr/>
          </p:nvSpPr>
          <p:spPr bwMode="auto">
            <a:xfrm>
              <a:off x="506461" y="2664768"/>
              <a:ext cx="7512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sz="1200"/>
                <a:t>Laptop </a:t>
              </a:r>
            </a:p>
            <a:p>
              <a:pPr algn="ctr" eaLnBrk="1" hangingPunct="1"/>
              <a:r>
                <a:rPr lang="en-US" sz="1200"/>
                <a:t>Sound Card</a:t>
              </a:r>
            </a:p>
          </p:txBody>
        </p:sp>
      </p:grpSp>
      <p:grpSp>
        <p:nvGrpSpPr>
          <p:cNvPr id="18438" name="Group 329"/>
          <p:cNvGrpSpPr>
            <a:grpSpLocks/>
          </p:cNvGrpSpPr>
          <p:nvPr/>
        </p:nvGrpSpPr>
        <p:grpSpPr bwMode="auto">
          <a:xfrm>
            <a:off x="1317532" y="4554538"/>
            <a:ext cx="2215185" cy="895350"/>
            <a:chOff x="624611" y="3657600"/>
            <a:chExt cx="1661389" cy="895963"/>
          </a:xfrm>
        </p:grpSpPr>
        <p:pic>
          <p:nvPicPr>
            <p:cNvPr id="18513" name="Picture 167" descr="C:\Users\ghzite.MAIN\AppData\Local\Microsoft\Windows\Temporary Internet Files\Content.IE5\314ZGPDV\MCj03968940000[1].wm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19200" y="3657600"/>
              <a:ext cx="1066800" cy="89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514" name="TextBox 326"/>
            <p:cNvSpPr txBox="1">
              <a:spLocks noChangeArrowheads="1"/>
            </p:cNvSpPr>
            <p:nvPr/>
          </p:nvSpPr>
          <p:spPr bwMode="auto">
            <a:xfrm>
              <a:off x="624611" y="3874749"/>
              <a:ext cx="547265" cy="461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sz="1200"/>
                <a:t>Digital</a:t>
              </a:r>
            </a:p>
            <a:p>
              <a:pPr algn="ctr" eaLnBrk="1" hangingPunct="1"/>
              <a:r>
                <a:rPr lang="en-US" sz="1200"/>
                <a:t>Satellite</a:t>
              </a:r>
            </a:p>
          </p:txBody>
        </p:sp>
      </p:grpSp>
      <p:grpSp>
        <p:nvGrpSpPr>
          <p:cNvPr id="18439" name="Group 358"/>
          <p:cNvGrpSpPr>
            <a:grpSpLocks/>
          </p:cNvGrpSpPr>
          <p:nvPr/>
        </p:nvGrpSpPr>
        <p:grpSpPr bwMode="auto">
          <a:xfrm>
            <a:off x="943370" y="5862640"/>
            <a:ext cx="2978814" cy="461665"/>
            <a:chOff x="331289" y="5405735"/>
            <a:chExt cx="2234111" cy="461368"/>
          </a:xfrm>
        </p:grpSpPr>
        <p:grpSp>
          <p:nvGrpSpPr>
            <p:cNvPr id="18484" name="Group 7"/>
            <p:cNvGrpSpPr>
              <a:grpSpLocks noChangeAspect="1"/>
            </p:cNvGrpSpPr>
            <p:nvPr/>
          </p:nvGrpSpPr>
          <p:grpSpPr bwMode="auto">
            <a:xfrm>
              <a:off x="990600" y="5481935"/>
              <a:ext cx="1574800" cy="327025"/>
              <a:chOff x="384" y="1815"/>
              <a:chExt cx="992" cy="206"/>
            </a:xfrm>
          </p:grpSpPr>
          <p:sp>
            <p:nvSpPr>
              <p:cNvPr id="18486" name="Freeform 11"/>
              <p:cNvSpPr>
                <a:spLocks/>
              </p:cNvSpPr>
              <p:nvPr/>
            </p:nvSpPr>
            <p:spPr bwMode="auto">
              <a:xfrm>
                <a:off x="387" y="1820"/>
                <a:ext cx="989" cy="201"/>
              </a:xfrm>
              <a:custGeom>
                <a:avLst/>
                <a:gdLst>
                  <a:gd name="T0" fmla="*/ 1 w 1978"/>
                  <a:gd name="T1" fmla="*/ 0 h 402"/>
                  <a:gd name="T2" fmla="*/ 1 w 1978"/>
                  <a:gd name="T3" fmla="*/ 0 h 402"/>
                  <a:gd name="T4" fmla="*/ 1 w 1978"/>
                  <a:gd name="T5" fmla="*/ 1 h 402"/>
                  <a:gd name="T6" fmla="*/ 1 w 1978"/>
                  <a:gd name="T7" fmla="*/ 1 h 402"/>
                  <a:gd name="T8" fmla="*/ 1 w 1978"/>
                  <a:gd name="T9" fmla="*/ 1 h 402"/>
                  <a:gd name="T10" fmla="*/ 0 w 1978"/>
                  <a:gd name="T11" fmla="*/ 1 h 402"/>
                  <a:gd name="T12" fmla="*/ 1 w 1978"/>
                  <a:gd name="T13" fmla="*/ 0 h 402"/>
                  <a:gd name="T14" fmla="*/ 0 60000 65536"/>
                  <a:gd name="T15" fmla="*/ 0 60000 65536"/>
                  <a:gd name="T16" fmla="*/ 0 60000 65536"/>
                  <a:gd name="T17" fmla="*/ 0 60000 65536"/>
                  <a:gd name="T18" fmla="*/ 0 60000 65536"/>
                  <a:gd name="T19" fmla="*/ 0 60000 65536"/>
                  <a:gd name="T20" fmla="*/ 0 60000 65536"/>
                  <a:gd name="T21" fmla="*/ 0 w 1978"/>
                  <a:gd name="T22" fmla="*/ 0 h 402"/>
                  <a:gd name="T23" fmla="*/ 1978 w 1978"/>
                  <a:gd name="T24" fmla="*/ 402 h 40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78" h="402">
                    <a:moveTo>
                      <a:pt x="210" y="0"/>
                    </a:moveTo>
                    <a:lnTo>
                      <a:pt x="1768" y="0"/>
                    </a:lnTo>
                    <a:lnTo>
                      <a:pt x="1978" y="146"/>
                    </a:lnTo>
                    <a:lnTo>
                      <a:pt x="1978" y="402"/>
                    </a:lnTo>
                    <a:lnTo>
                      <a:pt x="1" y="402"/>
                    </a:lnTo>
                    <a:lnTo>
                      <a:pt x="0" y="153"/>
                    </a:lnTo>
                    <a:lnTo>
                      <a:pt x="210" y="0"/>
                    </a:lnTo>
                    <a:close/>
                  </a:path>
                </a:pathLst>
              </a:custGeom>
              <a:solidFill>
                <a:srgbClr val="0000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87" name="Freeform 12"/>
              <p:cNvSpPr>
                <a:spLocks/>
              </p:cNvSpPr>
              <p:nvPr/>
            </p:nvSpPr>
            <p:spPr bwMode="auto">
              <a:xfrm>
                <a:off x="384" y="1815"/>
                <a:ext cx="992" cy="80"/>
              </a:xfrm>
              <a:custGeom>
                <a:avLst/>
                <a:gdLst>
                  <a:gd name="T0" fmla="*/ 0 w 1985"/>
                  <a:gd name="T1" fmla="*/ 1 h 159"/>
                  <a:gd name="T2" fmla="*/ 0 w 1985"/>
                  <a:gd name="T3" fmla="*/ 1 h 159"/>
                  <a:gd name="T4" fmla="*/ 0 w 1985"/>
                  <a:gd name="T5" fmla="*/ 0 h 159"/>
                  <a:gd name="T6" fmla="*/ 0 w 1985"/>
                  <a:gd name="T7" fmla="*/ 1 h 159"/>
                  <a:gd name="T8" fmla="*/ 0 w 1985"/>
                  <a:gd name="T9" fmla="*/ 1 h 159"/>
                  <a:gd name="T10" fmla="*/ 0 60000 65536"/>
                  <a:gd name="T11" fmla="*/ 0 60000 65536"/>
                  <a:gd name="T12" fmla="*/ 0 60000 65536"/>
                  <a:gd name="T13" fmla="*/ 0 60000 65536"/>
                  <a:gd name="T14" fmla="*/ 0 60000 65536"/>
                  <a:gd name="T15" fmla="*/ 0 w 1985"/>
                  <a:gd name="T16" fmla="*/ 0 h 159"/>
                  <a:gd name="T17" fmla="*/ 1985 w 1985"/>
                  <a:gd name="T18" fmla="*/ 159 h 159"/>
                </a:gdLst>
                <a:ahLst/>
                <a:cxnLst>
                  <a:cxn ang="T10">
                    <a:pos x="T0" y="T1"/>
                  </a:cxn>
                  <a:cxn ang="T11">
                    <a:pos x="T2" y="T3"/>
                  </a:cxn>
                  <a:cxn ang="T12">
                    <a:pos x="T4" y="T5"/>
                  </a:cxn>
                  <a:cxn ang="T13">
                    <a:pos x="T6" y="T7"/>
                  </a:cxn>
                  <a:cxn ang="T14">
                    <a:pos x="T8" y="T9"/>
                  </a:cxn>
                </a:cxnLst>
                <a:rect l="T15" t="T16" r="T17" b="T18"/>
                <a:pathLst>
                  <a:path w="1985" h="159">
                    <a:moveTo>
                      <a:pt x="0" y="159"/>
                    </a:moveTo>
                    <a:lnTo>
                      <a:pt x="189" y="4"/>
                    </a:lnTo>
                    <a:lnTo>
                      <a:pt x="1766" y="0"/>
                    </a:lnTo>
                    <a:lnTo>
                      <a:pt x="1985" y="155"/>
                    </a:lnTo>
                    <a:lnTo>
                      <a:pt x="0" y="159"/>
                    </a:lnTo>
                    <a:close/>
                  </a:path>
                </a:pathLst>
              </a:custGeom>
              <a:solidFill>
                <a:srgbClr val="4C4C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88" name="Freeform 13"/>
              <p:cNvSpPr>
                <a:spLocks/>
              </p:cNvSpPr>
              <p:nvPr/>
            </p:nvSpPr>
            <p:spPr bwMode="auto">
              <a:xfrm>
                <a:off x="430" y="1815"/>
                <a:ext cx="946" cy="79"/>
              </a:xfrm>
              <a:custGeom>
                <a:avLst/>
                <a:gdLst>
                  <a:gd name="T0" fmla="*/ 0 w 1893"/>
                  <a:gd name="T1" fmla="*/ 1 h 156"/>
                  <a:gd name="T2" fmla="*/ 0 w 1893"/>
                  <a:gd name="T3" fmla="*/ 1 h 156"/>
                  <a:gd name="T4" fmla="*/ 0 w 1893"/>
                  <a:gd name="T5" fmla="*/ 1 h 156"/>
                  <a:gd name="T6" fmla="*/ 0 w 1893"/>
                  <a:gd name="T7" fmla="*/ 1 h 156"/>
                  <a:gd name="T8" fmla="*/ 0 w 1893"/>
                  <a:gd name="T9" fmla="*/ 1 h 156"/>
                  <a:gd name="T10" fmla="*/ 0 w 1893"/>
                  <a:gd name="T11" fmla="*/ 1 h 156"/>
                  <a:gd name="T12" fmla="*/ 0 w 1893"/>
                  <a:gd name="T13" fmla="*/ 1 h 156"/>
                  <a:gd name="T14" fmla="*/ 0 w 1893"/>
                  <a:gd name="T15" fmla="*/ 1 h 156"/>
                  <a:gd name="T16" fmla="*/ 0 w 1893"/>
                  <a:gd name="T17" fmla="*/ 1 h 156"/>
                  <a:gd name="T18" fmla="*/ 0 w 1893"/>
                  <a:gd name="T19" fmla="*/ 1 h 156"/>
                  <a:gd name="T20" fmla="*/ 0 w 1893"/>
                  <a:gd name="T21" fmla="*/ 1 h 156"/>
                  <a:gd name="T22" fmla="*/ 0 w 1893"/>
                  <a:gd name="T23" fmla="*/ 1 h 156"/>
                  <a:gd name="T24" fmla="*/ 0 w 1893"/>
                  <a:gd name="T25" fmla="*/ 1 h 156"/>
                  <a:gd name="T26" fmla="*/ 0 w 1893"/>
                  <a:gd name="T27" fmla="*/ 1 h 156"/>
                  <a:gd name="T28" fmla="*/ 0 w 1893"/>
                  <a:gd name="T29" fmla="*/ 1 h 156"/>
                  <a:gd name="T30" fmla="*/ 0 w 1893"/>
                  <a:gd name="T31" fmla="*/ 1 h 156"/>
                  <a:gd name="T32" fmla="*/ 0 w 1893"/>
                  <a:gd name="T33" fmla="*/ 1 h 156"/>
                  <a:gd name="T34" fmla="*/ 0 w 1893"/>
                  <a:gd name="T35" fmla="*/ 1 h 156"/>
                  <a:gd name="T36" fmla="*/ 0 w 1893"/>
                  <a:gd name="T37" fmla="*/ 1 h 156"/>
                  <a:gd name="T38" fmla="*/ 0 w 1893"/>
                  <a:gd name="T39" fmla="*/ 0 h 156"/>
                  <a:gd name="T40" fmla="*/ 0 w 1893"/>
                  <a:gd name="T41" fmla="*/ 1 h 156"/>
                  <a:gd name="T42" fmla="*/ 0 w 1893"/>
                  <a:gd name="T43" fmla="*/ 1 h 156"/>
                  <a:gd name="T44" fmla="*/ 0 w 1893"/>
                  <a:gd name="T45" fmla="*/ 1 h 156"/>
                  <a:gd name="T46" fmla="*/ 0 w 1893"/>
                  <a:gd name="T47" fmla="*/ 1 h 156"/>
                  <a:gd name="T48" fmla="*/ 0 w 1893"/>
                  <a:gd name="T49" fmla="*/ 1 h 156"/>
                  <a:gd name="T50" fmla="*/ 0 w 1893"/>
                  <a:gd name="T51" fmla="*/ 1 h 156"/>
                  <a:gd name="T52" fmla="*/ 0 w 1893"/>
                  <a:gd name="T53" fmla="*/ 1 h 156"/>
                  <a:gd name="T54" fmla="*/ 0 w 1893"/>
                  <a:gd name="T55" fmla="*/ 1 h 156"/>
                  <a:gd name="T56" fmla="*/ 0 w 1893"/>
                  <a:gd name="T57" fmla="*/ 1 h 156"/>
                  <a:gd name="T58" fmla="*/ 0 w 1893"/>
                  <a:gd name="T59" fmla="*/ 1 h 156"/>
                  <a:gd name="T60" fmla="*/ 0 w 1893"/>
                  <a:gd name="T61" fmla="*/ 1 h 156"/>
                  <a:gd name="T62" fmla="*/ 0 w 1893"/>
                  <a:gd name="T63" fmla="*/ 1 h 156"/>
                  <a:gd name="T64" fmla="*/ 0 w 1893"/>
                  <a:gd name="T65" fmla="*/ 1 h 156"/>
                  <a:gd name="T66" fmla="*/ 0 w 1893"/>
                  <a:gd name="T67" fmla="*/ 1 h 156"/>
                  <a:gd name="T68" fmla="*/ 0 w 1893"/>
                  <a:gd name="T69" fmla="*/ 1 h 156"/>
                  <a:gd name="T70" fmla="*/ 0 w 1893"/>
                  <a:gd name="T71" fmla="*/ 1 h 156"/>
                  <a:gd name="T72" fmla="*/ 0 w 1893"/>
                  <a:gd name="T73" fmla="*/ 1 h 156"/>
                  <a:gd name="T74" fmla="*/ 0 w 1893"/>
                  <a:gd name="T75" fmla="*/ 1 h 156"/>
                  <a:gd name="T76" fmla="*/ 0 w 1893"/>
                  <a:gd name="T77" fmla="*/ 1 h 156"/>
                  <a:gd name="T78" fmla="*/ 0 w 1893"/>
                  <a:gd name="T79" fmla="*/ 1 h 156"/>
                  <a:gd name="T80" fmla="*/ 0 w 1893"/>
                  <a:gd name="T81" fmla="*/ 1 h 156"/>
                  <a:gd name="T82" fmla="*/ 0 w 1893"/>
                  <a:gd name="T83" fmla="*/ 1 h 156"/>
                  <a:gd name="T84" fmla="*/ 0 w 1893"/>
                  <a:gd name="T85" fmla="*/ 1 h 156"/>
                  <a:gd name="T86" fmla="*/ 0 w 1893"/>
                  <a:gd name="T87" fmla="*/ 1 h 15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893"/>
                  <a:gd name="T133" fmla="*/ 0 h 156"/>
                  <a:gd name="T134" fmla="*/ 1893 w 1893"/>
                  <a:gd name="T135" fmla="*/ 156 h 15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893" h="156">
                    <a:moveTo>
                      <a:pt x="0" y="156"/>
                    </a:moveTo>
                    <a:lnTo>
                      <a:pt x="21" y="137"/>
                    </a:lnTo>
                    <a:lnTo>
                      <a:pt x="43" y="118"/>
                    </a:lnTo>
                    <a:lnTo>
                      <a:pt x="64" y="99"/>
                    </a:lnTo>
                    <a:lnTo>
                      <a:pt x="85" y="80"/>
                    </a:lnTo>
                    <a:lnTo>
                      <a:pt x="107" y="61"/>
                    </a:lnTo>
                    <a:lnTo>
                      <a:pt x="128" y="42"/>
                    </a:lnTo>
                    <a:lnTo>
                      <a:pt x="150" y="23"/>
                    </a:lnTo>
                    <a:lnTo>
                      <a:pt x="171" y="4"/>
                    </a:lnTo>
                    <a:lnTo>
                      <a:pt x="218" y="4"/>
                    </a:lnTo>
                    <a:lnTo>
                      <a:pt x="265" y="4"/>
                    </a:lnTo>
                    <a:lnTo>
                      <a:pt x="312" y="4"/>
                    </a:lnTo>
                    <a:lnTo>
                      <a:pt x="360" y="4"/>
                    </a:lnTo>
                    <a:lnTo>
                      <a:pt x="406" y="4"/>
                    </a:lnTo>
                    <a:lnTo>
                      <a:pt x="453" y="3"/>
                    </a:lnTo>
                    <a:lnTo>
                      <a:pt x="500" y="3"/>
                    </a:lnTo>
                    <a:lnTo>
                      <a:pt x="547" y="3"/>
                    </a:lnTo>
                    <a:lnTo>
                      <a:pt x="595" y="3"/>
                    </a:lnTo>
                    <a:lnTo>
                      <a:pt x="642" y="3"/>
                    </a:lnTo>
                    <a:lnTo>
                      <a:pt x="689" y="3"/>
                    </a:lnTo>
                    <a:lnTo>
                      <a:pt x="736" y="3"/>
                    </a:lnTo>
                    <a:lnTo>
                      <a:pt x="782" y="3"/>
                    </a:lnTo>
                    <a:lnTo>
                      <a:pt x="830" y="3"/>
                    </a:lnTo>
                    <a:lnTo>
                      <a:pt x="877" y="2"/>
                    </a:lnTo>
                    <a:lnTo>
                      <a:pt x="924" y="2"/>
                    </a:lnTo>
                    <a:lnTo>
                      <a:pt x="971" y="2"/>
                    </a:lnTo>
                    <a:lnTo>
                      <a:pt x="1018" y="2"/>
                    </a:lnTo>
                    <a:lnTo>
                      <a:pt x="1064" y="2"/>
                    </a:lnTo>
                    <a:lnTo>
                      <a:pt x="1112" y="2"/>
                    </a:lnTo>
                    <a:lnTo>
                      <a:pt x="1159" y="2"/>
                    </a:lnTo>
                    <a:lnTo>
                      <a:pt x="1206" y="2"/>
                    </a:lnTo>
                    <a:lnTo>
                      <a:pt x="1252" y="1"/>
                    </a:lnTo>
                    <a:lnTo>
                      <a:pt x="1299" y="1"/>
                    </a:lnTo>
                    <a:lnTo>
                      <a:pt x="1347" y="1"/>
                    </a:lnTo>
                    <a:lnTo>
                      <a:pt x="1394" y="1"/>
                    </a:lnTo>
                    <a:lnTo>
                      <a:pt x="1440" y="1"/>
                    </a:lnTo>
                    <a:lnTo>
                      <a:pt x="1487" y="1"/>
                    </a:lnTo>
                    <a:lnTo>
                      <a:pt x="1533" y="1"/>
                    </a:lnTo>
                    <a:lnTo>
                      <a:pt x="1581" y="0"/>
                    </a:lnTo>
                    <a:lnTo>
                      <a:pt x="1627" y="0"/>
                    </a:lnTo>
                    <a:lnTo>
                      <a:pt x="1674" y="0"/>
                    </a:lnTo>
                    <a:lnTo>
                      <a:pt x="1688" y="9"/>
                    </a:lnTo>
                    <a:lnTo>
                      <a:pt x="1701" y="19"/>
                    </a:lnTo>
                    <a:lnTo>
                      <a:pt x="1714" y="28"/>
                    </a:lnTo>
                    <a:lnTo>
                      <a:pt x="1728" y="39"/>
                    </a:lnTo>
                    <a:lnTo>
                      <a:pt x="1742" y="48"/>
                    </a:lnTo>
                    <a:lnTo>
                      <a:pt x="1756" y="58"/>
                    </a:lnTo>
                    <a:lnTo>
                      <a:pt x="1769" y="68"/>
                    </a:lnTo>
                    <a:lnTo>
                      <a:pt x="1783" y="77"/>
                    </a:lnTo>
                    <a:lnTo>
                      <a:pt x="1796" y="87"/>
                    </a:lnTo>
                    <a:lnTo>
                      <a:pt x="1810" y="96"/>
                    </a:lnTo>
                    <a:lnTo>
                      <a:pt x="1824" y="107"/>
                    </a:lnTo>
                    <a:lnTo>
                      <a:pt x="1837" y="116"/>
                    </a:lnTo>
                    <a:lnTo>
                      <a:pt x="1851" y="126"/>
                    </a:lnTo>
                    <a:lnTo>
                      <a:pt x="1865" y="136"/>
                    </a:lnTo>
                    <a:lnTo>
                      <a:pt x="1879" y="146"/>
                    </a:lnTo>
                    <a:lnTo>
                      <a:pt x="1893" y="155"/>
                    </a:lnTo>
                    <a:lnTo>
                      <a:pt x="1834" y="155"/>
                    </a:lnTo>
                    <a:lnTo>
                      <a:pt x="1774" y="155"/>
                    </a:lnTo>
                    <a:lnTo>
                      <a:pt x="1715" y="155"/>
                    </a:lnTo>
                    <a:lnTo>
                      <a:pt x="1657" y="155"/>
                    </a:lnTo>
                    <a:lnTo>
                      <a:pt x="1598" y="155"/>
                    </a:lnTo>
                    <a:lnTo>
                      <a:pt x="1538" y="155"/>
                    </a:lnTo>
                    <a:lnTo>
                      <a:pt x="1479" y="155"/>
                    </a:lnTo>
                    <a:lnTo>
                      <a:pt x="1420" y="155"/>
                    </a:lnTo>
                    <a:lnTo>
                      <a:pt x="1361" y="155"/>
                    </a:lnTo>
                    <a:lnTo>
                      <a:pt x="1302" y="155"/>
                    </a:lnTo>
                    <a:lnTo>
                      <a:pt x="1243" y="155"/>
                    </a:lnTo>
                    <a:lnTo>
                      <a:pt x="1183" y="155"/>
                    </a:lnTo>
                    <a:lnTo>
                      <a:pt x="1124" y="155"/>
                    </a:lnTo>
                    <a:lnTo>
                      <a:pt x="1066" y="155"/>
                    </a:lnTo>
                    <a:lnTo>
                      <a:pt x="1006" y="155"/>
                    </a:lnTo>
                    <a:lnTo>
                      <a:pt x="947" y="155"/>
                    </a:lnTo>
                    <a:lnTo>
                      <a:pt x="888" y="155"/>
                    </a:lnTo>
                    <a:lnTo>
                      <a:pt x="828" y="155"/>
                    </a:lnTo>
                    <a:lnTo>
                      <a:pt x="770" y="155"/>
                    </a:lnTo>
                    <a:lnTo>
                      <a:pt x="710" y="155"/>
                    </a:lnTo>
                    <a:lnTo>
                      <a:pt x="651" y="155"/>
                    </a:lnTo>
                    <a:lnTo>
                      <a:pt x="592" y="155"/>
                    </a:lnTo>
                    <a:lnTo>
                      <a:pt x="532" y="155"/>
                    </a:lnTo>
                    <a:lnTo>
                      <a:pt x="474" y="155"/>
                    </a:lnTo>
                    <a:lnTo>
                      <a:pt x="415" y="155"/>
                    </a:lnTo>
                    <a:lnTo>
                      <a:pt x="355" y="156"/>
                    </a:lnTo>
                    <a:lnTo>
                      <a:pt x="296" y="156"/>
                    </a:lnTo>
                    <a:lnTo>
                      <a:pt x="236" y="156"/>
                    </a:lnTo>
                    <a:lnTo>
                      <a:pt x="178" y="156"/>
                    </a:lnTo>
                    <a:lnTo>
                      <a:pt x="119" y="156"/>
                    </a:lnTo>
                    <a:lnTo>
                      <a:pt x="59" y="156"/>
                    </a:lnTo>
                    <a:lnTo>
                      <a:pt x="0" y="156"/>
                    </a:lnTo>
                    <a:close/>
                  </a:path>
                </a:pathLst>
              </a:custGeom>
              <a:solidFill>
                <a:srgbClr val="494F5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89" name="Freeform 14"/>
              <p:cNvSpPr>
                <a:spLocks/>
              </p:cNvSpPr>
              <p:nvPr/>
            </p:nvSpPr>
            <p:spPr bwMode="auto">
              <a:xfrm>
                <a:off x="476" y="1815"/>
                <a:ext cx="900" cy="78"/>
              </a:xfrm>
              <a:custGeom>
                <a:avLst/>
                <a:gdLst>
                  <a:gd name="T0" fmla="*/ 0 w 1801"/>
                  <a:gd name="T1" fmla="*/ 1 h 155"/>
                  <a:gd name="T2" fmla="*/ 0 w 1801"/>
                  <a:gd name="T3" fmla="*/ 1 h 155"/>
                  <a:gd name="T4" fmla="*/ 0 w 1801"/>
                  <a:gd name="T5" fmla="*/ 1 h 155"/>
                  <a:gd name="T6" fmla="*/ 0 w 1801"/>
                  <a:gd name="T7" fmla="*/ 1 h 155"/>
                  <a:gd name="T8" fmla="*/ 0 w 1801"/>
                  <a:gd name="T9" fmla="*/ 1 h 155"/>
                  <a:gd name="T10" fmla="*/ 0 w 1801"/>
                  <a:gd name="T11" fmla="*/ 1 h 155"/>
                  <a:gd name="T12" fmla="*/ 0 w 1801"/>
                  <a:gd name="T13" fmla="*/ 1 h 155"/>
                  <a:gd name="T14" fmla="*/ 0 w 1801"/>
                  <a:gd name="T15" fmla="*/ 1 h 155"/>
                  <a:gd name="T16" fmla="*/ 0 w 1801"/>
                  <a:gd name="T17" fmla="*/ 1 h 155"/>
                  <a:gd name="T18" fmla="*/ 0 w 1801"/>
                  <a:gd name="T19" fmla="*/ 1 h 155"/>
                  <a:gd name="T20" fmla="*/ 0 w 1801"/>
                  <a:gd name="T21" fmla="*/ 1 h 155"/>
                  <a:gd name="T22" fmla="*/ 0 w 1801"/>
                  <a:gd name="T23" fmla="*/ 1 h 155"/>
                  <a:gd name="T24" fmla="*/ 0 w 1801"/>
                  <a:gd name="T25" fmla="*/ 1 h 155"/>
                  <a:gd name="T26" fmla="*/ 0 w 1801"/>
                  <a:gd name="T27" fmla="*/ 1 h 155"/>
                  <a:gd name="T28" fmla="*/ 0 w 1801"/>
                  <a:gd name="T29" fmla="*/ 1 h 155"/>
                  <a:gd name="T30" fmla="*/ 0 w 1801"/>
                  <a:gd name="T31" fmla="*/ 1 h 155"/>
                  <a:gd name="T32" fmla="*/ 0 w 1801"/>
                  <a:gd name="T33" fmla="*/ 1 h 155"/>
                  <a:gd name="T34" fmla="*/ 0 w 1801"/>
                  <a:gd name="T35" fmla="*/ 1 h 155"/>
                  <a:gd name="T36" fmla="*/ 0 w 1801"/>
                  <a:gd name="T37" fmla="*/ 1 h 155"/>
                  <a:gd name="T38" fmla="*/ 0 w 1801"/>
                  <a:gd name="T39" fmla="*/ 0 h 155"/>
                  <a:gd name="T40" fmla="*/ 0 w 1801"/>
                  <a:gd name="T41" fmla="*/ 1 h 155"/>
                  <a:gd name="T42" fmla="*/ 0 w 1801"/>
                  <a:gd name="T43" fmla="*/ 1 h 155"/>
                  <a:gd name="T44" fmla="*/ 0 w 1801"/>
                  <a:gd name="T45" fmla="*/ 1 h 155"/>
                  <a:gd name="T46" fmla="*/ 0 w 1801"/>
                  <a:gd name="T47" fmla="*/ 1 h 155"/>
                  <a:gd name="T48" fmla="*/ 0 w 1801"/>
                  <a:gd name="T49" fmla="*/ 1 h 155"/>
                  <a:gd name="T50" fmla="*/ 0 w 1801"/>
                  <a:gd name="T51" fmla="*/ 1 h 155"/>
                  <a:gd name="T52" fmla="*/ 0 w 1801"/>
                  <a:gd name="T53" fmla="*/ 1 h 155"/>
                  <a:gd name="T54" fmla="*/ 0 w 1801"/>
                  <a:gd name="T55" fmla="*/ 1 h 155"/>
                  <a:gd name="T56" fmla="*/ 0 w 1801"/>
                  <a:gd name="T57" fmla="*/ 1 h 155"/>
                  <a:gd name="T58" fmla="*/ 0 w 1801"/>
                  <a:gd name="T59" fmla="*/ 1 h 155"/>
                  <a:gd name="T60" fmla="*/ 0 w 1801"/>
                  <a:gd name="T61" fmla="*/ 1 h 155"/>
                  <a:gd name="T62" fmla="*/ 0 w 1801"/>
                  <a:gd name="T63" fmla="*/ 1 h 155"/>
                  <a:gd name="T64" fmla="*/ 0 w 1801"/>
                  <a:gd name="T65" fmla="*/ 1 h 155"/>
                  <a:gd name="T66" fmla="*/ 0 w 1801"/>
                  <a:gd name="T67" fmla="*/ 1 h 155"/>
                  <a:gd name="T68" fmla="*/ 0 w 1801"/>
                  <a:gd name="T69" fmla="*/ 1 h 155"/>
                  <a:gd name="T70" fmla="*/ 0 w 1801"/>
                  <a:gd name="T71" fmla="*/ 1 h 155"/>
                  <a:gd name="T72" fmla="*/ 0 w 1801"/>
                  <a:gd name="T73" fmla="*/ 1 h 155"/>
                  <a:gd name="T74" fmla="*/ 0 w 1801"/>
                  <a:gd name="T75" fmla="*/ 1 h 155"/>
                  <a:gd name="T76" fmla="*/ 0 w 1801"/>
                  <a:gd name="T77" fmla="*/ 1 h 155"/>
                  <a:gd name="T78" fmla="*/ 0 w 1801"/>
                  <a:gd name="T79" fmla="*/ 1 h 155"/>
                  <a:gd name="T80" fmla="*/ 0 w 1801"/>
                  <a:gd name="T81" fmla="*/ 1 h 155"/>
                  <a:gd name="T82" fmla="*/ 0 w 1801"/>
                  <a:gd name="T83" fmla="*/ 1 h 155"/>
                  <a:gd name="T84" fmla="*/ 0 w 1801"/>
                  <a:gd name="T85" fmla="*/ 1 h 155"/>
                  <a:gd name="T86" fmla="*/ 0 w 1801"/>
                  <a:gd name="T87" fmla="*/ 1 h 15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801"/>
                  <a:gd name="T133" fmla="*/ 0 h 155"/>
                  <a:gd name="T134" fmla="*/ 1801 w 1801"/>
                  <a:gd name="T135" fmla="*/ 155 h 15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801" h="155">
                    <a:moveTo>
                      <a:pt x="0" y="153"/>
                    </a:moveTo>
                    <a:lnTo>
                      <a:pt x="20" y="134"/>
                    </a:lnTo>
                    <a:lnTo>
                      <a:pt x="38" y="116"/>
                    </a:lnTo>
                    <a:lnTo>
                      <a:pt x="58" y="98"/>
                    </a:lnTo>
                    <a:lnTo>
                      <a:pt x="76" y="79"/>
                    </a:lnTo>
                    <a:lnTo>
                      <a:pt x="96" y="61"/>
                    </a:lnTo>
                    <a:lnTo>
                      <a:pt x="114" y="42"/>
                    </a:lnTo>
                    <a:lnTo>
                      <a:pt x="134" y="24"/>
                    </a:lnTo>
                    <a:lnTo>
                      <a:pt x="154" y="5"/>
                    </a:lnTo>
                    <a:lnTo>
                      <a:pt x="198" y="5"/>
                    </a:lnTo>
                    <a:lnTo>
                      <a:pt x="243" y="5"/>
                    </a:lnTo>
                    <a:lnTo>
                      <a:pt x="287" y="5"/>
                    </a:lnTo>
                    <a:lnTo>
                      <a:pt x="332" y="5"/>
                    </a:lnTo>
                    <a:lnTo>
                      <a:pt x="377" y="4"/>
                    </a:lnTo>
                    <a:lnTo>
                      <a:pt x="422" y="4"/>
                    </a:lnTo>
                    <a:lnTo>
                      <a:pt x="467" y="4"/>
                    </a:lnTo>
                    <a:lnTo>
                      <a:pt x="511" y="4"/>
                    </a:lnTo>
                    <a:lnTo>
                      <a:pt x="556" y="4"/>
                    </a:lnTo>
                    <a:lnTo>
                      <a:pt x="600" y="4"/>
                    </a:lnTo>
                    <a:lnTo>
                      <a:pt x="645" y="4"/>
                    </a:lnTo>
                    <a:lnTo>
                      <a:pt x="690" y="4"/>
                    </a:lnTo>
                    <a:lnTo>
                      <a:pt x="734" y="3"/>
                    </a:lnTo>
                    <a:lnTo>
                      <a:pt x="779" y="3"/>
                    </a:lnTo>
                    <a:lnTo>
                      <a:pt x="824" y="3"/>
                    </a:lnTo>
                    <a:lnTo>
                      <a:pt x="869" y="3"/>
                    </a:lnTo>
                    <a:lnTo>
                      <a:pt x="914" y="3"/>
                    </a:lnTo>
                    <a:lnTo>
                      <a:pt x="958" y="3"/>
                    </a:lnTo>
                    <a:lnTo>
                      <a:pt x="1002" y="2"/>
                    </a:lnTo>
                    <a:lnTo>
                      <a:pt x="1047" y="2"/>
                    </a:lnTo>
                    <a:lnTo>
                      <a:pt x="1091" y="2"/>
                    </a:lnTo>
                    <a:lnTo>
                      <a:pt x="1136" y="2"/>
                    </a:lnTo>
                    <a:lnTo>
                      <a:pt x="1181" y="2"/>
                    </a:lnTo>
                    <a:lnTo>
                      <a:pt x="1226" y="1"/>
                    </a:lnTo>
                    <a:lnTo>
                      <a:pt x="1270" y="1"/>
                    </a:lnTo>
                    <a:lnTo>
                      <a:pt x="1315" y="1"/>
                    </a:lnTo>
                    <a:lnTo>
                      <a:pt x="1360" y="1"/>
                    </a:lnTo>
                    <a:lnTo>
                      <a:pt x="1403" y="1"/>
                    </a:lnTo>
                    <a:lnTo>
                      <a:pt x="1448" y="1"/>
                    </a:lnTo>
                    <a:lnTo>
                      <a:pt x="1493" y="0"/>
                    </a:lnTo>
                    <a:lnTo>
                      <a:pt x="1537" y="0"/>
                    </a:lnTo>
                    <a:lnTo>
                      <a:pt x="1582" y="0"/>
                    </a:lnTo>
                    <a:lnTo>
                      <a:pt x="1596" y="9"/>
                    </a:lnTo>
                    <a:lnTo>
                      <a:pt x="1609" y="19"/>
                    </a:lnTo>
                    <a:lnTo>
                      <a:pt x="1622" y="28"/>
                    </a:lnTo>
                    <a:lnTo>
                      <a:pt x="1636" y="39"/>
                    </a:lnTo>
                    <a:lnTo>
                      <a:pt x="1650" y="48"/>
                    </a:lnTo>
                    <a:lnTo>
                      <a:pt x="1664" y="58"/>
                    </a:lnTo>
                    <a:lnTo>
                      <a:pt x="1677" y="68"/>
                    </a:lnTo>
                    <a:lnTo>
                      <a:pt x="1691" y="77"/>
                    </a:lnTo>
                    <a:lnTo>
                      <a:pt x="1704" y="87"/>
                    </a:lnTo>
                    <a:lnTo>
                      <a:pt x="1718" y="96"/>
                    </a:lnTo>
                    <a:lnTo>
                      <a:pt x="1732" y="107"/>
                    </a:lnTo>
                    <a:lnTo>
                      <a:pt x="1745" y="116"/>
                    </a:lnTo>
                    <a:lnTo>
                      <a:pt x="1759" y="126"/>
                    </a:lnTo>
                    <a:lnTo>
                      <a:pt x="1773" y="136"/>
                    </a:lnTo>
                    <a:lnTo>
                      <a:pt x="1787" y="146"/>
                    </a:lnTo>
                    <a:lnTo>
                      <a:pt x="1801" y="155"/>
                    </a:lnTo>
                    <a:lnTo>
                      <a:pt x="1744" y="155"/>
                    </a:lnTo>
                    <a:lnTo>
                      <a:pt x="1688" y="155"/>
                    </a:lnTo>
                    <a:lnTo>
                      <a:pt x="1633" y="155"/>
                    </a:lnTo>
                    <a:lnTo>
                      <a:pt x="1576" y="155"/>
                    </a:lnTo>
                    <a:lnTo>
                      <a:pt x="1520" y="155"/>
                    </a:lnTo>
                    <a:lnTo>
                      <a:pt x="1463" y="155"/>
                    </a:lnTo>
                    <a:lnTo>
                      <a:pt x="1407" y="154"/>
                    </a:lnTo>
                    <a:lnTo>
                      <a:pt x="1351" y="154"/>
                    </a:lnTo>
                    <a:lnTo>
                      <a:pt x="1295" y="154"/>
                    </a:lnTo>
                    <a:lnTo>
                      <a:pt x="1239" y="154"/>
                    </a:lnTo>
                    <a:lnTo>
                      <a:pt x="1182" y="154"/>
                    </a:lnTo>
                    <a:lnTo>
                      <a:pt x="1126" y="154"/>
                    </a:lnTo>
                    <a:lnTo>
                      <a:pt x="1069" y="154"/>
                    </a:lnTo>
                    <a:lnTo>
                      <a:pt x="1014" y="154"/>
                    </a:lnTo>
                    <a:lnTo>
                      <a:pt x="958" y="154"/>
                    </a:lnTo>
                    <a:lnTo>
                      <a:pt x="901" y="154"/>
                    </a:lnTo>
                    <a:lnTo>
                      <a:pt x="845" y="154"/>
                    </a:lnTo>
                    <a:lnTo>
                      <a:pt x="788" y="154"/>
                    </a:lnTo>
                    <a:lnTo>
                      <a:pt x="732" y="154"/>
                    </a:lnTo>
                    <a:lnTo>
                      <a:pt x="675" y="154"/>
                    </a:lnTo>
                    <a:lnTo>
                      <a:pt x="620" y="154"/>
                    </a:lnTo>
                    <a:lnTo>
                      <a:pt x="564" y="154"/>
                    </a:lnTo>
                    <a:lnTo>
                      <a:pt x="507" y="154"/>
                    </a:lnTo>
                    <a:lnTo>
                      <a:pt x="451" y="154"/>
                    </a:lnTo>
                    <a:lnTo>
                      <a:pt x="394" y="154"/>
                    </a:lnTo>
                    <a:lnTo>
                      <a:pt x="338" y="153"/>
                    </a:lnTo>
                    <a:lnTo>
                      <a:pt x="281" y="153"/>
                    </a:lnTo>
                    <a:lnTo>
                      <a:pt x="225" y="153"/>
                    </a:lnTo>
                    <a:lnTo>
                      <a:pt x="170" y="153"/>
                    </a:lnTo>
                    <a:lnTo>
                      <a:pt x="113" y="153"/>
                    </a:lnTo>
                    <a:lnTo>
                      <a:pt x="57" y="153"/>
                    </a:lnTo>
                    <a:lnTo>
                      <a:pt x="0" y="153"/>
                    </a:lnTo>
                    <a:close/>
                  </a:path>
                </a:pathLst>
              </a:custGeom>
              <a:solidFill>
                <a:srgbClr val="494F5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90" name="Freeform 15"/>
              <p:cNvSpPr>
                <a:spLocks/>
              </p:cNvSpPr>
              <p:nvPr/>
            </p:nvSpPr>
            <p:spPr bwMode="auto">
              <a:xfrm>
                <a:off x="522" y="1815"/>
                <a:ext cx="854" cy="78"/>
              </a:xfrm>
              <a:custGeom>
                <a:avLst/>
                <a:gdLst>
                  <a:gd name="T0" fmla="*/ 0 w 1710"/>
                  <a:gd name="T1" fmla="*/ 1 h 155"/>
                  <a:gd name="T2" fmla="*/ 0 w 1710"/>
                  <a:gd name="T3" fmla="*/ 1 h 155"/>
                  <a:gd name="T4" fmla="*/ 0 w 1710"/>
                  <a:gd name="T5" fmla="*/ 1 h 155"/>
                  <a:gd name="T6" fmla="*/ 0 w 1710"/>
                  <a:gd name="T7" fmla="*/ 1 h 155"/>
                  <a:gd name="T8" fmla="*/ 0 w 1710"/>
                  <a:gd name="T9" fmla="*/ 1 h 155"/>
                  <a:gd name="T10" fmla="*/ 0 w 1710"/>
                  <a:gd name="T11" fmla="*/ 1 h 155"/>
                  <a:gd name="T12" fmla="*/ 0 w 1710"/>
                  <a:gd name="T13" fmla="*/ 1 h 155"/>
                  <a:gd name="T14" fmla="*/ 0 w 1710"/>
                  <a:gd name="T15" fmla="*/ 1 h 155"/>
                  <a:gd name="T16" fmla="*/ 0 w 1710"/>
                  <a:gd name="T17" fmla="*/ 1 h 155"/>
                  <a:gd name="T18" fmla="*/ 0 w 1710"/>
                  <a:gd name="T19" fmla="*/ 1 h 155"/>
                  <a:gd name="T20" fmla="*/ 0 w 1710"/>
                  <a:gd name="T21" fmla="*/ 1 h 155"/>
                  <a:gd name="T22" fmla="*/ 0 w 1710"/>
                  <a:gd name="T23" fmla="*/ 1 h 155"/>
                  <a:gd name="T24" fmla="*/ 0 w 1710"/>
                  <a:gd name="T25" fmla="*/ 1 h 155"/>
                  <a:gd name="T26" fmla="*/ 0 w 1710"/>
                  <a:gd name="T27" fmla="*/ 1 h 155"/>
                  <a:gd name="T28" fmla="*/ 0 w 1710"/>
                  <a:gd name="T29" fmla="*/ 1 h 155"/>
                  <a:gd name="T30" fmla="*/ 0 w 1710"/>
                  <a:gd name="T31" fmla="*/ 1 h 155"/>
                  <a:gd name="T32" fmla="*/ 0 w 1710"/>
                  <a:gd name="T33" fmla="*/ 1 h 155"/>
                  <a:gd name="T34" fmla="*/ 0 w 1710"/>
                  <a:gd name="T35" fmla="*/ 1 h 155"/>
                  <a:gd name="T36" fmla="*/ 0 w 1710"/>
                  <a:gd name="T37" fmla="*/ 1 h 155"/>
                  <a:gd name="T38" fmla="*/ 0 w 1710"/>
                  <a:gd name="T39" fmla="*/ 0 h 155"/>
                  <a:gd name="T40" fmla="*/ 0 w 1710"/>
                  <a:gd name="T41" fmla="*/ 1 h 155"/>
                  <a:gd name="T42" fmla="*/ 0 w 1710"/>
                  <a:gd name="T43" fmla="*/ 1 h 155"/>
                  <a:gd name="T44" fmla="*/ 0 w 1710"/>
                  <a:gd name="T45" fmla="*/ 1 h 155"/>
                  <a:gd name="T46" fmla="*/ 0 w 1710"/>
                  <a:gd name="T47" fmla="*/ 1 h 155"/>
                  <a:gd name="T48" fmla="*/ 0 w 1710"/>
                  <a:gd name="T49" fmla="*/ 1 h 155"/>
                  <a:gd name="T50" fmla="*/ 0 w 1710"/>
                  <a:gd name="T51" fmla="*/ 1 h 155"/>
                  <a:gd name="T52" fmla="*/ 0 w 1710"/>
                  <a:gd name="T53" fmla="*/ 1 h 155"/>
                  <a:gd name="T54" fmla="*/ 0 w 1710"/>
                  <a:gd name="T55" fmla="*/ 1 h 155"/>
                  <a:gd name="T56" fmla="*/ 0 w 1710"/>
                  <a:gd name="T57" fmla="*/ 1 h 155"/>
                  <a:gd name="T58" fmla="*/ 0 w 1710"/>
                  <a:gd name="T59" fmla="*/ 1 h 155"/>
                  <a:gd name="T60" fmla="*/ 0 w 1710"/>
                  <a:gd name="T61" fmla="*/ 1 h 155"/>
                  <a:gd name="T62" fmla="*/ 0 w 1710"/>
                  <a:gd name="T63" fmla="*/ 1 h 155"/>
                  <a:gd name="T64" fmla="*/ 0 w 1710"/>
                  <a:gd name="T65" fmla="*/ 1 h 155"/>
                  <a:gd name="T66" fmla="*/ 0 w 1710"/>
                  <a:gd name="T67" fmla="*/ 1 h 155"/>
                  <a:gd name="T68" fmla="*/ 0 w 1710"/>
                  <a:gd name="T69" fmla="*/ 1 h 155"/>
                  <a:gd name="T70" fmla="*/ 0 w 1710"/>
                  <a:gd name="T71" fmla="*/ 1 h 155"/>
                  <a:gd name="T72" fmla="*/ 0 w 1710"/>
                  <a:gd name="T73" fmla="*/ 1 h 155"/>
                  <a:gd name="T74" fmla="*/ 0 w 1710"/>
                  <a:gd name="T75" fmla="*/ 1 h 155"/>
                  <a:gd name="T76" fmla="*/ 0 w 1710"/>
                  <a:gd name="T77" fmla="*/ 1 h 155"/>
                  <a:gd name="T78" fmla="*/ 0 w 1710"/>
                  <a:gd name="T79" fmla="*/ 1 h 155"/>
                  <a:gd name="T80" fmla="*/ 0 w 1710"/>
                  <a:gd name="T81" fmla="*/ 1 h 155"/>
                  <a:gd name="T82" fmla="*/ 0 w 1710"/>
                  <a:gd name="T83" fmla="*/ 1 h 155"/>
                  <a:gd name="T84" fmla="*/ 0 w 1710"/>
                  <a:gd name="T85" fmla="*/ 1 h 155"/>
                  <a:gd name="T86" fmla="*/ 0 w 1710"/>
                  <a:gd name="T87" fmla="*/ 1 h 15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710"/>
                  <a:gd name="T133" fmla="*/ 0 h 155"/>
                  <a:gd name="T134" fmla="*/ 1710 w 1710"/>
                  <a:gd name="T135" fmla="*/ 155 h 15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710" h="155">
                    <a:moveTo>
                      <a:pt x="0" y="149"/>
                    </a:moveTo>
                    <a:lnTo>
                      <a:pt x="18" y="132"/>
                    </a:lnTo>
                    <a:lnTo>
                      <a:pt x="34" y="114"/>
                    </a:lnTo>
                    <a:lnTo>
                      <a:pt x="51" y="96"/>
                    </a:lnTo>
                    <a:lnTo>
                      <a:pt x="68" y="78"/>
                    </a:lnTo>
                    <a:lnTo>
                      <a:pt x="84" y="60"/>
                    </a:lnTo>
                    <a:lnTo>
                      <a:pt x="102" y="42"/>
                    </a:lnTo>
                    <a:lnTo>
                      <a:pt x="119" y="24"/>
                    </a:lnTo>
                    <a:lnTo>
                      <a:pt x="136" y="7"/>
                    </a:lnTo>
                    <a:lnTo>
                      <a:pt x="179" y="7"/>
                    </a:lnTo>
                    <a:lnTo>
                      <a:pt x="221" y="7"/>
                    </a:lnTo>
                    <a:lnTo>
                      <a:pt x="263" y="5"/>
                    </a:lnTo>
                    <a:lnTo>
                      <a:pt x="306" y="5"/>
                    </a:lnTo>
                    <a:lnTo>
                      <a:pt x="348" y="5"/>
                    </a:lnTo>
                    <a:lnTo>
                      <a:pt x="391" y="5"/>
                    </a:lnTo>
                    <a:lnTo>
                      <a:pt x="432" y="5"/>
                    </a:lnTo>
                    <a:lnTo>
                      <a:pt x="475" y="4"/>
                    </a:lnTo>
                    <a:lnTo>
                      <a:pt x="517" y="4"/>
                    </a:lnTo>
                    <a:lnTo>
                      <a:pt x="560" y="4"/>
                    </a:lnTo>
                    <a:lnTo>
                      <a:pt x="603" y="4"/>
                    </a:lnTo>
                    <a:lnTo>
                      <a:pt x="645" y="4"/>
                    </a:lnTo>
                    <a:lnTo>
                      <a:pt x="687" y="4"/>
                    </a:lnTo>
                    <a:lnTo>
                      <a:pt x="729" y="3"/>
                    </a:lnTo>
                    <a:lnTo>
                      <a:pt x="772" y="3"/>
                    </a:lnTo>
                    <a:lnTo>
                      <a:pt x="815" y="3"/>
                    </a:lnTo>
                    <a:lnTo>
                      <a:pt x="857" y="3"/>
                    </a:lnTo>
                    <a:lnTo>
                      <a:pt x="899" y="3"/>
                    </a:lnTo>
                    <a:lnTo>
                      <a:pt x="941" y="2"/>
                    </a:lnTo>
                    <a:lnTo>
                      <a:pt x="984" y="2"/>
                    </a:lnTo>
                    <a:lnTo>
                      <a:pt x="1027" y="2"/>
                    </a:lnTo>
                    <a:lnTo>
                      <a:pt x="1068" y="2"/>
                    </a:lnTo>
                    <a:lnTo>
                      <a:pt x="1111" y="2"/>
                    </a:lnTo>
                    <a:lnTo>
                      <a:pt x="1153" y="1"/>
                    </a:lnTo>
                    <a:lnTo>
                      <a:pt x="1196" y="1"/>
                    </a:lnTo>
                    <a:lnTo>
                      <a:pt x="1237" y="1"/>
                    </a:lnTo>
                    <a:lnTo>
                      <a:pt x="1280" y="1"/>
                    </a:lnTo>
                    <a:lnTo>
                      <a:pt x="1323" y="1"/>
                    </a:lnTo>
                    <a:lnTo>
                      <a:pt x="1364" y="1"/>
                    </a:lnTo>
                    <a:lnTo>
                      <a:pt x="1407" y="0"/>
                    </a:lnTo>
                    <a:lnTo>
                      <a:pt x="1448" y="0"/>
                    </a:lnTo>
                    <a:lnTo>
                      <a:pt x="1491" y="0"/>
                    </a:lnTo>
                    <a:lnTo>
                      <a:pt x="1505" y="9"/>
                    </a:lnTo>
                    <a:lnTo>
                      <a:pt x="1518" y="19"/>
                    </a:lnTo>
                    <a:lnTo>
                      <a:pt x="1531" y="28"/>
                    </a:lnTo>
                    <a:lnTo>
                      <a:pt x="1545" y="39"/>
                    </a:lnTo>
                    <a:lnTo>
                      <a:pt x="1559" y="48"/>
                    </a:lnTo>
                    <a:lnTo>
                      <a:pt x="1573" y="58"/>
                    </a:lnTo>
                    <a:lnTo>
                      <a:pt x="1586" y="68"/>
                    </a:lnTo>
                    <a:lnTo>
                      <a:pt x="1600" y="77"/>
                    </a:lnTo>
                    <a:lnTo>
                      <a:pt x="1613" y="87"/>
                    </a:lnTo>
                    <a:lnTo>
                      <a:pt x="1627" y="96"/>
                    </a:lnTo>
                    <a:lnTo>
                      <a:pt x="1641" y="107"/>
                    </a:lnTo>
                    <a:lnTo>
                      <a:pt x="1654" y="116"/>
                    </a:lnTo>
                    <a:lnTo>
                      <a:pt x="1668" y="126"/>
                    </a:lnTo>
                    <a:lnTo>
                      <a:pt x="1682" y="136"/>
                    </a:lnTo>
                    <a:lnTo>
                      <a:pt x="1696" y="146"/>
                    </a:lnTo>
                    <a:lnTo>
                      <a:pt x="1710" y="155"/>
                    </a:lnTo>
                    <a:lnTo>
                      <a:pt x="1657" y="155"/>
                    </a:lnTo>
                    <a:lnTo>
                      <a:pt x="1603" y="155"/>
                    </a:lnTo>
                    <a:lnTo>
                      <a:pt x="1550" y="154"/>
                    </a:lnTo>
                    <a:lnTo>
                      <a:pt x="1497" y="154"/>
                    </a:lnTo>
                    <a:lnTo>
                      <a:pt x="1442" y="154"/>
                    </a:lnTo>
                    <a:lnTo>
                      <a:pt x="1389" y="154"/>
                    </a:lnTo>
                    <a:lnTo>
                      <a:pt x="1336" y="154"/>
                    </a:lnTo>
                    <a:lnTo>
                      <a:pt x="1282" y="154"/>
                    </a:lnTo>
                    <a:lnTo>
                      <a:pt x="1229" y="154"/>
                    </a:lnTo>
                    <a:lnTo>
                      <a:pt x="1176" y="153"/>
                    </a:lnTo>
                    <a:lnTo>
                      <a:pt x="1122" y="153"/>
                    </a:lnTo>
                    <a:lnTo>
                      <a:pt x="1069" y="153"/>
                    </a:lnTo>
                    <a:lnTo>
                      <a:pt x="1016" y="153"/>
                    </a:lnTo>
                    <a:lnTo>
                      <a:pt x="962" y="153"/>
                    </a:lnTo>
                    <a:lnTo>
                      <a:pt x="909" y="153"/>
                    </a:lnTo>
                    <a:lnTo>
                      <a:pt x="855" y="152"/>
                    </a:lnTo>
                    <a:lnTo>
                      <a:pt x="802" y="152"/>
                    </a:lnTo>
                    <a:lnTo>
                      <a:pt x="749" y="152"/>
                    </a:lnTo>
                    <a:lnTo>
                      <a:pt x="695" y="152"/>
                    </a:lnTo>
                    <a:lnTo>
                      <a:pt x="642" y="152"/>
                    </a:lnTo>
                    <a:lnTo>
                      <a:pt x="588" y="152"/>
                    </a:lnTo>
                    <a:lnTo>
                      <a:pt x="535" y="152"/>
                    </a:lnTo>
                    <a:lnTo>
                      <a:pt x="482" y="151"/>
                    </a:lnTo>
                    <a:lnTo>
                      <a:pt x="428" y="151"/>
                    </a:lnTo>
                    <a:lnTo>
                      <a:pt x="375" y="151"/>
                    </a:lnTo>
                    <a:lnTo>
                      <a:pt x="321" y="151"/>
                    </a:lnTo>
                    <a:lnTo>
                      <a:pt x="268" y="151"/>
                    </a:lnTo>
                    <a:lnTo>
                      <a:pt x="215" y="151"/>
                    </a:lnTo>
                    <a:lnTo>
                      <a:pt x="160" y="151"/>
                    </a:lnTo>
                    <a:lnTo>
                      <a:pt x="107" y="149"/>
                    </a:lnTo>
                    <a:lnTo>
                      <a:pt x="53" y="149"/>
                    </a:lnTo>
                    <a:lnTo>
                      <a:pt x="0" y="149"/>
                    </a:lnTo>
                    <a:close/>
                  </a:path>
                </a:pathLst>
              </a:custGeom>
              <a:solidFill>
                <a:srgbClr val="4751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91" name="Freeform 60"/>
              <p:cNvSpPr>
                <a:spLocks/>
              </p:cNvSpPr>
              <p:nvPr/>
            </p:nvSpPr>
            <p:spPr bwMode="auto">
              <a:xfrm>
                <a:off x="1061" y="1923"/>
                <a:ext cx="23" cy="25"/>
              </a:xfrm>
              <a:custGeom>
                <a:avLst/>
                <a:gdLst>
                  <a:gd name="T0" fmla="*/ 0 w 48"/>
                  <a:gd name="T1" fmla="*/ 0 h 50"/>
                  <a:gd name="T2" fmla="*/ 0 w 48"/>
                  <a:gd name="T3" fmla="*/ 1 h 50"/>
                  <a:gd name="T4" fmla="*/ 0 w 48"/>
                  <a:gd name="T5" fmla="*/ 1 h 50"/>
                  <a:gd name="T6" fmla="*/ 0 w 48"/>
                  <a:gd name="T7" fmla="*/ 1 h 50"/>
                  <a:gd name="T8" fmla="*/ 0 w 48"/>
                  <a:gd name="T9" fmla="*/ 1 h 50"/>
                  <a:gd name="T10" fmla="*/ 0 w 48"/>
                  <a:gd name="T11" fmla="*/ 1 h 50"/>
                  <a:gd name="T12" fmla="*/ 0 w 48"/>
                  <a:gd name="T13" fmla="*/ 1 h 50"/>
                  <a:gd name="T14" fmla="*/ 0 w 48"/>
                  <a:gd name="T15" fmla="*/ 1 h 50"/>
                  <a:gd name="T16" fmla="*/ 0 w 48"/>
                  <a:gd name="T17" fmla="*/ 1 h 50"/>
                  <a:gd name="T18" fmla="*/ 0 w 48"/>
                  <a:gd name="T19" fmla="*/ 1 h 50"/>
                  <a:gd name="T20" fmla="*/ 0 w 48"/>
                  <a:gd name="T21" fmla="*/ 1 h 50"/>
                  <a:gd name="T22" fmla="*/ 0 w 48"/>
                  <a:gd name="T23" fmla="*/ 1 h 50"/>
                  <a:gd name="T24" fmla="*/ 0 w 48"/>
                  <a:gd name="T25" fmla="*/ 1 h 50"/>
                  <a:gd name="T26" fmla="*/ 0 w 48"/>
                  <a:gd name="T27" fmla="*/ 1 h 50"/>
                  <a:gd name="T28" fmla="*/ 0 w 48"/>
                  <a:gd name="T29" fmla="*/ 1 h 50"/>
                  <a:gd name="T30" fmla="*/ 0 w 48"/>
                  <a:gd name="T31" fmla="*/ 1 h 50"/>
                  <a:gd name="T32" fmla="*/ 0 w 48"/>
                  <a:gd name="T33" fmla="*/ 0 h 5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8"/>
                  <a:gd name="T52" fmla="*/ 0 h 50"/>
                  <a:gd name="T53" fmla="*/ 48 w 48"/>
                  <a:gd name="T54" fmla="*/ 50 h 5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8" h="50">
                    <a:moveTo>
                      <a:pt x="25" y="0"/>
                    </a:moveTo>
                    <a:lnTo>
                      <a:pt x="34" y="2"/>
                    </a:lnTo>
                    <a:lnTo>
                      <a:pt x="41" y="7"/>
                    </a:lnTo>
                    <a:lnTo>
                      <a:pt x="45" y="15"/>
                    </a:lnTo>
                    <a:lnTo>
                      <a:pt x="48" y="25"/>
                    </a:lnTo>
                    <a:lnTo>
                      <a:pt x="45" y="35"/>
                    </a:lnTo>
                    <a:lnTo>
                      <a:pt x="41" y="43"/>
                    </a:lnTo>
                    <a:lnTo>
                      <a:pt x="34" y="47"/>
                    </a:lnTo>
                    <a:lnTo>
                      <a:pt x="25" y="50"/>
                    </a:lnTo>
                    <a:lnTo>
                      <a:pt x="15" y="47"/>
                    </a:lnTo>
                    <a:lnTo>
                      <a:pt x="7" y="43"/>
                    </a:lnTo>
                    <a:lnTo>
                      <a:pt x="3" y="35"/>
                    </a:lnTo>
                    <a:lnTo>
                      <a:pt x="0" y="25"/>
                    </a:lnTo>
                    <a:lnTo>
                      <a:pt x="3" y="15"/>
                    </a:lnTo>
                    <a:lnTo>
                      <a:pt x="7" y="7"/>
                    </a:lnTo>
                    <a:lnTo>
                      <a:pt x="15" y="2"/>
                    </a:lnTo>
                    <a:lnTo>
                      <a:pt x="25" y="0"/>
                    </a:lnTo>
                    <a:close/>
                  </a:path>
                </a:pathLst>
              </a:custGeom>
              <a:solidFill>
                <a:srgbClr val="5660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92" name="Freeform 67"/>
              <p:cNvSpPr>
                <a:spLocks/>
              </p:cNvSpPr>
              <p:nvPr/>
            </p:nvSpPr>
            <p:spPr bwMode="auto">
              <a:xfrm>
                <a:off x="1125" y="1927"/>
                <a:ext cx="24" cy="24"/>
              </a:xfrm>
              <a:custGeom>
                <a:avLst/>
                <a:gdLst>
                  <a:gd name="T0" fmla="*/ 0 w 49"/>
                  <a:gd name="T1" fmla="*/ 0 h 50"/>
                  <a:gd name="T2" fmla="*/ 0 w 49"/>
                  <a:gd name="T3" fmla="*/ 0 h 50"/>
                  <a:gd name="T4" fmla="*/ 0 w 49"/>
                  <a:gd name="T5" fmla="*/ 0 h 50"/>
                  <a:gd name="T6" fmla="*/ 0 w 49"/>
                  <a:gd name="T7" fmla="*/ 0 h 50"/>
                  <a:gd name="T8" fmla="*/ 0 w 49"/>
                  <a:gd name="T9" fmla="*/ 0 h 50"/>
                  <a:gd name="T10" fmla="*/ 0 w 49"/>
                  <a:gd name="T11" fmla="*/ 0 h 50"/>
                  <a:gd name="T12" fmla="*/ 0 w 49"/>
                  <a:gd name="T13" fmla="*/ 0 h 50"/>
                  <a:gd name="T14" fmla="*/ 0 w 49"/>
                  <a:gd name="T15" fmla="*/ 0 h 50"/>
                  <a:gd name="T16" fmla="*/ 0 w 49"/>
                  <a:gd name="T17" fmla="*/ 0 h 50"/>
                  <a:gd name="T18" fmla="*/ 0 w 49"/>
                  <a:gd name="T19" fmla="*/ 0 h 50"/>
                  <a:gd name="T20" fmla="*/ 0 w 49"/>
                  <a:gd name="T21" fmla="*/ 0 h 50"/>
                  <a:gd name="T22" fmla="*/ 0 w 49"/>
                  <a:gd name="T23" fmla="*/ 0 h 50"/>
                  <a:gd name="T24" fmla="*/ 0 w 49"/>
                  <a:gd name="T25" fmla="*/ 0 h 50"/>
                  <a:gd name="T26" fmla="*/ 0 w 49"/>
                  <a:gd name="T27" fmla="*/ 0 h 50"/>
                  <a:gd name="T28" fmla="*/ 0 w 49"/>
                  <a:gd name="T29" fmla="*/ 0 h 50"/>
                  <a:gd name="T30" fmla="*/ 0 w 49"/>
                  <a:gd name="T31" fmla="*/ 0 h 50"/>
                  <a:gd name="T32" fmla="*/ 0 w 49"/>
                  <a:gd name="T33" fmla="*/ 0 h 5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9"/>
                  <a:gd name="T52" fmla="*/ 0 h 50"/>
                  <a:gd name="T53" fmla="*/ 49 w 49"/>
                  <a:gd name="T54" fmla="*/ 50 h 5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9" h="50">
                    <a:moveTo>
                      <a:pt x="26" y="0"/>
                    </a:moveTo>
                    <a:lnTo>
                      <a:pt x="34" y="2"/>
                    </a:lnTo>
                    <a:lnTo>
                      <a:pt x="42" y="7"/>
                    </a:lnTo>
                    <a:lnTo>
                      <a:pt x="46" y="15"/>
                    </a:lnTo>
                    <a:lnTo>
                      <a:pt x="49" y="24"/>
                    </a:lnTo>
                    <a:lnTo>
                      <a:pt x="46" y="33"/>
                    </a:lnTo>
                    <a:lnTo>
                      <a:pt x="42" y="42"/>
                    </a:lnTo>
                    <a:lnTo>
                      <a:pt x="34" y="47"/>
                    </a:lnTo>
                    <a:lnTo>
                      <a:pt x="26" y="50"/>
                    </a:lnTo>
                    <a:lnTo>
                      <a:pt x="16" y="47"/>
                    </a:lnTo>
                    <a:lnTo>
                      <a:pt x="8" y="42"/>
                    </a:lnTo>
                    <a:lnTo>
                      <a:pt x="3" y="33"/>
                    </a:lnTo>
                    <a:lnTo>
                      <a:pt x="0" y="24"/>
                    </a:lnTo>
                    <a:lnTo>
                      <a:pt x="3" y="15"/>
                    </a:lnTo>
                    <a:lnTo>
                      <a:pt x="8" y="7"/>
                    </a:lnTo>
                    <a:lnTo>
                      <a:pt x="16" y="2"/>
                    </a:lnTo>
                    <a:lnTo>
                      <a:pt x="26" y="0"/>
                    </a:lnTo>
                    <a:close/>
                  </a:path>
                </a:pathLst>
              </a:custGeom>
              <a:solidFill>
                <a:srgbClr val="5660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93" name="Freeform 72"/>
              <p:cNvSpPr>
                <a:spLocks/>
              </p:cNvSpPr>
              <p:nvPr/>
            </p:nvSpPr>
            <p:spPr bwMode="auto">
              <a:xfrm>
                <a:off x="1220" y="1923"/>
                <a:ext cx="35" cy="37"/>
              </a:xfrm>
              <a:custGeom>
                <a:avLst/>
                <a:gdLst>
                  <a:gd name="T0" fmla="*/ 0 w 71"/>
                  <a:gd name="T1" fmla="*/ 0 h 74"/>
                  <a:gd name="T2" fmla="*/ 0 w 71"/>
                  <a:gd name="T3" fmla="*/ 1 h 74"/>
                  <a:gd name="T4" fmla="*/ 0 w 71"/>
                  <a:gd name="T5" fmla="*/ 1 h 74"/>
                  <a:gd name="T6" fmla="*/ 0 w 71"/>
                  <a:gd name="T7" fmla="*/ 1 h 74"/>
                  <a:gd name="T8" fmla="*/ 0 w 71"/>
                  <a:gd name="T9" fmla="*/ 1 h 74"/>
                  <a:gd name="T10" fmla="*/ 0 w 71"/>
                  <a:gd name="T11" fmla="*/ 1 h 74"/>
                  <a:gd name="T12" fmla="*/ 0 w 71"/>
                  <a:gd name="T13" fmla="*/ 1 h 74"/>
                  <a:gd name="T14" fmla="*/ 0 w 71"/>
                  <a:gd name="T15" fmla="*/ 1 h 74"/>
                  <a:gd name="T16" fmla="*/ 0 w 71"/>
                  <a:gd name="T17" fmla="*/ 1 h 74"/>
                  <a:gd name="T18" fmla="*/ 0 w 71"/>
                  <a:gd name="T19" fmla="*/ 1 h 74"/>
                  <a:gd name="T20" fmla="*/ 0 w 71"/>
                  <a:gd name="T21" fmla="*/ 1 h 74"/>
                  <a:gd name="T22" fmla="*/ 0 w 71"/>
                  <a:gd name="T23" fmla="*/ 1 h 74"/>
                  <a:gd name="T24" fmla="*/ 0 w 71"/>
                  <a:gd name="T25" fmla="*/ 1 h 74"/>
                  <a:gd name="T26" fmla="*/ 0 w 71"/>
                  <a:gd name="T27" fmla="*/ 1 h 74"/>
                  <a:gd name="T28" fmla="*/ 0 w 71"/>
                  <a:gd name="T29" fmla="*/ 1 h 74"/>
                  <a:gd name="T30" fmla="*/ 0 w 71"/>
                  <a:gd name="T31" fmla="*/ 1 h 74"/>
                  <a:gd name="T32" fmla="*/ 0 w 71"/>
                  <a:gd name="T33" fmla="*/ 1 h 74"/>
                  <a:gd name="T34" fmla="*/ 0 w 71"/>
                  <a:gd name="T35" fmla="*/ 1 h 74"/>
                  <a:gd name="T36" fmla="*/ 0 w 71"/>
                  <a:gd name="T37" fmla="*/ 1 h 74"/>
                  <a:gd name="T38" fmla="*/ 0 w 71"/>
                  <a:gd name="T39" fmla="*/ 1 h 74"/>
                  <a:gd name="T40" fmla="*/ 0 w 71"/>
                  <a:gd name="T41" fmla="*/ 1 h 74"/>
                  <a:gd name="T42" fmla="*/ 0 w 71"/>
                  <a:gd name="T43" fmla="*/ 1 h 74"/>
                  <a:gd name="T44" fmla="*/ 0 w 71"/>
                  <a:gd name="T45" fmla="*/ 1 h 74"/>
                  <a:gd name="T46" fmla="*/ 0 w 71"/>
                  <a:gd name="T47" fmla="*/ 1 h 74"/>
                  <a:gd name="T48" fmla="*/ 0 w 71"/>
                  <a:gd name="T49" fmla="*/ 1 h 74"/>
                  <a:gd name="T50" fmla="*/ 0 w 71"/>
                  <a:gd name="T51" fmla="*/ 1 h 74"/>
                  <a:gd name="T52" fmla="*/ 0 w 71"/>
                  <a:gd name="T53" fmla="*/ 1 h 74"/>
                  <a:gd name="T54" fmla="*/ 0 w 71"/>
                  <a:gd name="T55" fmla="*/ 1 h 74"/>
                  <a:gd name="T56" fmla="*/ 0 w 71"/>
                  <a:gd name="T57" fmla="*/ 1 h 74"/>
                  <a:gd name="T58" fmla="*/ 0 w 71"/>
                  <a:gd name="T59" fmla="*/ 1 h 74"/>
                  <a:gd name="T60" fmla="*/ 0 w 71"/>
                  <a:gd name="T61" fmla="*/ 1 h 74"/>
                  <a:gd name="T62" fmla="*/ 0 w 71"/>
                  <a:gd name="T63" fmla="*/ 1 h 74"/>
                  <a:gd name="T64" fmla="*/ 0 w 71"/>
                  <a:gd name="T65" fmla="*/ 0 h 7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1"/>
                  <a:gd name="T100" fmla="*/ 0 h 74"/>
                  <a:gd name="T101" fmla="*/ 71 w 71"/>
                  <a:gd name="T102" fmla="*/ 74 h 7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1" h="74">
                    <a:moveTo>
                      <a:pt x="36" y="0"/>
                    </a:moveTo>
                    <a:lnTo>
                      <a:pt x="43" y="1"/>
                    </a:lnTo>
                    <a:lnTo>
                      <a:pt x="49" y="2"/>
                    </a:lnTo>
                    <a:lnTo>
                      <a:pt x="56" y="6"/>
                    </a:lnTo>
                    <a:lnTo>
                      <a:pt x="60" y="10"/>
                    </a:lnTo>
                    <a:lnTo>
                      <a:pt x="65" y="16"/>
                    </a:lnTo>
                    <a:lnTo>
                      <a:pt x="68" y="22"/>
                    </a:lnTo>
                    <a:lnTo>
                      <a:pt x="69" y="29"/>
                    </a:lnTo>
                    <a:lnTo>
                      <a:pt x="71" y="37"/>
                    </a:lnTo>
                    <a:lnTo>
                      <a:pt x="69" y="44"/>
                    </a:lnTo>
                    <a:lnTo>
                      <a:pt x="68" y="51"/>
                    </a:lnTo>
                    <a:lnTo>
                      <a:pt x="65" y="58"/>
                    </a:lnTo>
                    <a:lnTo>
                      <a:pt x="60" y="62"/>
                    </a:lnTo>
                    <a:lnTo>
                      <a:pt x="56" y="67"/>
                    </a:lnTo>
                    <a:lnTo>
                      <a:pt x="49" y="70"/>
                    </a:lnTo>
                    <a:lnTo>
                      <a:pt x="43" y="73"/>
                    </a:lnTo>
                    <a:lnTo>
                      <a:pt x="36" y="74"/>
                    </a:lnTo>
                    <a:lnTo>
                      <a:pt x="29" y="73"/>
                    </a:lnTo>
                    <a:lnTo>
                      <a:pt x="22" y="70"/>
                    </a:lnTo>
                    <a:lnTo>
                      <a:pt x="17" y="67"/>
                    </a:lnTo>
                    <a:lnTo>
                      <a:pt x="11" y="62"/>
                    </a:lnTo>
                    <a:lnTo>
                      <a:pt x="6" y="58"/>
                    </a:lnTo>
                    <a:lnTo>
                      <a:pt x="3" y="51"/>
                    </a:lnTo>
                    <a:lnTo>
                      <a:pt x="2" y="44"/>
                    </a:lnTo>
                    <a:lnTo>
                      <a:pt x="0" y="37"/>
                    </a:lnTo>
                    <a:lnTo>
                      <a:pt x="2" y="29"/>
                    </a:lnTo>
                    <a:lnTo>
                      <a:pt x="3" y="22"/>
                    </a:lnTo>
                    <a:lnTo>
                      <a:pt x="6" y="16"/>
                    </a:lnTo>
                    <a:lnTo>
                      <a:pt x="11" y="10"/>
                    </a:lnTo>
                    <a:lnTo>
                      <a:pt x="17" y="6"/>
                    </a:lnTo>
                    <a:lnTo>
                      <a:pt x="22" y="2"/>
                    </a:lnTo>
                    <a:lnTo>
                      <a:pt x="29" y="1"/>
                    </a:lnTo>
                    <a:lnTo>
                      <a:pt x="36" y="0"/>
                    </a:lnTo>
                    <a:close/>
                  </a:path>
                </a:pathLst>
              </a:custGeom>
              <a:solidFill>
                <a:srgbClr val="5660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94" name="Freeform 73"/>
              <p:cNvSpPr>
                <a:spLocks/>
              </p:cNvSpPr>
              <p:nvPr/>
            </p:nvSpPr>
            <p:spPr bwMode="auto">
              <a:xfrm>
                <a:off x="1295" y="1924"/>
                <a:ext cx="35" cy="37"/>
              </a:xfrm>
              <a:custGeom>
                <a:avLst/>
                <a:gdLst>
                  <a:gd name="T0" fmla="*/ 1 w 69"/>
                  <a:gd name="T1" fmla="*/ 0 h 74"/>
                  <a:gd name="T2" fmla="*/ 1 w 69"/>
                  <a:gd name="T3" fmla="*/ 1 h 74"/>
                  <a:gd name="T4" fmla="*/ 1 w 69"/>
                  <a:gd name="T5" fmla="*/ 1 h 74"/>
                  <a:gd name="T6" fmla="*/ 1 w 69"/>
                  <a:gd name="T7" fmla="*/ 1 h 74"/>
                  <a:gd name="T8" fmla="*/ 1 w 69"/>
                  <a:gd name="T9" fmla="*/ 1 h 74"/>
                  <a:gd name="T10" fmla="*/ 1 w 69"/>
                  <a:gd name="T11" fmla="*/ 1 h 74"/>
                  <a:gd name="T12" fmla="*/ 1 w 69"/>
                  <a:gd name="T13" fmla="*/ 1 h 74"/>
                  <a:gd name="T14" fmla="*/ 1 w 69"/>
                  <a:gd name="T15" fmla="*/ 1 h 74"/>
                  <a:gd name="T16" fmla="*/ 1 w 69"/>
                  <a:gd name="T17" fmla="*/ 1 h 74"/>
                  <a:gd name="T18" fmla="*/ 1 w 69"/>
                  <a:gd name="T19" fmla="*/ 1 h 74"/>
                  <a:gd name="T20" fmla="*/ 1 w 69"/>
                  <a:gd name="T21" fmla="*/ 1 h 74"/>
                  <a:gd name="T22" fmla="*/ 1 w 69"/>
                  <a:gd name="T23" fmla="*/ 1 h 74"/>
                  <a:gd name="T24" fmla="*/ 1 w 69"/>
                  <a:gd name="T25" fmla="*/ 1 h 74"/>
                  <a:gd name="T26" fmla="*/ 1 w 69"/>
                  <a:gd name="T27" fmla="*/ 1 h 74"/>
                  <a:gd name="T28" fmla="*/ 1 w 69"/>
                  <a:gd name="T29" fmla="*/ 1 h 74"/>
                  <a:gd name="T30" fmla="*/ 1 w 69"/>
                  <a:gd name="T31" fmla="*/ 1 h 74"/>
                  <a:gd name="T32" fmla="*/ 1 w 69"/>
                  <a:gd name="T33" fmla="*/ 1 h 74"/>
                  <a:gd name="T34" fmla="*/ 1 w 69"/>
                  <a:gd name="T35" fmla="*/ 1 h 74"/>
                  <a:gd name="T36" fmla="*/ 1 w 69"/>
                  <a:gd name="T37" fmla="*/ 1 h 74"/>
                  <a:gd name="T38" fmla="*/ 1 w 69"/>
                  <a:gd name="T39" fmla="*/ 1 h 74"/>
                  <a:gd name="T40" fmla="*/ 1 w 69"/>
                  <a:gd name="T41" fmla="*/ 1 h 74"/>
                  <a:gd name="T42" fmla="*/ 1 w 69"/>
                  <a:gd name="T43" fmla="*/ 1 h 74"/>
                  <a:gd name="T44" fmla="*/ 1 w 69"/>
                  <a:gd name="T45" fmla="*/ 1 h 74"/>
                  <a:gd name="T46" fmla="*/ 1 w 69"/>
                  <a:gd name="T47" fmla="*/ 1 h 74"/>
                  <a:gd name="T48" fmla="*/ 0 w 69"/>
                  <a:gd name="T49" fmla="*/ 1 h 74"/>
                  <a:gd name="T50" fmla="*/ 1 w 69"/>
                  <a:gd name="T51" fmla="*/ 1 h 74"/>
                  <a:gd name="T52" fmla="*/ 1 w 69"/>
                  <a:gd name="T53" fmla="*/ 1 h 74"/>
                  <a:gd name="T54" fmla="*/ 1 w 69"/>
                  <a:gd name="T55" fmla="*/ 1 h 74"/>
                  <a:gd name="T56" fmla="*/ 1 w 69"/>
                  <a:gd name="T57" fmla="*/ 1 h 74"/>
                  <a:gd name="T58" fmla="*/ 1 w 69"/>
                  <a:gd name="T59" fmla="*/ 1 h 74"/>
                  <a:gd name="T60" fmla="*/ 1 w 69"/>
                  <a:gd name="T61" fmla="*/ 1 h 74"/>
                  <a:gd name="T62" fmla="*/ 1 w 69"/>
                  <a:gd name="T63" fmla="*/ 1 h 74"/>
                  <a:gd name="T64" fmla="*/ 1 w 69"/>
                  <a:gd name="T65" fmla="*/ 0 h 7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9"/>
                  <a:gd name="T100" fmla="*/ 0 h 74"/>
                  <a:gd name="T101" fmla="*/ 69 w 69"/>
                  <a:gd name="T102" fmla="*/ 74 h 7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9" h="74">
                    <a:moveTo>
                      <a:pt x="35" y="0"/>
                    </a:moveTo>
                    <a:lnTo>
                      <a:pt x="42" y="1"/>
                    </a:lnTo>
                    <a:lnTo>
                      <a:pt x="49" y="3"/>
                    </a:lnTo>
                    <a:lnTo>
                      <a:pt x="54" y="6"/>
                    </a:lnTo>
                    <a:lnTo>
                      <a:pt x="59" y="11"/>
                    </a:lnTo>
                    <a:lnTo>
                      <a:pt x="64" y="16"/>
                    </a:lnTo>
                    <a:lnTo>
                      <a:pt x="67" y="22"/>
                    </a:lnTo>
                    <a:lnTo>
                      <a:pt x="68" y="29"/>
                    </a:lnTo>
                    <a:lnTo>
                      <a:pt x="69" y="37"/>
                    </a:lnTo>
                    <a:lnTo>
                      <a:pt x="68" y="44"/>
                    </a:lnTo>
                    <a:lnTo>
                      <a:pt x="67" y="51"/>
                    </a:lnTo>
                    <a:lnTo>
                      <a:pt x="64" y="58"/>
                    </a:lnTo>
                    <a:lnTo>
                      <a:pt x="59" y="62"/>
                    </a:lnTo>
                    <a:lnTo>
                      <a:pt x="54" y="67"/>
                    </a:lnTo>
                    <a:lnTo>
                      <a:pt x="49" y="71"/>
                    </a:lnTo>
                    <a:lnTo>
                      <a:pt x="42" y="73"/>
                    </a:lnTo>
                    <a:lnTo>
                      <a:pt x="35" y="74"/>
                    </a:lnTo>
                    <a:lnTo>
                      <a:pt x="28" y="73"/>
                    </a:lnTo>
                    <a:lnTo>
                      <a:pt x="22" y="71"/>
                    </a:lnTo>
                    <a:lnTo>
                      <a:pt x="15" y="67"/>
                    </a:lnTo>
                    <a:lnTo>
                      <a:pt x="11" y="62"/>
                    </a:lnTo>
                    <a:lnTo>
                      <a:pt x="6" y="58"/>
                    </a:lnTo>
                    <a:lnTo>
                      <a:pt x="3" y="51"/>
                    </a:lnTo>
                    <a:lnTo>
                      <a:pt x="1" y="44"/>
                    </a:lnTo>
                    <a:lnTo>
                      <a:pt x="0" y="37"/>
                    </a:lnTo>
                    <a:lnTo>
                      <a:pt x="1" y="29"/>
                    </a:lnTo>
                    <a:lnTo>
                      <a:pt x="3" y="22"/>
                    </a:lnTo>
                    <a:lnTo>
                      <a:pt x="6" y="16"/>
                    </a:lnTo>
                    <a:lnTo>
                      <a:pt x="11" y="11"/>
                    </a:lnTo>
                    <a:lnTo>
                      <a:pt x="15" y="6"/>
                    </a:lnTo>
                    <a:lnTo>
                      <a:pt x="22" y="3"/>
                    </a:lnTo>
                    <a:lnTo>
                      <a:pt x="28" y="1"/>
                    </a:lnTo>
                    <a:lnTo>
                      <a:pt x="35" y="0"/>
                    </a:lnTo>
                    <a:close/>
                  </a:path>
                </a:pathLst>
              </a:custGeom>
              <a:solidFill>
                <a:srgbClr val="5660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95" name="Freeform 85"/>
              <p:cNvSpPr>
                <a:spLocks/>
              </p:cNvSpPr>
              <p:nvPr/>
            </p:nvSpPr>
            <p:spPr bwMode="auto">
              <a:xfrm>
                <a:off x="1058" y="1923"/>
                <a:ext cx="23" cy="25"/>
              </a:xfrm>
              <a:custGeom>
                <a:avLst/>
                <a:gdLst>
                  <a:gd name="T0" fmla="*/ 0 w 47"/>
                  <a:gd name="T1" fmla="*/ 0 h 50"/>
                  <a:gd name="T2" fmla="*/ 0 w 47"/>
                  <a:gd name="T3" fmla="*/ 1 h 50"/>
                  <a:gd name="T4" fmla="*/ 0 w 47"/>
                  <a:gd name="T5" fmla="*/ 1 h 50"/>
                  <a:gd name="T6" fmla="*/ 0 w 47"/>
                  <a:gd name="T7" fmla="*/ 1 h 50"/>
                  <a:gd name="T8" fmla="*/ 0 w 47"/>
                  <a:gd name="T9" fmla="*/ 1 h 50"/>
                  <a:gd name="T10" fmla="*/ 0 w 47"/>
                  <a:gd name="T11" fmla="*/ 1 h 50"/>
                  <a:gd name="T12" fmla="*/ 0 w 47"/>
                  <a:gd name="T13" fmla="*/ 1 h 50"/>
                  <a:gd name="T14" fmla="*/ 0 w 47"/>
                  <a:gd name="T15" fmla="*/ 1 h 50"/>
                  <a:gd name="T16" fmla="*/ 0 w 47"/>
                  <a:gd name="T17" fmla="*/ 1 h 50"/>
                  <a:gd name="T18" fmla="*/ 0 w 47"/>
                  <a:gd name="T19" fmla="*/ 1 h 50"/>
                  <a:gd name="T20" fmla="*/ 0 w 47"/>
                  <a:gd name="T21" fmla="*/ 1 h 50"/>
                  <a:gd name="T22" fmla="*/ 0 w 47"/>
                  <a:gd name="T23" fmla="*/ 1 h 50"/>
                  <a:gd name="T24" fmla="*/ 0 w 47"/>
                  <a:gd name="T25" fmla="*/ 1 h 50"/>
                  <a:gd name="T26" fmla="*/ 0 w 47"/>
                  <a:gd name="T27" fmla="*/ 1 h 50"/>
                  <a:gd name="T28" fmla="*/ 0 w 47"/>
                  <a:gd name="T29" fmla="*/ 1 h 50"/>
                  <a:gd name="T30" fmla="*/ 0 w 47"/>
                  <a:gd name="T31" fmla="*/ 1 h 50"/>
                  <a:gd name="T32" fmla="*/ 0 w 47"/>
                  <a:gd name="T33" fmla="*/ 0 h 5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7"/>
                  <a:gd name="T52" fmla="*/ 0 h 50"/>
                  <a:gd name="T53" fmla="*/ 47 w 47"/>
                  <a:gd name="T54" fmla="*/ 50 h 5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7" h="50">
                    <a:moveTo>
                      <a:pt x="24" y="0"/>
                    </a:moveTo>
                    <a:lnTo>
                      <a:pt x="33" y="2"/>
                    </a:lnTo>
                    <a:lnTo>
                      <a:pt x="40" y="7"/>
                    </a:lnTo>
                    <a:lnTo>
                      <a:pt x="45" y="15"/>
                    </a:lnTo>
                    <a:lnTo>
                      <a:pt x="47" y="25"/>
                    </a:lnTo>
                    <a:lnTo>
                      <a:pt x="45" y="35"/>
                    </a:lnTo>
                    <a:lnTo>
                      <a:pt x="40" y="43"/>
                    </a:lnTo>
                    <a:lnTo>
                      <a:pt x="33" y="47"/>
                    </a:lnTo>
                    <a:lnTo>
                      <a:pt x="24" y="50"/>
                    </a:lnTo>
                    <a:lnTo>
                      <a:pt x="15" y="47"/>
                    </a:lnTo>
                    <a:lnTo>
                      <a:pt x="7" y="43"/>
                    </a:lnTo>
                    <a:lnTo>
                      <a:pt x="2" y="35"/>
                    </a:lnTo>
                    <a:lnTo>
                      <a:pt x="0" y="25"/>
                    </a:lnTo>
                    <a:lnTo>
                      <a:pt x="2" y="15"/>
                    </a:lnTo>
                    <a:lnTo>
                      <a:pt x="7" y="7"/>
                    </a:lnTo>
                    <a:lnTo>
                      <a:pt x="15" y="2"/>
                    </a:lnTo>
                    <a:lnTo>
                      <a:pt x="24" y="0"/>
                    </a:lnTo>
                    <a:close/>
                  </a:path>
                </a:pathLst>
              </a:custGeom>
              <a:solidFill>
                <a:srgbClr val="0000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96" name="Freeform 92"/>
              <p:cNvSpPr>
                <a:spLocks/>
              </p:cNvSpPr>
              <p:nvPr/>
            </p:nvSpPr>
            <p:spPr bwMode="auto">
              <a:xfrm>
                <a:off x="1122" y="1927"/>
                <a:ext cx="23" cy="24"/>
              </a:xfrm>
              <a:custGeom>
                <a:avLst/>
                <a:gdLst>
                  <a:gd name="T0" fmla="*/ 0 w 47"/>
                  <a:gd name="T1" fmla="*/ 0 h 50"/>
                  <a:gd name="T2" fmla="*/ 0 w 47"/>
                  <a:gd name="T3" fmla="*/ 0 h 50"/>
                  <a:gd name="T4" fmla="*/ 0 w 47"/>
                  <a:gd name="T5" fmla="*/ 0 h 50"/>
                  <a:gd name="T6" fmla="*/ 0 w 47"/>
                  <a:gd name="T7" fmla="*/ 0 h 50"/>
                  <a:gd name="T8" fmla="*/ 0 w 47"/>
                  <a:gd name="T9" fmla="*/ 0 h 50"/>
                  <a:gd name="T10" fmla="*/ 0 w 47"/>
                  <a:gd name="T11" fmla="*/ 0 h 50"/>
                  <a:gd name="T12" fmla="*/ 0 w 47"/>
                  <a:gd name="T13" fmla="*/ 0 h 50"/>
                  <a:gd name="T14" fmla="*/ 0 w 47"/>
                  <a:gd name="T15" fmla="*/ 0 h 50"/>
                  <a:gd name="T16" fmla="*/ 0 w 47"/>
                  <a:gd name="T17" fmla="*/ 0 h 50"/>
                  <a:gd name="T18" fmla="*/ 0 w 47"/>
                  <a:gd name="T19" fmla="*/ 0 h 50"/>
                  <a:gd name="T20" fmla="*/ 0 w 47"/>
                  <a:gd name="T21" fmla="*/ 0 h 50"/>
                  <a:gd name="T22" fmla="*/ 0 w 47"/>
                  <a:gd name="T23" fmla="*/ 0 h 50"/>
                  <a:gd name="T24" fmla="*/ 0 w 47"/>
                  <a:gd name="T25" fmla="*/ 0 h 50"/>
                  <a:gd name="T26" fmla="*/ 0 w 47"/>
                  <a:gd name="T27" fmla="*/ 0 h 50"/>
                  <a:gd name="T28" fmla="*/ 0 w 47"/>
                  <a:gd name="T29" fmla="*/ 0 h 50"/>
                  <a:gd name="T30" fmla="*/ 0 w 47"/>
                  <a:gd name="T31" fmla="*/ 0 h 50"/>
                  <a:gd name="T32" fmla="*/ 0 w 47"/>
                  <a:gd name="T33" fmla="*/ 0 h 5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7"/>
                  <a:gd name="T52" fmla="*/ 0 h 50"/>
                  <a:gd name="T53" fmla="*/ 47 w 47"/>
                  <a:gd name="T54" fmla="*/ 50 h 5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7" h="50">
                    <a:moveTo>
                      <a:pt x="24" y="0"/>
                    </a:moveTo>
                    <a:lnTo>
                      <a:pt x="33" y="2"/>
                    </a:lnTo>
                    <a:lnTo>
                      <a:pt x="40" y="7"/>
                    </a:lnTo>
                    <a:lnTo>
                      <a:pt x="44" y="15"/>
                    </a:lnTo>
                    <a:lnTo>
                      <a:pt x="47" y="24"/>
                    </a:lnTo>
                    <a:lnTo>
                      <a:pt x="44" y="33"/>
                    </a:lnTo>
                    <a:lnTo>
                      <a:pt x="40" y="42"/>
                    </a:lnTo>
                    <a:lnTo>
                      <a:pt x="33" y="47"/>
                    </a:lnTo>
                    <a:lnTo>
                      <a:pt x="24" y="50"/>
                    </a:lnTo>
                    <a:lnTo>
                      <a:pt x="15" y="47"/>
                    </a:lnTo>
                    <a:lnTo>
                      <a:pt x="6" y="42"/>
                    </a:lnTo>
                    <a:lnTo>
                      <a:pt x="2" y="33"/>
                    </a:lnTo>
                    <a:lnTo>
                      <a:pt x="0" y="24"/>
                    </a:lnTo>
                    <a:lnTo>
                      <a:pt x="2" y="15"/>
                    </a:lnTo>
                    <a:lnTo>
                      <a:pt x="6" y="7"/>
                    </a:lnTo>
                    <a:lnTo>
                      <a:pt x="15" y="2"/>
                    </a:lnTo>
                    <a:lnTo>
                      <a:pt x="24" y="0"/>
                    </a:lnTo>
                    <a:close/>
                  </a:path>
                </a:pathLst>
              </a:custGeom>
              <a:solidFill>
                <a:srgbClr val="0000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97" name="Freeform 97"/>
              <p:cNvSpPr>
                <a:spLocks/>
              </p:cNvSpPr>
              <p:nvPr/>
            </p:nvSpPr>
            <p:spPr bwMode="auto">
              <a:xfrm>
                <a:off x="1216" y="1923"/>
                <a:ext cx="34" cy="37"/>
              </a:xfrm>
              <a:custGeom>
                <a:avLst/>
                <a:gdLst>
                  <a:gd name="T0" fmla="*/ 0 w 69"/>
                  <a:gd name="T1" fmla="*/ 0 h 74"/>
                  <a:gd name="T2" fmla="*/ 0 w 69"/>
                  <a:gd name="T3" fmla="*/ 1 h 74"/>
                  <a:gd name="T4" fmla="*/ 0 w 69"/>
                  <a:gd name="T5" fmla="*/ 1 h 74"/>
                  <a:gd name="T6" fmla="*/ 0 w 69"/>
                  <a:gd name="T7" fmla="*/ 1 h 74"/>
                  <a:gd name="T8" fmla="*/ 0 w 69"/>
                  <a:gd name="T9" fmla="*/ 1 h 74"/>
                  <a:gd name="T10" fmla="*/ 0 w 69"/>
                  <a:gd name="T11" fmla="*/ 1 h 74"/>
                  <a:gd name="T12" fmla="*/ 0 w 69"/>
                  <a:gd name="T13" fmla="*/ 1 h 74"/>
                  <a:gd name="T14" fmla="*/ 0 w 69"/>
                  <a:gd name="T15" fmla="*/ 1 h 74"/>
                  <a:gd name="T16" fmla="*/ 0 w 69"/>
                  <a:gd name="T17" fmla="*/ 1 h 74"/>
                  <a:gd name="T18" fmla="*/ 0 w 69"/>
                  <a:gd name="T19" fmla="*/ 1 h 74"/>
                  <a:gd name="T20" fmla="*/ 0 w 69"/>
                  <a:gd name="T21" fmla="*/ 1 h 74"/>
                  <a:gd name="T22" fmla="*/ 0 w 69"/>
                  <a:gd name="T23" fmla="*/ 1 h 74"/>
                  <a:gd name="T24" fmla="*/ 0 w 69"/>
                  <a:gd name="T25" fmla="*/ 1 h 74"/>
                  <a:gd name="T26" fmla="*/ 0 w 69"/>
                  <a:gd name="T27" fmla="*/ 1 h 74"/>
                  <a:gd name="T28" fmla="*/ 0 w 69"/>
                  <a:gd name="T29" fmla="*/ 1 h 74"/>
                  <a:gd name="T30" fmla="*/ 0 w 69"/>
                  <a:gd name="T31" fmla="*/ 1 h 74"/>
                  <a:gd name="T32" fmla="*/ 0 w 69"/>
                  <a:gd name="T33" fmla="*/ 1 h 74"/>
                  <a:gd name="T34" fmla="*/ 0 w 69"/>
                  <a:gd name="T35" fmla="*/ 1 h 74"/>
                  <a:gd name="T36" fmla="*/ 0 w 69"/>
                  <a:gd name="T37" fmla="*/ 1 h 74"/>
                  <a:gd name="T38" fmla="*/ 0 w 69"/>
                  <a:gd name="T39" fmla="*/ 1 h 74"/>
                  <a:gd name="T40" fmla="*/ 0 w 69"/>
                  <a:gd name="T41" fmla="*/ 1 h 74"/>
                  <a:gd name="T42" fmla="*/ 0 w 69"/>
                  <a:gd name="T43" fmla="*/ 1 h 74"/>
                  <a:gd name="T44" fmla="*/ 0 w 69"/>
                  <a:gd name="T45" fmla="*/ 1 h 74"/>
                  <a:gd name="T46" fmla="*/ 0 w 69"/>
                  <a:gd name="T47" fmla="*/ 1 h 74"/>
                  <a:gd name="T48" fmla="*/ 0 w 69"/>
                  <a:gd name="T49" fmla="*/ 0 h 7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9"/>
                  <a:gd name="T76" fmla="*/ 0 h 74"/>
                  <a:gd name="T77" fmla="*/ 69 w 69"/>
                  <a:gd name="T78" fmla="*/ 74 h 7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9" h="74">
                    <a:moveTo>
                      <a:pt x="36" y="0"/>
                    </a:moveTo>
                    <a:lnTo>
                      <a:pt x="49" y="2"/>
                    </a:lnTo>
                    <a:lnTo>
                      <a:pt x="59" y="10"/>
                    </a:lnTo>
                    <a:lnTo>
                      <a:pt x="67" y="22"/>
                    </a:lnTo>
                    <a:lnTo>
                      <a:pt x="69" y="37"/>
                    </a:lnTo>
                    <a:lnTo>
                      <a:pt x="67" y="51"/>
                    </a:lnTo>
                    <a:lnTo>
                      <a:pt x="59" y="62"/>
                    </a:lnTo>
                    <a:lnTo>
                      <a:pt x="49" y="70"/>
                    </a:lnTo>
                    <a:lnTo>
                      <a:pt x="36" y="74"/>
                    </a:lnTo>
                    <a:lnTo>
                      <a:pt x="29" y="73"/>
                    </a:lnTo>
                    <a:lnTo>
                      <a:pt x="22" y="70"/>
                    </a:lnTo>
                    <a:lnTo>
                      <a:pt x="15" y="67"/>
                    </a:lnTo>
                    <a:lnTo>
                      <a:pt x="11" y="62"/>
                    </a:lnTo>
                    <a:lnTo>
                      <a:pt x="6" y="58"/>
                    </a:lnTo>
                    <a:lnTo>
                      <a:pt x="3" y="51"/>
                    </a:lnTo>
                    <a:lnTo>
                      <a:pt x="1" y="44"/>
                    </a:lnTo>
                    <a:lnTo>
                      <a:pt x="0" y="37"/>
                    </a:lnTo>
                    <a:lnTo>
                      <a:pt x="1" y="29"/>
                    </a:lnTo>
                    <a:lnTo>
                      <a:pt x="3" y="22"/>
                    </a:lnTo>
                    <a:lnTo>
                      <a:pt x="6" y="16"/>
                    </a:lnTo>
                    <a:lnTo>
                      <a:pt x="11" y="10"/>
                    </a:lnTo>
                    <a:lnTo>
                      <a:pt x="15" y="6"/>
                    </a:lnTo>
                    <a:lnTo>
                      <a:pt x="22" y="2"/>
                    </a:lnTo>
                    <a:lnTo>
                      <a:pt x="29" y="1"/>
                    </a:lnTo>
                    <a:lnTo>
                      <a:pt x="36" y="0"/>
                    </a:lnTo>
                    <a:close/>
                  </a:path>
                </a:pathLst>
              </a:custGeom>
              <a:solidFill>
                <a:srgbClr val="0000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98" name="Freeform 98"/>
              <p:cNvSpPr>
                <a:spLocks/>
              </p:cNvSpPr>
              <p:nvPr/>
            </p:nvSpPr>
            <p:spPr bwMode="auto">
              <a:xfrm>
                <a:off x="1291" y="1924"/>
                <a:ext cx="34" cy="37"/>
              </a:xfrm>
              <a:custGeom>
                <a:avLst/>
                <a:gdLst>
                  <a:gd name="T0" fmla="*/ 0 w 69"/>
                  <a:gd name="T1" fmla="*/ 0 h 74"/>
                  <a:gd name="T2" fmla="*/ 0 w 69"/>
                  <a:gd name="T3" fmla="*/ 1 h 74"/>
                  <a:gd name="T4" fmla="*/ 0 w 69"/>
                  <a:gd name="T5" fmla="*/ 1 h 74"/>
                  <a:gd name="T6" fmla="*/ 0 w 69"/>
                  <a:gd name="T7" fmla="*/ 1 h 74"/>
                  <a:gd name="T8" fmla="*/ 0 w 69"/>
                  <a:gd name="T9" fmla="*/ 1 h 74"/>
                  <a:gd name="T10" fmla="*/ 0 w 69"/>
                  <a:gd name="T11" fmla="*/ 1 h 74"/>
                  <a:gd name="T12" fmla="*/ 0 w 69"/>
                  <a:gd name="T13" fmla="*/ 1 h 74"/>
                  <a:gd name="T14" fmla="*/ 0 w 69"/>
                  <a:gd name="T15" fmla="*/ 1 h 74"/>
                  <a:gd name="T16" fmla="*/ 0 w 69"/>
                  <a:gd name="T17" fmla="*/ 1 h 74"/>
                  <a:gd name="T18" fmla="*/ 0 w 69"/>
                  <a:gd name="T19" fmla="*/ 1 h 74"/>
                  <a:gd name="T20" fmla="*/ 0 w 69"/>
                  <a:gd name="T21" fmla="*/ 1 h 74"/>
                  <a:gd name="T22" fmla="*/ 0 w 69"/>
                  <a:gd name="T23" fmla="*/ 1 h 74"/>
                  <a:gd name="T24" fmla="*/ 0 w 69"/>
                  <a:gd name="T25" fmla="*/ 1 h 74"/>
                  <a:gd name="T26" fmla="*/ 0 w 69"/>
                  <a:gd name="T27" fmla="*/ 1 h 74"/>
                  <a:gd name="T28" fmla="*/ 0 w 69"/>
                  <a:gd name="T29" fmla="*/ 1 h 74"/>
                  <a:gd name="T30" fmla="*/ 0 w 69"/>
                  <a:gd name="T31" fmla="*/ 1 h 74"/>
                  <a:gd name="T32" fmla="*/ 0 w 69"/>
                  <a:gd name="T33" fmla="*/ 1 h 74"/>
                  <a:gd name="T34" fmla="*/ 0 w 69"/>
                  <a:gd name="T35" fmla="*/ 1 h 74"/>
                  <a:gd name="T36" fmla="*/ 0 w 69"/>
                  <a:gd name="T37" fmla="*/ 1 h 74"/>
                  <a:gd name="T38" fmla="*/ 0 w 69"/>
                  <a:gd name="T39" fmla="*/ 1 h 74"/>
                  <a:gd name="T40" fmla="*/ 0 w 69"/>
                  <a:gd name="T41" fmla="*/ 1 h 74"/>
                  <a:gd name="T42" fmla="*/ 0 w 69"/>
                  <a:gd name="T43" fmla="*/ 1 h 74"/>
                  <a:gd name="T44" fmla="*/ 0 w 69"/>
                  <a:gd name="T45" fmla="*/ 1 h 74"/>
                  <a:gd name="T46" fmla="*/ 0 w 69"/>
                  <a:gd name="T47" fmla="*/ 1 h 74"/>
                  <a:gd name="T48" fmla="*/ 0 w 69"/>
                  <a:gd name="T49" fmla="*/ 1 h 74"/>
                  <a:gd name="T50" fmla="*/ 0 w 69"/>
                  <a:gd name="T51" fmla="*/ 1 h 74"/>
                  <a:gd name="T52" fmla="*/ 0 w 69"/>
                  <a:gd name="T53" fmla="*/ 1 h 74"/>
                  <a:gd name="T54" fmla="*/ 0 w 69"/>
                  <a:gd name="T55" fmla="*/ 1 h 74"/>
                  <a:gd name="T56" fmla="*/ 0 w 69"/>
                  <a:gd name="T57" fmla="*/ 1 h 74"/>
                  <a:gd name="T58" fmla="*/ 0 w 69"/>
                  <a:gd name="T59" fmla="*/ 1 h 74"/>
                  <a:gd name="T60" fmla="*/ 0 w 69"/>
                  <a:gd name="T61" fmla="*/ 1 h 74"/>
                  <a:gd name="T62" fmla="*/ 0 w 69"/>
                  <a:gd name="T63" fmla="*/ 1 h 74"/>
                  <a:gd name="T64" fmla="*/ 0 w 69"/>
                  <a:gd name="T65" fmla="*/ 0 h 7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69"/>
                  <a:gd name="T100" fmla="*/ 0 h 74"/>
                  <a:gd name="T101" fmla="*/ 69 w 69"/>
                  <a:gd name="T102" fmla="*/ 74 h 7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69" h="74">
                    <a:moveTo>
                      <a:pt x="35" y="0"/>
                    </a:moveTo>
                    <a:lnTo>
                      <a:pt x="42" y="1"/>
                    </a:lnTo>
                    <a:lnTo>
                      <a:pt x="48" y="3"/>
                    </a:lnTo>
                    <a:lnTo>
                      <a:pt x="54" y="6"/>
                    </a:lnTo>
                    <a:lnTo>
                      <a:pt x="59" y="11"/>
                    </a:lnTo>
                    <a:lnTo>
                      <a:pt x="63" y="16"/>
                    </a:lnTo>
                    <a:lnTo>
                      <a:pt x="67" y="22"/>
                    </a:lnTo>
                    <a:lnTo>
                      <a:pt x="68" y="29"/>
                    </a:lnTo>
                    <a:lnTo>
                      <a:pt x="69" y="37"/>
                    </a:lnTo>
                    <a:lnTo>
                      <a:pt x="68" y="44"/>
                    </a:lnTo>
                    <a:lnTo>
                      <a:pt x="67" y="51"/>
                    </a:lnTo>
                    <a:lnTo>
                      <a:pt x="63" y="58"/>
                    </a:lnTo>
                    <a:lnTo>
                      <a:pt x="59" y="62"/>
                    </a:lnTo>
                    <a:lnTo>
                      <a:pt x="54" y="67"/>
                    </a:lnTo>
                    <a:lnTo>
                      <a:pt x="48" y="71"/>
                    </a:lnTo>
                    <a:lnTo>
                      <a:pt x="42" y="73"/>
                    </a:lnTo>
                    <a:lnTo>
                      <a:pt x="35" y="74"/>
                    </a:lnTo>
                    <a:lnTo>
                      <a:pt x="28" y="73"/>
                    </a:lnTo>
                    <a:lnTo>
                      <a:pt x="22" y="71"/>
                    </a:lnTo>
                    <a:lnTo>
                      <a:pt x="15" y="67"/>
                    </a:lnTo>
                    <a:lnTo>
                      <a:pt x="10" y="62"/>
                    </a:lnTo>
                    <a:lnTo>
                      <a:pt x="6" y="58"/>
                    </a:lnTo>
                    <a:lnTo>
                      <a:pt x="2" y="51"/>
                    </a:lnTo>
                    <a:lnTo>
                      <a:pt x="1" y="44"/>
                    </a:lnTo>
                    <a:lnTo>
                      <a:pt x="0" y="37"/>
                    </a:lnTo>
                    <a:lnTo>
                      <a:pt x="1" y="29"/>
                    </a:lnTo>
                    <a:lnTo>
                      <a:pt x="2" y="22"/>
                    </a:lnTo>
                    <a:lnTo>
                      <a:pt x="6" y="16"/>
                    </a:lnTo>
                    <a:lnTo>
                      <a:pt x="10" y="11"/>
                    </a:lnTo>
                    <a:lnTo>
                      <a:pt x="15" y="6"/>
                    </a:lnTo>
                    <a:lnTo>
                      <a:pt x="22" y="3"/>
                    </a:lnTo>
                    <a:lnTo>
                      <a:pt x="28" y="1"/>
                    </a:lnTo>
                    <a:lnTo>
                      <a:pt x="35" y="0"/>
                    </a:lnTo>
                    <a:close/>
                  </a:path>
                </a:pathLst>
              </a:custGeom>
              <a:solidFill>
                <a:srgbClr val="00000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99" name="Freeform 103"/>
              <p:cNvSpPr>
                <a:spLocks/>
              </p:cNvSpPr>
              <p:nvPr/>
            </p:nvSpPr>
            <p:spPr bwMode="auto">
              <a:xfrm>
                <a:off x="1061" y="1926"/>
                <a:ext cx="18" cy="19"/>
              </a:xfrm>
              <a:custGeom>
                <a:avLst/>
                <a:gdLst>
                  <a:gd name="T0" fmla="*/ 0 w 37"/>
                  <a:gd name="T1" fmla="*/ 0 h 38"/>
                  <a:gd name="T2" fmla="*/ 0 w 37"/>
                  <a:gd name="T3" fmla="*/ 1 h 38"/>
                  <a:gd name="T4" fmla="*/ 0 w 37"/>
                  <a:gd name="T5" fmla="*/ 1 h 38"/>
                  <a:gd name="T6" fmla="*/ 0 w 37"/>
                  <a:gd name="T7" fmla="*/ 1 h 38"/>
                  <a:gd name="T8" fmla="*/ 0 w 37"/>
                  <a:gd name="T9" fmla="*/ 1 h 38"/>
                  <a:gd name="T10" fmla="*/ 0 w 37"/>
                  <a:gd name="T11" fmla="*/ 1 h 38"/>
                  <a:gd name="T12" fmla="*/ 0 w 37"/>
                  <a:gd name="T13" fmla="*/ 1 h 38"/>
                  <a:gd name="T14" fmla="*/ 0 w 37"/>
                  <a:gd name="T15" fmla="*/ 1 h 38"/>
                  <a:gd name="T16" fmla="*/ 0 w 37"/>
                  <a:gd name="T17" fmla="*/ 1 h 38"/>
                  <a:gd name="T18" fmla="*/ 0 w 37"/>
                  <a:gd name="T19" fmla="*/ 1 h 38"/>
                  <a:gd name="T20" fmla="*/ 0 w 37"/>
                  <a:gd name="T21" fmla="*/ 1 h 38"/>
                  <a:gd name="T22" fmla="*/ 0 w 37"/>
                  <a:gd name="T23" fmla="*/ 1 h 38"/>
                  <a:gd name="T24" fmla="*/ 0 w 37"/>
                  <a:gd name="T25" fmla="*/ 1 h 38"/>
                  <a:gd name="T26" fmla="*/ 0 w 37"/>
                  <a:gd name="T27" fmla="*/ 1 h 38"/>
                  <a:gd name="T28" fmla="*/ 0 w 37"/>
                  <a:gd name="T29" fmla="*/ 1 h 38"/>
                  <a:gd name="T30" fmla="*/ 0 w 37"/>
                  <a:gd name="T31" fmla="*/ 1 h 38"/>
                  <a:gd name="T32" fmla="*/ 0 w 37"/>
                  <a:gd name="T33" fmla="*/ 0 h 3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7"/>
                  <a:gd name="T52" fmla="*/ 0 h 38"/>
                  <a:gd name="T53" fmla="*/ 37 w 37"/>
                  <a:gd name="T54" fmla="*/ 38 h 3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7" h="38">
                    <a:moveTo>
                      <a:pt x="19" y="0"/>
                    </a:moveTo>
                    <a:lnTo>
                      <a:pt x="26" y="1"/>
                    </a:lnTo>
                    <a:lnTo>
                      <a:pt x="32" y="6"/>
                    </a:lnTo>
                    <a:lnTo>
                      <a:pt x="36" y="11"/>
                    </a:lnTo>
                    <a:lnTo>
                      <a:pt x="37" y="19"/>
                    </a:lnTo>
                    <a:lnTo>
                      <a:pt x="36" y="26"/>
                    </a:lnTo>
                    <a:lnTo>
                      <a:pt x="32" y="32"/>
                    </a:lnTo>
                    <a:lnTo>
                      <a:pt x="26" y="37"/>
                    </a:lnTo>
                    <a:lnTo>
                      <a:pt x="19" y="38"/>
                    </a:lnTo>
                    <a:lnTo>
                      <a:pt x="12" y="37"/>
                    </a:lnTo>
                    <a:lnTo>
                      <a:pt x="6" y="32"/>
                    </a:lnTo>
                    <a:lnTo>
                      <a:pt x="2" y="26"/>
                    </a:lnTo>
                    <a:lnTo>
                      <a:pt x="0" y="19"/>
                    </a:lnTo>
                    <a:lnTo>
                      <a:pt x="2" y="11"/>
                    </a:lnTo>
                    <a:lnTo>
                      <a:pt x="6" y="6"/>
                    </a:lnTo>
                    <a:lnTo>
                      <a:pt x="12" y="1"/>
                    </a:lnTo>
                    <a:lnTo>
                      <a:pt x="19"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00" name="Freeform 110"/>
              <p:cNvSpPr>
                <a:spLocks/>
              </p:cNvSpPr>
              <p:nvPr/>
            </p:nvSpPr>
            <p:spPr bwMode="auto">
              <a:xfrm>
                <a:off x="1125" y="1929"/>
                <a:ext cx="18" cy="19"/>
              </a:xfrm>
              <a:custGeom>
                <a:avLst/>
                <a:gdLst>
                  <a:gd name="T0" fmla="*/ 0 w 37"/>
                  <a:gd name="T1" fmla="*/ 0 h 39"/>
                  <a:gd name="T2" fmla="*/ 0 w 37"/>
                  <a:gd name="T3" fmla="*/ 0 h 39"/>
                  <a:gd name="T4" fmla="*/ 0 w 37"/>
                  <a:gd name="T5" fmla="*/ 0 h 39"/>
                  <a:gd name="T6" fmla="*/ 0 w 37"/>
                  <a:gd name="T7" fmla="*/ 0 h 39"/>
                  <a:gd name="T8" fmla="*/ 0 w 37"/>
                  <a:gd name="T9" fmla="*/ 0 h 39"/>
                  <a:gd name="T10" fmla="*/ 0 w 37"/>
                  <a:gd name="T11" fmla="*/ 0 h 39"/>
                  <a:gd name="T12" fmla="*/ 0 w 37"/>
                  <a:gd name="T13" fmla="*/ 0 h 39"/>
                  <a:gd name="T14" fmla="*/ 0 w 37"/>
                  <a:gd name="T15" fmla="*/ 0 h 39"/>
                  <a:gd name="T16" fmla="*/ 0 w 37"/>
                  <a:gd name="T17" fmla="*/ 0 h 39"/>
                  <a:gd name="T18" fmla="*/ 0 w 37"/>
                  <a:gd name="T19" fmla="*/ 0 h 39"/>
                  <a:gd name="T20" fmla="*/ 0 w 37"/>
                  <a:gd name="T21" fmla="*/ 0 h 39"/>
                  <a:gd name="T22" fmla="*/ 0 w 37"/>
                  <a:gd name="T23" fmla="*/ 0 h 39"/>
                  <a:gd name="T24" fmla="*/ 0 w 37"/>
                  <a:gd name="T25" fmla="*/ 0 h 39"/>
                  <a:gd name="T26" fmla="*/ 0 w 37"/>
                  <a:gd name="T27" fmla="*/ 0 h 39"/>
                  <a:gd name="T28" fmla="*/ 0 w 37"/>
                  <a:gd name="T29" fmla="*/ 0 h 39"/>
                  <a:gd name="T30" fmla="*/ 0 w 37"/>
                  <a:gd name="T31" fmla="*/ 0 h 39"/>
                  <a:gd name="T32" fmla="*/ 0 w 37"/>
                  <a:gd name="T33" fmla="*/ 0 h 3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7"/>
                  <a:gd name="T52" fmla="*/ 0 h 39"/>
                  <a:gd name="T53" fmla="*/ 37 w 37"/>
                  <a:gd name="T54" fmla="*/ 39 h 3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7" h="39">
                    <a:moveTo>
                      <a:pt x="19" y="0"/>
                    </a:moveTo>
                    <a:lnTo>
                      <a:pt x="26" y="1"/>
                    </a:lnTo>
                    <a:lnTo>
                      <a:pt x="31" y="5"/>
                    </a:lnTo>
                    <a:lnTo>
                      <a:pt x="36" y="12"/>
                    </a:lnTo>
                    <a:lnTo>
                      <a:pt x="37" y="19"/>
                    </a:lnTo>
                    <a:lnTo>
                      <a:pt x="36" y="26"/>
                    </a:lnTo>
                    <a:lnTo>
                      <a:pt x="31" y="33"/>
                    </a:lnTo>
                    <a:lnTo>
                      <a:pt x="26" y="38"/>
                    </a:lnTo>
                    <a:lnTo>
                      <a:pt x="19" y="39"/>
                    </a:lnTo>
                    <a:lnTo>
                      <a:pt x="12" y="38"/>
                    </a:lnTo>
                    <a:lnTo>
                      <a:pt x="6" y="33"/>
                    </a:lnTo>
                    <a:lnTo>
                      <a:pt x="1" y="26"/>
                    </a:lnTo>
                    <a:lnTo>
                      <a:pt x="0" y="19"/>
                    </a:lnTo>
                    <a:lnTo>
                      <a:pt x="1" y="12"/>
                    </a:lnTo>
                    <a:lnTo>
                      <a:pt x="6" y="5"/>
                    </a:lnTo>
                    <a:lnTo>
                      <a:pt x="12" y="1"/>
                    </a:lnTo>
                    <a:lnTo>
                      <a:pt x="19"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01" name="Freeform 115"/>
              <p:cNvSpPr>
                <a:spLocks/>
              </p:cNvSpPr>
              <p:nvPr/>
            </p:nvSpPr>
            <p:spPr bwMode="auto">
              <a:xfrm>
                <a:off x="1220" y="1927"/>
                <a:ext cx="27" cy="28"/>
              </a:xfrm>
              <a:custGeom>
                <a:avLst/>
                <a:gdLst>
                  <a:gd name="T0" fmla="*/ 0 w 55"/>
                  <a:gd name="T1" fmla="*/ 0 h 57"/>
                  <a:gd name="T2" fmla="*/ 0 w 55"/>
                  <a:gd name="T3" fmla="*/ 0 h 57"/>
                  <a:gd name="T4" fmla="*/ 0 w 55"/>
                  <a:gd name="T5" fmla="*/ 0 h 57"/>
                  <a:gd name="T6" fmla="*/ 0 w 55"/>
                  <a:gd name="T7" fmla="*/ 0 h 57"/>
                  <a:gd name="T8" fmla="*/ 0 w 55"/>
                  <a:gd name="T9" fmla="*/ 0 h 57"/>
                  <a:gd name="T10" fmla="*/ 0 w 55"/>
                  <a:gd name="T11" fmla="*/ 0 h 57"/>
                  <a:gd name="T12" fmla="*/ 0 w 55"/>
                  <a:gd name="T13" fmla="*/ 0 h 57"/>
                  <a:gd name="T14" fmla="*/ 0 w 55"/>
                  <a:gd name="T15" fmla="*/ 0 h 57"/>
                  <a:gd name="T16" fmla="*/ 0 w 55"/>
                  <a:gd name="T17" fmla="*/ 0 h 57"/>
                  <a:gd name="T18" fmla="*/ 0 w 55"/>
                  <a:gd name="T19" fmla="*/ 0 h 57"/>
                  <a:gd name="T20" fmla="*/ 0 w 55"/>
                  <a:gd name="T21" fmla="*/ 0 h 57"/>
                  <a:gd name="T22" fmla="*/ 0 w 55"/>
                  <a:gd name="T23" fmla="*/ 0 h 57"/>
                  <a:gd name="T24" fmla="*/ 0 w 55"/>
                  <a:gd name="T25" fmla="*/ 0 h 57"/>
                  <a:gd name="T26" fmla="*/ 0 w 55"/>
                  <a:gd name="T27" fmla="*/ 0 h 57"/>
                  <a:gd name="T28" fmla="*/ 0 w 55"/>
                  <a:gd name="T29" fmla="*/ 0 h 57"/>
                  <a:gd name="T30" fmla="*/ 0 w 55"/>
                  <a:gd name="T31" fmla="*/ 0 h 57"/>
                  <a:gd name="T32" fmla="*/ 0 w 55"/>
                  <a:gd name="T33" fmla="*/ 0 h 5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57"/>
                  <a:gd name="T53" fmla="*/ 55 w 55"/>
                  <a:gd name="T54" fmla="*/ 57 h 5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57">
                    <a:moveTo>
                      <a:pt x="28" y="0"/>
                    </a:moveTo>
                    <a:lnTo>
                      <a:pt x="38" y="2"/>
                    </a:lnTo>
                    <a:lnTo>
                      <a:pt x="46" y="8"/>
                    </a:lnTo>
                    <a:lnTo>
                      <a:pt x="52" y="17"/>
                    </a:lnTo>
                    <a:lnTo>
                      <a:pt x="55" y="28"/>
                    </a:lnTo>
                    <a:lnTo>
                      <a:pt x="52" y="39"/>
                    </a:lnTo>
                    <a:lnTo>
                      <a:pt x="46" y="49"/>
                    </a:lnTo>
                    <a:lnTo>
                      <a:pt x="38" y="54"/>
                    </a:lnTo>
                    <a:lnTo>
                      <a:pt x="28" y="57"/>
                    </a:lnTo>
                    <a:lnTo>
                      <a:pt x="17" y="54"/>
                    </a:lnTo>
                    <a:lnTo>
                      <a:pt x="8" y="49"/>
                    </a:lnTo>
                    <a:lnTo>
                      <a:pt x="3" y="39"/>
                    </a:lnTo>
                    <a:lnTo>
                      <a:pt x="0" y="28"/>
                    </a:lnTo>
                    <a:lnTo>
                      <a:pt x="3" y="17"/>
                    </a:lnTo>
                    <a:lnTo>
                      <a:pt x="8" y="8"/>
                    </a:lnTo>
                    <a:lnTo>
                      <a:pt x="17" y="2"/>
                    </a:lnTo>
                    <a:lnTo>
                      <a:pt x="28"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02" name="Freeform 116"/>
              <p:cNvSpPr>
                <a:spLocks/>
              </p:cNvSpPr>
              <p:nvPr/>
            </p:nvSpPr>
            <p:spPr bwMode="auto">
              <a:xfrm>
                <a:off x="1295" y="1928"/>
                <a:ext cx="27" cy="28"/>
              </a:xfrm>
              <a:custGeom>
                <a:avLst/>
                <a:gdLst>
                  <a:gd name="T0" fmla="*/ 1 w 54"/>
                  <a:gd name="T1" fmla="*/ 0 h 57"/>
                  <a:gd name="T2" fmla="*/ 1 w 54"/>
                  <a:gd name="T3" fmla="*/ 0 h 57"/>
                  <a:gd name="T4" fmla="*/ 1 w 54"/>
                  <a:gd name="T5" fmla="*/ 0 h 57"/>
                  <a:gd name="T6" fmla="*/ 1 w 54"/>
                  <a:gd name="T7" fmla="*/ 0 h 57"/>
                  <a:gd name="T8" fmla="*/ 1 w 54"/>
                  <a:gd name="T9" fmla="*/ 0 h 57"/>
                  <a:gd name="T10" fmla="*/ 1 w 54"/>
                  <a:gd name="T11" fmla="*/ 0 h 57"/>
                  <a:gd name="T12" fmla="*/ 1 w 54"/>
                  <a:gd name="T13" fmla="*/ 0 h 57"/>
                  <a:gd name="T14" fmla="*/ 1 w 54"/>
                  <a:gd name="T15" fmla="*/ 0 h 57"/>
                  <a:gd name="T16" fmla="*/ 1 w 54"/>
                  <a:gd name="T17" fmla="*/ 0 h 57"/>
                  <a:gd name="T18" fmla="*/ 1 w 54"/>
                  <a:gd name="T19" fmla="*/ 0 h 57"/>
                  <a:gd name="T20" fmla="*/ 1 w 54"/>
                  <a:gd name="T21" fmla="*/ 0 h 57"/>
                  <a:gd name="T22" fmla="*/ 1 w 54"/>
                  <a:gd name="T23" fmla="*/ 0 h 57"/>
                  <a:gd name="T24" fmla="*/ 0 w 54"/>
                  <a:gd name="T25" fmla="*/ 0 h 57"/>
                  <a:gd name="T26" fmla="*/ 1 w 54"/>
                  <a:gd name="T27" fmla="*/ 0 h 57"/>
                  <a:gd name="T28" fmla="*/ 1 w 54"/>
                  <a:gd name="T29" fmla="*/ 0 h 57"/>
                  <a:gd name="T30" fmla="*/ 1 w 54"/>
                  <a:gd name="T31" fmla="*/ 0 h 57"/>
                  <a:gd name="T32" fmla="*/ 1 w 54"/>
                  <a:gd name="T33" fmla="*/ 0 h 5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4"/>
                  <a:gd name="T52" fmla="*/ 0 h 57"/>
                  <a:gd name="T53" fmla="*/ 54 w 54"/>
                  <a:gd name="T54" fmla="*/ 57 h 5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4" h="57">
                    <a:moveTo>
                      <a:pt x="28" y="0"/>
                    </a:moveTo>
                    <a:lnTo>
                      <a:pt x="38" y="3"/>
                    </a:lnTo>
                    <a:lnTo>
                      <a:pt x="46" y="8"/>
                    </a:lnTo>
                    <a:lnTo>
                      <a:pt x="52" y="18"/>
                    </a:lnTo>
                    <a:lnTo>
                      <a:pt x="54" y="29"/>
                    </a:lnTo>
                    <a:lnTo>
                      <a:pt x="52" y="40"/>
                    </a:lnTo>
                    <a:lnTo>
                      <a:pt x="46" y="49"/>
                    </a:lnTo>
                    <a:lnTo>
                      <a:pt x="38" y="54"/>
                    </a:lnTo>
                    <a:lnTo>
                      <a:pt x="28" y="57"/>
                    </a:lnTo>
                    <a:lnTo>
                      <a:pt x="17" y="54"/>
                    </a:lnTo>
                    <a:lnTo>
                      <a:pt x="8" y="49"/>
                    </a:lnTo>
                    <a:lnTo>
                      <a:pt x="2" y="40"/>
                    </a:lnTo>
                    <a:lnTo>
                      <a:pt x="0" y="29"/>
                    </a:lnTo>
                    <a:lnTo>
                      <a:pt x="2" y="18"/>
                    </a:lnTo>
                    <a:lnTo>
                      <a:pt x="8" y="8"/>
                    </a:lnTo>
                    <a:lnTo>
                      <a:pt x="17" y="3"/>
                    </a:lnTo>
                    <a:lnTo>
                      <a:pt x="28"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03" name="Freeform 121"/>
              <p:cNvSpPr>
                <a:spLocks/>
              </p:cNvSpPr>
              <p:nvPr/>
            </p:nvSpPr>
            <p:spPr bwMode="auto">
              <a:xfrm>
                <a:off x="1066" y="1932"/>
                <a:ext cx="7" cy="7"/>
              </a:xfrm>
              <a:custGeom>
                <a:avLst/>
                <a:gdLst>
                  <a:gd name="T0" fmla="*/ 1 w 14"/>
                  <a:gd name="T1" fmla="*/ 0 h 14"/>
                  <a:gd name="T2" fmla="*/ 1 w 14"/>
                  <a:gd name="T3" fmla="*/ 1 h 14"/>
                  <a:gd name="T4" fmla="*/ 1 w 14"/>
                  <a:gd name="T5" fmla="*/ 1 h 14"/>
                  <a:gd name="T6" fmla="*/ 1 w 14"/>
                  <a:gd name="T7" fmla="*/ 1 h 14"/>
                  <a:gd name="T8" fmla="*/ 1 w 14"/>
                  <a:gd name="T9" fmla="*/ 1 h 14"/>
                  <a:gd name="T10" fmla="*/ 1 w 14"/>
                  <a:gd name="T11" fmla="*/ 1 h 14"/>
                  <a:gd name="T12" fmla="*/ 1 w 14"/>
                  <a:gd name="T13" fmla="*/ 1 h 14"/>
                  <a:gd name="T14" fmla="*/ 1 w 14"/>
                  <a:gd name="T15" fmla="*/ 1 h 14"/>
                  <a:gd name="T16" fmla="*/ 1 w 14"/>
                  <a:gd name="T17" fmla="*/ 1 h 14"/>
                  <a:gd name="T18" fmla="*/ 1 w 14"/>
                  <a:gd name="T19" fmla="*/ 1 h 14"/>
                  <a:gd name="T20" fmla="*/ 1 w 14"/>
                  <a:gd name="T21" fmla="*/ 1 h 14"/>
                  <a:gd name="T22" fmla="*/ 1 w 14"/>
                  <a:gd name="T23" fmla="*/ 1 h 14"/>
                  <a:gd name="T24" fmla="*/ 0 w 14"/>
                  <a:gd name="T25" fmla="*/ 1 h 14"/>
                  <a:gd name="T26" fmla="*/ 1 w 14"/>
                  <a:gd name="T27" fmla="*/ 1 h 14"/>
                  <a:gd name="T28" fmla="*/ 1 w 14"/>
                  <a:gd name="T29" fmla="*/ 1 h 14"/>
                  <a:gd name="T30" fmla="*/ 1 w 14"/>
                  <a:gd name="T31" fmla="*/ 1 h 14"/>
                  <a:gd name="T32" fmla="*/ 1 w 14"/>
                  <a:gd name="T33" fmla="*/ 0 h 1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
                  <a:gd name="T52" fmla="*/ 0 h 14"/>
                  <a:gd name="T53" fmla="*/ 14 w 14"/>
                  <a:gd name="T54" fmla="*/ 14 h 1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 h="14">
                    <a:moveTo>
                      <a:pt x="7" y="0"/>
                    </a:moveTo>
                    <a:lnTo>
                      <a:pt x="10" y="2"/>
                    </a:lnTo>
                    <a:lnTo>
                      <a:pt x="13" y="3"/>
                    </a:lnTo>
                    <a:lnTo>
                      <a:pt x="14" y="5"/>
                    </a:lnTo>
                    <a:lnTo>
                      <a:pt x="14" y="7"/>
                    </a:lnTo>
                    <a:lnTo>
                      <a:pt x="14" y="11"/>
                    </a:lnTo>
                    <a:lnTo>
                      <a:pt x="13" y="12"/>
                    </a:lnTo>
                    <a:lnTo>
                      <a:pt x="10" y="14"/>
                    </a:lnTo>
                    <a:lnTo>
                      <a:pt x="7" y="14"/>
                    </a:lnTo>
                    <a:lnTo>
                      <a:pt x="5" y="14"/>
                    </a:lnTo>
                    <a:lnTo>
                      <a:pt x="2" y="12"/>
                    </a:lnTo>
                    <a:lnTo>
                      <a:pt x="1" y="11"/>
                    </a:lnTo>
                    <a:lnTo>
                      <a:pt x="0" y="7"/>
                    </a:lnTo>
                    <a:lnTo>
                      <a:pt x="1" y="5"/>
                    </a:lnTo>
                    <a:lnTo>
                      <a:pt x="2" y="3"/>
                    </a:lnTo>
                    <a:lnTo>
                      <a:pt x="5" y="2"/>
                    </a:lnTo>
                    <a:lnTo>
                      <a:pt x="7" y="0"/>
                    </a:lnTo>
                    <a:close/>
                  </a:path>
                </a:pathLst>
              </a:custGeom>
              <a:solidFill>
                <a:srgbClr val="5660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04" name="Freeform 128"/>
              <p:cNvSpPr>
                <a:spLocks/>
              </p:cNvSpPr>
              <p:nvPr/>
            </p:nvSpPr>
            <p:spPr bwMode="auto">
              <a:xfrm>
                <a:off x="1130" y="1935"/>
                <a:ext cx="7" cy="7"/>
              </a:xfrm>
              <a:custGeom>
                <a:avLst/>
                <a:gdLst>
                  <a:gd name="T0" fmla="*/ 1 w 14"/>
                  <a:gd name="T1" fmla="*/ 0 h 15"/>
                  <a:gd name="T2" fmla="*/ 1 w 14"/>
                  <a:gd name="T3" fmla="*/ 0 h 15"/>
                  <a:gd name="T4" fmla="*/ 1 w 14"/>
                  <a:gd name="T5" fmla="*/ 0 h 15"/>
                  <a:gd name="T6" fmla="*/ 1 w 14"/>
                  <a:gd name="T7" fmla="*/ 0 h 15"/>
                  <a:gd name="T8" fmla="*/ 1 w 14"/>
                  <a:gd name="T9" fmla="*/ 0 h 15"/>
                  <a:gd name="T10" fmla="*/ 1 w 14"/>
                  <a:gd name="T11" fmla="*/ 0 h 15"/>
                  <a:gd name="T12" fmla="*/ 1 w 14"/>
                  <a:gd name="T13" fmla="*/ 0 h 15"/>
                  <a:gd name="T14" fmla="*/ 1 w 14"/>
                  <a:gd name="T15" fmla="*/ 0 h 15"/>
                  <a:gd name="T16" fmla="*/ 1 w 14"/>
                  <a:gd name="T17" fmla="*/ 0 h 15"/>
                  <a:gd name="T18" fmla="*/ 1 w 14"/>
                  <a:gd name="T19" fmla="*/ 0 h 15"/>
                  <a:gd name="T20" fmla="*/ 1 w 14"/>
                  <a:gd name="T21" fmla="*/ 0 h 15"/>
                  <a:gd name="T22" fmla="*/ 1 w 14"/>
                  <a:gd name="T23" fmla="*/ 0 h 15"/>
                  <a:gd name="T24" fmla="*/ 0 w 14"/>
                  <a:gd name="T25" fmla="*/ 0 h 15"/>
                  <a:gd name="T26" fmla="*/ 1 w 14"/>
                  <a:gd name="T27" fmla="*/ 0 h 15"/>
                  <a:gd name="T28" fmla="*/ 1 w 14"/>
                  <a:gd name="T29" fmla="*/ 0 h 15"/>
                  <a:gd name="T30" fmla="*/ 1 w 14"/>
                  <a:gd name="T31" fmla="*/ 0 h 15"/>
                  <a:gd name="T32" fmla="*/ 1 w 14"/>
                  <a:gd name="T33" fmla="*/ 0 h 1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4"/>
                  <a:gd name="T52" fmla="*/ 0 h 15"/>
                  <a:gd name="T53" fmla="*/ 14 w 14"/>
                  <a:gd name="T54" fmla="*/ 15 h 1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4" h="15">
                    <a:moveTo>
                      <a:pt x="7" y="0"/>
                    </a:moveTo>
                    <a:lnTo>
                      <a:pt x="10" y="1"/>
                    </a:lnTo>
                    <a:lnTo>
                      <a:pt x="13" y="2"/>
                    </a:lnTo>
                    <a:lnTo>
                      <a:pt x="14" y="5"/>
                    </a:lnTo>
                    <a:lnTo>
                      <a:pt x="14" y="7"/>
                    </a:lnTo>
                    <a:lnTo>
                      <a:pt x="14" y="11"/>
                    </a:lnTo>
                    <a:lnTo>
                      <a:pt x="13" y="13"/>
                    </a:lnTo>
                    <a:lnTo>
                      <a:pt x="10" y="14"/>
                    </a:lnTo>
                    <a:lnTo>
                      <a:pt x="7" y="15"/>
                    </a:lnTo>
                    <a:lnTo>
                      <a:pt x="4" y="14"/>
                    </a:lnTo>
                    <a:lnTo>
                      <a:pt x="2" y="13"/>
                    </a:lnTo>
                    <a:lnTo>
                      <a:pt x="1" y="11"/>
                    </a:lnTo>
                    <a:lnTo>
                      <a:pt x="0" y="7"/>
                    </a:lnTo>
                    <a:lnTo>
                      <a:pt x="1" y="5"/>
                    </a:lnTo>
                    <a:lnTo>
                      <a:pt x="2" y="2"/>
                    </a:lnTo>
                    <a:lnTo>
                      <a:pt x="4" y="1"/>
                    </a:lnTo>
                    <a:lnTo>
                      <a:pt x="7" y="0"/>
                    </a:lnTo>
                    <a:close/>
                  </a:path>
                </a:pathLst>
              </a:custGeom>
              <a:solidFill>
                <a:srgbClr val="5660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05" name="Freeform 133"/>
              <p:cNvSpPr>
                <a:spLocks/>
              </p:cNvSpPr>
              <p:nvPr/>
            </p:nvSpPr>
            <p:spPr bwMode="auto">
              <a:xfrm>
                <a:off x="1228" y="1935"/>
                <a:ext cx="11" cy="11"/>
              </a:xfrm>
              <a:custGeom>
                <a:avLst/>
                <a:gdLst>
                  <a:gd name="T0" fmla="*/ 1 w 20"/>
                  <a:gd name="T1" fmla="*/ 0 h 22"/>
                  <a:gd name="T2" fmla="*/ 1 w 20"/>
                  <a:gd name="T3" fmla="*/ 1 h 22"/>
                  <a:gd name="T4" fmla="*/ 1 w 20"/>
                  <a:gd name="T5" fmla="*/ 1 h 22"/>
                  <a:gd name="T6" fmla="*/ 1 w 20"/>
                  <a:gd name="T7" fmla="*/ 1 h 22"/>
                  <a:gd name="T8" fmla="*/ 1 w 20"/>
                  <a:gd name="T9" fmla="*/ 1 h 22"/>
                  <a:gd name="T10" fmla="*/ 1 w 20"/>
                  <a:gd name="T11" fmla="*/ 1 h 22"/>
                  <a:gd name="T12" fmla="*/ 1 w 20"/>
                  <a:gd name="T13" fmla="*/ 1 h 22"/>
                  <a:gd name="T14" fmla="*/ 1 w 20"/>
                  <a:gd name="T15" fmla="*/ 1 h 22"/>
                  <a:gd name="T16" fmla="*/ 1 w 20"/>
                  <a:gd name="T17" fmla="*/ 1 h 22"/>
                  <a:gd name="T18" fmla="*/ 1 w 20"/>
                  <a:gd name="T19" fmla="*/ 1 h 22"/>
                  <a:gd name="T20" fmla="*/ 1 w 20"/>
                  <a:gd name="T21" fmla="*/ 1 h 22"/>
                  <a:gd name="T22" fmla="*/ 1 w 20"/>
                  <a:gd name="T23" fmla="*/ 1 h 22"/>
                  <a:gd name="T24" fmla="*/ 0 w 20"/>
                  <a:gd name="T25" fmla="*/ 1 h 22"/>
                  <a:gd name="T26" fmla="*/ 1 w 20"/>
                  <a:gd name="T27" fmla="*/ 1 h 22"/>
                  <a:gd name="T28" fmla="*/ 1 w 20"/>
                  <a:gd name="T29" fmla="*/ 1 h 22"/>
                  <a:gd name="T30" fmla="*/ 1 w 20"/>
                  <a:gd name="T31" fmla="*/ 1 h 22"/>
                  <a:gd name="T32" fmla="*/ 1 w 20"/>
                  <a:gd name="T33" fmla="*/ 0 h 2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
                  <a:gd name="T52" fmla="*/ 0 h 22"/>
                  <a:gd name="T53" fmla="*/ 20 w 20"/>
                  <a:gd name="T54" fmla="*/ 22 h 2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 h="22">
                    <a:moveTo>
                      <a:pt x="10" y="0"/>
                    </a:moveTo>
                    <a:lnTo>
                      <a:pt x="15" y="1"/>
                    </a:lnTo>
                    <a:lnTo>
                      <a:pt x="17" y="4"/>
                    </a:lnTo>
                    <a:lnTo>
                      <a:pt x="19" y="7"/>
                    </a:lnTo>
                    <a:lnTo>
                      <a:pt x="20" y="12"/>
                    </a:lnTo>
                    <a:lnTo>
                      <a:pt x="19" y="16"/>
                    </a:lnTo>
                    <a:lnTo>
                      <a:pt x="17" y="19"/>
                    </a:lnTo>
                    <a:lnTo>
                      <a:pt x="15" y="21"/>
                    </a:lnTo>
                    <a:lnTo>
                      <a:pt x="10" y="22"/>
                    </a:lnTo>
                    <a:lnTo>
                      <a:pt x="5" y="21"/>
                    </a:lnTo>
                    <a:lnTo>
                      <a:pt x="3" y="19"/>
                    </a:lnTo>
                    <a:lnTo>
                      <a:pt x="1" y="16"/>
                    </a:lnTo>
                    <a:lnTo>
                      <a:pt x="0" y="12"/>
                    </a:lnTo>
                    <a:lnTo>
                      <a:pt x="1" y="7"/>
                    </a:lnTo>
                    <a:lnTo>
                      <a:pt x="3" y="4"/>
                    </a:lnTo>
                    <a:lnTo>
                      <a:pt x="5" y="1"/>
                    </a:lnTo>
                    <a:lnTo>
                      <a:pt x="10" y="0"/>
                    </a:lnTo>
                    <a:close/>
                  </a:path>
                </a:pathLst>
              </a:custGeom>
              <a:solidFill>
                <a:srgbClr val="5660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06" name="Freeform 134"/>
              <p:cNvSpPr>
                <a:spLocks/>
              </p:cNvSpPr>
              <p:nvPr/>
            </p:nvSpPr>
            <p:spPr bwMode="auto">
              <a:xfrm>
                <a:off x="1303" y="1936"/>
                <a:ext cx="11" cy="11"/>
              </a:xfrm>
              <a:custGeom>
                <a:avLst/>
                <a:gdLst>
                  <a:gd name="T0" fmla="*/ 1 w 21"/>
                  <a:gd name="T1" fmla="*/ 0 h 22"/>
                  <a:gd name="T2" fmla="*/ 1 w 21"/>
                  <a:gd name="T3" fmla="*/ 1 h 22"/>
                  <a:gd name="T4" fmla="*/ 1 w 21"/>
                  <a:gd name="T5" fmla="*/ 1 h 22"/>
                  <a:gd name="T6" fmla="*/ 1 w 21"/>
                  <a:gd name="T7" fmla="*/ 1 h 22"/>
                  <a:gd name="T8" fmla="*/ 1 w 21"/>
                  <a:gd name="T9" fmla="*/ 1 h 22"/>
                  <a:gd name="T10" fmla="*/ 1 w 21"/>
                  <a:gd name="T11" fmla="*/ 1 h 22"/>
                  <a:gd name="T12" fmla="*/ 1 w 21"/>
                  <a:gd name="T13" fmla="*/ 1 h 22"/>
                  <a:gd name="T14" fmla="*/ 1 w 21"/>
                  <a:gd name="T15" fmla="*/ 1 h 22"/>
                  <a:gd name="T16" fmla="*/ 1 w 21"/>
                  <a:gd name="T17" fmla="*/ 1 h 22"/>
                  <a:gd name="T18" fmla="*/ 1 w 21"/>
                  <a:gd name="T19" fmla="*/ 1 h 22"/>
                  <a:gd name="T20" fmla="*/ 1 w 21"/>
                  <a:gd name="T21" fmla="*/ 1 h 22"/>
                  <a:gd name="T22" fmla="*/ 1 w 21"/>
                  <a:gd name="T23" fmla="*/ 1 h 22"/>
                  <a:gd name="T24" fmla="*/ 0 w 21"/>
                  <a:gd name="T25" fmla="*/ 1 h 22"/>
                  <a:gd name="T26" fmla="*/ 1 w 21"/>
                  <a:gd name="T27" fmla="*/ 1 h 22"/>
                  <a:gd name="T28" fmla="*/ 1 w 21"/>
                  <a:gd name="T29" fmla="*/ 1 h 22"/>
                  <a:gd name="T30" fmla="*/ 1 w 21"/>
                  <a:gd name="T31" fmla="*/ 1 h 22"/>
                  <a:gd name="T32" fmla="*/ 1 w 21"/>
                  <a:gd name="T33" fmla="*/ 0 h 2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
                  <a:gd name="T52" fmla="*/ 0 h 22"/>
                  <a:gd name="T53" fmla="*/ 21 w 21"/>
                  <a:gd name="T54" fmla="*/ 22 h 2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 h="22">
                    <a:moveTo>
                      <a:pt x="11" y="0"/>
                    </a:moveTo>
                    <a:lnTo>
                      <a:pt x="15" y="2"/>
                    </a:lnTo>
                    <a:lnTo>
                      <a:pt x="18" y="4"/>
                    </a:lnTo>
                    <a:lnTo>
                      <a:pt x="20" y="7"/>
                    </a:lnTo>
                    <a:lnTo>
                      <a:pt x="21" y="12"/>
                    </a:lnTo>
                    <a:lnTo>
                      <a:pt x="20" y="17"/>
                    </a:lnTo>
                    <a:lnTo>
                      <a:pt x="18" y="19"/>
                    </a:lnTo>
                    <a:lnTo>
                      <a:pt x="15" y="21"/>
                    </a:lnTo>
                    <a:lnTo>
                      <a:pt x="11" y="22"/>
                    </a:lnTo>
                    <a:lnTo>
                      <a:pt x="6" y="21"/>
                    </a:lnTo>
                    <a:lnTo>
                      <a:pt x="4" y="19"/>
                    </a:lnTo>
                    <a:lnTo>
                      <a:pt x="2" y="17"/>
                    </a:lnTo>
                    <a:lnTo>
                      <a:pt x="0" y="12"/>
                    </a:lnTo>
                    <a:lnTo>
                      <a:pt x="2" y="7"/>
                    </a:lnTo>
                    <a:lnTo>
                      <a:pt x="4" y="4"/>
                    </a:lnTo>
                    <a:lnTo>
                      <a:pt x="6" y="2"/>
                    </a:lnTo>
                    <a:lnTo>
                      <a:pt x="11" y="0"/>
                    </a:lnTo>
                    <a:close/>
                  </a:path>
                </a:pathLst>
              </a:custGeom>
              <a:solidFill>
                <a:srgbClr val="5660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07" name="Rectangle 148"/>
              <p:cNvSpPr>
                <a:spLocks noChangeArrowheads="1"/>
              </p:cNvSpPr>
              <p:nvPr/>
            </p:nvSpPr>
            <p:spPr bwMode="auto">
              <a:xfrm>
                <a:off x="417" y="1912"/>
                <a:ext cx="242" cy="15"/>
              </a:xfrm>
              <a:prstGeom prst="rect">
                <a:avLst/>
              </a:prstGeom>
              <a:solidFill>
                <a:srgbClr val="2B263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508" name="Rectangle 149"/>
              <p:cNvSpPr>
                <a:spLocks noChangeArrowheads="1"/>
              </p:cNvSpPr>
              <p:nvPr/>
            </p:nvSpPr>
            <p:spPr bwMode="auto">
              <a:xfrm>
                <a:off x="723" y="1936"/>
                <a:ext cx="280" cy="35"/>
              </a:xfrm>
              <a:prstGeom prst="rect">
                <a:avLst/>
              </a:prstGeom>
              <a:solidFill>
                <a:srgbClr val="143F3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509" name="Rectangle 150"/>
              <p:cNvSpPr>
                <a:spLocks noChangeArrowheads="1"/>
              </p:cNvSpPr>
              <p:nvPr/>
            </p:nvSpPr>
            <p:spPr bwMode="auto">
              <a:xfrm>
                <a:off x="737" y="1941"/>
                <a:ext cx="9" cy="15"/>
              </a:xfrm>
              <a:prstGeom prst="rect">
                <a:avLst/>
              </a:prstGeom>
              <a:solidFill>
                <a:srgbClr val="51892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510" name="Rectangle 151"/>
              <p:cNvSpPr>
                <a:spLocks noChangeArrowheads="1"/>
              </p:cNvSpPr>
              <p:nvPr/>
            </p:nvSpPr>
            <p:spPr bwMode="auto">
              <a:xfrm>
                <a:off x="757" y="1941"/>
                <a:ext cx="8" cy="15"/>
              </a:xfrm>
              <a:prstGeom prst="rect">
                <a:avLst/>
              </a:prstGeom>
              <a:solidFill>
                <a:srgbClr val="51892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511" name="Rectangle 152"/>
              <p:cNvSpPr>
                <a:spLocks noChangeArrowheads="1"/>
              </p:cNvSpPr>
              <p:nvPr/>
            </p:nvSpPr>
            <p:spPr bwMode="auto">
              <a:xfrm>
                <a:off x="784" y="1941"/>
                <a:ext cx="9" cy="15"/>
              </a:xfrm>
              <a:prstGeom prst="rect">
                <a:avLst/>
              </a:prstGeom>
              <a:solidFill>
                <a:srgbClr val="51892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512" name="Rectangle 153"/>
              <p:cNvSpPr>
                <a:spLocks noChangeArrowheads="1"/>
              </p:cNvSpPr>
              <p:nvPr/>
            </p:nvSpPr>
            <p:spPr bwMode="auto">
              <a:xfrm>
                <a:off x="874" y="1945"/>
                <a:ext cx="8" cy="15"/>
              </a:xfrm>
              <a:prstGeom prst="rect">
                <a:avLst/>
              </a:prstGeom>
              <a:solidFill>
                <a:srgbClr val="51892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sp>
          <p:nvSpPr>
            <p:cNvPr id="18485" name="TextBox 327"/>
            <p:cNvSpPr txBox="1">
              <a:spLocks noChangeArrowheads="1"/>
            </p:cNvSpPr>
            <p:nvPr/>
          </p:nvSpPr>
          <p:spPr bwMode="auto">
            <a:xfrm>
              <a:off x="331289" y="5405735"/>
              <a:ext cx="616130" cy="461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sz="1200"/>
                <a:t>Digital</a:t>
              </a:r>
            </a:p>
            <a:p>
              <a:pPr algn="ctr" eaLnBrk="1" hangingPunct="1"/>
              <a:r>
                <a:rPr lang="en-US" sz="1200"/>
                <a:t>Cable TV</a:t>
              </a:r>
            </a:p>
          </p:txBody>
        </p:sp>
      </p:grpSp>
      <p:grpSp>
        <p:nvGrpSpPr>
          <p:cNvPr id="18440" name="Group 366"/>
          <p:cNvGrpSpPr>
            <a:grpSpLocks/>
          </p:cNvGrpSpPr>
          <p:nvPr/>
        </p:nvGrpSpPr>
        <p:grpSpPr bwMode="auto">
          <a:xfrm>
            <a:off x="8614408" y="2971801"/>
            <a:ext cx="2032850" cy="1647955"/>
            <a:chOff x="6262299" y="2971800"/>
            <a:chExt cx="1524000" cy="1648729"/>
          </a:xfrm>
        </p:grpSpPr>
        <p:pic>
          <p:nvPicPr>
            <p:cNvPr id="18482" name="Picture 16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62299" y="2971800"/>
              <a:ext cx="152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83" name="TextBox 332"/>
            <p:cNvSpPr txBox="1">
              <a:spLocks noChangeArrowheads="1"/>
            </p:cNvSpPr>
            <p:nvPr/>
          </p:nvSpPr>
          <p:spPr bwMode="auto">
            <a:xfrm>
              <a:off x="6328366" y="4343400"/>
              <a:ext cx="1391866" cy="277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sz="1200"/>
                <a:t>Surround Sound System</a:t>
              </a:r>
            </a:p>
          </p:txBody>
        </p:sp>
      </p:grpSp>
      <p:cxnSp>
        <p:nvCxnSpPr>
          <p:cNvPr id="335" name="Straight Connector 334"/>
          <p:cNvCxnSpPr/>
          <p:nvPr/>
        </p:nvCxnSpPr>
        <p:spPr>
          <a:xfrm flipH="1">
            <a:off x="6970184" y="3884614"/>
            <a:ext cx="488949" cy="3175"/>
          </a:xfrm>
          <a:prstGeom prst="line">
            <a:avLst/>
          </a:prstGeom>
          <a:ln w="12700">
            <a:solidFill>
              <a:srgbClr val="FF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337" name="Straight Connector 336"/>
          <p:cNvCxnSpPr/>
          <p:nvPr/>
        </p:nvCxnSpPr>
        <p:spPr>
          <a:xfrm rot="16200000">
            <a:off x="6606647" y="4540780"/>
            <a:ext cx="365125" cy="2116"/>
          </a:xfrm>
          <a:prstGeom prst="line">
            <a:avLst/>
          </a:prstGeom>
          <a:ln w="12700">
            <a:solidFill>
              <a:srgbClr val="FF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338" name="Straight Connector 337"/>
          <p:cNvCxnSpPr/>
          <p:nvPr/>
        </p:nvCxnSpPr>
        <p:spPr>
          <a:xfrm rot="16200000">
            <a:off x="6342858" y="4586024"/>
            <a:ext cx="274637" cy="2116"/>
          </a:xfrm>
          <a:prstGeom prst="line">
            <a:avLst/>
          </a:prstGeom>
          <a:ln w="12700">
            <a:solidFill>
              <a:srgbClr val="FF0000"/>
            </a:solidFill>
            <a:headEnd type="oval" w="sm" len="sm"/>
          </a:ln>
        </p:spPr>
        <p:style>
          <a:lnRef idx="1">
            <a:schemeClr val="accent1"/>
          </a:lnRef>
          <a:fillRef idx="0">
            <a:schemeClr val="accent1"/>
          </a:fillRef>
          <a:effectRef idx="0">
            <a:schemeClr val="accent1"/>
          </a:effectRef>
          <a:fontRef idx="minor">
            <a:schemeClr val="tx1"/>
          </a:fontRef>
        </p:style>
      </p:cxnSp>
      <p:sp>
        <p:nvSpPr>
          <p:cNvPr id="339" name="Flowchart: Manual Operation 338"/>
          <p:cNvSpPr/>
          <p:nvPr/>
        </p:nvSpPr>
        <p:spPr>
          <a:xfrm rot="16200000">
            <a:off x="5928784" y="3530600"/>
            <a:ext cx="1371600" cy="711200"/>
          </a:xfrm>
          <a:prstGeom prst="flowChartManualOperation">
            <a:avLst/>
          </a:prstGeom>
          <a:solidFill>
            <a:schemeClr val="bg1"/>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0000FF"/>
                </a:solidFill>
              </a:rPr>
              <a:t>MUX</a:t>
            </a:r>
          </a:p>
        </p:txBody>
      </p:sp>
      <p:grpSp>
        <p:nvGrpSpPr>
          <p:cNvPr id="18445" name="Group 346"/>
          <p:cNvGrpSpPr>
            <a:grpSpLocks/>
          </p:cNvGrpSpPr>
          <p:nvPr/>
        </p:nvGrpSpPr>
        <p:grpSpPr bwMode="auto">
          <a:xfrm>
            <a:off x="5750978" y="3308350"/>
            <a:ext cx="488949" cy="1031051"/>
            <a:chOff x="4115090" y="2806760"/>
            <a:chExt cx="366433" cy="1030228"/>
          </a:xfrm>
        </p:grpSpPr>
        <p:cxnSp>
          <p:nvCxnSpPr>
            <p:cNvPr id="343" name="Straight Connector 342"/>
            <p:cNvCxnSpPr/>
            <p:nvPr/>
          </p:nvCxnSpPr>
          <p:spPr>
            <a:xfrm>
              <a:off x="4115090" y="3503116"/>
              <a:ext cx="366433" cy="1586"/>
            </a:xfrm>
            <a:prstGeom prst="line">
              <a:avLst/>
            </a:prstGeom>
            <a:ln w="12700">
              <a:solidFill>
                <a:srgbClr val="FF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344" name="Straight Connector 343"/>
            <p:cNvCxnSpPr/>
            <p:nvPr/>
          </p:nvCxnSpPr>
          <p:spPr>
            <a:xfrm>
              <a:off x="4115090" y="3787052"/>
              <a:ext cx="366433" cy="1587"/>
            </a:xfrm>
            <a:prstGeom prst="line">
              <a:avLst/>
            </a:prstGeom>
            <a:ln w="12700">
              <a:solidFill>
                <a:srgbClr val="FF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345" name="Straight Connector 344"/>
            <p:cNvCxnSpPr/>
            <p:nvPr/>
          </p:nvCxnSpPr>
          <p:spPr>
            <a:xfrm>
              <a:off x="4115090" y="2971728"/>
              <a:ext cx="366433" cy="1587"/>
            </a:xfrm>
            <a:prstGeom prst="line">
              <a:avLst/>
            </a:prstGeom>
            <a:ln w="12700">
              <a:solidFill>
                <a:srgbClr val="FF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346" name="Straight Connector 345"/>
            <p:cNvCxnSpPr/>
            <p:nvPr/>
          </p:nvCxnSpPr>
          <p:spPr>
            <a:xfrm>
              <a:off x="4115090" y="3244560"/>
              <a:ext cx="366433" cy="1587"/>
            </a:xfrm>
            <a:prstGeom prst="line">
              <a:avLst/>
            </a:prstGeom>
            <a:ln w="12700">
              <a:solidFill>
                <a:srgbClr val="FF0000"/>
              </a:solidFill>
              <a:headEnd type="oval" w="sm" len="sm"/>
            </a:ln>
          </p:spPr>
          <p:style>
            <a:lnRef idx="1">
              <a:schemeClr val="accent1"/>
            </a:lnRef>
            <a:fillRef idx="0">
              <a:schemeClr val="accent1"/>
            </a:fillRef>
            <a:effectRef idx="0">
              <a:schemeClr val="accent1"/>
            </a:effectRef>
            <a:fontRef idx="minor">
              <a:schemeClr val="tx1"/>
            </a:fontRef>
          </p:style>
        </p:cxnSp>
        <p:sp>
          <p:nvSpPr>
            <p:cNvPr id="18481" name="TextBox 339"/>
            <p:cNvSpPr txBox="1">
              <a:spLocks noChangeArrowheads="1"/>
            </p:cNvSpPr>
            <p:nvPr/>
          </p:nvSpPr>
          <p:spPr bwMode="auto">
            <a:xfrm>
              <a:off x="4163658" y="2806760"/>
              <a:ext cx="248917" cy="1030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Aft>
                  <a:spcPts val="1000"/>
                </a:spcAft>
              </a:pPr>
              <a:r>
                <a:rPr lang="en-US" sz="900" b="1"/>
                <a:t>D0</a:t>
              </a:r>
            </a:p>
            <a:p>
              <a:pPr eaLnBrk="1" hangingPunct="1">
                <a:spcAft>
                  <a:spcPts val="1000"/>
                </a:spcAft>
              </a:pPr>
              <a:r>
                <a:rPr lang="en-US" sz="900" b="1"/>
                <a:t>D1</a:t>
              </a:r>
            </a:p>
            <a:p>
              <a:pPr eaLnBrk="1" hangingPunct="1">
                <a:spcAft>
                  <a:spcPts val="1000"/>
                </a:spcAft>
              </a:pPr>
              <a:r>
                <a:rPr lang="en-US" sz="900" b="1"/>
                <a:t>D2</a:t>
              </a:r>
            </a:p>
            <a:p>
              <a:pPr eaLnBrk="1" hangingPunct="1">
                <a:spcAft>
                  <a:spcPts val="1000"/>
                </a:spcAft>
              </a:pPr>
              <a:r>
                <a:rPr lang="en-US" sz="900" b="1"/>
                <a:t>D3</a:t>
              </a:r>
            </a:p>
          </p:txBody>
        </p:sp>
      </p:grpSp>
      <p:sp>
        <p:nvSpPr>
          <p:cNvPr id="18446" name="TextBox 340"/>
          <p:cNvSpPr txBox="1">
            <a:spLocks noChangeArrowheads="1"/>
          </p:cNvSpPr>
          <p:nvPr/>
        </p:nvSpPr>
        <p:spPr bwMode="auto">
          <a:xfrm>
            <a:off x="7029452" y="3657600"/>
            <a:ext cx="26161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Aft>
                <a:spcPts val="1000"/>
              </a:spcAft>
            </a:pPr>
            <a:r>
              <a:rPr lang="en-US" sz="900" b="1"/>
              <a:t>Y</a:t>
            </a:r>
          </a:p>
        </p:txBody>
      </p:sp>
      <p:sp>
        <p:nvSpPr>
          <p:cNvPr id="353" name="Freeform 352"/>
          <p:cNvSpPr/>
          <p:nvPr/>
        </p:nvSpPr>
        <p:spPr>
          <a:xfrm>
            <a:off x="3128434" y="2652713"/>
            <a:ext cx="2622551" cy="823912"/>
          </a:xfrm>
          <a:custGeom>
            <a:avLst/>
            <a:gdLst>
              <a:gd name="connsiteX0" fmla="*/ 1967023 w 1967023"/>
              <a:gd name="connsiteY0" fmla="*/ 824023 h 824023"/>
              <a:gd name="connsiteX1" fmla="*/ 1754372 w 1967023"/>
              <a:gd name="connsiteY1" fmla="*/ 802758 h 824023"/>
              <a:gd name="connsiteX2" fmla="*/ 1573618 w 1967023"/>
              <a:gd name="connsiteY2" fmla="*/ 717697 h 824023"/>
              <a:gd name="connsiteX3" fmla="*/ 1456660 w 1967023"/>
              <a:gd name="connsiteY3" fmla="*/ 568842 h 824023"/>
              <a:gd name="connsiteX4" fmla="*/ 1382232 w 1967023"/>
              <a:gd name="connsiteY4" fmla="*/ 388088 h 824023"/>
              <a:gd name="connsiteX5" fmla="*/ 1244009 w 1967023"/>
              <a:gd name="connsiteY5" fmla="*/ 207335 h 824023"/>
              <a:gd name="connsiteX6" fmla="*/ 1031358 w 1967023"/>
              <a:gd name="connsiteY6" fmla="*/ 101009 h 824023"/>
              <a:gd name="connsiteX7" fmla="*/ 680483 w 1967023"/>
              <a:gd name="connsiteY7" fmla="*/ 15949 h 824023"/>
              <a:gd name="connsiteX8" fmla="*/ 361507 w 1967023"/>
              <a:gd name="connsiteY8" fmla="*/ 5316 h 824023"/>
              <a:gd name="connsiteX9" fmla="*/ 0 w 1967023"/>
              <a:gd name="connsiteY9" fmla="*/ 15949 h 824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7023" h="824023">
                <a:moveTo>
                  <a:pt x="1967023" y="824023"/>
                </a:moveTo>
                <a:cubicBezTo>
                  <a:pt x="1893481" y="822251"/>
                  <a:pt x="1819940" y="820479"/>
                  <a:pt x="1754372" y="802758"/>
                </a:cubicBezTo>
                <a:cubicBezTo>
                  <a:pt x="1688805" y="785037"/>
                  <a:pt x="1623237" y="756683"/>
                  <a:pt x="1573618" y="717697"/>
                </a:cubicBezTo>
                <a:cubicBezTo>
                  <a:pt x="1523999" y="678711"/>
                  <a:pt x="1488558" y="623777"/>
                  <a:pt x="1456660" y="568842"/>
                </a:cubicBezTo>
                <a:cubicBezTo>
                  <a:pt x="1424762" y="513907"/>
                  <a:pt x="1417674" y="448339"/>
                  <a:pt x="1382232" y="388088"/>
                </a:cubicBezTo>
                <a:cubicBezTo>
                  <a:pt x="1346790" y="327837"/>
                  <a:pt x="1302488" y="255181"/>
                  <a:pt x="1244009" y="207335"/>
                </a:cubicBezTo>
                <a:cubicBezTo>
                  <a:pt x="1185530" y="159489"/>
                  <a:pt x="1125279" y="132907"/>
                  <a:pt x="1031358" y="101009"/>
                </a:cubicBezTo>
                <a:cubicBezTo>
                  <a:pt x="937437" y="69111"/>
                  <a:pt x="792125" y="31898"/>
                  <a:pt x="680483" y="15949"/>
                </a:cubicBezTo>
                <a:cubicBezTo>
                  <a:pt x="568841" y="0"/>
                  <a:pt x="474921" y="5316"/>
                  <a:pt x="361507" y="5316"/>
                </a:cubicBezTo>
                <a:cubicBezTo>
                  <a:pt x="248093" y="5316"/>
                  <a:pt x="124046" y="10632"/>
                  <a:pt x="0" y="15949"/>
                </a:cubicBezTo>
              </a:path>
            </a:pathLst>
          </a:custGeom>
          <a:ln w="12700">
            <a:solidFill>
              <a:srgbClr val="FF0000"/>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54" name="Freeform 353"/>
          <p:cNvSpPr/>
          <p:nvPr/>
        </p:nvSpPr>
        <p:spPr>
          <a:xfrm>
            <a:off x="3043768" y="3741738"/>
            <a:ext cx="2707217" cy="265112"/>
          </a:xfrm>
          <a:custGeom>
            <a:avLst/>
            <a:gdLst>
              <a:gd name="connsiteX0" fmla="*/ 2030818 w 2030818"/>
              <a:gd name="connsiteY0" fmla="*/ 5316 h 264042"/>
              <a:gd name="connsiteX1" fmla="*/ 1828800 w 2030818"/>
              <a:gd name="connsiteY1" fmla="*/ 5316 h 264042"/>
              <a:gd name="connsiteX2" fmla="*/ 1584251 w 2030818"/>
              <a:gd name="connsiteY2" fmla="*/ 37214 h 264042"/>
              <a:gd name="connsiteX3" fmla="*/ 1329070 w 2030818"/>
              <a:gd name="connsiteY3" fmla="*/ 143539 h 264042"/>
              <a:gd name="connsiteX4" fmla="*/ 1041991 w 2030818"/>
              <a:gd name="connsiteY4" fmla="*/ 239232 h 264042"/>
              <a:gd name="connsiteX5" fmla="*/ 669851 w 2030818"/>
              <a:gd name="connsiteY5" fmla="*/ 260497 h 264042"/>
              <a:gd name="connsiteX6" fmla="*/ 265814 w 2030818"/>
              <a:gd name="connsiteY6" fmla="*/ 249865 h 264042"/>
              <a:gd name="connsiteX7" fmla="*/ 0 w 2030818"/>
              <a:gd name="connsiteY7" fmla="*/ 175437 h 264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30818" h="264042">
                <a:moveTo>
                  <a:pt x="2030818" y="5316"/>
                </a:moveTo>
                <a:cubicBezTo>
                  <a:pt x="1967023" y="2658"/>
                  <a:pt x="1903228" y="0"/>
                  <a:pt x="1828800" y="5316"/>
                </a:cubicBezTo>
                <a:cubicBezTo>
                  <a:pt x="1754372" y="10632"/>
                  <a:pt x="1667539" y="14177"/>
                  <a:pt x="1584251" y="37214"/>
                </a:cubicBezTo>
                <a:cubicBezTo>
                  <a:pt x="1500963" y="60251"/>
                  <a:pt x="1419447" y="109869"/>
                  <a:pt x="1329070" y="143539"/>
                </a:cubicBezTo>
                <a:cubicBezTo>
                  <a:pt x="1238693" y="177209"/>
                  <a:pt x="1151861" y="219739"/>
                  <a:pt x="1041991" y="239232"/>
                </a:cubicBezTo>
                <a:cubicBezTo>
                  <a:pt x="932121" y="258725"/>
                  <a:pt x="799214" y="258725"/>
                  <a:pt x="669851" y="260497"/>
                </a:cubicBezTo>
                <a:cubicBezTo>
                  <a:pt x="540488" y="262269"/>
                  <a:pt x="377456" y="264042"/>
                  <a:pt x="265814" y="249865"/>
                </a:cubicBezTo>
                <a:cubicBezTo>
                  <a:pt x="154172" y="235688"/>
                  <a:pt x="77086" y="205562"/>
                  <a:pt x="0" y="175437"/>
                </a:cubicBezTo>
              </a:path>
            </a:pathLst>
          </a:custGeom>
          <a:ln w="12700">
            <a:solidFill>
              <a:srgbClr val="FF0000"/>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55" name="Freeform 354"/>
          <p:cNvSpPr/>
          <p:nvPr/>
        </p:nvSpPr>
        <p:spPr>
          <a:xfrm>
            <a:off x="3075518" y="3992563"/>
            <a:ext cx="2679700" cy="1416050"/>
          </a:xfrm>
          <a:custGeom>
            <a:avLst/>
            <a:gdLst>
              <a:gd name="connsiteX0" fmla="*/ 2009553 w 2009553"/>
              <a:gd name="connsiteY0" fmla="*/ 12405 h 1415903"/>
              <a:gd name="connsiteX1" fmla="*/ 1807535 w 2009553"/>
              <a:gd name="connsiteY1" fmla="*/ 12405 h 1415903"/>
              <a:gd name="connsiteX2" fmla="*/ 1520456 w 2009553"/>
              <a:gd name="connsiteY2" fmla="*/ 86833 h 1415903"/>
              <a:gd name="connsiteX3" fmla="*/ 1233377 w 2009553"/>
              <a:gd name="connsiteY3" fmla="*/ 363279 h 1415903"/>
              <a:gd name="connsiteX4" fmla="*/ 1116419 w 2009553"/>
              <a:gd name="connsiteY4" fmla="*/ 852377 h 1415903"/>
              <a:gd name="connsiteX5" fmla="*/ 946298 w 2009553"/>
              <a:gd name="connsiteY5" fmla="*/ 1150089 h 1415903"/>
              <a:gd name="connsiteX6" fmla="*/ 648586 w 2009553"/>
              <a:gd name="connsiteY6" fmla="*/ 1330842 h 1415903"/>
              <a:gd name="connsiteX7" fmla="*/ 255181 w 2009553"/>
              <a:gd name="connsiteY7" fmla="*/ 1405270 h 1415903"/>
              <a:gd name="connsiteX8" fmla="*/ 0 w 2009553"/>
              <a:gd name="connsiteY8" fmla="*/ 1394638 h 1415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09553" h="1415903">
                <a:moveTo>
                  <a:pt x="2009553" y="12405"/>
                </a:moveTo>
                <a:cubicBezTo>
                  <a:pt x="1949302" y="6202"/>
                  <a:pt x="1889051" y="0"/>
                  <a:pt x="1807535" y="12405"/>
                </a:cubicBezTo>
                <a:cubicBezTo>
                  <a:pt x="1726019" y="24810"/>
                  <a:pt x="1616149" y="28354"/>
                  <a:pt x="1520456" y="86833"/>
                </a:cubicBezTo>
                <a:cubicBezTo>
                  <a:pt x="1424763" y="145312"/>
                  <a:pt x="1300716" y="235688"/>
                  <a:pt x="1233377" y="363279"/>
                </a:cubicBezTo>
                <a:cubicBezTo>
                  <a:pt x="1166038" y="490870"/>
                  <a:pt x="1164266" y="721242"/>
                  <a:pt x="1116419" y="852377"/>
                </a:cubicBezTo>
                <a:cubicBezTo>
                  <a:pt x="1068573" y="983512"/>
                  <a:pt x="1024270" y="1070345"/>
                  <a:pt x="946298" y="1150089"/>
                </a:cubicBezTo>
                <a:cubicBezTo>
                  <a:pt x="868326" y="1229833"/>
                  <a:pt x="763772" y="1288312"/>
                  <a:pt x="648586" y="1330842"/>
                </a:cubicBezTo>
                <a:cubicBezTo>
                  <a:pt x="533400" y="1373372"/>
                  <a:pt x="363279" y="1394637"/>
                  <a:pt x="255181" y="1405270"/>
                </a:cubicBezTo>
                <a:cubicBezTo>
                  <a:pt x="147083" y="1415903"/>
                  <a:pt x="73541" y="1405270"/>
                  <a:pt x="0" y="1394638"/>
                </a:cubicBezTo>
              </a:path>
            </a:pathLst>
          </a:custGeom>
          <a:ln w="12700">
            <a:solidFill>
              <a:srgbClr val="FF0000"/>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56" name="Freeform 355"/>
          <p:cNvSpPr/>
          <p:nvPr/>
        </p:nvSpPr>
        <p:spPr>
          <a:xfrm>
            <a:off x="3439584" y="4284663"/>
            <a:ext cx="2311400" cy="1852612"/>
          </a:xfrm>
          <a:custGeom>
            <a:avLst/>
            <a:gdLst>
              <a:gd name="connsiteX0" fmla="*/ 1733107 w 1733107"/>
              <a:gd name="connsiteY0" fmla="*/ 0 h 1851837"/>
              <a:gd name="connsiteX1" fmla="*/ 1605516 w 1733107"/>
              <a:gd name="connsiteY1" fmla="*/ 31898 h 1851837"/>
              <a:gd name="connsiteX2" fmla="*/ 1446028 w 1733107"/>
              <a:gd name="connsiteY2" fmla="*/ 148856 h 1851837"/>
              <a:gd name="connsiteX3" fmla="*/ 1360967 w 1733107"/>
              <a:gd name="connsiteY3" fmla="*/ 435935 h 1851837"/>
              <a:gd name="connsiteX4" fmla="*/ 1297172 w 1733107"/>
              <a:gd name="connsiteY4" fmla="*/ 882503 h 1851837"/>
              <a:gd name="connsiteX5" fmla="*/ 1190847 w 1733107"/>
              <a:gd name="connsiteY5" fmla="*/ 1222745 h 1851837"/>
              <a:gd name="connsiteX6" fmla="*/ 988828 w 1733107"/>
              <a:gd name="connsiteY6" fmla="*/ 1531089 h 1851837"/>
              <a:gd name="connsiteX7" fmla="*/ 701749 w 1733107"/>
              <a:gd name="connsiteY7" fmla="*/ 1711842 h 1851837"/>
              <a:gd name="connsiteX8" fmla="*/ 265814 w 1733107"/>
              <a:gd name="connsiteY8" fmla="*/ 1828800 h 1851837"/>
              <a:gd name="connsiteX9" fmla="*/ 0 w 1733107"/>
              <a:gd name="connsiteY9" fmla="*/ 1850066 h 1851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33107" h="1851837">
                <a:moveTo>
                  <a:pt x="1733107" y="0"/>
                </a:moveTo>
                <a:cubicBezTo>
                  <a:pt x="1693234" y="3544"/>
                  <a:pt x="1653362" y="7089"/>
                  <a:pt x="1605516" y="31898"/>
                </a:cubicBezTo>
                <a:cubicBezTo>
                  <a:pt x="1557670" y="56707"/>
                  <a:pt x="1486786" y="81517"/>
                  <a:pt x="1446028" y="148856"/>
                </a:cubicBezTo>
                <a:cubicBezTo>
                  <a:pt x="1405270" y="216196"/>
                  <a:pt x="1385776" y="313660"/>
                  <a:pt x="1360967" y="435935"/>
                </a:cubicBezTo>
                <a:cubicBezTo>
                  <a:pt x="1336158" y="558210"/>
                  <a:pt x="1325525" y="751368"/>
                  <a:pt x="1297172" y="882503"/>
                </a:cubicBezTo>
                <a:cubicBezTo>
                  <a:pt x="1268819" y="1013638"/>
                  <a:pt x="1242238" y="1114647"/>
                  <a:pt x="1190847" y="1222745"/>
                </a:cubicBezTo>
                <a:cubicBezTo>
                  <a:pt x="1139456" y="1330843"/>
                  <a:pt x="1070344" y="1449573"/>
                  <a:pt x="988828" y="1531089"/>
                </a:cubicBezTo>
                <a:cubicBezTo>
                  <a:pt x="907312" y="1612605"/>
                  <a:pt x="822251" y="1662224"/>
                  <a:pt x="701749" y="1711842"/>
                </a:cubicBezTo>
                <a:cubicBezTo>
                  <a:pt x="581247" y="1761460"/>
                  <a:pt x="382772" y="1805763"/>
                  <a:pt x="265814" y="1828800"/>
                </a:cubicBezTo>
                <a:cubicBezTo>
                  <a:pt x="148856" y="1851837"/>
                  <a:pt x="74428" y="1850951"/>
                  <a:pt x="0" y="1850066"/>
                </a:cubicBezTo>
              </a:path>
            </a:pathLst>
          </a:custGeom>
          <a:ln w="12700">
            <a:solidFill>
              <a:srgbClr val="FF0000"/>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57" name="Freeform 356"/>
          <p:cNvSpPr/>
          <p:nvPr/>
        </p:nvSpPr>
        <p:spPr>
          <a:xfrm>
            <a:off x="7459133" y="3870326"/>
            <a:ext cx="1940984" cy="385763"/>
          </a:xfrm>
          <a:custGeom>
            <a:avLst/>
            <a:gdLst>
              <a:gd name="connsiteX0" fmla="*/ 0 w 1201479"/>
              <a:gd name="connsiteY0" fmla="*/ 14177 h 386316"/>
              <a:gd name="connsiteX1" fmla="*/ 159488 w 1201479"/>
              <a:gd name="connsiteY1" fmla="*/ 14177 h 386316"/>
              <a:gd name="connsiteX2" fmla="*/ 318976 w 1201479"/>
              <a:gd name="connsiteY2" fmla="*/ 99237 h 386316"/>
              <a:gd name="connsiteX3" fmla="*/ 446567 w 1201479"/>
              <a:gd name="connsiteY3" fmla="*/ 237460 h 386316"/>
              <a:gd name="connsiteX4" fmla="*/ 680483 w 1201479"/>
              <a:gd name="connsiteY4" fmla="*/ 333153 h 386316"/>
              <a:gd name="connsiteX5" fmla="*/ 956930 w 1201479"/>
              <a:gd name="connsiteY5" fmla="*/ 333153 h 386316"/>
              <a:gd name="connsiteX6" fmla="*/ 1201479 w 1201479"/>
              <a:gd name="connsiteY6" fmla="*/ 386316 h 38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1479" h="386316">
                <a:moveTo>
                  <a:pt x="0" y="14177"/>
                </a:moveTo>
                <a:cubicBezTo>
                  <a:pt x="53162" y="7088"/>
                  <a:pt x="106325" y="0"/>
                  <a:pt x="159488" y="14177"/>
                </a:cubicBezTo>
                <a:cubicBezTo>
                  <a:pt x="212651" y="28354"/>
                  <a:pt x="271130" y="62023"/>
                  <a:pt x="318976" y="99237"/>
                </a:cubicBezTo>
                <a:cubicBezTo>
                  <a:pt x="366823" y="136451"/>
                  <a:pt x="386316" y="198474"/>
                  <a:pt x="446567" y="237460"/>
                </a:cubicBezTo>
                <a:cubicBezTo>
                  <a:pt x="506818" y="276446"/>
                  <a:pt x="595423" y="317204"/>
                  <a:pt x="680483" y="333153"/>
                </a:cubicBezTo>
                <a:cubicBezTo>
                  <a:pt x="765543" y="349102"/>
                  <a:pt x="870097" y="324292"/>
                  <a:pt x="956930" y="333153"/>
                </a:cubicBezTo>
                <a:cubicBezTo>
                  <a:pt x="1043763" y="342014"/>
                  <a:pt x="1201479" y="386316"/>
                  <a:pt x="1201479" y="386316"/>
                </a:cubicBezTo>
              </a:path>
            </a:pathLst>
          </a:custGeom>
          <a:ln w="12700">
            <a:solidFill>
              <a:srgbClr val="FF0000"/>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graphicFrame>
        <p:nvGraphicFramePr>
          <p:cNvPr id="358" name="Table 357"/>
          <p:cNvGraphicFramePr>
            <a:graphicFrameLocks noGrp="1"/>
          </p:cNvGraphicFramePr>
          <p:nvPr/>
        </p:nvGraphicFramePr>
        <p:xfrm>
          <a:off x="6225117" y="4800600"/>
          <a:ext cx="2580215" cy="1447800"/>
        </p:xfrm>
        <a:graphic>
          <a:graphicData uri="http://schemas.openxmlformats.org/drawingml/2006/table">
            <a:tbl>
              <a:tblPr firstRow="1" bandRow="1">
                <a:tableStyleId>{5C22544A-7EE6-4342-B048-85BDC9FD1C3A}</a:tableStyleId>
              </a:tblPr>
              <a:tblGrid>
                <a:gridCol w="446385">
                  <a:extLst>
                    <a:ext uri="{9D8B030D-6E8A-4147-A177-3AD203B41FA5}">
                      <a16:colId xmlns:a16="http://schemas.microsoft.com/office/drawing/2014/main" val="20000"/>
                    </a:ext>
                  </a:extLst>
                </a:gridCol>
                <a:gridCol w="304833">
                  <a:extLst>
                    <a:ext uri="{9D8B030D-6E8A-4147-A177-3AD203B41FA5}">
                      <a16:colId xmlns:a16="http://schemas.microsoft.com/office/drawing/2014/main" val="20001"/>
                    </a:ext>
                  </a:extLst>
                </a:gridCol>
                <a:gridCol w="1828997">
                  <a:extLst>
                    <a:ext uri="{9D8B030D-6E8A-4147-A177-3AD203B41FA5}">
                      <a16:colId xmlns:a16="http://schemas.microsoft.com/office/drawing/2014/main" val="20002"/>
                    </a:ext>
                  </a:extLst>
                </a:gridCol>
              </a:tblGrid>
              <a:tr h="289560">
                <a:tc>
                  <a:txBody>
                    <a:bodyPr/>
                    <a:lstStyle/>
                    <a:p>
                      <a:pPr algn="ctr"/>
                      <a:r>
                        <a:rPr lang="en-US" sz="1200" b="0" dirty="0" smtClean="0">
                          <a:solidFill>
                            <a:schemeClr val="tx1"/>
                          </a:solidFill>
                        </a:rPr>
                        <a:t>B</a:t>
                      </a:r>
                      <a:endParaRPr lang="en-US" sz="1200" b="0" dirty="0">
                        <a:solidFill>
                          <a:schemeClr val="tx1"/>
                        </a:solidFill>
                      </a:endParaRPr>
                    </a:p>
                  </a:txBody>
                  <a:tcPr marL="121933" marR="121933"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0" dirty="0" smtClean="0">
                          <a:solidFill>
                            <a:schemeClr val="tx1"/>
                          </a:solidFill>
                        </a:rPr>
                        <a:t>A</a:t>
                      </a:r>
                      <a:endParaRPr lang="en-US" sz="1200" b="0" dirty="0">
                        <a:solidFill>
                          <a:schemeClr val="tx1"/>
                        </a:solidFill>
                      </a:endParaRPr>
                    </a:p>
                  </a:txBody>
                  <a:tcPr marL="121933" marR="121933"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0" dirty="0" smtClean="0">
                          <a:solidFill>
                            <a:schemeClr val="tx1"/>
                          </a:solidFill>
                        </a:rPr>
                        <a:t>Selected Source</a:t>
                      </a:r>
                      <a:endParaRPr lang="en-US" sz="1200" b="0" baseline="-25000" dirty="0">
                        <a:solidFill>
                          <a:schemeClr val="tx1"/>
                        </a:solidFill>
                      </a:endParaRPr>
                    </a:p>
                  </a:txBody>
                  <a:tcPr marL="121933" marR="121933"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289560">
                <a:tc>
                  <a:txBody>
                    <a:bodyPr/>
                    <a:lstStyle/>
                    <a:p>
                      <a:pPr algn="ctr"/>
                      <a:r>
                        <a:rPr lang="en-US" sz="1200" b="0" dirty="0" smtClean="0">
                          <a:solidFill>
                            <a:schemeClr val="tx1"/>
                          </a:solidFill>
                        </a:rPr>
                        <a:t>0</a:t>
                      </a:r>
                      <a:endParaRPr lang="en-US" sz="1200" b="0" dirty="0">
                        <a:solidFill>
                          <a:schemeClr val="tx1"/>
                        </a:solidFill>
                      </a:endParaRPr>
                    </a:p>
                  </a:txBody>
                  <a:tcPr marL="121933" marR="121933"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smtClean="0">
                          <a:solidFill>
                            <a:schemeClr val="tx1"/>
                          </a:solidFill>
                        </a:rPr>
                        <a:t>0</a:t>
                      </a:r>
                      <a:endParaRPr lang="en-US" sz="1200" b="0" dirty="0">
                        <a:solidFill>
                          <a:schemeClr val="tx1"/>
                        </a:solidFill>
                      </a:endParaRPr>
                    </a:p>
                  </a:txBody>
                  <a:tcPr marL="121933" marR="121933"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smtClean="0">
                          <a:solidFill>
                            <a:schemeClr val="tx1"/>
                          </a:solidFill>
                        </a:rPr>
                        <a:t>MP3</a:t>
                      </a:r>
                      <a:endParaRPr lang="en-US" sz="1200" b="0" dirty="0">
                        <a:solidFill>
                          <a:schemeClr val="tx1"/>
                        </a:solidFill>
                      </a:endParaRPr>
                    </a:p>
                  </a:txBody>
                  <a:tcPr marL="121933" marR="121933"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89560">
                <a:tc>
                  <a:txBody>
                    <a:bodyPr/>
                    <a:lstStyle/>
                    <a:p>
                      <a:pPr algn="ctr"/>
                      <a:r>
                        <a:rPr lang="en-US" sz="1200" b="0" dirty="0" smtClean="0">
                          <a:solidFill>
                            <a:schemeClr val="tx1"/>
                          </a:solidFill>
                        </a:rPr>
                        <a:t>0</a:t>
                      </a:r>
                      <a:endParaRPr lang="en-US" sz="1200" b="0" dirty="0">
                        <a:solidFill>
                          <a:schemeClr val="tx1"/>
                        </a:solidFill>
                      </a:endParaRPr>
                    </a:p>
                  </a:txBody>
                  <a:tcPr marL="121933" marR="121933"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smtClean="0">
                          <a:solidFill>
                            <a:schemeClr val="tx1"/>
                          </a:solidFill>
                        </a:rPr>
                        <a:t>1</a:t>
                      </a:r>
                      <a:endParaRPr lang="en-US" sz="1200" b="0" dirty="0">
                        <a:solidFill>
                          <a:schemeClr val="tx1"/>
                        </a:solidFill>
                      </a:endParaRPr>
                    </a:p>
                  </a:txBody>
                  <a:tcPr marL="121933" marR="121933"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smtClean="0">
                          <a:solidFill>
                            <a:schemeClr val="tx1"/>
                          </a:solidFill>
                        </a:rPr>
                        <a:t>Laptop</a:t>
                      </a:r>
                      <a:endParaRPr lang="en-US" sz="1200" b="0" dirty="0">
                        <a:solidFill>
                          <a:schemeClr val="tx1"/>
                        </a:solidFill>
                      </a:endParaRPr>
                    </a:p>
                  </a:txBody>
                  <a:tcPr marL="121933" marR="121933"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89560">
                <a:tc>
                  <a:txBody>
                    <a:bodyPr/>
                    <a:lstStyle/>
                    <a:p>
                      <a:pPr algn="ctr"/>
                      <a:r>
                        <a:rPr lang="en-US" sz="1200" b="0" dirty="0" smtClean="0">
                          <a:solidFill>
                            <a:schemeClr val="tx1"/>
                          </a:solidFill>
                        </a:rPr>
                        <a:t>1</a:t>
                      </a:r>
                      <a:endParaRPr lang="en-US" sz="1200" b="0" dirty="0">
                        <a:solidFill>
                          <a:schemeClr val="tx1"/>
                        </a:solidFill>
                      </a:endParaRPr>
                    </a:p>
                  </a:txBody>
                  <a:tcPr marL="121933" marR="121933"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smtClean="0">
                          <a:solidFill>
                            <a:schemeClr val="tx1"/>
                          </a:solidFill>
                        </a:rPr>
                        <a:t>0</a:t>
                      </a:r>
                      <a:endParaRPr lang="en-US" sz="1200" b="0" dirty="0">
                        <a:solidFill>
                          <a:schemeClr val="tx1"/>
                        </a:solidFill>
                      </a:endParaRPr>
                    </a:p>
                  </a:txBody>
                  <a:tcPr marL="121933" marR="121933"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smtClean="0"/>
                        <a:t>Satellite</a:t>
                      </a:r>
                      <a:endParaRPr lang="en-US" sz="1200" b="0" dirty="0">
                        <a:solidFill>
                          <a:schemeClr val="tx1"/>
                        </a:solidFill>
                      </a:endParaRPr>
                    </a:p>
                  </a:txBody>
                  <a:tcPr marL="121933" marR="121933"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89560">
                <a:tc>
                  <a:txBody>
                    <a:bodyPr/>
                    <a:lstStyle/>
                    <a:p>
                      <a:pPr algn="ctr"/>
                      <a:r>
                        <a:rPr lang="en-US" sz="1200" b="0" dirty="0" smtClean="0">
                          <a:solidFill>
                            <a:schemeClr val="tx1"/>
                          </a:solidFill>
                        </a:rPr>
                        <a:t>1</a:t>
                      </a:r>
                      <a:endParaRPr lang="en-US" sz="1200" b="0" dirty="0">
                        <a:solidFill>
                          <a:schemeClr val="tx1"/>
                        </a:solidFill>
                      </a:endParaRPr>
                    </a:p>
                  </a:txBody>
                  <a:tcPr marL="121933" marR="121933"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smtClean="0">
                          <a:solidFill>
                            <a:schemeClr val="tx1"/>
                          </a:solidFill>
                        </a:rPr>
                        <a:t>1</a:t>
                      </a:r>
                      <a:endParaRPr lang="en-US" sz="1200" b="0" dirty="0">
                        <a:solidFill>
                          <a:schemeClr val="tx1"/>
                        </a:solidFill>
                      </a:endParaRPr>
                    </a:p>
                  </a:txBody>
                  <a:tcPr marL="121933" marR="121933"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smtClean="0">
                          <a:solidFill>
                            <a:schemeClr val="tx1"/>
                          </a:solidFill>
                        </a:rPr>
                        <a:t>Cable TV</a:t>
                      </a:r>
                      <a:endParaRPr lang="en-US" sz="1200" b="0" dirty="0">
                        <a:solidFill>
                          <a:schemeClr val="tx1"/>
                        </a:solidFill>
                      </a:endParaRPr>
                    </a:p>
                  </a:txBody>
                  <a:tcPr marL="121933" marR="121933"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grpSp>
        <p:nvGrpSpPr>
          <p:cNvPr id="18468" name="Group 369"/>
          <p:cNvGrpSpPr>
            <a:grpSpLocks/>
          </p:cNvGrpSpPr>
          <p:nvPr/>
        </p:nvGrpSpPr>
        <p:grpSpPr bwMode="auto">
          <a:xfrm>
            <a:off x="1178985" y="1403350"/>
            <a:ext cx="3534833" cy="596900"/>
            <a:chOff x="884446" y="1403132"/>
            <a:chExt cx="2651125" cy="597119"/>
          </a:xfrm>
        </p:grpSpPr>
        <p:sp>
          <p:nvSpPr>
            <p:cNvPr id="18475" name="TextBox 10"/>
            <p:cNvSpPr txBox="1">
              <a:spLocks noChangeArrowheads="1"/>
            </p:cNvSpPr>
            <p:nvPr/>
          </p:nvSpPr>
          <p:spPr bwMode="auto">
            <a:xfrm>
              <a:off x="1158449" y="1403132"/>
              <a:ext cx="21031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t>Multiple Sources</a:t>
              </a:r>
            </a:p>
          </p:txBody>
        </p:sp>
        <p:sp>
          <p:nvSpPr>
            <p:cNvPr id="363" name="Left Brace 362"/>
            <p:cNvSpPr/>
            <p:nvPr/>
          </p:nvSpPr>
          <p:spPr bwMode="auto">
            <a:xfrm rot="16200000" flipH="1" flipV="1">
              <a:off x="2095667" y="560346"/>
              <a:ext cx="228684" cy="2651125"/>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grpSp>
      <p:grpSp>
        <p:nvGrpSpPr>
          <p:cNvPr id="18469" name="Group 367"/>
          <p:cNvGrpSpPr>
            <a:grpSpLocks/>
          </p:cNvGrpSpPr>
          <p:nvPr/>
        </p:nvGrpSpPr>
        <p:grpSpPr bwMode="auto">
          <a:xfrm>
            <a:off x="8168218" y="1403350"/>
            <a:ext cx="2804583" cy="596900"/>
            <a:chOff x="6126480" y="1403132"/>
            <a:chExt cx="2103120" cy="597119"/>
          </a:xfrm>
        </p:grpSpPr>
        <p:sp>
          <p:nvSpPr>
            <p:cNvPr id="361" name="Left Brace 360"/>
            <p:cNvSpPr/>
            <p:nvPr/>
          </p:nvSpPr>
          <p:spPr bwMode="auto">
            <a:xfrm rot="16200000" flipH="1" flipV="1">
              <a:off x="7063699" y="880379"/>
              <a:ext cx="228684" cy="2011060"/>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8474" name="TextBox 10"/>
            <p:cNvSpPr txBox="1">
              <a:spLocks noChangeArrowheads="1"/>
            </p:cNvSpPr>
            <p:nvPr/>
          </p:nvSpPr>
          <p:spPr bwMode="auto">
            <a:xfrm>
              <a:off x="6126480" y="1403132"/>
              <a:ext cx="21031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t>Single Destination</a:t>
              </a:r>
            </a:p>
          </p:txBody>
        </p:sp>
      </p:grpSp>
      <p:grpSp>
        <p:nvGrpSpPr>
          <p:cNvPr id="18470" name="Group 368"/>
          <p:cNvGrpSpPr>
            <a:grpSpLocks/>
          </p:cNvGrpSpPr>
          <p:nvPr/>
        </p:nvGrpSpPr>
        <p:grpSpPr bwMode="auto">
          <a:xfrm>
            <a:off x="5638801" y="1403350"/>
            <a:ext cx="1708151" cy="596900"/>
            <a:chOff x="4229363" y="1403132"/>
            <a:chExt cx="1280160" cy="597118"/>
          </a:xfrm>
        </p:grpSpPr>
        <p:sp>
          <p:nvSpPr>
            <p:cNvPr id="364" name="Left Brace 363"/>
            <p:cNvSpPr/>
            <p:nvPr/>
          </p:nvSpPr>
          <p:spPr bwMode="auto">
            <a:xfrm rot="16200000" flipH="1" flipV="1">
              <a:off x="4755102" y="1245828"/>
              <a:ext cx="228683" cy="1280160"/>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8472" name="TextBox 10"/>
            <p:cNvSpPr txBox="1">
              <a:spLocks noChangeArrowheads="1"/>
            </p:cNvSpPr>
            <p:nvPr/>
          </p:nvSpPr>
          <p:spPr bwMode="auto">
            <a:xfrm>
              <a:off x="4229363" y="1403132"/>
              <a:ext cx="12801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t>Selector</a:t>
              </a:r>
            </a:p>
          </p:txBody>
        </p:sp>
      </p:grpSp>
    </p:spTree>
    <p:extLst>
      <p:ext uri="{BB962C8B-B14F-4D97-AF65-F5344CB8AC3E}">
        <p14:creationId xmlns:p14="http://schemas.microsoft.com/office/powerpoint/2010/main" val="411910198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3"/>
          <p:cNvSpPr>
            <a:spLocks noGrp="1"/>
          </p:cNvSpPr>
          <p:nvPr>
            <p:ph type="title"/>
          </p:nvPr>
        </p:nvSpPr>
        <p:spPr>
          <a:xfrm>
            <a:off x="711200" y="218367"/>
            <a:ext cx="11108788" cy="963319"/>
          </a:xfrm>
        </p:spPr>
        <p:txBody>
          <a:bodyPr>
            <a:normAutofit/>
          </a:bodyPr>
          <a:lstStyle/>
          <a:p>
            <a:pPr eaLnBrk="1" hangingPunct="1"/>
            <a:r>
              <a:rPr lang="en-US" sz="2800" b="1" dirty="0" smtClean="0">
                <a:latin typeface="Times New Roman" pitchFamily="18" charset="0"/>
                <a:cs typeface="Times New Roman" pitchFamily="18" charset="0"/>
              </a:rPr>
              <a:t>4-to-1 Multiplexer (MUX)</a:t>
            </a:r>
          </a:p>
        </p:txBody>
      </p:sp>
      <p:pic>
        <p:nvPicPr>
          <p:cNvPr id="19459" name="Picture 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283" y="1613635"/>
            <a:ext cx="7518400" cy="396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p>
            <a:pPr>
              <a:defRPr/>
            </a:pPr>
            <a:fld id="{1D5E2C57-6547-4AC1-B7DC-41252BDB80A7}" type="slidenum">
              <a:rPr lang="en-US" smtClean="0"/>
              <a:pPr>
                <a:defRPr/>
              </a:pPr>
              <a:t>53</a:t>
            </a:fld>
            <a:endParaRPr lang="en-US" dirty="0"/>
          </a:p>
        </p:txBody>
      </p:sp>
      <p:graphicFrame>
        <p:nvGraphicFramePr>
          <p:cNvPr id="9" name="Table 8"/>
          <p:cNvGraphicFramePr>
            <a:graphicFrameLocks noGrp="1"/>
          </p:cNvGraphicFramePr>
          <p:nvPr>
            <p:extLst/>
          </p:nvPr>
        </p:nvGraphicFramePr>
        <p:xfrm>
          <a:off x="7313889" y="3595628"/>
          <a:ext cx="2641599" cy="2376268"/>
        </p:xfrm>
        <a:graphic>
          <a:graphicData uri="http://schemas.openxmlformats.org/drawingml/2006/table">
            <a:tbl>
              <a:tblPr firstRow="1" bandRow="1">
                <a:tableStyleId>{5C22544A-7EE6-4342-B048-85BDC9FD1C3A}</a:tableStyleId>
              </a:tblPr>
              <a:tblGrid>
                <a:gridCol w="880533">
                  <a:extLst>
                    <a:ext uri="{9D8B030D-6E8A-4147-A177-3AD203B41FA5}">
                      <a16:colId xmlns:a16="http://schemas.microsoft.com/office/drawing/2014/main" val="20000"/>
                    </a:ext>
                  </a:extLst>
                </a:gridCol>
                <a:gridCol w="880533">
                  <a:extLst>
                    <a:ext uri="{9D8B030D-6E8A-4147-A177-3AD203B41FA5}">
                      <a16:colId xmlns:a16="http://schemas.microsoft.com/office/drawing/2014/main" val="20001"/>
                    </a:ext>
                  </a:extLst>
                </a:gridCol>
                <a:gridCol w="880533">
                  <a:extLst>
                    <a:ext uri="{9D8B030D-6E8A-4147-A177-3AD203B41FA5}">
                      <a16:colId xmlns:a16="http://schemas.microsoft.com/office/drawing/2014/main" val="20002"/>
                    </a:ext>
                  </a:extLst>
                </a:gridCol>
              </a:tblGrid>
              <a:tr h="486508">
                <a:tc>
                  <a:txBody>
                    <a:bodyPr/>
                    <a:lstStyle/>
                    <a:p>
                      <a:pPr algn="ctr"/>
                      <a:r>
                        <a:rPr lang="en-US" sz="1800" b="0" dirty="0" smtClean="0">
                          <a:solidFill>
                            <a:schemeClr val="tx1"/>
                          </a:solidFill>
                        </a:rPr>
                        <a:t>B</a:t>
                      </a:r>
                      <a:endParaRPr lang="en-US" sz="1800" b="0" dirty="0">
                        <a:solidFill>
                          <a:schemeClr val="tx1"/>
                        </a:solidFill>
                      </a:endParaRPr>
                    </a:p>
                  </a:txBody>
                  <a:tcPr marL="121920" marR="121920"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r>
                        <a:rPr lang="en-US" sz="1800" b="0" dirty="0" smtClean="0">
                          <a:solidFill>
                            <a:schemeClr val="tx1"/>
                          </a:solidFill>
                        </a:rPr>
                        <a:t>A</a:t>
                      </a:r>
                      <a:endParaRPr lang="en-US" sz="1800" b="0" dirty="0">
                        <a:solidFill>
                          <a:schemeClr val="tx1"/>
                        </a:solidFill>
                      </a:endParaRPr>
                    </a:p>
                  </a:txBody>
                  <a:tcPr marL="121920" marR="121920"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tc>
                  <a:txBody>
                    <a:bodyPr/>
                    <a:lstStyle/>
                    <a:p>
                      <a:pPr algn="ctr"/>
                      <a:r>
                        <a:rPr lang="en-US" sz="1800" b="0" dirty="0" smtClean="0">
                          <a:solidFill>
                            <a:schemeClr val="tx1"/>
                          </a:solidFill>
                        </a:rPr>
                        <a:t>Y</a:t>
                      </a:r>
                      <a:endParaRPr lang="en-US" sz="1800" b="0" baseline="-25000" dirty="0">
                        <a:solidFill>
                          <a:schemeClr val="tx1"/>
                        </a:solidFill>
                      </a:endParaRPr>
                    </a:p>
                  </a:txBody>
                  <a:tcPr marL="121920" marR="121920" anchor="ct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72440">
                <a:tc>
                  <a:txBody>
                    <a:bodyPr/>
                    <a:lstStyle/>
                    <a:p>
                      <a:pPr algn="ctr"/>
                      <a:r>
                        <a:rPr lang="en-US" sz="1800" b="0" dirty="0" smtClean="0">
                          <a:solidFill>
                            <a:schemeClr val="tx1"/>
                          </a:solidFill>
                        </a:rPr>
                        <a:t>0</a:t>
                      </a:r>
                      <a:endParaRPr lang="en-US" sz="1800" b="0" dirty="0">
                        <a:solidFill>
                          <a:schemeClr val="tx1"/>
                        </a:solidFill>
                      </a:endParaRPr>
                    </a:p>
                  </a:txBody>
                  <a:tcPr marL="121920" marR="121920"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noFill/>
                  </a:tcPr>
                </a:tc>
                <a:tc>
                  <a:txBody>
                    <a:bodyPr/>
                    <a:lstStyle/>
                    <a:p>
                      <a:pPr algn="ctr"/>
                      <a:r>
                        <a:rPr lang="en-US" sz="1800" b="0" dirty="0" smtClean="0">
                          <a:solidFill>
                            <a:schemeClr val="tx1"/>
                          </a:solidFill>
                        </a:rPr>
                        <a:t>0</a:t>
                      </a:r>
                      <a:endParaRPr lang="en-US" sz="1800" b="0" dirty="0">
                        <a:solidFill>
                          <a:schemeClr val="tx1"/>
                        </a:solidFill>
                      </a:endParaRPr>
                    </a:p>
                  </a:txBody>
                  <a:tcPr marL="121920" marR="121920"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noFill/>
                  </a:tcPr>
                </a:tc>
                <a:tc>
                  <a:txBody>
                    <a:bodyPr/>
                    <a:lstStyle/>
                    <a:p>
                      <a:pPr algn="ctr"/>
                      <a:r>
                        <a:rPr lang="en-US" sz="1800" b="0" dirty="0" smtClean="0">
                          <a:solidFill>
                            <a:schemeClr val="tx1"/>
                          </a:solidFill>
                        </a:rPr>
                        <a:t>D0</a:t>
                      </a:r>
                      <a:endParaRPr lang="en-US" sz="1800" b="0" dirty="0">
                        <a:solidFill>
                          <a:schemeClr val="tx1"/>
                        </a:solidFill>
                      </a:endParaRPr>
                    </a:p>
                  </a:txBody>
                  <a:tcPr marL="121920" marR="121920" anchor="ct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noFill/>
                  </a:tcPr>
                </a:tc>
                <a:extLst>
                  <a:ext uri="{0D108BD9-81ED-4DB2-BD59-A6C34878D82A}">
                    <a16:rowId xmlns:a16="http://schemas.microsoft.com/office/drawing/2014/main" val="10001"/>
                  </a:ext>
                </a:extLst>
              </a:tr>
              <a:tr h="472440">
                <a:tc>
                  <a:txBody>
                    <a:bodyPr/>
                    <a:lstStyle/>
                    <a:p>
                      <a:pPr algn="ctr"/>
                      <a:r>
                        <a:rPr lang="en-US" sz="1800" b="0" dirty="0" smtClean="0">
                          <a:solidFill>
                            <a:schemeClr val="tx1"/>
                          </a:solidFill>
                        </a:rPr>
                        <a:t>0</a:t>
                      </a:r>
                      <a:endParaRPr lang="en-US" sz="1800" b="0" dirty="0">
                        <a:solidFill>
                          <a:schemeClr val="tx1"/>
                        </a:solidFill>
                      </a:endParaRPr>
                    </a:p>
                  </a:txBody>
                  <a:tcPr marL="121920" marR="121920"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noFill/>
                  </a:tcPr>
                </a:tc>
                <a:tc>
                  <a:txBody>
                    <a:bodyPr/>
                    <a:lstStyle/>
                    <a:p>
                      <a:pPr algn="ctr"/>
                      <a:r>
                        <a:rPr lang="en-US" sz="1800" b="0" dirty="0" smtClean="0">
                          <a:solidFill>
                            <a:schemeClr val="tx1"/>
                          </a:solidFill>
                        </a:rPr>
                        <a:t>1</a:t>
                      </a:r>
                      <a:endParaRPr lang="en-US" sz="1800" b="0" dirty="0">
                        <a:solidFill>
                          <a:schemeClr val="tx1"/>
                        </a:solidFill>
                      </a:endParaRPr>
                    </a:p>
                  </a:txBody>
                  <a:tcPr marL="121920" marR="121920"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noFill/>
                  </a:tcPr>
                </a:tc>
                <a:tc>
                  <a:txBody>
                    <a:bodyPr/>
                    <a:lstStyle/>
                    <a:p>
                      <a:pPr algn="ctr"/>
                      <a:r>
                        <a:rPr lang="en-US" sz="1800" b="0" dirty="0" smtClean="0">
                          <a:solidFill>
                            <a:schemeClr val="tx1"/>
                          </a:solidFill>
                        </a:rPr>
                        <a:t>D1</a:t>
                      </a:r>
                      <a:endParaRPr lang="en-US" sz="1800" b="0" dirty="0">
                        <a:solidFill>
                          <a:schemeClr val="tx1"/>
                        </a:solidFill>
                      </a:endParaRPr>
                    </a:p>
                  </a:txBody>
                  <a:tcPr marL="121920" marR="121920" anchor="ct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noFill/>
                  </a:tcPr>
                </a:tc>
                <a:extLst>
                  <a:ext uri="{0D108BD9-81ED-4DB2-BD59-A6C34878D82A}">
                    <a16:rowId xmlns:a16="http://schemas.microsoft.com/office/drawing/2014/main" val="10002"/>
                  </a:ext>
                </a:extLst>
              </a:tr>
              <a:tr h="472440">
                <a:tc>
                  <a:txBody>
                    <a:bodyPr/>
                    <a:lstStyle/>
                    <a:p>
                      <a:pPr algn="ctr"/>
                      <a:r>
                        <a:rPr lang="en-US" sz="1800" b="0" dirty="0" smtClean="0">
                          <a:solidFill>
                            <a:schemeClr val="tx1"/>
                          </a:solidFill>
                        </a:rPr>
                        <a:t>1</a:t>
                      </a:r>
                      <a:endParaRPr lang="en-US" sz="1800" b="0" dirty="0">
                        <a:solidFill>
                          <a:schemeClr val="tx1"/>
                        </a:solidFill>
                      </a:endParaRPr>
                    </a:p>
                  </a:txBody>
                  <a:tcPr marL="121920" marR="121920"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noFill/>
                  </a:tcPr>
                </a:tc>
                <a:tc>
                  <a:txBody>
                    <a:bodyPr/>
                    <a:lstStyle/>
                    <a:p>
                      <a:pPr algn="ctr"/>
                      <a:r>
                        <a:rPr lang="en-US" sz="1800" b="0" dirty="0" smtClean="0">
                          <a:solidFill>
                            <a:schemeClr val="tx1"/>
                          </a:solidFill>
                        </a:rPr>
                        <a:t>0</a:t>
                      </a:r>
                      <a:endParaRPr lang="en-US" sz="1800" b="0" dirty="0">
                        <a:solidFill>
                          <a:schemeClr val="tx1"/>
                        </a:solidFill>
                      </a:endParaRPr>
                    </a:p>
                  </a:txBody>
                  <a:tcPr marL="121920" marR="121920"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noFill/>
                  </a:tcPr>
                </a:tc>
                <a:tc>
                  <a:txBody>
                    <a:bodyPr/>
                    <a:lstStyle/>
                    <a:p>
                      <a:pPr algn="ctr"/>
                      <a:r>
                        <a:rPr lang="en-US" sz="1800" b="0" dirty="0" smtClean="0">
                          <a:solidFill>
                            <a:schemeClr val="tx1"/>
                          </a:solidFill>
                        </a:rPr>
                        <a:t>D2</a:t>
                      </a:r>
                      <a:endParaRPr lang="en-US" sz="1800" b="0" dirty="0">
                        <a:solidFill>
                          <a:schemeClr val="tx1"/>
                        </a:solidFill>
                      </a:endParaRPr>
                    </a:p>
                  </a:txBody>
                  <a:tcPr marL="121920" marR="121920" anchor="ct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noFill/>
                  </a:tcPr>
                </a:tc>
                <a:extLst>
                  <a:ext uri="{0D108BD9-81ED-4DB2-BD59-A6C34878D82A}">
                    <a16:rowId xmlns:a16="http://schemas.microsoft.com/office/drawing/2014/main" val="10003"/>
                  </a:ext>
                </a:extLst>
              </a:tr>
              <a:tr h="472440">
                <a:tc>
                  <a:txBody>
                    <a:bodyPr/>
                    <a:lstStyle/>
                    <a:p>
                      <a:pPr algn="ctr"/>
                      <a:r>
                        <a:rPr lang="en-US" sz="1800" b="0" dirty="0" smtClean="0">
                          <a:solidFill>
                            <a:schemeClr val="tx1"/>
                          </a:solidFill>
                        </a:rPr>
                        <a:t>1</a:t>
                      </a:r>
                      <a:endParaRPr lang="en-US" sz="1800" b="0" dirty="0">
                        <a:solidFill>
                          <a:schemeClr val="tx1"/>
                        </a:solidFill>
                      </a:endParaRPr>
                    </a:p>
                  </a:txBody>
                  <a:tcPr marL="121920" marR="121920" anchor="ctr">
                    <a:lnL w="28575"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noFill/>
                  </a:tcPr>
                </a:tc>
                <a:tc>
                  <a:txBody>
                    <a:bodyPr/>
                    <a:lstStyle/>
                    <a:p>
                      <a:pPr algn="ctr"/>
                      <a:r>
                        <a:rPr lang="en-US" sz="1800" b="0" dirty="0" smtClean="0">
                          <a:solidFill>
                            <a:schemeClr val="tx1"/>
                          </a:solidFill>
                        </a:rPr>
                        <a:t>1</a:t>
                      </a:r>
                      <a:endParaRPr lang="en-US" sz="1800" b="0" dirty="0">
                        <a:solidFill>
                          <a:schemeClr val="tx1"/>
                        </a:solidFill>
                      </a:endParaRPr>
                    </a:p>
                  </a:txBody>
                  <a:tcPr marL="121920" marR="121920" anchor="ctr">
                    <a:lnL w="12700"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noFill/>
                  </a:tcPr>
                </a:tc>
                <a:tc>
                  <a:txBody>
                    <a:bodyPr/>
                    <a:lstStyle/>
                    <a:p>
                      <a:pPr algn="ctr"/>
                      <a:r>
                        <a:rPr lang="en-US" sz="1800" b="0" dirty="0" smtClean="0">
                          <a:solidFill>
                            <a:schemeClr val="tx1"/>
                          </a:solidFill>
                        </a:rPr>
                        <a:t>D3</a:t>
                      </a:r>
                      <a:endParaRPr lang="en-US" sz="1800" b="0" dirty="0">
                        <a:solidFill>
                          <a:schemeClr val="tx1"/>
                        </a:solidFill>
                      </a:endParaRPr>
                    </a:p>
                  </a:txBody>
                  <a:tcPr marL="121920" marR="121920" anchor="ct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grpSp>
        <p:nvGrpSpPr>
          <p:cNvPr id="19487" name="Group 30"/>
          <p:cNvGrpSpPr>
            <a:grpSpLocks/>
          </p:cNvGrpSpPr>
          <p:nvPr/>
        </p:nvGrpSpPr>
        <p:grpSpPr bwMode="auto">
          <a:xfrm>
            <a:off x="8373326" y="1668491"/>
            <a:ext cx="2545791" cy="1843029"/>
            <a:chOff x="1447800" y="4724400"/>
            <a:chExt cx="1909064" cy="1842636"/>
          </a:xfrm>
        </p:grpSpPr>
        <p:cxnSp>
          <p:nvCxnSpPr>
            <p:cNvPr id="22" name="Straight Connector 21"/>
            <p:cNvCxnSpPr/>
            <p:nvPr/>
          </p:nvCxnSpPr>
          <p:spPr>
            <a:xfrm flipH="1">
              <a:off x="2743010" y="5410054"/>
              <a:ext cx="366659" cy="1588"/>
            </a:xfrm>
            <a:prstGeom prst="line">
              <a:avLst/>
            </a:prstGeom>
            <a:ln w="12700">
              <a:solidFill>
                <a:srgbClr val="FF0000"/>
              </a:solidFill>
              <a:headEnd type="oval" w="sm" len="sm"/>
            </a:ln>
          </p:spPr>
          <p:style>
            <a:lnRef idx="1">
              <a:schemeClr val="accent1"/>
            </a:lnRef>
            <a:fillRef idx="0">
              <a:schemeClr val="accent1"/>
            </a:fillRef>
            <a:effectRef idx="0">
              <a:schemeClr val="accent1"/>
            </a:effectRef>
            <a:fontRef idx="minor">
              <a:schemeClr val="tx1"/>
            </a:fontRef>
          </p:style>
        </p:cxnSp>
        <p:grpSp>
          <p:nvGrpSpPr>
            <p:cNvPr id="19489" name="Group 26"/>
            <p:cNvGrpSpPr>
              <a:grpSpLocks/>
            </p:cNvGrpSpPr>
            <p:nvPr/>
          </p:nvGrpSpPr>
          <p:grpSpPr bwMode="auto">
            <a:xfrm>
              <a:off x="1828800" y="4953000"/>
              <a:ext cx="365760" cy="914400"/>
              <a:chOff x="1828800" y="4953000"/>
              <a:chExt cx="365760" cy="914400"/>
            </a:xfrm>
          </p:grpSpPr>
          <p:cxnSp>
            <p:nvCxnSpPr>
              <p:cNvPr id="19" name="Straight Connector 18"/>
              <p:cNvCxnSpPr/>
              <p:nvPr/>
            </p:nvCxnSpPr>
            <p:spPr>
              <a:xfrm>
                <a:off x="1828744" y="5560834"/>
                <a:ext cx="365071" cy="1587"/>
              </a:xfrm>
              <a:prstGeom prst="line">
                <a:avLst/>
              </a:prstGeom>
              <a:ln w="12700">
                <a:solidFill>
                  <a:srgbClr val="FF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828744" y="5865569"/>
                <a:ext cx="365071" cy="1587"/>
              </a:xfrm>
              <a:prstGeom prst="line">
                <a:avLst/>
              </a:prstGeom>
              <a:ln w="12700">
                <a:solidFill>
                  <a:srgbClr val="FF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828744" y="4952951"/>
                <a:ext cx="365071" cy="1588"/>
              </a:xfrm>
              <a:prstGeom prst="line">
                <a:avLst/>
              </a:prstGeom>
              <a:ln w="12700">
                <a:solidFill>
                  <a:srgbClr val="FF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828744" y="5257686"/>
                <a:ext cx="365071" cy="1588"/>
              </a:xfrm>
              <a:prstGeom prst="line">
                <a:avLst/>
              </a:prstGeom>
              <a:ln w="12700">
                <a:solidFill>
                  <a:srgbClr val="FF0000"/>
                </a:solidFill>
                <a:headEnd type="oval" w="sm" len="sm"/>
              </a:ln>
            </p:spPr>
            <p:style>
              <a:lnRef idx="1">
                <a:schemeClr val="accent1"/>
              </a:lnRef>
              <a:fillRef idx="0">
                <a:schemeClr val="accent1"/>
              </a:fillRef>
              <a:effectRef idx="0">
                <a:schemeClr val="accent1"/>
              </a:effectRef>
              <a:fontRef idx="minor">
                <a:schemeClr val="tx1"/>
              </a:fontRef>
            </p:style>
          </p:cxnSp>
        </p:grpSp>
        <p:cxnSp>
          <p:nvCxnSpPr>
            <p:cNvPr id="25" name="Straight Connector 24"/>
            <p:cNvCxnSpPr/>
            <p:nvPr/>
          </p:nvCxnSpPr>
          <p:spPr>
            <a:xfrm rot="16200000">
              <a:off x="2424775" y="6064758"/>
              <a:ext cx="365047" cy="1588"/>
            </a:xfrm>
            <a:prstGeom prst="line">
              <a:avLst/>
            </a:prstGeom>
            <a:ln w="12700">
              <a:solidFill>
                <a:srgbClr val="FF0000"/>
              </a:solidFill>
              <a:headEnd type="oval" w="sm" len="sm"/>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a:off x="2238268" y="6109992"/>
              <a:ext cx="274578" cy="1588"/>
            </a:xfrm>
            <a:prstGeom prst="line">
              <a:avLst/>
            </a:prstGeom>
            <a:ln w="12700">
              <a:solidFill>
                <a:srgbClr val="FF0000"/>
              </a:solidFill>
              <a:headEnd type="oval" w="sm" len="sm"/>
            </a:ln>
          </p:spPr>
          <p:style>
            <a:lnRef idx="1">
              <a:schemeClr val="accent1"/>
            </a:lnRef>
            <a:fillRef idx="0">
              <a:schemeClr val="accent1"/>
            </a:fillRef>
            <a:effectRef idx="0">
              <a:schemeClr val="accent1"/>
            </a:effectRef>
            <a:fontRef idx="minor">
              <a:schemeClr val="tx1"/>
            </a:fontRef>
          </p:style>
        </p:cxnSp>
        <p:sp>
          <p:nvSpPr>
            <p:cNvPr id="10" name="Flowchart: Manual Operation 9"/>
            <p:cNvSpPr/>
            <p:nvPr/>
          </p:nvSpPr>
          <p:spPr>
            <a:xfrm rot="16200000">
              <a:off x="1790696" y="5143393"/>
              <a:ext cx="1371308" cy="533322"/>
            </a:xfrm>
            <a:prstGeom prst="flowChartManualOperation">
              <a:avLst/>
            </a:prstGeom>
            <a:solidFill>
              <a:schemeClr val="bg1"/>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0000FF"/>
                  </a:solidFill>
                </a:rPr>
                <a:t>MUX</a:t>
              </a:r>
            </a:p>
          </p:txBody>
        </p:sp>
        <p:sp>
          <p:nvSpPr>
            <p:cNvPr id="19493" name="TextBox 27"/>
            <p:cNvSpPr txBox="1">
              <a:spLocks noChangeArrowheads="1"/>
            </p:cNvSpPr>
            <p:nvPr/>
          </p:nvSpPr>
          <p:spPr bwMode="auto">
            <a:xfrm>
              <a:off x="1447800" y="4809226"/>
              <a:ext cx="285132" cy="1215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Aft>
                  <a:spcPts val="1000"/>
                </a:spcAft>
              </a:pPr>
              <a:r>
                <a:rPr lang="en-US" sz="1200"/>
                <a:t>D0</a:t>
              </a:r>
            </a:p>
            <a:p>
              <a:pPr eaLnBrk="1" hangingPunct="1">
                <a:spcAft>
                  <a:spcPts val="1000"/>
                </a:spcAft>
              </a:pPr>
              <a:r>
                <a:rPr lang="en-US" sz="1200"/>
                <a:t>D1</a:t>
              </a:r>
            </a:p>
            <a:p>
              <a:pPr eaLnBrk="1" hangingPunct="1">
                <a:spcAft>
                  <a:spcPts val="1000"/>
                </a:spcAft>
              </a:pPr>
              <a:r>
                <a:rPr lang="en-US" sz="1200"/>
                <a:t>D2</a:t>
              </a:r>
            </a:p>
            <a:p>
              <a:pPr eaLnBrk="1" hangingPunct="1">
                <a:spcAft>
                  <a:spcPts val="1000"/>
                </a:spcAft>
              </a:pPr>
              <a:r>
                <a:rPr lang="en-US" sz="1200"/>
                <a:t>D3</a:t>
              </a:r>
            </a:p>
          </p:txBody>
        </p:sp>
        <p:sp>
          <p:nvSpPr>
            <p:cNvPr id="19494" name="TextBox 28"/>
            <p:cNvSpPr txBox="1">
              <a:spLocks noChangeArrowheads="1"/>
            </p:cNvSpPr>
            <p:nvPr/>
          </p:nvSpPr>
          <p:spPr bwMode="auto">
            <a:xfrm>
              <a:off x="3141452" y="5275052"/>
              <a:ext cx="215412" cy="276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Aft>
                  <a:spcPts val="1000"/>
                </a:spcAft>
              </a:pPr>
              <a:r>
                <a:rPr lang="en-US" sz="1200"/>
                <a:t>Y</a:t>
              </a:r>
            </a:p>
          </p:txBody>
        </p:sp>
        <p:sp>
          <p:nvSpPr>
            <p:cNvPr id="19495" name="TextBox 29"/>
            <p:cNvSpPr txBox="1">
              <a:spLocks noChangeArrowheads="1"/>
            </p:cNvSpPr>
            <p:nvPr/>
          </p:nvSpPr>
          <p:spPr bwMode="auto">
            <a:xfrm>
              <a:off x="2218426" y="6290096"/>
              <a:ext cx="415822" cy="276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Aft>
                  <a:spcPts val="1000"/>
                </a:spcAft>
              </a:pPr>
              <a:r>
                <a:rPr lang="en-US" sz="1200"/>
                <a:t>B    A</a:t>
              </a:r>
            </a:p>
          </p:txBody>
        </p:sp>
      </p:grpSp>
    </p:spTree>
    <p:extLst>
      <p:ext uri="{BB962C8B-B14F-4D97-AF65-F5344CB8AC3E}">
        <p14:creationId xmlns:p14="http://schemas.microsoft.com/office/powerpoint/2010/main" val="110703147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684114" y="46039"/>
            <a:ext cx="10515600" cy="868362"/>
          </a:xfrm>
        </p:spPr>
        <p:txBody>
          <a:bodyPr>
            <a:normAutofit/>
          </a:bodyPr>
          <a:lstStyle/>
          <a:p>
            <a:pPr eaLnBrk="1" hangingPunct="1"/>
            <a:r>
              <a:rPr lang="en-US" sz="2800" b="1" dirty="0" smtClean="0">
                <a:latin typeface="Times New Roman" pitchFamily="18" charset="0"/>
                <a:cs typeface="Times New Roman" pitchFamily="18" charset="0"/>
              </a:rPr>
              <a:t>4-to-1 Multiplexer Waveforms</a:t>
            </a:r>
          </a:p>
        </p:txBody>
      </p:sp>
      <p:sp>
        <p:nvSpPr>
          <p:cNvPr id="3" name="Slide Number Placeholder 12"/>
          <p:cNvSpPr>
            <a:spLocks noGrp="1"/>
          </p:cNvSpPr>
          <p:nvPr>
            <p:ph type="sldNum" sz="quarter" idx="12"/>
          </p:nvPr>
        </p:nvSpPr>
        <p:spPr>
          <a:xfrm>
            <a:off x="8610600" y="5863970"/>
            <a:ext cx="2743200" cy="365125"/>
          </a:xfrm>
        </p:spPr>
        <p:txBody>
          <a:bodyPr/>
          <a:lstStyle/>
          <a:p>
            <a:pPr>
              <a:defRPr/>
            </a:pPr>
            <a:fld id="{11E73BD7-A44F-4771-82B5-FF4B42547333}" type="slidenum">
              <a:rPr lang="en-US" smtClean="0"/>
              <a:pPr>
                <a:defRPr/>
              </a:pPr>
              <a:t>54</a:t>
            </a:fld>
            <a:endParaRPr lang="en-US" dirty="0"/>
          </a:p>
        </p:txBody>
      </p:sp>
      <p:graphicFrame>
        <p:nvGraphicFramePr>
          <p:cNvPr id="4" name="Table 3"/>
          <p:cNvGraphicFramePr>
            <a:graphicFrameLocks noGrp="1"/>
          </p:cNvGraphicFramePr>
          <p:nvPr>
            <p:extLst/>
          </p:nvPr>
        </p:nvGraphicFramePr>
        <p:xfrm>
          <a:off x="304801" y="955420"/>
          <a:ext cx="9501721" cy="5121270"/>
        </p:xfrm>
        <a:graphic>
          <a:graphicData uri="http://schemas.openxmlformats.org/drawingml/2006/table">
            <a:tbl>
              <a:tblPr firstRow="1" bandRow="1">
                <a:tableStyleId>{5C22544A-7EE6-4342-B048-85BDC9FD1C3A}</a:tableStyleId>
              </a:tblPr>
              <a:tblGrid>
                <a:gridCol w="1463193">
                  <a:extLst>
                    <a:ext uri="{9D8B030D-6E8A-4147-A177-3AD203B41FA5}">
                      <a16:colId xmlns:a16="http://schemas.microsoft.com/office/drawing/2014/main" val="20000"/>
                    </a:ext>
                  </a:extLst>
                </a:gridCol>
                <a:gridCol w="1004816">
                  <a:extLst>
                    <a:ext uri="{9D8B030D-6E8A-4147-A177-3AD203B41FA5}">
                      <a16:colId xmlns:a16="http://schemas.microsoft.com/office/drawing/2014/main" val="20001"/>
                    </a:ext>
                  </a:extLst>
                </a:gridCol>
                <a:gridCol w="1004816">
                  <a:extLst>
                    <a:ext uri="{9D8B030D-6E8A-4147-A177-3AD203B41FA5}">
                      <a16:colId xmlns:a16="http://schemas.microsoft.com/office/drawing/2014/main" val="20002"/>
                    </a:ext>
                  </a:extLst>
                </a:gridCol>
                <a:gridCol w="1004816">
                  <a:extLst>
                    <a:ext uri="{9D8B030D-6E8A-4147-A177-3AD203B41FA5}">
                      <a16:colId xmlns:a16="http://schemas.microsoft.com/office/drawing/2014/main" val="20003"/>
                    </a:ext>
                  </a:extLst>
                </a:gridCol>
                <a:gridCol w="1004816">
                  <a:extLst>
                    <a:ext uri="{9D8B030D-6E8A-4147-A177-3AD203B41FA5}">
                      <a16:colId xmlns:a16="http://schemas.microsoft.com/office/drawing/2014/main" val="20004"/>
                    </a:ext>
                  </a:extLst>
                </a:gridCol>
                <a:gridCol w="1004816">
                  <a:extLst>
                    <a:ext uri="{9D8B030D-6E8A-4147-A177-3AD203B41FA5}">
                      <a16:colId xmlns:a16="http://schemas.microsoft.com/office/drawing/2014/main" val="20005"/>
                    </a:ext>
                  </a:extLst>
                </a:gridCol>
                <a:gridCol w="1004816">
                  <a:extLst>
                    <a:ext uri="{9D8B030D-6E8A-4147-A177-3AD203B41FA5}">
                      <a16:colId xmlns:a16="http://schemas.microsoft.com/office/drawing/2014/main" val="20006"/>
                    </a:ext>
                  </a:extLst>
                </a:gridCol>
                <a:gridCol w="1004816">
                  <a:extLst>
                    <a:ext uri="{9D8B030D-6E8A-4147-A177-3AD203B41FA5}">
                      <a16:colId xmlns:a16="http://schemas.microsoft.com/office/drawing/2014/main" val="20007"/>
                    </a:ext>
                  </a:extLst>
                </a:gridCol>
                <a:gridCol w="1004816">
                  <a:extLst>
                    <a:ext uri="{9D8B030D-6E8A-4147-A177-3AD203B41FA5}">
                      <a16:colId xmlns:a16="http://schemas.microsoft.com/office/drawing/2014/main" val="20008"/>
                    </a:ext>
                  </a:extLst>
                </a:gridCol>
              </a:tblGrid>
              <a:tr h="365805">
                <a:tc>
                  <a:txBody>
                    <a:bodyPr/>
                    <a:lstStyle/>
                    <a:p>
                      <a:pPr algn="ctr"/>
                      <a:r>
                        <a:rPr lang="en-US" sz="1800" b="0" dirty="0" smtClean="0">
                          <a:solidFill>
                            <a:schemeClr val="tx1"/>
                          </a:solidFill>
                        </a:rPr>
                        <a:t>D0</a:t>
                      </a:r>
                      <a:endParaRPr lang="en-US" sz="1800" b="0" dirty="0">
                        <a:solidFill>
                          <a:schemeClr val="tx1"/>
                        </a:solidFill>
                      </a:endParaRPr>
                    </a:p>
                  </a:txBody>
                  <a:tcPr marL="121933" marR="121933" marT="45726" marB="45726" anchor="ctr">
                    <a:lnL w="12700" cap="flat" cmpd="sng" algn="ctr">
                      <a:noFill/>
                      <a:prstDash val="solid"/>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28575" cap="flat" cmpd="sng" algn="ctr">
                      <a:solidFill>
                        <a:srgbClr val="0000FF"/>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28575" cap="flat" cmpd="sng" algn="ctr">
                      <a:solidFill>
                        <a:srgbClr val="0000FF"/>
                      </a:solidFill>
                      <a:prstDash val="solid"/>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0000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28575" cap="flat" cmpd="sng" algn="ctr">
                      <a:solidFill>
                        <a:srgbClr val="0000FF"/>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65805">
                <a:tc>
                  <a:txBody>
                    <a:bodyPr/>
                    <a:lstStyle/>
                    <a:p>
                      <a:pPr algn="ctr"/>
                      <a:endParaRPr lang="en-US" sz="1800" b="0" dirty="0">
                        <a:solidFill>
                          <a:schemeClr val="tx1"/>
                        </a:solidFill>
                      </a:endParaRPr>
                    </a:p>
                  </a:txBody>
                  <a:tcPr marL="121933" marR="121933" marT="45726" marB="45726" anchor="ctr">
                    <a:lnL w="12700" cap="flat" cmpd="sng" algn="ctr">
                      <a:noFill/>
                      <a:prstDash val="solid"/>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0000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noFill/>
                      <a:prstDash val="solid"/>
                      <a:round/>
                      <a:headEnd type="none" w="med" len="med"/>
                      <a:tailEnd type="none" w="med" len="med"/>
                    </a:lnR>
                    <a:lnT w="28575" cap="flat" cmpd="sng" algn="ctr">
                      <a:solidFill>
                        <a:srgbClr val="0000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65805">
                <a:tc>
                  <a:txBody>
                    <a:bodyPr/>
                    <a:lstStyle/>
                    <a:p>
                      <a:pPr algn="ctr"/>
                      <a:r>
                        <a:rPr lang="en-US" sz="1800" b="0" dirty="0" smtClean="0">
                          <a:solidFill>
                            <a:schemeClr val="tx1"/>
                          </a:solidFill>
                        </a:rPr>
                        <a:t>D1</a:t>
                      </a:r>
                      <a:endParaRPr lang="en-US" sz="1800" b="0" dirty="0">
                        <a:solidFill>
                          <a:schemeClr val="tx1"/>
                        </a:solidFill>
                      </a:endParaRPr>
                    </a:p>
                  </a:txBody>
                  <a:tcPr marL="121933" marR="121933" marT="45726" marB="45726" anchor="ctr">
                    <a:lnL w="12700" cap="flat" cmpd="sng" algn="ctr">
                      <a:noFill/>
                      <a:prstDash val="solid"/>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28575" cap="flat" cmpd="sng" algn="ctr">
                      <a:solidFill>
                        <a:srgbClr val="0000FF"/>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28575" cap="flat" cmpd="sng" algn="ctr">
                      <a:solidFill>
                        <a:srgbClr val="0000FF"/>
                      </a:solidFill>
                      <a:prstDash val="solid"/>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0000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28575" cap="flat" cmpd="sng" algn="ctr">
                      <a:solidFill>
                        <a:srgbClr val="0000FF"/>
                      </a:solidFill>
                      <a:prstDash val="solid"/>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28575" cap="flat" cmpd="sng" algn="ctr">
                      <a:solidFill>
                        <a:srgbClr val="0000FF"/>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28575" cap="flat" cmpd="sng" algn="ctr">
                      <a:solidFill>
                        <a:srgbClr val="0000FF"/>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65805">
                <a:tc>
                  <a:txBody>
                    <a:bodyPr/>
                    <a:lstStyle/>
                    <a:p>
                      <a:pPr algn="ctr"/>
                      <a:endParaRPr lang="en-US" sz="1800" b="0" dirty="0">
                        <a:solidFill>
                          <a:schemeClr val="tx1"/>
                        </a:solidFill>
                      </a:endParaRPr>
                    </a:p>
                  </a:txBody>
                  <a:tcPr marL="121933" marR="121933" marT="45726" marB="45726" anchor="ctr">
                    <a:lnL w="12700" cap="flat" cmpd="sng" algn="ctr">
                      <a:noFill/>
                      <a:prstDash val="solid"/>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noFill/>
                      <a:prstDash val="solid"/>
                      <a:round/>
                      <a:headEnd type="none" w="med" len="med"/>
                      <a:tailEnd type="none" w="med" len="med"/>
                    </a:lnR>
                    <a:lnT w="28575" cap="flat" cmpd="sng" algn="ctr">
                      <a:solidFill>
                        <a:srgbClr val="0000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65805">
                <a:tc>
                  <a:txBody>
                    <a:bodyPr/>
                    <a:lstStyle/>
                    <a:p>
                      <a:pPr algn="ctr"/>
                      <a:r>
                        <a:rPr lang="en-US" sz="1800" b="0" dirty="0" smtClean="0">
                          <a:solidFill>
                            <a:schemeClr val="tx1"/>
                          </a:solidFill>
                        </a:rPr>
                        <a:t>D2</a:t>
                      </a:r>
                      <a:endParaRPr lang="en-US" sz="1800" b="0" dirty="0">
                        <a:solidFill>
                          <a:schemeClr val="tx1"/>
                        </a:solidFill>
                      </a:endParaRPr>
                    </a:p>
                  </a:txBody>
                  <a:tcPr marL="121933" marR="121933" marT="45726" marB="45726" anchor="ctr">
                    <a:lnL w="12700" cap="flat" cmpd="sng" algn="ctr">
                      <a:noFill/>
                      <a:prstDash val="solid"/>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0000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0000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FF0000"/>
                      </a:solidFill>
                      <a:prstDash val="solid"/>
                      <a:round/>
                      <a:headEnd type="none" w="med" len="med"/>
                      <a:tailEnd type="none" w="med" len="med"/>
                    </a:lnT>
                    <a:lnB w="19050" cap="flat" cmpd="sng" algn="ctr">
                      <a:noFill/>
                      <a:prstDash val="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28575" cap="flat" cmpd="sng" algn="ctr">
                      <a:solidFill>
                        <a:srgbClr val="0000FF"/>
                      </a:solidFill>
                      <a:prstDash val="solid"/>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0000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28575" cap="flat" cmpd="sng" algn="ctr">
                      <a:solidFill>
                        <a:srgbClr val="0000FF"/>
                      </a:solidFill>
                      <a:prstDash val="solid"/>
                      <a:round/>
                      <a:headEnd type="none" w="med" len="med"/>
                      <a:tailEnd type="none" w="med" len="med"/>
                    </a:lnL>
                    <a:lnR w="12700" cap="flat" cmpd="sng" algn="ctr">
                      <a:solidFill>
                        <a:schemeClr val="tx1"/>
                      </a:solidFill>
                      <a:prstDash val="dash"/>
                      <a:round/>
                      <a:headEnd type="none" w="med" len="med"/>
                      <a:tailEnd type="none" w="med" len="med"/>
                    </a:lnR>
                    <a:lnT w="28575" cap="flat" cmpd="sng" algn="ctr">
                      <a:no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65805">
                <a:tc>
                  <a:txBody>
                    <a:bodyPr/>
                    <a:lstStyle/>
                    <a:p>
                      <a:pPr algn="ctr"/>
                      <a:endParaRPr lang="en-US" sz="1800" b="0" dirty="0">
                        <a:solidFill>
                          <a:schemeClr val="tx1"/>
                        </a:solidFill>
                      </a:endParaRPr>
                    </a:p>
                  </a:txBody>
                  <a:tcPr marL="121933" marR="121933" marT="45726" marB="45726" anchor="ctr">
                    <a:lnL w="12700" cap="flat" cmpd="sng" algn="ctr">
                      <a:noFill/>
                      <a:prstDash val="solid"/>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9050" cap="flat" cmpd="sng" algn="ctr">
                      <a:noFill/>
                      <a:prstDash val="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0000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noFill/>
                      <a:prstDash val="solid"/>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365805">
                <a:tc>
                  <a:txBody>
                    <a:bodyPr/>
                    <a:lstStyle/>
                    <a:p>
                      <a:pPr algn="ctr"/>
                      <a:r>
                        <a:rPr lang="en-US" sz="1800" b="0" dirty="0" smtClean="0">
                          <a:solidFill>
                            <a:schemeClr val="tx1"/>
                          </a:solidFill>
                        </a:rPr>
                        <a:t>D3</a:t>
                      </a:r>
                      <a:endParaRPr lang="en-US" sz="1800" b="0" dirty="0">
                        <a:solidFill>
                          <a:schemeClr val="tx1"/>
                        </a:solidFill>
                      </a:endParaRPr>
                    </a:p>
                  </a:txBody>
                  <a:tcPr marL="121933" marR="121933" marT="45726" marB="45726" anchor="ctr">
                    <a:lnL w="12700" cap="flat" cmpd="sng" algn="ctr">
                      <a:noFill/>
                      <a:prstDash val="solid"/>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28575" cap="flat" cmpd="sng" algn="ctr">
                      <a:solidFill>
                        <a:srgbClr val="0000FF"/>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dirty="0">
                        <a:solidFill>
                          <a:schemeClr val="tx1"/>
                        </a:solidFill>
                      </a:endParaRPr>
                    </a:p>
                  </a:txBody>
                  <a:tcPr marL="121933" marR="121933" marT="45726" marB="45726" anchor="ctr">
                    <a:lnL w="28575" cap="flat" cmpd="sng" algn="ctr">
                      <a:solidFill>
                        <a:srgbClr val="0000FF"/>
                      </a:solidFill>
                      <a:prstDash val="solid"/>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0000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dirty="0">
                        <a:solidFill>
                          <a:schemeClr val="tx1"/>
                        </a:solidFill>
                      </a:endParaRPr>
                    </a:p>
                  </a:txBody>
                  <a:tcPr marL="121933" marR="121933" marT="45726" marB="45726" anchor="ct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800" dirty="0">
                        <a:solidFill>
                          <a:schemeClr val="tx1"/>
                        </a:solidFill>
                      </a:endParaRPr>
                    </a:p>
                  </a:txBody>
                  <a:tcPr marL="121933" marR="121933" marT="45726" marB="45726" anchor="ctr">
                    <a:lnL w="28575" cap="flat" cmpd="sng" algn="ctr">
                      <a:solidFill>
                        <a:srgbClr val="0000FF"/>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65805">
                <a:tc>
                  <a:txBody>
                    <a:bodyPr/>
                    <a:lstStyle/>
                    <a:p>
                      <a:pPr algn="ctr"/>
                      <a:endParaRPr lang="en-US" sz="1800" b="0" dirty="0">
                        <a:solidFill>
                          <a:schemeClr val="tx1"/>
                        </a:solidFill>
                      </a:endParaRPr>
                    </a:p>
                  </a:txBody>
                  <a:tcPr marL="121933" marR="121933" marT="45726" marB="45726" anchor="ctr">
                    <a:lnL w="12700" cap="flat" cmpd="sng" algn="ctr">
                      <a:noFill/>
                      <a:prstDash val="solid"/>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0000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0000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FF0000"/>
                      </a:solid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0000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7"/>
                  </a:ext>
                </a:extLst>
              </a:tr>
              <a:tr h="365805">
                <a:tc>
                  <a:txBody>
                    <a:bodyPr/>
                    <a:lstStyle/>
                    <a:p>
                      <a:pPr algn="ctr"/>
                      <a:r>
                        <a:rPr lang="en-US" sz="1800" b="0" dirty="0" smtClean="0">
                          <a:solidFill>
                            <a:schemeClr val="tx1"/>
                          </a:solidFill>
                        </a:rPr>
                        <a:t>A</a:t>
                      </a:r>
                      <a:endParaRPr lang="en-US" sz="1800" b="0" dirty="0">
                        <a:solidFill>
                          <a:schemeClr val="tx1"/>
                        </a:solidFill>
                      </a:endParaRPr>
                    </a:p>
                  </a:txBody>
                  <a:tcPr marL="121933" marR="121933" marT="45726" marB="45726" anchor="ctr">
                    <a:lnL w="12700" cap="flat" cmpd="sng" algn="ctr">
                      <a:noFill/>
                      <a:prstDash val="solid"/>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28575" cap="flat" cmpd="sng" algn="ctr">
                      <a:solidFill>
                        <a:srgbClr val="0000FF"/>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28575" cap="flat" cmpd="sng" algn="ctr">
                      <a:solidFill>
                        <a:srgbClr val="0000FF"/>
                      </a:solidFill>
                      <a:prstDash val="solid"/>
                      <a:round/>
                      <a:headEnd type="none" w="med" len="med"/>
                      <a:tailEnd type="none" w="med" len="med"/>
                    </a:lnL>
                    <a:lnR w="28575" cap="flat" cmpd="sng" algn="ctr">
                      <a:solidFill>
                        <a:srgbClr val="0000FF"/>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28575" cap="flat" cmpd="sng" algn="ctr">
                      <a:solidFill>
                        <a:srgbClr val="0000FF"/>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rgbClr val="0000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8"/>
                  </a:ext>
                </a:extLst>
              </a:tr>
              <a:tr h="365805">
                <a:tc>
                  <a:txBody>
                    <a:bodyPr/>
                    <a:lstStyle/>
                    <a:p>
                      <a:pPr algn="ctr"/>
                      <a:endParaRPr lang="en-US" sz="1800" b="0" dirty="0">
                        <a:solidFill>
                          <a:schemeClr val="tx1"/>
                        </a:solidFill>
                      </a:endParaRPr>
                    </a:p>
                  </a:txBody>
                  <a:tcPr marL="121933" marR="121933" marT="45726" marB="45726" anchor="ctr">
                    <a:lnL w="12700" cap="flat" cmpd="sng" algn="ctr">
                      <a:noFill/>
                      <a:prstDash val="solid"/>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0000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0000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9"/>
                  </a:ext>
                </a:extLst>
              </a:tr>
              <a:tr h="365805">
                <a:tc>
                  <a:txBody>
                    <a:bodyPr/>
                    <a:lstStyle/>
                    <a:p>
                      <a:pPr algn="ctr"/>
                      <a:r>
                        <a:rPr lang="en-US" sz="1800" b="0" dirty="0" smtClean="0">
                          <a:solidFill>
                            <a:schemeClr val="tx1"/>
                          </a:solidFill>
                        </a:rPr>
                        <a:t>B</a:t>
                      </a:r>
                      <a:endParaRPr lang="en-US" sz="1800" b="0" dirty="0">
                        <a:solidFill>
                          <a:schemeClr val="tx1"/>
                        </a:solidFill>
                      </a:endParaRPr>
                    </a:p>
                  </a:txBody>
                  <a:tcPr marL="121933" marR="121933" marT="45726" marB="45726" anchor="ctr">
                    <a:lnL w="12700" cap="flat" cmpd="sng" algn="ctr">
                      <a:noFill/>
                      <a:prstDash val="solid"/>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28575" cap="flat" cmpd="sng" algn="ctr">
                      <a:solidFill>
                        <a:srgbClr val="0000FF"/>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28575" cap="flat" cmpd="sng" algn="ctr">
                      <a:solidFill>
                        <a:srgbClr val="0000FF"/>
                      </a:solidFill>
                      <a:prstDash val="solid"/>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0000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28575" cap="flat" cmpd="sng" algn="ctr">
                      <a:solidFill>
                        <a:srgbClr val="0000FF"/>
                      </a:solidFill>
                      <a:prstDash val="solid"/>
                      <a:round/>
                      <a:headEnd type="none" w="med" len="med"/>
                      <a:tailEnd type="none" w="med" len="med"/>
                    </a:lnR>
                    <a:lnT w="28575" cap="flat" cmpd="sng" algn="ctr">
                      <a:solidFill>
                        <a:srgbClr val="0000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28575" cap="flat" cmpd="sng" algn="ctr">
                      <a:solidFill>
                        <a:srgbClr val="0000FF"/>
                      </a:solidFill>
                      <a:prstDash val="solid"/>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28575" cap="flat" cmpd="sng" algn="ctr">
                      <a:solidFill>
                        <a:srgbClr val="0000FF"/>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0000FF"/>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28575" cap="flat" cmpd="sng" algn="ctr">
                      <a:solidFill>
                        <a:srgbClr val="0000FF"/>
                      </a:solidFill>
                      <a:prstDash val="solid"/>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0000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noFill/>
                      <a:prstDash val="solid"/>
                      <a:round/>
                      <a:headEnd type="none" w="med" len="med"/>
                      <a:tailEnd type="none" w="med" len="med"/>
                    </a:lnR>
                    <a:lnT w="28575" cap="flat" cmpd="sng" algn="ctr">
                      <a:solidFill>
                        <a:srgbClr val="0000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0"/>
                  </a:ext>
                </a:extLst>
              </a:tr>
              <a:tr h="365805">
                <a:tc>
                  <a:txBody>
                    <a:bodyPr/>
                    <a:lstStyle/>
                    <a:p>
                      <a:pPr algn="ctr"/>
                      <a:endParaRPr lang="en-US" sz="1800" b="0" dirty="0">
                        <a:solidFill>
                          <a:schemeClr val="tx1"/>
                        </a:solidFill>
                      </a:endParaRPr>
                    </a:p>
                  </a:txBody>
                  <a:tcPr marL="121933" marR="121933" marT="45726" marB="45726" anchor="ctr">
                    <a:lnL w="12700" cap="flat" cmpd="sng" algn="ctr">
                      <a:noFill/>
                      <a:prstDash val="solid"/>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0000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FF170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28575" cap="flat" cmpd="sng" algn="ctr">
                      <a:solidFill>
                        <a:srgbClr val="FF170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0000FF"/>
                      </a:solidFill>
                      <a:prstDash val="solid"/>
                      <a:round/>
                      <a:headEnd type="none" w="med" len="med"/>
                      <a:tailEnd type="none" w="med" len="med"/>
                    </a:lnT>
                    <a:lnB w="28575" cap="flat" cmpd="sng" algn="ctr">
                      <a:solidFill>
                        <a:srgbClr val="FF170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0000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dash"/>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FF170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1"/>
                  </a:ext>
                </a:extLst>
              </a:tr>
              <a:tr h="365805">
                <a:tc>
                  <a:txBody>
                    <a:bodyPr/>
                    <a:lstStyle/>
                    <a:p>
                      <a:pPr algn="ctr"/>
                      <a:r>
                        <a:rPr lang="en-US" sz="1800" b="0" dirty="0" smtClean="0">
                          <a:solidFill>
                            <a:schemeClr val="tx1"/>
                          </a:solidFill>
                        </a:rPr>
                        <a:t>Y</a:t>
                      </a:r>
                      <a:endParaRPr lang="en-US" sz="1800" b="0" dirty="0">
                        <a:solidFill>
                          <a:schemeClr val="tx1"/>
                        </a:solidFill>
                      </a:endParaRPr>
                    </a:p>
                  </a:txBody>
                  <a:tcPr marL="121933" marR="121933" marT="45726" marB="45726" anchor="ctr">
                    <a:lnL w="12700" cap="flat" cmpd="sng" algn="ctr">
                      <a:noFill/>
                      <a:prstDash val="solid"/>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28575" cap="flat" cmpd="sng" algn="ctr">
                      <a:solidFill>
                        <a:srgbClr val="FF170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FF170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28575" cap="flat" cmpd="sng" algn="ctr">
                      <a:solidFill>
                        <a:srgbClr val="FF1701"/>
                      </a:solidFill>
                      <a:prstDash val="solid"/>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FF170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28575" cap="flat" cmpd="sng" algn="ctr">
                      <a:solidFill>
                        <a:srgbClr val="FF1701"/>
                      </a:solidFill>
                      <a:prstDash val="solid"/>
                      <a:round/>
                      <a:headEnd type="none" w="med" len="med"/>
                      <a:tailEnd type="none" w="med" len="med"/>
                    </a:lnR>
                    <a:lnT w="28575" cap="flat" cmpd="sng" algn="ctr">
                      <a:solidFill>
                        <a:srgbClr val="FF170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28575" cap="flat" cmpd="sng" algn="ctr">
                      <a:solidFill>
                        <a:srgbClr val="FF1701"/>
                      </a:solidFill>
                      <a:prstDash val="solid"/>
                      <a:round/>
                      <a:headEnd type="none" w="med" len="med"/>
                      <a:tailEnd type="none" w="med" len="med"/>
                    </a:lnL>
                    <a:lnR w="28575" cap="flat" cmpd="sng" algn="ctr">
                      <a:solidFill>
                        <a:srgbClr val="FF170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FF170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28575" cap="flat" cmpd="sng" algn="ctr">
                      <a:solidFill>
                        <a:srgbClr val="FF1701"/>
                      </a:solidFill>
                      <a:prstDash val="solid"/>
                      <a:round/>
                      <a:headEnd type="none" w="med" len="med"/>
                      <a:tailEnd type="none" w="med" len="med"/>
                    </a:lnL>
                    <a:lnR w="28575" cap="flat" cmpd="sng" algn="ctr">
                      <a:solidFill>
                        <a:srgbClr val="FF1701"/>
                      </a:solidFill>
                      <a:prstDash val="solid"/>
                      <a:round/>
                      <a:headEnd type="none" w="med" len="med"/>
                      <a:tailEnd type="none" w="med" len="med"/>
                    </a:lnR>
                    <a:lnT w="28575" cap="flat" cmpd="sng" algn="ctr">
                      <a:solidFill>
                        <a:srgbClr val="FF170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28575" cap="flat" cmpd="sng" algn="ctr">
                      <a:solidFill>
                        <a:srgbClr val="FF1701"/>
                      </a:solidFill>
                      <a:prstDash val="solid"/>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28575" cap="flat" cmpd="sng" algn="ctr">
                      <a:solidFill>
                        <a:srgbClr val="FF170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28575" cap="flat" cmpd="sng" algn="ctr">
                      <a:solidFill>
                        <a:srgbClr val="FF0000"/>
                      </a:solidFill>
                      <a:prstDash val="solid"/>
                      <a:round/>
                      <a:headEnd type="none" w="med" len="med"/>
                      <a:tailEnd type="none" w="med" len="med"/>
                    </a:lnR>
                    <a:lnT w="12700" cap="flat" cmpd="sng" algn="ctr">
                      <a:noFill/>
                      <a:prstDash val="dash"/>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800" dirty="0">
                        <a:solidFill>
                          <a:schemeClr val="tx1"/>
                        </a:solidFill>
                      </a:endParaRPr>
                    </a:p>
                  </a:txBody>
                  <a:tcPr marL="121933" marR="121933" marT="45726" marB="45726" anchor="ctr">
                    <a:lnL w="28575" cap="flat" cmpd="sng" algn="ctr">
                      <a:solidFill>
                        <a:srgbClr val="FF0000"/>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rgbClr val="FF170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2"/>
                  </a:ext>
                </a:extLst>
              </a:tr>
              <a:tr h="365805">
                <a:tc>
                  <a:txBody>
                    <a:bodyPr/>
                    <a:lstStyle/>
                    <a:p>
                      <a:pPr algn="ctr"/>
                      <a:endParaRPr lang="en-US" sz="1800" b="0" dirty="0">
                        <a:solidFill>
                          <a:schemeClr val="tx1"/>
                        </a:solidFill>
                      </a:endParaRPr>
                    </a:p>
                  </a:txBody>
                  <a:tcPr marL="121933" marR="121933" marT="45726" marB="45726" anchor="ctr">
                    <a:lnL w="12700" cap="flat" cmpd="sng" algn="ctr">
                      <a:noFill/>
                      <a:prstDash val="solid"/>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solidFill>
                            <a:schemeClr val="tx1"/>
                          </a:solidFill>
                        </a:rPr>
                        <a:t>D0</a:t>
                      </a:r>
                      <a:endParaRPr lang="en-US" sz="14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FF170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solidFill>
                            <a:schemeClr val="tx1"/>
                          </a:solidFill>
                        </a:rPr>
                        <a:t>D1</a:t>
                      </a:r>
                      <a:endParaRPr lang="en-US" sz="14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solidFill>
                            <a:schemeClr val="tx1"/>
                          </a:solidFill>
                        </a:rPr>
                        <a:t>D2</a:t>
                      </a:r>
                      <a:endParaRPr lang="en-US" sz="14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solidFill>
                            <a:schemeClr val="tx1"/>
                          </a:solidFill>
                        </a:rPr>
                        <a:t>D3</a:t>
                      </a:r>
                      <a:endParaRPr lang="en-US" sz="14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FF170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solidFill>
                            <a:schemeClr val="tx1"/>
                          </a:solidFill>
                        </a:rPr>
                        <a:t>D0</a:t>
                      </a:r>
                      <a:endParaRPr lang="en-US" sz="14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solidFill>
                            <a:schemeClr val="tx1"/>
                          </a:solidFill>
                        </a:rPr>
                        <a:t>D1</a:t>
                      </a:r>
                      <a:endParaRPr lang="en-US" sz="14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FF170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solidFill>
                            <a:schemeClr val="tx1"/>
                          </a:solidFill>
                        </a:rPr>
                        <a:t>D2</a:t>
                      </a:r>
                      <a:endParaRPr lang="en-US" sz="14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28575"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solidFill>
                            <a:schemeClr val="tx1"/>
                          </a:solidFill>
                        </a:rPr>
                        <a:t>D3</a:t>
                      </a:r>
                      <a:endParaRPr lang="en-US" sz="1400" dirty="0">
                        <a:solidFill>
                          <a:schemeClr val="tx1"/>
                        </a:solidFill>
                      </a:endParaRPr>
                    </a:p>
                  </a:txBody>
                  <a:tcPr marL="121933" marR="121933" marT="45726" marB="45726" anchor="ctr">
                    <a:lnL w="12700" cap="flat" cmpd="sng" algn="ctr">
                      <a:solidFill>
                        <a:schemeClr val="tx1"/>
                      </a:solidFill>
                      <a:prstDash val="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3"/>
                  </a:ext>
                </a:extLst>
              </a:tr>
            </a:tbl>
          </a:graphicData>
        </a:graphic>
      </p:graphicFrame>
      <p:grpSp>
        <p:nvGrpSpPr>
          <p:cNvPr id="20719" name="Group 14"/>
          <p:cNvGrpSpPr>
            <a:grpSpLocks/>
          </p:cNvGrpSpPr>
          <p:nvPr/>
        </p:nvGrpSpPr>
        <p:grpSpPr bwMode="auto">
          <a:xfrm>
            <a:off x="9821331" y="879221"/>
            <a:ext cx="1145335" cy="2651125"/>
            <a:chOff x="7958468" y="1371600"/>
            <a:chExt cx="859137" cy="2651760"/>
          </a:xfrm>
        </p:grpSpPr>
        <p:sp>
          <p:nvSpPr>
            <p:cNvPr id="6" name="Left Brace 5"/>
            <p:cNvSpPr/>
            <p:nvPr/>
          </p:nvSpPr>
          <p:spPr>
            <a:xfrm flipH="1">
              <a:off x="7958468" y="1371600"/>
              <a:ext cx="228636" cy="2651760"/>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20727" name="TextBox 10"/>
            <p:cNvSpPr txBox="1">
              <a:spLocks noChangeArrowheads="1"/>
            </p:cNvSpPr>
            <p:nvPr/>
          </p:nvSpPr>
          <p:spPr bwMode="auto">
            <a:xfrm>
              <a:off x="8294302" y="2374315"/>
              <a:ext cx="523303" cy="646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t>Input</a:t>
              </a:r>
            </a:p>
            <a:p>
              <a:pPr algn="ctr" eaLnBrk="1" hangingPunct="1"/>
              <a:r>
                <a:rPr lang="en-US"/>
                <a:t>Data</a:t>
              </a:r>
            </a:p>
          </p:txBody>
        </p:sp>
      </p:grpSp>
      <p:grpSp>
        <p:nvGrpSpPr>
          <p:cNvPr id="20720" name="Group 15"/>
          <p:cNvGrpSpPr>
            <a:grpSpLocks/>
          </p:cNvGrpSpPr>
          <p:nvPr/>
        </p:nvGrpSpPr>
        <p:grpSpPr bwMode="auto">
          <a:xfrm>
            <a:off x="9806520" y="3698621"/>
            <a:ext cx="1284755" cy="1279525"/>
            <a:chOff x="7924800" y="4191000"/>
            <a:chExt cx="963566" cy="1280160"/>
          </a:xfrm>
        </p:grpSpPr>
        <p:sp>
          <p:nvSpPr>
            <p:cNvPr id="9" name="Left Brace 8"/>
            <p:cNvSpPr/>
            <p:nvPr/>
          </p:nvSpPr>
          <p:spPr>
            <a:xfrm flipH="1">
              <a:off x="7924800" y="4191000"/>
              <a:ext cx="228600" cy="1280160"/>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20725" name="TextBox 11"/>
            <p:cNvSpPr txBox="1">
              <a:spLocks noChangeArrowheads="1"/>
            </p:cNvSpPr>
            <p:nvPr/>
          </p:nvSpPr>
          <p:spPr bwMode="auto">
            <a:xfrm>
              <a:off x="8268966" y="4507915"/>
              <a:ext cx="619400" cy="646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t>Select</a:t>
              </a:r>
            </a:p>
            <a:p>
              <a:pPr algn="ctr" eaLnBrk="1" hangingPunct="1"/>
              <a:r>
                <a:rPr lang="en-US"/>
                <a:t>Line</a:t>
              </a:r>
            </a:p>
          </p:txBody>
        </p:sp>
      </p:grpSp>
      <p:grpSp>
        <p:nvGrpSpPr>
          <p:cNvPr id="20721" name="Group 20"/>
          <p:cNvGrpSpPr>
            <a:grpSpLocks/>
          </p:cNvGrpSpPr>
          <p:nvPr/>
        </p:nvGrpSpPr>
        <p:grpSpPr bwMode="auto">
          <a:xfrm>
            <a:off x="9838267" y="5146419"/>
            <a:ext cx="1361447" cy="651093"/>
            <a:chOff x="7378998" y="5684520"/>
            <a:chExt cx="1021264" cy="650931"/>
          </a:xfrm>
        </p:grpSpPr>
        <p:sp>
          <p:nvSpPr>
            <p:cNvPr id="12" name="Left Brace 11"/>
            <p:cNvSpPr/>
            <p:nvPr/>
          </p:nvSpPr>
          <p:spPr>
            <a:xfrm flipH="1">
              <a:off x="7378998" y="5684520"/>
              <a:ext cx="228640" cy="639604"/>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20723" name="TextBox 18"/>
            <p:cNvSpPr txBox="1">
              <a:spLocks noChangeArrowheads="1"/>
            </p:cNvSpPr>
            <p:nvPr/>
          </p:nvSpPr>
          <p:spPr bwMode="auto">
            <a:xfrm>
              <a:off x="7742275" y="5689281"/>
              <a:ext cx="657987" cy="646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t>Output</a:t>
              </a:r>
            </a:p>
            <a:p>
              <a:pPr algn="ctr" eaLnBrk="1" hangingPunct="1"/>
              <a:r>
                <a:rPr lang="en-US"/>
                <a:t>Data</a:t>
              </a:r>
            </a:p>
          </p:txBody>
        </p:sp>
      </p:grpSp>
    </p:spTree>
    <p:extLst>
      <p:ext uri="{BB962C8B-B14F-4D97-AF65-F5344CB8AC3E}">
        <p14:creationId xmlns:p14="http://schemas.microsoft.com/office/powerpoint/2010/main" val="111364450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26448" y="137453"/>
            <a:ext cx="11400878" cy="707886"/>
          </a:xfrm>
          <a:prstGeom prst="rect">
            <a:avLst/>
          </a:prstGeom>
        </p:spPr>
        <p:txBody>
          <a:bodyPr wrap="none">
            <a:spAutoFit/>
          </a:bodyPr>
          <a:lstStyle/>
          <a:p>
            <a:pPr fontAlgn="base"/>
            <a:r>
              <a:rPr lang="en-US" sz="4000" dirty="0">
                <a:solidFill>
                  <a:srgbClr val="333333"/>
                </a:solidFill>
                <a:latin typeface="Times New Roman" panose="02020603050405020304" pitchFamily="18" charset="0"/>
                <a:cs typeface="Times New Roman" panose="02020603050405020304" pitchFamily="18" charset="0"/>
              </a:rPr>
              <a:t>Implementation of </a:t>
            </a:r>
            <a:r>
              <a:rPr lang="en-US" sz="4000" dirty="0" smtClean="0">
                <a:solidFill>
                  <a:srgbClr val="333333"/>
                </a:solidFill>
                <a:latin typeface="Times New Roman" panose="02020603050405020304" pitchFamily="18" charset="0"/>
                <a:cs typeface="Times New Roman" panose="02020603050405020304" pitchFamily="18" charset="0"/>
              </a:rPr>
              <a:t>Boolean </a:t>
            </a:r>
            <a:r>
              <a:rPr lang="en-US" sz="4000" dirty="0">
                <a:solidFill>
                  <a:srgbClr val="333333"/>
                </a:solidFill>
                <a:latin typeface="Times New Roman" panose="02020603050405020304" pitchFamily="18" charset="0"/>
                <a:cs typeface="Times New Roman" panose="02020603050405020304" pitchFamily="18" charset="0"/>
              </a:rPr>
              <a:t>function </a:t>
            </a:r>
            <a:r>
              <a:rPr lang="en-US" sz="4000" dirty="0" smtClean="0">
                <a:solidFill>
                  <a:srgbClr val="333333"/>
                </a:solidFill>
                <a:latin typeface="Times New Roman" panose="02020603050405020304" pitchFamily="18" charset="0"/>
                <a:cs typeface="Times New Roman" panose="02020603050405020304" pitchFamily="18" charset="0"/>
              </a:rPr>
              <a:t>using </a:t>
            </a:r>
            <a:r>
              <a:rPr lang="en-US" sz="4000" dirty="0">
                <a:solidFill>
                  <a:srgbClr val="333333"/>
                </a:solidFill>
                <a:latin typeface="Times New Roman" panose="02020603050405020304" pitchFamily="18" charset="0"/>
                <a:cs typeface="Times New Roman" panose="02020603050405020304" pitchFamily="18" charset="0"/>
              </a:rPr>
              <a:t>multiplexer</a:t>
            </a:r>
            <a:endParaRPr lang="en-US" sz="4000" i="0" dirty="0">
              <a:solidFill>
                <a:srgbClr val="333333"/>
              </a:solidFill>
              <a:effectLst/>
              <a:latin typeface="Times New Roman" panose="02020603050405020304" pitchFamily="18" charset="0"/>
              <a:cs typeface="Times New Roman" panose="02020603050405020304" pitchFamily="18" charset="0"/>
            </a:endParaRPr>
          </a:p>
        </p:txBody>
      </p:sp>
      <p:sp>
        <p:nvSpPr>
          <p:cNvPr id="5" name="Rectangle 4"/>
          <p:cNvSpPr/>
          <p:nvPr/>
        </p:nvSpPr>
        <p:spPr>
          <a:xfrm>
            <a:off x="626448" y="929413"/>
            <a:ext cx="10481434" cy="1569660"/>
          </a:xfrm>
          <a:prstGeom prst="rect">
            <a:avLst/>
          </a:prstGeom>
        </p:spPr>
        <p:txBody>
          <a:bodyPr wrap="square">
            <a:spAutoFit/>
          </a:bodyPr>
          <a:lstStyle/>
          <a:p>
            <a:pPr marL="342900" indent="-342900" fontAlgn="base">
              <a:buFont typeface="Wingdings" panose="05000000000000000000" pitchFamily="2" charset="2"/>
              <a:buChar char="q"/>
            </a:pPr>
            <a:r>
              <a:rPr lang="en-US" sz="2400" b="1" dirty="0">
                <a:solidFill>
                  <a:srgbClr val="000000"/>
                </a:solidFill>
                <a:latin typeface="Times New Roman" panose="02020603050405020304" pitchFamily="18" charset="0"/>
                <a:cs typeface="Times New Roman" panose="02020603050405020304" pitchFamily="18" charset="0"/>
              </a:rPr>
              <a:t>Type #1</a:t>
            </a:r>
          </a:p>
          <a:p>
            <a:pPr marL="285750" indent="-285750" algn="just" fontAlgn="base">
              <a:buFont typeface="Wingdings" panose="05000000000000000000" pitchFamily="2" charset="2"/>
              <a:buChar char="v"/>
            </a:pPr>
            <a:r>
              <a:rPr lang="en-US" dirty="0">
                <a:solidFill>
                  <a:srgbClr val="000000"/>
                </a:solidFill>
                <a:latin typeface="Times New Roman" panose="02020603050405020304" pitchFamily="18" charset="0"/>
                <a:cs typeface="Times New Roman" panose="02020603050405020304" pitchFamily="18" charset="0"/>
              </a:rPr>
              <a:t>Let us solve some problems on implementing the </a:t>
            </a:r>
            <a:r>
              <a:rPr lang="en-US" dirty="0" smtClean="0">
                <a:solidFill>
                  <a:srgbClr val="000000"/>
                </a:solidFill>
                <a:latin typeface="Times New Roman" panose="02020603050405020304" pitchFamily="18" charset="0"/>
                <a:cs typeface="Times New Roman" panose="02020603050405020304" pitchFamily="18" charset="0"/>
              </a:rPr>
              <a:t>Boolean </a:t>
            </a:r>
            <a:r>
              <a:rPr lang="en-US" dirty="0">
                <a:solidFill>
                  <a:srgbClr val="000000"/>
                </a:solidFill>
                <a:latin typeface="Times New Roman" panose="02020603050405020304" pitchFamily="18" charset="0"/>
                <a:cs typeface="Times New Roman" panose="02020603050405020304" pitchFamily="18" charset="0"/>
              </a:rPr>
              <a:t>expressions using a multiplexer. </a:t>
            </a:r>
            <a:endParaRPr lang="en-US" dirty="0" smtClean="0">
              <a:solidFill>
                <a:srgbClr val="000000"/>
              </a:solidFill>
              <a:latin typeface="Times New Roman" panose="02020603050405020304" pitchFamily="18" charset="0"/>
              <a:cs typeface="Times New Roman" panose="02020603050405020304" pitchFamily="18" charset="0"/>
            </a:endParaRPr>
          </a:p>
          <a:p>
            <a:pPr marL="285750" indent="-285750" algn="just" fontAlgn="base">
              <a:buFont typeface="Wingdings" panose="05000000000000000000" pitchFamily="2" charset="2"/>
              <a:buChar char="v"/>
            </a:pPr>
            <a:r>
              <a:rPr lang="en-US" dirty="0" smtClean="0">
                <a:solidFill>
                  <a:srgbClr val="000000"/>
                </a:solidFill>
                <a:latin typeface="Times New Roman" panose="02020603050405020304" pitchFamily="18" charset="0"/>
                <a:cs typeface="Times New Roman" panose="02020603050405020304" pitchFamily="18" charset="0"/>
              </a:rPr>
              <a:t>In </a:t>
            </a:r>
            <a:r>
              <a:rPr lang="en-US" dirty="0">
                <a:solidFill>
                  <a:srgbClr val="000000"/>
                </a:solidFill>
                <a:latin typeface="Times New Roman" panose="02020603050405020304" pitchFamily="18" charset="0"/>
                <a:cs typeface="Times New Roman" panose="02020603050405020304" pitchFamily="18" charset="0"/>
              </a:rPr>
              <a:t>this method, 3 variables are given(say P, Q, R), which are the selection inputs for the mux. </a:t>
            </a:r>
            <a:endParaRPr lang="en-US" dirty="0" smtClean="0">
              <a:solidFill>
                <a:srgbClr val="000000"/>
              </a:solidFill>
              <a:latin typeface="Times New Roman" panose="02020603050405020304" pitchFamily="18" charset="0"/>
              <a:cs typeface="Times New Roman" panose="02020603050405020304" pitchFamily="18" charset="0"/>
            </a:endParaRPr>
          </a:p>
          <a:p>
            <a:pPr marL="285750" indent="-285750" algn="just" fontAlgn="base">
              <a:buFont typeface="Wingdings" panose="05000000000000000000" pitchFamily="2" charset="2"/>
              <a:buChar char="v"/>
            </a:pPr>
            <a:r>
              <a:rPr lang="en-US" dirty="0" smtClean="0">
                <a:solidFill>
                  <a:srgbClr val="000000"/>
                </a:solidFill>
                <a:latin typeface="Times New Roman" panose="02020603050405020304" pitchFamily="18" charset="0"/>
                <a:cs typeface="Times New Roman" panose="02020603050405020304" pitchFamily="18" charset="0"/>
              </a:rPr>
              <a:t>For </a:t>
            </a:r>
            <a:r>
              <a:rPr lang="en-US" dirty="0">
                <a:solidFill>
                  <a:srgbClr val="000000"/>
                </a:solidFill>
                <a:latin typeface="Times New Roman" panose="02020603050405020304" pitchFamily="18" charset="0"/>
                <a:cs typeface="Times New Roman" panose="02020603050405020304" pitchFamily="18" charset="0"/>
              </a:rPr>
              <a:t>three selection inputs, the mux to be built was 2</a:t>
            </a:r>
            <a:r>
              <a:rPr lang="en-US" baseline="30000" dirty="0">
                <a:solidFill>
                  <a:srgbClr val="000000"/>
                </a:solidFill>
                <a:latin typeface="Times New Roman" panose="02020603050405020304" pitchFamily="18" charset="0"/>
                <a:cs typeface="Times New Roman" panose="02020603050405020304" pitchFamily="18" charset="0"/>
              </a:rPr>
              <a:t>n</a:t>
            </a:r>
            <a:r>
              <a:rPr lang="en-US" dirty="0">
                <a:solidFill>
                  <a:srgbClr val="000000"/>
                </a:solidFill>
                <a:latin typeface="Times New Roman" panose="02020603050405020304" pitchFamily="18" charset="0"/>
                <a:cs typeface="Times New Roman" panose="02020603050405020304" pitchFamily="18" charset="0"/>
              </a:rPr>
              <a:t> = 2</a:t>
            </a:r>
            <a:r>
              <a:rPr lang="en-US" baseline="30000" dirty="0">
                <a:solidFill>
                  <a:srgbClr val="000000"/>
                </a:solidFill>
                <a:latin typeface="Times New Roman" panose="02020603050405020304" pitchFamily="18" charset="0"/>
                <a:cs typeface="Times New Roman" panose="02020603050405020304" pitchFamily="18" charset="0"/>
              </a:rPr>
              <a:t>3</a:t>
            </a:r>
            <a:r>
              <a:rPr lang="en-US" dirty="0">
                <a:solidFill>
                  <a:srgbClr val="000000"/>
                </a:solidFill>
                <a:latin typeface="Times New Roman" panose="02020603050405020304" pitchFamily="18" charset="0"/>
                <a:cs typeface="Times New Roman" panose="02020603050405020304" pitchFamily="18" charset="0"/>
              </a:rPr>
              <a:t> = 8 : 1. </a:t>
            </a:r>
            <a:endParaRPr lang="en-US" dirty="0" smtClean="0">
              <a:solidFill>
                <a:srgbClr val="000000"/>
              </a:solidFill>
              <a:latin typeface="Times New Roman" panose="02020603050405020304" pitchFamily="18" charset="0"/>
              <a:cs typeface="Times New Roman" panose="02020603050405020304" pitchFamily="18" charset="0"/>
            </a:endParaRPr>
          </a:p>
          <a:p>
            <a:pPr marL="285750" indent="-285750" algn="just" fontAlgn="base">
              <a:buFont typeface="Wingdings" panose="05000000000000000000" pitchFamily="2" charset="2"/>
              <a:buChar char="v"/>
            </a:pPr>
            <a:r>
              <a:rPr lang="en-US" dirty="0" smtClean="0">
                <a:solidFill>
                  <a:srgbClr val="000000"/>
                </a:solidFill>
                <a:latin typeface="Times New Roman" panose="02020603050405020304" pitchFamily="18" charset="0"/>
                <a:cs typeface="Times New Roman" panose="02020603050405020304" pitchFamily="18" charset="0"/>
              </a:rPr>
              <a:t>So</a:t>
            </a:r>
            <a:r>
              <a:rPr lang="en-US" dirty="0">
                <a:solidFill>
                  <a:srgbClr val="000000"/>
                </a:solidFill>
                <a:latin typeface="Times New Roman" panose="02020603050405020304" pitchFamily="18" charset="0"/>
                <a:cs typeface="Times New Roman" panose="02020603050405020304" pitchFamily="18" charset="0"/>
              </a:rPr>
              <a:t>, in this method, the </a:t>
            </a:r>
            <a:r>
              <a:rPr lang="en-US" b="1" dirty="0">
                <a:solidFill>
                  <a:srgbClr val="000000"/>
                </a:solidFill>
                <a:latin typeface="Times New Roman" panose="02020603050405020304" pitchFamily="18" charset="0"/>
                <a:cs typeface="Times New Roman" panose="02020603050405020304" pitchFamily="18" charset="0"/>
              </a:rPr>
              <a:t>type of mux can be decided by the given number of variables.</a:t>
            </a:r>
            <a:endParaRPr lang="en-US" b="0" i="0" dirty="0">
              <a:solidFill>
                <a:srgbClr val="000000"/>
              </a:solidFill>
              <a:effectLst/>
              <a:latin typeface="Times New Roman" panose="02020603050405020304" pitchFamily="18" charset="0"/>
              <a:cs typeface="Times New Roman" panose="02020603050405020304" pitchFamily="18" charset="0"/>
            </a:endParaRPr>
          </a:p>
        </p:txBody>
      </p:sp>
      <p:sp>
        <p:nvSpPr>
          <p:cNvPr id="6" name="Rectangle 5"/>
          <p:cNvSpPr/>
          <p:nvPr/>
        </p:nvSpPr>
        <p:spPr>
          <a:xfrm>
            <a:off x="746414" y="2494884"/>
            <a:ext cx="10529374" cy="2000548"/>
          </a:xfrm>
          <a:prstGeom prst="rect">
            <a:avLst/>
          </a:prstGeom>
        </p:spPr>
        <p:txBody>
          <a:bodyPr wrap="square">
            <a:spAutoFit/>
          </a:bodyPr>
          <a:lstStyle/>
          <a:p>
            <a:pPr marL="342900" indent="-342900" algn="just" fontAlgn="base">
              <a:buFont typeface="Wingdings" panose="05000000000000000000" pitchFamily="2" charset="2"/>
              <a:buChar char="q"/>
            </a:pPr>
            <a:r>
              <a:rPr lang="en-US" sz="2400" b="1" u="sng" dirty="0">
                <a:solidFill>
                  <a:srgbClr val="000000"/>
                </a:solidFill>
                <a:latin typeface="Times New Roman" panose="02020603050405020304" pitchFamily="18" charset="0"/>
                <a:cs typeface="Times New Roman" panose="02020603050405020304" pitchFamily="18" charset="0"/>
              </a:rPr>
              <a:t>How to solve?</a:t>
            </a:r>
            <a:endParaRPr lang="en-US" sz="2400" dirty="0">
              <a:solidFill>
                <a:srgbClr val="000000"/>
              </a:solidFill>
              <a:latin typeface="Times New Roman" panose="02020603050405020304" pitchFamily="18" charset="0"/>
              <a:cs typeface="Times New Roman" panose="02020603050405020304" pitchFamily="18" charset="0"/>
            </a:endParaRPr>
          </a:p>
          <a:p>
            <a:pPr marL="342900" indent="-342900" algn="just" fontAlgn="base">
              <a:buFont typeface="Wingdings" panose="05000000000000000000" pitchFamily="2" charset="2"/>
              <a:buChar char="v"/>
            </a:pPr>
            <a:r>
              <a:rPr lang="en-US" sz="2000" dirty="0">
                <a:solidFill>
                  <a:srgbClr val="000000"/>
                </a:solidFill>
                <a:latin typeface="Times New Roman" panose="02020603050405020304" pitchFamily="18" charset="0"/>
                <a:cs typeface="Times New Roman" panose="02020603050405020304" pitchFamily="18" charset="0"/>
              </a:rPr>
              <a:t>The first step is to select the multiplexer. If the given expression has n variables, then determine the multiplexer using the formula 2</a:t>
            </a:r>
            <a:r>
              <a:rPr lang="en-US" sz="2000" baseline="30000" dirty="0">
                <a:solidFill>
                  <a:srgbClr val="000000"/>
                </a:solidFill>
                <a:latin typeface="Times New Roman" panose="02020603050405020304" pitchFamily="18" charset="0"/>
                <a:cs typeface="Times New Roman" panose="02020603050405020304" pitchFamily="18" charset="0"/>
              </a:rPr>
              <a:t>n</a:t>
            </a:r>
            <a:r>
              <a:rPr lang="en-US" sz="2000" dirty="0">
                <a:solidFill>
                  <a:srgbClr val="000000"/>
                </a:solidFill>
                <a:latin typeface="Times New Roman" panose="02020603050405020304" pitchFamily="18" charset="0"/>
                <a:cs typeface="Times New Roman" panose="02020603050405020304" pitchFamily="18" charset="0"/>
              </a:rPr>
              <a:t> : 1.</a:t>
            </a:r>
          </a:p>
          <a:p>
            <a:pPr marL="342900" indent="-342900" algn="just" fontAlgn="base">
              <a:buFont typeface="Wingdings" panose="05000000000000000000" pitchFamily="2" charset="2"/>
              <a:buChar char="v"/>
            </a:pPr>
            <a:r>
              <a:rPr lang="en-US" sz="2000" dirty="0">
                <a:solidFill>
                  <a:srgbClr val="000000"/>
                </a:solidFill>
                <a:latin typeface="Times New Roman" panose="02020603050405020304" pitchFamily="18" charset="0"/>
                <a:cs typeface="Times New Roman" panose="02020603050405020304" pitchFamily="18" charset="0"/>
              </a:rPr>
              <a:t>Connect the inputs, that correspond to the given </a:t>
            </a:r>
            <a:r>
              <a:rPr lang="en-US" sz="2000" dirty="0" err="1">
                <a:solidFill>
                  <a:srgbClr val="000000"/>
                </a:solidFill>
                <a:latin typeface="Times New Roman" panose="02020603050405020304" pitchFamily="18" charset="0"/>
                <a:cs typeface="Times New Roman" panose="02020603050405020304" pitchFamily="18" charset="0"/>
              </a:rPr>
              <a:t>minterms</a:t>
            </a:r>
            <a:r>
              <a:rPr lang="en-US" sz="2000" dirty="0">
                <a:solidFill>
                  <a:srgbClr val="000000"/>
                </a:solidFill>
                <a:latin typeface="Times New Roman" panose="02020603050405020304" pitchFamily="18" charset="0"/>
                <a:cs typeface="Times New Roman" panose="02020603050405020304" pitchFamily="18" charset="0"/>
              </a:rPr>
              <a:t> to logic 1.</a:t>
            </a:r>
          </a:p>
          <a:p>
            <a:pPr marL="342900" indent="-342900" algn="just" fontAlgn="base">
              <a:buFont typeface="Wingdings" panose="05000000000000000000" pitchFamily="2" charset="2"/>
              <a:buChar char="v"/>
            </a:pPr>
            <a:r>
              <a:rPr lang="en-US" sz="2000" dirty="0">
                <a:solidFill>
                  <a:srgbClr val="000000"/>
                </a:solidFill>
                <a:latin typeface="Times New Roman" panose="02020603050405020304" pitchFamily="18" charset="0"/>
                <a:cs typeface="Times New Roman" panose="02020603050405020304" pitchFamily="18" charset="0"/>
              </a:rPr>
              <a:t>Connect all the other inputs to the ground(logic </a:t>
            </a:r>
            <a:r>
              <a:rPr lang="en-US" sz="2000" dirty="0" smtClean="0">
                <a:solidFill>
                  <a:srgbClr val="000000"/>
                </a:solidFill>
                <a:latin typeface="Times New Roman" panose="02020603050405020304" pitchFamily="18" charset="0"/>
                <a:cs typeface="Times New Roman" panose="02020603050405020304" pitchFamily="18" charset="0"/>
              </a:rPr>
              <a:t>0).</a:t>
            </a:r>
            <a:endParaRPr lang="en-US" sz="2000" dirty="0">
              <a:solidFill>
                <a:srgbClr val="000000"/>
              </a:solidFill>
              <a:latin typeface="Times New Roman" panose="02020603050405020304" pitchFamily="18" charset="0"/>
              <a:cs typeface="Times New Roman" panose="02020603050405020304" pitchFamily="18" charset="0"/>
            </a:endParaRPr>
          </a:p>
          <a:p>
            <a:pPr marL="342900" indent="-342900" algn="just" fontAlgn="base">
              <a:buFont typeface="Wingdings" panose="05000000000000000000" pitchFamily="2" charset="2"/>
              <a:buChar char="v"/>
            </a:pPr>
            <a:r>
              <a:rPr lang="en-US" sz="2000" dirty="0">
                <a:solidFill>
                  <a:srgbClr val="000000"/>
                </a:solidFill>
                <a:latin typeface="Times New Roman" panose="02020603050405020304" pitchFamily="18" charset="0"/>
                <a:cs typeface="Times New Roman" panose="02020603050405020304" pitchFamily="18" charset="0"/>
              </a:rPr>
              <a:t>Connect the input variables(P, Q, R) as the selection lines.</a:t>
            </a:r>
            <a:endParaRPr lang="en-US" sz="2000" i="0" dirty="0">
              <a:solidFill>
                <a:srgbClr val="000000"/>
              </a:solidFill>
              <a:effectLst/>
              <a:latin typeface="Times New Roman" panose="02020603050405020304" pitchFamily="18" charset="0"/>
              <a:cs typeface="Times New Roman" panose="02020603050405020304" pitchFamily="18" charset="0"/>
            </a:endParaRPr>
          </a:p>
        </p:txBody>
      </p:sp>
      <p:sp>
        <p:nvSpPr>
          <p:cNvPr id="7" name="Rectangle 6"/>
          <p:cNvSpPr/>
          <p:nvPr/>
        </p:nvSpPr>
        <p:spPr>
          <a:xfrm>
            <a:off x="746413" y="4495432"/>
            <a:ext cx="10529375" cy="738664"/>
          </a:xfrm>
          <a:prstGeom prst="rect">
            <a:avLst/>
          </a:prstGeom>
        </p:spPr>
        <p:txBody>
          <a:bodyPr wrap="square">
            <a:spAutoFit/>
          </a:bodyPr>
          <a:lstStyle/>
          <a:p>
            <a:pPr marL="342900" indent="-342900" fontAlgn="base">
              <a:buFont typeface="Wingdings" panose="05000000000000000000" pitchFamily="2" charset="2"/>
              <a:buChar char="q"/>
            </a:pPr>
            <a:r>
              <a:rPr lang="en-US" sz="2400" b="1" dirty="0">
                <a:solidFill>
                  <a:srgbClr val="000000"/>
                </a:solidFill>
                <a:latin typeface="Times New Roman" panose="02020603050405020304" pitchFamily="18" charset="0"/>
                <a:cs typeface="Times New Roman" panose="02020603050405020304" pitchFamily="18" charset="0"/>
              </a:rPr>
              <a:t>Solved example #1</a:t>
            </a:r>
          </a:p>
          <a:p>
            <a:pPr marL="285750" indent="-285750" algn="just" fontAlgn="base">
              <a:buFont typeface="Wingdings" panose="05000000000000000000" pitchFamily="2" charset="2"/>
              <a:buChar char="v"/>
            </a:pPr>
            <a:r>
              <a:rPr lang="en-US" b="1" dirty="0">
                <a:solidFill>
                  <a:srgbClr val="CF2E2E"/>
                </a:solidFill>
                <a:latin typeface="Georgia" panose="02040502050405020303" pitchFamily="18" charset="0"/>
              </a:rPr>
              <a:t>Implement the </a:t>
            </a:r>
            <a:r>
              <a:rPr lang="en-US" b="1" dirty="0" smtClean="0">
                <a:solidFill>
                  <a:srgbClr val="CF2E2E"/>
                </a:solidFill>
                <a:latin typeface="Georgia" panose="02040502050405020303" pitchFamily="18" charset="0"/>
              </a:rPr>
              <a:t>Boolean </a:t>
            </a:r>
            <a:r>
              <a:rPr lang="en-US" b="1" dirty="0">
                <a:solidFill>
                  <a:srgbClr val="CF2E2E"/>
                </a:solidFill>
                <a:latin typeface="Georgia" panose="02040502050405020303" pitchFamily="18" charset="0"/>
              </a:rPr>
              <a:t>expression F(A, B, C) = ∑ m(2, 3, 6, 7) using a multiplexer.</a:t>
            </a:r>
            <a:endParaRPr lang="en-US" b="0" i="0" dirty="0">
              <a:solidFill>
                <a:srgbClr val="CF2E2E"/>
              </a:solidFill>
              <a:effectLst/>
              <a:latin typeface="Georgia" panose="02040502050405020303" pitchFamily="18" charset="0"/>
            </a:endParaRPr>
          </a:p>
        </p:txBody>
      </p:sp>
    </p:spTree>
    <p:extLst>
      <p:ext uri="{BB962C8B-B14F-4D97-AF65-F5344CB8AC3E}">
        <p14:creationId xmlns:p14="http://schemas.microsoft.com/office/powerpoint/2010/main" val="407039317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problems on multiplexer - 1"/>
          <p:cNvSpPr>
            <a:spLocks noChangeAspect="1" noChangeArrowheads="1"/>
          </p:cNvSpPr>
          <p:nvPr/>
        </p:nvSpPr>
        <p:spPr bwMode="auto">
          <a:xfrm>
            <a:off x="36513" y="-1584325"/>
            <a:ext cx="3009900" cy="3886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335974" y="267242"/>
            <a:ext cx="8091053" cy="2308324"/>
          </a:xfrm>
          <a:prstGeom prst="rect">
            <a:avLst/>
          </a:prstGeom>
        </p:spPr>
        <p:txBody>
          <a:bodyPr wrap="square">
            <a:spAutoFit/>
          </a:bodyPr>
          <a:lstStyle/>
          <a:p>
            <a:pPr marL="285750" indent="-285750" algn="just" fontAlgn="base">
              <a:buFont typeface="Wingdings" panose="05000000000000000000" pitchFamily="2" charset="2"/>
              <a:buChar char="q"/>
            </a:pPr>
            <a:r>
              <a:rPr lang="en-US" sz="2400" b="1" u="sng" dirty="0">
                <a:solidFill>
                  <a:srgbClr val="000000"/>
                </a:solidFill>
                <a:latin typeface="Times New Roman" panose="02020603050405020304" pitchFamily="18" charset="0"/>
                <a:cs typeface="Times New Roman" panose="02020603050405020304" pitchFamily="18" charset="0"/>
              </a:rPr>
              <a:t>Solution:</a:t>
            </a:r>
            <a:endParaRPr lang="en-US" sz="2400" dirty="0">
              <a:solidFill>
                <a:srgbClr val="000000"/>
              </a:solidFill>
              <a:latin typeface="Times New Roman" panose="02020603050405020304" pitchFamily="18" charset="0"/>
              <a:cs typeface="Times New Roman" panose="02020603050405020304" pitchFamily="18" charset="0"/>
            </a:endParaRPr>
          </a:p>
          <a:p>
            <a:pPr marL="285750" indent="-285750" algn="just" fontAlgn="base">
              <a:buFont typeface="Wingdings" panose="05000000000000000000" pitchFamily="2" charset="2"/>
              <a:buChar char="v"/>
            </a:pPr>
            <a:r>
              <a:rPr lang="en-US" sz="2000" dirty="0">
                <a:solidFill>
                  <a:srgbClr val="000000"/>
                </a:solidFill>
                <a:latin typeface="Times New Roman" panose="02020603050405020304" pitchFamily="18" charset="0"/>
                <a:cs typeface="Times New Roman" panose="02020603050405020304" pitchFamily="18" charset="0"/>
              </a:rPr>
              <a:t>There are 3 variables in the given expression, hence 2</a:t>
            </a:r>
            <a:r>
              <a:rPr lang="en-US" sz="2000" baseline="30000" dirty="0">
                <a:solidFill>
                  <a:srgbClr val="000000"/>
                </a:solidFill>
                <a:latin typeface="Times New Roman" panose="02020603050405020304" pitchFamily="18" charset="0"/>
                <a:cs typeface="Times New Roman" panose="02020603050405020304" pitchFamily="18" charset="0"/>
              </a:rPr>
              <a:t>n</a:t>
            </a:r>
            <a:r>
              <a:rPr lang="en-US" sz="2000" dirty="0">
                <a:solidFill>
                  <a:srgbClr val="000000"/>
                </a:solidFill>
                <a:latin typeface="Times New Roman" panose="02020603050405020304" pitchFamily="18" charset="0"/>
                <a:cs typeface="Times New Roman" panose="02020603050405020304" pitchFamily="18" charset="0"/>
              </a:rPr>
              <a:t> = 2</a:t>
            </a:r>
            <a:r>
              <a:rPr lang="en-US" sz="2000" baseline="30000" dirty="0">
                <a:solidFill>
                  <a:srgbClr val="000000"/>
                </a:solidFill>
                <a:latin typeface="Times New Roman" panose="02020603050405020304" pitchFamily="18" charset="0"/>
                <a:cs typeface="Times New Roman" panose="02020603050405020304" pitchFamily="18" charset="0"/>
              </a:rPr>
              <a:t>3</a:t>
            </a:r>
            <a:r>
              <a:rPr lang="en-US" sz="2000" dirty="0">
                <a:solidFill>
                  <a:srgbClr val="000000"/>
                </a:solidFill>
                <a:latin typeface="Times New Roman" panose="02020603050405020304" pitchFamily="18" charset="0"/>
                <a:cs typeface="Times New Roman" panose="02020603050405020304" pitchFamily="18" charset="0"/>
              </a:rPr>
              <a:t> = 8 : 1 multiplexer. </a:t>
            </a:r>
            <a:endParaRPr lang="en-US" sz="2000" dirty="0" smtClean="0">
              <a:solidFill>
                <a:srgbClr val="000000"/>
              </a:solidFill>
              <a:latin typeface="Times New Roman" panose="02020603050405020304" pitchFamily="18" charset="0"/>
              <a:cs typeface="Times New Roman" panose="02020603050405020304" pitchFamily="18" charset="0"/>
            </a:endParaRPr>
          </a:p>
          <a:p>
            <a:pPr marL="285750" indent="-285750" algn="just" fontAlgn="base">
              <a:buFont typeface="Wingdings" panose="05000000000000000000" pitchFamily="2" charset="2"/>
              <a:buChar char="v"/>
            </a:pPr>
            <a:r>
              <a:rPr lang="en-US" sz="2000" dirty="0" smtClean="0">
                <a:solidFill>
                  <a:srgbClr val="000000"/>
                </a:solidFill>
                <a:latin typeface="Times New Roman" panose="02020603050405020304" pitchFamily="18" charset="0"/>
                <a:cs typeface="Times New Roman" panose="02020603050405020304" pitchFamily="18" charset="0"/>
              </a:rPr>
              <a:t>So</a:t>
            </a:r>
            <a:r>
              <a:rPr lang="en-US" sz="2000" dirty="0">
                <a:solidFill>
                  <a:srgbClr val="000000"/>
                </a:solidFill>
                <a:latin typeface="Times New Roman" panose="02020603050405020304" pitchFamily="18" charset="0"/>
                <a:cs typeface="Times New Roman" panose="02020603050405020304" pitchFamily="18" charset="0"/>
              </a:rPr>
              <a:t>, the mux has 8 input lines, 3 selection lines, and one output.</a:t>
            </a:r>
          </a:p>
          <a:p>
            <a:pPr marL="285750" indent="-285750" algn="just" fontAlgn="base">
              <a:buFont typeface="Wingdings" panose="05000000000000000000" pitchFamily="2" charset="2"/>
              <a:buChar char="v"/>
            </a:pPr>
            <a:r>
              <a:rPr lang="en-US" sz="2000" dirty="0">
                <a:solidFill>
                  <a:srgbClr val="000000"/>
                </a:solidFill>
                <a:latin typeface="Times New Roman" panose="02020603050405020304" pitchFamily="18" charset="0"/>
                <a:cs typeface="Times New Roman" panose="02020603050405020304" pitchFamily="18" charset="0"/>
              </a:rPr>
              <a:t>The inputs, corresponding to the </a:t>
            </a:r>
            <a:r>
              <a:rPr lang="en-US" sz="2000" dirty="0" err="1">
                <a:solidFill>
                  <a:srgbClr val="000000"/>
                </a:solidFill>
                <a:latin typeface="Times New Roman" panose="02020603050405020304" pitchFamily="18" charset="0"/>
                <a:cs typeface="Times New Roman" panose="02020603050405020304" pitchFamily="18" charset="0"/>
              </a:rPr>
              <a:t>minterms</a:t>
            </a:r>
            <a:r>
              <a:rPr lang="en-US" sz="2000" dirty="0">
                <a:solidFill>
                  <a:srgbClr val="000000"/>
                </a:solidFill>
                <a:latin typeface="Times New Roman" panose="02020603050405020304" pitchFamily="18" charset="0"/>
                <a:cs typeface="Times New Roman" panose="02020603050405020304" pitchFamily="18" charset="0"/>
              </a:rPr>
              <a:t> (2, 3, 6, 7) are connected to the logic 1 and remaining terms to the logic 0(grounded</a:t>
            </a:r>
            <a:r>
              <a:rPr lang="en-US" sz="2000" dirty="0" smtClean="0">
                <a:solidFill>
                  <a:srgbClr val="000000"/>
                </a:solidFill>
                <a:latin typeface="Times New Roman" panose="02020603050405020304" pitchFamily="18" charset="0"/>
                <a:cs typeface="Times New Roman" panose="02020603050405020304" pitchFamily="18" charset="0"/>
              </a:rPr>
              <a:t>).</a:t>
            </a:r>
          </a:p>
          <a:p>
            <a:pPr marL="285750" indent="-285750" algn="just" fontAlgn="base">
              <a:buFont typeface="Wingdings" panose="05000000000000000000" pitchFamily="2" charset="2"/>
              <a:buChar char="v"/>
            </a:pPr>
            <a:r>
              <a:rPr lang="en-US" sz="2000" dirty="0" smtClean="0">
                <a:solidFill>
                  <a:srgbClr val="000000"/>
                </a:solidFill>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The given input variables are connected as three selection lines.</a:t>
            </a:r>
            <a:endParaRPr lang="en-US" sz="2000" b="0" i="0" dirty="0">
              <a:solidFill>
                <a:srgbClr val="000000"/>
              </a:solidFill>
              <a:effectLst/>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8860514" y="358775"/>
            <a:ext cx="2492596" cy="2579455"/>
          </a:xfrm>
          <a:prstGeom prst="rect">
            <a:avLst/>
          </a:prstGeom>
        </p:spPr>
      </p:pic>
      <p:sp>
        <p:nvSpPr>
          <p:cNvPr id="8" name="Rectangle 7"/>
          <p:cNvSpPr/>
          <p:nvPr/>
        </p:nvSpPr>
        <p:spPr>
          <a:xfrm>
            <a:off x="283329" y="2860780"/>
            <a:ext cx="8577185" cy="3200876"/>
          </a:xfrm>
          <a:prstGeom prst="rect">
            <a:avLst/>
          </a:prstGeom>
        </p:spPr>
        <p:txBody>
          <a:bodyPr wrap="square">
            <a:spAutoFit/>
          </a:bodyPr>
          <a:lstStyle/>
          <a:p>
            <a:pPr marL="285750" indent="-285750" fontAlgn="base">
              <a:buFont typeface="Wingdings" panose="05000000000000000000" pitchFamily="2" charset="2"/>
              <a:buChar char="q"/>
            </a:pPr>
            <a:r>
              <a:rPr lang="en-US" sz="2400" b="1" dirty="0" smtClean="0">
                <a:solidFill>
                  <a:srgbClr val="000000"/>
                </a:solidFill>
                <a:latin typeface="Times New Roman" panose="02020603050405020304" pitchFamily="18" charset="0"/>
                <a:cs typeface="Times New Roman" panose="02020603050405020304" pitchFamily="18" charset="0"/>
              </a:rPr>
              <a:t>Example </a:t>
            </a:r>
            <a:r>
              <a:rPr lang="en-US" sz="2400" b="1" dirty="0">
                <a:solidFill>
                  <a:srgbClr val="000000"/>
                </a:solidFill>
                <a:latin typeface="Times New Roman" panose="02020603050405020304" pitchFamily="18" charset="0"/>
                <a:cs typeface="Times New Roman" panose="02020603050405020304" pitchFamily="18" charset="0"/>
              </a:rPr>
              <a:t>#</a:t>
            </a:r>
            <a:r>
              <a:rPr lang="en-US" sz="2400" b="1" dirty="0" smtClean="0">
                <a:solidFill>
                  <a:srgbClr val="000000"/>
                </a:solidFill>
                <a:latin typeface="Times New Roman" panose="02020603050405020304" pitchFamily="18" charset="0"/>
                <a:cs typeface="Times New Roman" panose="02020603050405020304" pitchFamily="18" charset="0"/>
              </a:rPr>
              <a:t>2 </a:t>
            </a:r>
            <a:endParaRPr lang="en-US" sz="2400" b="1" dirty="0">
              <a:solidFill>
                <a:srgbClr val="000000"/>
              </a:solidFill>
              <a:latin typeface="Times New Roman" panose="02020603050405020304" pitchFamily="18" charset="0"/>
              <a:cs typeface="Times New Roman" panose="02020603050405020304" pitchFamily="18" charset="0"/>
            </a:endParaRPr>
          </a:p>
          <a:p>
            <a:pPr algn="just" fontAlgn="base"/>
            <a:r>
              <a:rPr lang="en-US" b="1" dirty="0">
                <a:solidFill>
                  <a:srgbClr val="CF2E2E"/>
                </a:solidFill>
                <a:latin typeface="Georgia" panose="02040502050405020303" pitchFamily="18" charset="0"/>
              </a:rPr>
              <a:t>Implement the </a:t>
            </a:r>
            <a:r>
              <a:rPr lang="en-US" b="1" dirty="0" smtClean="0">
                <a:solidFill>
                  <a:srgbClr val="CF2E2E"/>
                </a:solidFill>
                <a:latin typeface="Georgia" panose="02040502050405020303" pitchFamily="18" charset="0"/>
              </a:rPr>
              <a:t>Boolean </a:t>
            </a:r>
            <a:r>
              <a:rPr lang="en-US" b="1" dirty="0">
                <a:solidFill>
                  <a:srgbClr val="CF2E2E"/>
                </a:solidFill>
                <a:latin typeface="Georgia" panose="02040502050405020303" pitchFamily="18" charset="0"/>
              </a:rPr>
              <a:t>expression F(A, B, C) = ∑ m(0, 1, 3, 5, 7) using a multiplexer</a:t>
            </a:r>
            <a:r>
              <a:rPr lang="en-US" b="1" dirty="0" smtClean="0">
                <a:solidFill>
                  <a:srgbClr val="CF2E2E"/>
                </a:solidFill>
                <a:latin typeface="Georgia" panose="02040502050405020303" pitchFamily="18" charset="0"/>
              </a:rPr>
              <a:t>.</a:t>
            </a:r>
          </a:p>
          <a:p>
            <a:pPr algn="just" fontAlgn="base"/>
            <a:endParaRPr lang="en-US" dirty="0">
              <a:solidFill>
                <a:srgbClr val="CF2E2E"/>
              </a:solidFill>
              <a:latin typeface="Georgia" panose="02040502050405020303" pitchFamily="18" charset="0"/>
            </a:endParaRPr>
          </a:p>
          <a:p>
            <a:pPr marL="285750" indent="-285750" algn="just" fontAlgn="base">
              <a:buFont typeface="Wingdings" panose="05000000000000000000" pitchFamily="2" charset="2"/>
              <a:buChar char="q"/>
            </a:pPr>
            <a:r>
              <a:rPr lang="en-US" sz="2400" b="1" u="sng" dirty="0">
                <a:solidFill>
                  <a:srgbClr val="000000"/>
                </a:solidFill>
                <a:latin typeface="Times New Roman" panose="02020603050405020304" pitchFamily="18" charset="0"/>
                <a:cs typeface="Times New Roman" panose="02020603050405020304" pitchFamily="18" charset="0"/>
              </a:rPr>
              <a:t>Solution</a:t>
            </a:r>
            <a:r>
              <a:rPr lang="en-US" sz="2400" dirty="0">
                <a:solidFill>
                  <a:srgbClr val="000000"/>
                </a:solidFill>
                <a:latin typeface="Times New Roman" panose="02020603050405020304" pitchFamily="18" charset="0"/>
                <a:cs typeface="Times New Roman" panose="02020603050405020304" pitchFamily="18" charset="0"/>
              </a:rPr>
              <a:t>:</a:t>
            </a:r>
          </a:p>
          <a:p>
            <a:pPr marL="285750" indent="-285750" algn="just" fontAlgn="base">
              <a:buFont typeface="Wingdings" panose="05000000000000000000" pitchFamily="2" charset="2"/>
              <a:buChar char="v"/>
            </a:pPr>
            <a:r>
              <a:rPr lang="en-US" sz="2000" dirty="0">
                <a:solidFill>
                  <a:srgbClr val="000000"/>
                </a:solidFill>
                <a:latin typeface="Times New Roman" panose="02020603050405020304" pitchFamily="18" charset="0"/>
                <a:cs typeface="Times New Roman" panose="02020603050405020304" pitchFamily="18" charset="0"/>
              </a:rPr>
              <a:t>Similar to the above problem, there are 3 variables and hence 8 : 1 multiplier is used to solve the expression. </a:t>
            </a:r>
            <a:endParaRPr lang="en-US" sz="2000" dirty="0" smtClean="0">
              <a:solidFill>
                <a:srgbClr val="000000"/>
              </a:solidFill>
              <a:latin typeface="Times New Roman" panose="02020603050405020304" pitchFamily="18" charset="0"/>
              <a:cs typeface="Times New Roman" panose="02020603050405020304" pitchFamily="18" charset="0"/>
            </a:endParaRPr>
          </a:p>
          <a:p>
            <a:pPr marL="285750" indent="-285750" algn="just" fontAlgn="base">
              <a:buFont typeface="Wingdings" panose="05000000000000000000" pitchFamily="2" charset="2"/>
              <a:buChar char="v"/>
            </a:pPr>
            <a:r>
              <a:rPr lang="en-US" sz="2000" dirty="0" smtClean="0">
                <a:solidFill>
                  <a:srgbClr val="000000"/>
                </a:solidFill>
                <a:latin typeface="Times New Roman" panose="02020603050405020304" pitchFamily="18" charset="0"/>
                <a:cs typeface="Times New Roman" panose="02020603050405020304" pitchFamily="18" charset="0"/>
              </a:rPr>
              <a:t>The </a:t>
            </a:r>
            <a:r>
              <a:rPr lang="en-US" sz="2000" dirty="0">
                <a:solidFill>
                  <a:srgbClr val="000000"/>
                </a:solidFill>
                <a:latin typeface="Times New Roman" panose="02020603050405020304" pitchFamily="18" charset="0"/>
                <a:cs typeface="Times New Roman" panose="02020603050405020304" pitchFamily="18" charset="0"/>
              </a:rPr>
              <a:t>three input variables(A, B, C) are connected as three selection lines.</a:t>
            </a:r>
          </a:p>
          <a:p>
            <a:pPr marL="285750" indent="-285750" algn="just" fontAlgn="base">
              <a:buFont typeface="Wingdings" panose="05000000000000000000" pitchFamily="2" charset="2"/>
              <a:buChar char="v"/>
            </a:pPr>
            <a:r>
              <a:rPr lang="en-US" sz="2000" dirty="0">
                <a:solidFill>
                  <a:srgbClr val="000000"/>
                </a:solidFill>
                <a:latin typeface="Times New Roman" panose="02020603050405020304" pitchFamily="18" charset="0"/>
                <a:cs typeface="Times New Roman" panose="02020603050405020304" pitchFamily="18" charset="0"/>
              </a:rPr>
              <a:t>The inputs, corresponding to the </a:t>
            </a:r>
            <a:r>
              <a:rPr lang="en-US" sz="2000" dirty="0" err="1">
                <a:solidFill>
                  <a:srgbClr val="000000"/>
                </a:solidFill>
                <a:latin typeface="Times New Roman" panose="02020603050405020304" pitchFamily="18" charset="0"/>
                <a:cs typeface="Times New Roman" panose="02020603050405020304" pitchFamily="18" charset="0"/>
              </a:rPr>
              <a:t>minterms</a:t>
            </a:r>
            <a:r>
              <a:rPr lang="en-US" sz="2000" dirty="0">
                <a:solidFill>
                  <a:srgbClr val="000000"/>
                </a:solidFill>
                <a:latin typeface="Times New Roman" panose="02020603050405020304" pitchFamily="18" charset="0"/>
                <a:cs typeface="Times New Roman" panose="02020603050405020304" pitchFamily="18" charset="0"/>
              </a:rPr>
              <a:t> (0, 1, 3, 5, 7) are connected to the logic 1 and remaining terms to the logic 0(grounded).</a:t>
            </a:r>
            <a:endParaRPr lang="en-US" sz="2000" b="0" i="0" dirty="0">
              <a:solidFill>
                <a:srgbClr val="000000"/>
              </a:solidFill>
              <a:effectLst/>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3"/>
          <a:stretch>
            <a:fillRect/>
          </a:stretch>
        </p:blipFill>
        <p:spPr>
          <a:xfrm>
            <a:off x="9079622" y="3052290"/>
            <a:ext cx="2383294" cy="2817855"/>
          </a:xfrm>
          <a:prstGeom prst="rect">
            <a:avLst/>
          </a:prstGeom>
        </p:spPr>
      </p:pic>
    </p:spTree>
    <p:extLst>
      <p:ext uri="{BB962C8B-B14F-4D97-AF65-F5344CB8AC3E}">
        <p14:creationId xmlns:p14="http://schemas.microsoft.com/office/powerpoint/2010/main" val="65457879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26448" y="137453"/>
            <a:ext cx="8116324" cy="523220"/>
          </a:xfrm>
          <a:prstGeom prst="rect">
            <a:avLst/>
          </a:prstGeom>
        </p:spPr>
        <p:txBody>
          <a:bodyPr wrap="none">
            <a:spAutoFit/>
          </a:bodyPr>
          <a:lstStyle/>
          <a:p>
            <a:pPr fontAlgn="base"/>
            <a:r>
              <a:rPr lang="en-US" sz="2800" b="1" dirty="0">
                <a:solidFill>
                  <a:srgbClr val="333333"/>
                </a:solidFill>
                <a:latin typeface="Times New Roman" panose="02020603050405020304" pitchFamily="18" charset="0"/>
                <a:cs typeface="Times New Roman" panose="02020603050405020304" pitchFamily="18" charset="0"/>
              </a:rPr>
              <a:t>Implementation of </a:t>
            </a:r>
            <a:r>
              <a:rPr lang="en-US" sz="2800" b="1" dirty="0" smtClean="0">
                <a:solidFill>
                  <a:srgbClr val="333333"/>
                </a:solidFill>
                <a:latin typeface="Times New Roman" panose="02020603050405020304" pitchFamily="18" charset="0"/>
                <a:cs typeface="Times New Roman" panose="02020603050405020304" pitchFamily="18" charset="0"/>
              </a:rPr>
              <a:t>Boolean Function </a:t>
            </a:r>
            <a:r>
              <a:rPr lang="en-US" sz="2800" b="1" dirty="0">
                <a:solidFill>
                  <a:srgbClr val="333333"/>
                </a:solidFill>
                <a:latin typeface="Times New Roman" panose="02020603050405020304" pitchFamily="18" charset="0"/>
                <a:cs typeface="Times New Roman" panose="02020603050405020304" pitchFamily="18" charset="0"/>
              </a:rPr>
              <a:t>in </a:t>
            </a:r>
            <a:r>
              <a:rPr lang="en-US" sz="2800" b="1" dirty="0" smtClean="0">
                <a:solidFill>
                  <a:srgbClr val="333333"/>
                </a:solidFill>
                <a:latin typeface="Times New Roman" panose="02020603050405020304" pitchFamily="18" charset="0"/>
                <a:cs typeface="Times New Roman" panose="02020603050405020304" pitchFamily="18" charset="0"/>
              </a:rPr>
              <a:t>Multiplexer</a:t>
            </a:r>
            <a:endParaRPr lang="en-US" sz="2800" b="1" i="0" dirty="0">
              <a:solidFill>
                <a:srgbClr val="333333"/>
              </a:solidFill>
              <a:effectLst/>
              <a:latin typeface="Times New Roman" panose="02020603050405020304" pitchFamily="18" charset="0"/>
              <a:cs typeface="Times New Roman" panose="02020603050405020304" pitchFamily="18" charset="0"/>
            </a:endParaRPr>
          </a:p>
        </p:txBody>
      </p:sp>
      <p:sp>
        <p:nvSpPr>
          <p:cNvPr id="5" name="Rectangle 4"/>
          <p:cNvSpPr/>
          <p:nvPr/>
        </p:nvSpPr>
        <p:spPr>
          <a:xfrm>
            <a:off x="626447" y="929413"/>
            <a:ext cx="10751597" cy="2000548"/>
          </a:xfrm>
          <a:prstGeom prst="rect">
            <a:avLst/>
          </a:prstGeom>
        </p:spPr>
        <p:txBody>
          <a:bodyPr wrap="square">
            <a:spAutoFit/>
          </a:bodyPr>
          <a:lstStyle/>
          <a:p>
            <a:pPr marL="342900" indent="-342900" fontAlgn="base">
              <a:buFont typeface="Wingdings" panose="05000000000000000000" pitchFamily="2" charset="2"/>
              <a:buChar char="q"/>
            </a:pPr>
            <a:r>
              <a:rPr lang="en-US" sz="2400" b="1" dirty="0">
                <a:solidFill>
                  <a:srgbClr val="000000"/>
                </a:solidFill>
                <a:latin typeface="Times New Roman" panose="02020603050405020304" pitchFamily="18" charset="0"/>
                <a:cs typeface="Times New Roman" panose="02020603050405020304" pitchFamily="18" charset="0"/>
              </a:rPr>
              <a:t>Type </a:t>
            </a:r>
            <a:r>
              <a:rPr lang="en-US" sz="2400" b="1" dirty="0" smtClean="0">
                <a:solidFill>
                  <a:srgbClr val="000000"/>
                </a:solidFill>
                <a:latin typeface="Times New Roman" panose="02020603050405020304" pitchFamily="18" charset="0"/>
                <a:cs typeface="Times New Roman" panose="02020603050405020304" pitchFamily="18" charset="0"/>
              </a:rPr>
              <a:t>#2</a:t>
            </a:r>
            <a:endParaRPr lang="en-US" sz="2400" b="1" dirty="0">
              <a:solidFill>
                <a:srgbClr val="000000"/>
              </a:solidFill>
              <a:latin typeface="Times New Roman" panose="02020603050405020304" pitchFamily="18" charset="0"/>
              <a:cs typeface="Times New Roman" panose="02020603050405020304" pitchFamily="18" charset="0"/>
            </a:endParaRPr>
          </a:p>
          <a:p>
            <a:pPr marL="285750" indent="-285750" algn="just" fontAlgn="base">
              <a:buFont typeface="Wingdings" panose="05000000000000000000" pitchFamily="2" charset="2"/>
              <a:buChar char="v"/>
            </a:pPr>
            <a:r>
              <a:rPr lang="en-US" sz="2000" dirty="0">
                <a:solidFill>
                  <a:srgbClr val="000000"/>
                </a:solidFill>
                <a:latin typeface="Times New Roman" panose="02020603050405020304" pitchFamily="18" charset="0"/>
                <a:cs typeface="Times New Roman" panose="02020603050405020304" pitchFamily="18" charset="0"/>
              </a:rPr>
              <a:t>If the </a:t>
            </a:r>
            <a:r>
              <a:rPr lang="en-US" sz="2000" dirty="0" err="1">
                <a:solidFill>
                  <a:srgbClr val="000000"/>
                </a:solidFill>
                <a:latin typeface="Times New Roman" panose="02020603050405020304" pitchFamily="18" charset="0"/>
                <a:cs typeface="Times New Roman" panose="02020603050405020304" pitchFamily="18" charset="0"/>
              </a:rPr>
              <a:t>boolean</a:t>
            </a:r>
            <a:r>
              <a:rPr lang="en-US" sz="2000" dirty="0">
                <a:solidFill>
                  <a:srgbClr val="000000"/>
                </a:solidFill>
                <a:latin typeface="Times New Roman" panose="02020603050405020304" pitchFamily="18" charset="0"/>
                <a:cs typeface="Times New Roman" panose="02020603050405020304" pitchFamily="18" charset="0"/>
              </a:rPr>
              <a:t> expression has n+1 variables, we take only n variables as the selection line of the multiplexer</a:t>
            </a:r>
            <a:r>
              <a:rPr lang="en-US" sz="2000" dirty="0" smtClean="0">
                <a:solidFill>
                  <a:srgbClr val="000000"/>
                </a:solidFill>
                <a:latin typeface="Times New Roman" panose="02020603050405020304" pitchFamily="18" charset="0"/>
                <a:cs typeface="Times New Roman" panose="02020603050405020304" pitchFamily="18" charset="0"/>
              </a:rPr>
              <a:t>.</a:t>
            </a:r>
          </a:p>
          <a:p>
            <a:pPr marL="285750" indent="-285750" algn="just" fontAlgn="base">
              <a:buFont typeface="Wingdings" panose="05000000000000000000" pitchFamily="2" charset="2"/>
              <a:buChar char="v"/>
            </a:pPr>
            <a:r>
              <a:rPr lang="en-US" sz="2000" dirty="0" smtClean="0">
                <a:solidFill>
                  <a:srgbClr val="000000"/>
                </a:solidFill>
                <a:latin typeface="Times New Roman" panose="02020603050405020304" pitchFamily="18" charset="0"/>
                <a:cs typeface="Times New Roman" panose="02020603050405020304" pitchFamily="18" charset="0"/>
              </a:rPr>
              <a:t>The </a:t>
            </a:r>
            <a:r>
              <a:rPr lang="en-US" sz="2000" dirty="0">
                <a:solidFill>
                  <a:srgbClr val="000000"/>
                </a:solidFill>
                <a:latin typeface="Times New Roman" panose="02020603050405020304" pitchFamily="18" charset="0"/>
                <a:cs typeface="Times New Roman" panose="02020603050405020304" pitchFamily="18" charset="0"/>
              </a:rPr>
              <a:t>remaining single variable is used as the inputs of the mux</a:t>
            </a:r>
            <a:r>
              <a:rPr lang="en-US" sz="2000" dirty="0" smtClean="0">
                <a:solidFill>
                  <a:srgbClr val="000000"/>
                </a:solidFill>
                <a:latin typeface="Times New Roman" panose="02020603050405020304" pitchFamily="18" charset="0"/>
                <a:cs typeface="Times New Roman" panose="02020603050405020304" pitchFamily="18" charset="0"/>
              </a:rPr>
              <a:t>.</a:t>
            </a:r>
          </a:p>
          <a:p>
            <a:pPr marL="285750" indent="-285750" algn="just" fontAlgn="base">
              <a:buFont typeface="Wingdings" panose="05000000000000000000" pitchFamily="2" charset="2"/>
              <a:buChar char="v"/>
            </a:pPr>
            <a:r>
              <a:rPr lang="en-US" sz="2000" dirty="0" smtClean="0">
                <a:solidFill>
                  <a:srgbClr val="000000"/>
                </a:solidFill>
                <a:latin typeface="Times New Roman" panose="02020603050405020304" pitchFamily="18" charset="0"/>
                <a:cs typeface="Times New Roman" panose="02020603050405020304" pitchFamily="18" charset="0"/>
              </a:rPr>
              <a:t>In </a:t>
            </a:r>
            <a:r>
              <a:rPr lang="en-US" sz="2000" dirty="0">
                <a:solidFill>
                  <a:srgbClr val="000000"/>
                </a:solidFill>
                <a:latin typeface="Times New Roman" panose="02020603050405020304" pitchFamily="18" charset="0"/>
                <a:cs typeface="Times New Roman" panose="02020603050405020304" pitchFamily="18" charset="0"/>
              </a:rPr>
              <a:t>this way, any </a:t>
            </a:r>
            <a:r>
              <a:rPr lang="en-US" sz="2000" dirty="0" smtClean="0">
                <a:solidFill>
                  <a:srgbClr val="000000"/>
                </a:solidFill>
                <a:latin typeface="Times New Roman" panose="02020603050405020304" pitchFamily="18" charset="0"/>
                <a:cs typeface="Times New Roman" panose="02020603050405020304" pitchFamily="18" charset="0"/>
              </a:rPr>
              <a:t>Boolean </a:t>
            </a:r>
            <a:r>
              <a:rPr lang="en-US" sz="2000" dirty="0">
                <a:solidFill>
                  <a:srgbClr val="000000"/>
                </a:solidFill>
                <a:latin typeface="Times New Roman" panose="02020603050405020304" pitchFamily="18" charset="0"/>
                <a:cs typeface="Times New Roman" panose="02020603050405020304" pitchFamily="18" charset="0"/>
              </a:rPr>
              <a:t>expression having n variables can be implemented with 2</a:t>
            </a:r>
            <a:r>
              <a:rPr lang="en-US" sz="2000" baseline="30000" dirty="0">
                <a:solidFill>
                  <a:srgbClr val="000000"/>
                </a:solidFill>
                <a:latin typeface="Times New Roman" panose="02020603050405020304" pitchFamily="18" charset="0"/>
                <a:cs typeface="Times New Roman" panose="02020603050405020304" pitchFamily="18" charset="0"/>
              </a:rPr>
              <a:t>n-1</a:t>
            </a:r>
            <a:r>
              <a:rPr lang="en-US" sz="2000" dirty="0">
                <a:solidFill>
                  <a:srgbClr val="000000"/>
                </a:solidFill>
                <a:latin typeface="Times New Roman" panose="02020603050405020304" pitchFamily="18" charset="0"/>
                <a:cs typeface="Times New Roman" panose="02020603050405020304" pitchFamily="18" charset="0"/>
              </a:rPr>
              <a:t> to 1 multiplexer.</a:t>
            </a:r>
          </a:p>
        </p:txBody>
      </p:sp>
      <p:sp>
        <p:nvSpPr>
          <p:cNvPr id="6" name="Rectangle 5"/>
          <p:cNvSpPr/>
          <p:nvPr/>
        </p:nvSpPr>
        <p:spPr>
          <a:xfrm>
            <a:off x="626448" y="2929961"/>
            <a:ext cx="10529374" cy="3293209"/>
          </a:xfrm>
          <a:prstGeom prst="rect">
            <a:avLst/>
          </a:prstGeom>
        </p:spPr>
        <p:txBody>
          <a:bodyPr wrap="square">
            <a:spAutoFit/>
          </a:bodyPr>
          <a:lstStyle/>
          <a:p>
            <a:pPr marL="342900" indent="-342900" algn="just" fontAlgn="base">
              <a:buFont typeface="Wingdings" panose="05000000000000000000" pitchFamily="2" charset="2"/>
              <a:buChar char="q"/>
            </a:pPr>
            <a:r>
              <a:rPr lang="en-US" sz="2400" b="1" u="sng" dirty="0">
                <a:solidFill>
                  <a:srgbClr val="000000"/>
                </a:solidFill>
                <a:latin typeface="Times New Roman" panose="02020603050405020304" pitchFamily="18" charset="0"/>
                <a:cs typeface="Times New Roman" panose="02020603050405020304" pitchFamily="18" charset="0"/>
              </a:rPr>
              <a:t>How to solve</a:t>
            </a:r>
            <a:r>
              <a:rPr lang="en-US" sz="2400" b="1" u="sng" dirty="0" smtClean="0">
                <a:solidFill>
                  <a:srgbClr val="000000"/>
                </a:solidFill>
                <a:latin typeface="Times New Roman" panose="02020603050405020304" pitchFamily="18" charset="0"/>
                <a:cs typeface="Times New Roman" panose="02020603050405020304" pitchFamily="18" charset="0"/>
              </a:rPr>
              <a:t>?</a:t>
            </a:r>
          </a:p>
          <a:p>
            <a:pPr marL="342900" indent="-342900" fontAlgn="base">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From the given set of n+1 input variables, the n least significant variables are used as selection line inputs.</a:t>
            </a:r>
          </a:p>
          <a:p>
            <a:pPr marL="342900" indent="-342900" fontAlgn="base">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2</a:t>
            </a:r>
            <a:r>
              <a:rPr lang="en-US" sz="2000" baseline="30000" dirty="0">
                <a:latin typeface="Times New Roman" panose="02020603050405020304" pitchFamily="18" charset="0"/>
                <a:cs typeface="Times New Roman" panose="02020603050405020304" pitchFamily="18" charset="0"/>
              </a:rPr>
              <a:t>n</a:t>
            </a:r>
            <a:r>
              <a:rPr lang="en-US" sz="2000" dirty="0">
                <a:latin typeface="Times New Roman" panose="02020603050405020304" pitchFamily="18" charset="0"/>
                <a:cs typeface="Times New Roman" panose="02020603050405020304" pitchFamily="18" charset="0"/>
              </a:rPr>
              <a:t> inputs for 2</a:t>
            </a:r>
            <a:r>
              <a:rPr lang="en-US" sz="2000" baseline="30000" dirty="0">
                <a:latin typeface="Times New Roman" panose="02020603050405020304" pitchFamily="18" charset="0"/>
                <a:cs typeface="Times New Roman" panose="02020603050405020304" pitchFamily="18" charset="0"/>
              </a:rPr>
              <a:t>n</a:t>
            </a:r>
            <a:r>
              <a:rPr lang="en-US" sz="2000" dirty="0">
                <a:latin typeface="Times New Roman" panose="02020603050405020304" pitchFamily="18" charset="0"/>
                <a:cs typeface="Times New Roman" panose="02020603050405020304" pitchFamily="18" charset="0"/>
              </a:rPr>
              <a:t> : 1 multiplexer are derived by using an implementation table.</a:t>
            </a:r>
          </a:p>
          <a:p>
            <a:pPr marL="342900" indent="-342900" fontAlgn="base">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implementation table has all the inputs(D</a:t>
            </a:r>
            <a:r>
              <a:rPr lang="en-US" sz="2000" baseline="-25000" dirty="0">
                <a:latin typeface="Times New Roman" panose="02020603050405020304" pitchFamily="18" charset="0"/>
                <a:cs typeface="Times New Roman" panose="02020603050405020304" pitchFamily="18" charset="0"/>
              </a:rPr>
              <a:t>0</a:t>
            </a:r>
            <a:r>
              <a:rPr lang="en-US" sz="2000" dirty="0">
                <a:latin typeface="Times New Roman" panose="02020603050405020304" pitchFamily="18" charset="0"/>
                <a:cs typeface="Times New Roman" panose="02020603050405020304" pitchFamily="18" charset="0"/>
              </a:rPr>
              <a:t>, D</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D</a:t>
            </a:r>
            <a:r>
              <a:rPr lang="en-US" sz="2000" baseline="-25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D</a:t>
            </a:r>
            <a:r>
              <a:rPr lang="en-US" sz="2000" baseline="-25000"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for the multiplexer, under which, all the </a:t>
            </a:r>
            <a:r>
              <a:rPr lang="en-US" sz="2000" dirty="0" err="1">
                <a:latin typeface="Times New Roman" panose="02020603050405020304" pitchFamily="18" charset="0"/>
                <a:cs typeface="Times New Roman" panose="02020603050405020304" pitchFamily="18" charset="0"/>
              </a:rPr>
              <a:t>minterms</a:t>
            </a:r>
            <a:r>
              <a:rPr lang="en-US" sz="2000" dirty="0">
                <a:latin typeface="Times New Roman" panose="02020603050405020304" pitchFamily="18" charset="0"/>
                <a:cs typeface="Times New Roman" panose="02020603050405020304" pitchFamily="18" charset="0"/>
              </a:rPr>
              <a:t> are listed in two rows.</a:t>
            </a:r>
          </a:p>
          <a:p>
            <a:pPr marL="342900" indent="-342900" fontAlgn="base">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first row consists of all minters where A is complemented and the second row has the remaining </a:t>
            </a:r>
            <a:r>
              <a:rPr lang="en-US" sz="2000" dirty="0" err="1">
                <a:latin typeface="Times New Roman" panose="02020603050405020304" pitchFamily="18" charset="0"/>
                <a:cs typeface="Times New Roman" panose="02020603050405020304" pitchFamily="18" charset="0"/>
              </a:rPr>
              <a:t>minterms</a:t>
            </a:r>
            <a:r>
              <a:rPr lang="en-US" sz="2000" dirty="0">
                <a:latin typeface="Times New Roman" panose="02020603050405020304" pitchFamily="18" charset="0"/>
                <a:cs typeface="Times New Roman" panose="02020603050405020304" pitchFamily="18" charset="0"/>
              </a:rPr>
              <a:t> where A is in </a:t>
            </a:r>
            <a:r>
              <a:rPr lang="en-US" sz="2000" dirty="0" err="1">
                <a:latin typeface="Times New Roman" panose="02020603050405020304" pitchFamily="18" charset="0"/>
                <a:cs typeface="Times New Roman" panose="02020603050405020304" pitchFamily="18" charset="0"/>
              </a:rPr>
              <a:t>uncomplemented</a:t>
            </a:r>
            <a:r>
              <a:rPr lang="en-US" sz="2000" dirty="0">
                <a:latin typeface="Times New Roman" panose="02020603050405020304" pitchFamily="18" charset="0"/>
                <a:cs typeface="Times New Roman" panose="02020603050405020304" pitchFamily="18" charset="0"/>
              </a:rPr>
              <a:t> form.</a:t>
            </a:r>
          </a:p>
          <a:p>
            <a:pPr marL="342900" indent="-342900" fontAlgn="base">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a:t>
            </a:r>
            <a:r>
              <a:rPr lang="en-US" sz="2000" dirty="0" err="1">
                <a:latin typeface="Times New Roman" panose="02020603050405020304" pitchFamily="18" charset="0"/>
                <a:cs typeface="Times New Roman" panose="02020603050405020304" pitchFamily="18" charset="0"/>
              </a:rPr>
              <a:t>minterms</a:t>
            </a:r>
            <a:r>
              <a:rPr lang="en-US" sz="2000" dirty="0">
                <a:latin typeface="Times New Roman" panose="02020603050405020304" pitchFamily="18" charset="0"/>
                <a:cs typeface="Times New Roman" panose="02020603050405020304" pitchFamily="18" charset="0"/>
              </a:rPr>
              <a:t> in the given </a:t>
            </a:r>
            <a:r>
              <a:rPr lang="en-US" sz="2000" dirty="0" smtClean="0">
                <a:latin typeface="Times New Roman" panose="02020603050405020304" pitchFamily="18" charset="0"/>
                <a:cs typeface="Times New Roman" panose="02020603050405020304" pitchFamily="18" charset="0"/>
              </a:rPr>
              <a:t>Boolean </a:t>
            </a:r>
            <a:r>
              <a:rPr lang="en-US" sz="2000" dirty="0">
                <a:latin typeface="Times New Roman" panose="02020603050405020304" pitchFamily="18" charset="0"/>
                <a:cs typeface="Times New Roman" panose="02020603050405020304" pitchFamily="18" charset="0"/>
              </a:rPr>
              <a:t>expression alone are circled.</a:t>
            </a:r>
          </a:p>
          <a:p>
            <a:pPr marL="342900" indent="-342900" algn="just" fontAlgn="base">
              <a:buFont typeface="Wingdings" panose="05000000000000000000" pitchFamily="2" charset="2"/>
              <a:buChar char="q"/>
            </a:pPr>
            <a:endParaRPr lang="en-US" sz="24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946729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04815" y="3934123"/>
            <a:ext cx="10984705" cy="2923877"/>
          </a:xfrm>
          <a:prstGeom prst="rect">
            <a:avLst/>
          </a:prstGeom>
        </p:spPr>
        <p:txBody>
          <a:bodyPr wrap="square">
            <a:spAutoFit/>
          </a:bodyPr>
          <a:lstStyle/>
          <a:p>
            <a:pPr marL="342900" indent="-342900" fontAlgn="base">
              <a:buFont typeface="Wingdings" panose="05000000000000000000" pitchFamily="2" charset="2"/>
              <a:buChar char="q"/>
            </a:pPr>
            <a:r>
              <a:rPr lang="en-US" sz="2400" b="1" dirty="0">
                <a:solidFill>
                  <a:srgbClr val="000000"/>
                </a:solidFill>
                <a:latin typeface="Times New Roman" panose="02020603050405020304" pitchFamily="18" charset="0"/>
                <a:cs typeface="Times New Roman" panose="02020603050405020304" pitchFamily="18" charset="0"/>
              </a:rPr>
              <a:t>Solved example </a:t>
            </a:r>
            <a:r>
              <a:rPr lang="en-US" sz="2400" b="1" dirty="0" smtClean="0">
                <a:solidFill>
                  <a:srgbClr val="000000"/>
                </a:solidFill>
                <a:latin typeface="Times New Roman" panose="02020603050405020304" pitchFamily="18" charset="0"/>
                <a:cs typeface="Times New Roman" panose="02020603050405020304" pitchFamily="18" charset="0"/>
              </a:rPr>
              <a:t>#3 (Type#2)</a:t>
            </a:r>
            <a:endParaRPr lang="en-US" sz="2400" b="1" dirty="0">
              <a:solidFill>
                <a:srgbClr val="000000"/>
              </a:solidFill>
              <a:latin typeface="Times New Roman" panose="02020603050405020304" pitchFamily="18" charset="0"/>
              <a:cs typeface="Times New Roman" panose="02020603050405020304" pitchFamily="18" charset="0"/>
            </a:endParaRPr>
          </a:p>
          <a:p>
            <a:pPr marL="285750" indent="-285750" algn="just" fontAlgn="base">
              <a:buFont typeface="Wingdings" panose="05000000000000000000" pitchFamily="2" charset="2"/>
              <a:buChar char="v"/>
            </a:pPr>
            <a:r>
              <a:rPr lang="en-US" b="1" dirty="0">
                <a:solidFill>
                  <a:srgbClr val="CF2E2E"/>
                </a:solidFill>
                <a:latin typeface="Georgia" panose="02040502050405020303" pitchFamily="18" charset="0"/>
              </a:rPr>
              <a:t>Implement the </a:t>
            </a:r>
            <a:r>
              <a:rPr lang="en-US" b="1" dirty="0" err="1">
                <a:solidFill>
                  <a:srgbClr val="CF2E2E"/>
                </a:solidFill>
                <a:latin typeface="Georgia" panose="02040502050405020303" pitchFamily="18" charset="0"/>
              </a:rPr>
              <a:t>boolean</a:t>
            </a:r>
            <a:r>
              <a:rPr lang="en-US" b="1" dirty="0">
                <a:solidFill>
                  <a:srgbClr val="CF2E2E"/>
                </a:solidFill>
                <a:latin typeface="Georgia" panose="02040502050405020303" pitchFamily="18" charset="0"/>
              </a:rPr>
              <a:t> expression F(A, B, C) = ∑ m(0, 2, 5, 6) using 4 : 1 multiplexer</a:t>
            </a:r>
            <a:r>
              <a:rPr lang="en-US" b="1" dirty="0" smtClean="0">
                <a:solidFill>
                  <a:srgbClr val="CF2E2E"/>
                </a:solidFill>
                <a:latin typeface="Georgia" panose="02040502050405020303" pitchFamily="18" charset="0"/>
              </a:rPr>
              <a:t>.</a:t>
            </a:r>
          </a:p>
          <a:p>
            <a:pPr marL="285750" indent="-285750" algn="just" fontAlgn="base">
              <a:buFont typeface="Wingdings" panose="05000000000000000000" pitchFamily="2" charset="2"/>
              <a:buChar char="q"/>
            </a:pPr>
            <a:r>
              <a:rPr lang="en-US" sz="2400" b="1" dirty="0">
                <a:solidFill>
                  <a:srgbClr val="000000"/>
                </a:solidFill>
                <a:latin typeface="Times New Roman" panose="02020603050405020304" pitchFamily="18" charset="0"/>
                <a:cs typeface="Times New Roman" panose="02020603050405020304" pitchFamily="18" charset="0"/>
              </a:rPr>
              <a:t>Solution</a:t>
            </a:r>
            <a:r>
              <a:rPr lang="en-US" sz="2400" b="1" dirty="0" smtClean="0">
                <a:solidFill>
                  <a:srgbClr val="000000"/>
                </a:solidFill>
                <a:latin typeface="Times New Roman" panose="02020603050405020304" pitchFamily="18" charset="0"/>
                <a:cs typeface="Times New Roman" panose="02020603050405020304" pitchFamily="18" charset="0"/>
              </a:rPr>
              <a:t>:</a:t>
            </a:r>
            <a:endParaRPr lang="en-US" b="1" dirty="0">
              <a:solidFill>
                <a:srgbClr val="CF2E2E"/>
              </a:solidFill>
              <a:latin typeface="Georgia" panose="02040502050405020303" pitchFamily="18" charset="0"/>
            </a:endParaRPr>
          </a:p>
          <a:p>
            <a:pPr marL="342900" indent="-342900" fontAlgn="base">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In the given </a:t>
            </a:r>
            <a:r>
              <a:rPr lang="en-US" sz="2000" dirty="0" smtClean="0">
                <a:latin typeface="Times New Roman" panose="02020603050405020304" pitchFamily="18" charset="0"/>
                <a:cs typeface="Times New Roman" panose="02020603050405020304" pitchFamily="18" charset="0"/>
              </a:rPr>
              <a:t>Boolean </a:t>
            </a:r>
            <a:r>
              <a:rPr lang="en-US" sz="2000" dirty="0">
                <a:latin typeface="Times New Roman" panose="02020603050405020304" pitchFamily="18" charset="0"/>
                <a:cs typeface="Times New Roman" panose="02020603050405020304" pitchFamily="18" charset="0"/>
              </a:rPr>
              <a:t>expression, there are 3 variables. </a:t>
            </a:r>
            <a:endParaRPr lang="en-US" sz="2000" dirty="0" smtClean="0">
              <a:latin typeface="Times New Roman" panose="02020603050405020304" pitchFamily="18" charset="0"/>
              <a:cs typeface="Times New Roman" panose="02020603050405020304" pitchFamily="18" charset="0"/>
            </a:endParaRPr>
          </a:p>
          <a:p>
            <a:pPr marL="342900" indent="-342900" fontAlgn="base">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We </a:t>
            </a:r>
            <a:r>
              <a:rPr lang="en-US" sz="2000" dirty="0">
                <a:latin typeface="Times New Roman" panose="02020603050405020304" pitchFamily="18" charset="0"/>
                <a:cs typeface="Times New Roman" panose="02020603050405020304" pitchFamily="18" charset="0"/>
              </a:rPr>
              <a:t>should use 2</a:t>
            </a:r>
            <a:r>
              <a:rPr lang="en-US" sz="2000" baseline="30000"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 1 = 8 : 1 multiplexer. But as per the question, it is to be implemented with 4 : 1 mux.</a:t>
            </a:r>
          </a:p>
          <a:p>
            <a:pPr marL="342900" indent="-342900" fontAlgn="base">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For 4 : 1 multiplexer, there should be 2 selection lines. </a:t>
            </a:r>
            <a:endParaRPr lang="en-US" sz="2000" dirty="0" smtClean="0">
              <a:latin typeface="Times New Roman" panose="02020603050405020304" pitchFamily="18" charset="0"/>
              <a:cs typeface="Times New Roman" panose="02020603050405020304" pitchFamily="18" charset="0"/>
            </a:endParaRPr>
          </a:p>
          <a:p>
            <a:pPr marL="342900" indent="-342900" fontAlgn="base">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So </a:t>
            </a:r>
            <a:r>
              <a:rPr lang="en-US" sz="2000" dirty="0">
                <a:latin typeface="Times New Roman" panose="02020603050405020304" pitchFamily="18" charset="0"/>
                <a:cs typeface="Times New Roman" panose="02020603050405020304" pitchFamily="18" charset="0"/>
              </a:rPr>
              <a:t>from the given 3 variables, the 2 least significant variables(B, C) are used as selection line inputs.</a:t>
            </a:r>
          </a:p>
          <a:p>
            <a:pPr marL="285750" indent="-285750" algn="just" fontAlgn="base">
              <a:buFont typeface="Wingdings" panose="05000000000000000000" pitchFamily="2" charset="2"/>
              <a:buChar char="v"/>
            </a:pPr>
            <a:endParaRPr lang="en-US" b="1" dirty="0">
              <a:solidFill>
                <a:srgbClr val="CF2E2E"/>
              </a:solidFill>
              <a:latin typeface="Georgia" panose="02040502050405020303" pitchFamily="18" charset="0"/>
            </a:endParaRPr>
          </a:p>
        </p:txBody>
      </p:sp>
      <p:sp>
        <p:nvSpPr>
          <p:cNvPr id="7" name="Rectangle 6"/>
          <p:cNvSpPr/>
          <p:nvPr/>
        </p:nvSpPr>
        <p:spPr>
          <a:xfrm>
            <a:off x="789952" y="173446"/>
            <a:ext cx="7478494" cy="523220"/>
          </a:xfrm>
          <a:prstGeom prst="rect">
            <a:avLst/>
          </a:prstGeom>
        </p:spPr>
        <p:txBody>
          <a:bodyPr wrap="square">
            <a:spAutoFit/>
          </a:bodyPr>
          <a:lstStyle/>
          <a:p>
            <a:r>
              <a:rPr lang="en-US" sz="2800" dirty="0">
                <a:solidFill>
                  <a:srgbClr val="000000"/>
                </a:solidFill>
                <a:latin typeface="Times New Roman" pitchFamily="18" charset="0"/>
                <a:cs typeface="Times New Roman" panose="02020603050405020304" pitchFamily="18" charset="0"/>
              </a:rPr>
              <a:t>Look at the example of implementation table here,</a:t>
            </a:r>
            <a:endParaRPr lang="en-US" sz="2800" dirty="0">
              <a:latin typeface="Times New Roman" pitchFamily="18" charset="0"/>
              <a:cs typeface="Times New Roman" pitchFamily="18" charset="0"/>
            </a:endParaRPr>
          </a:p>
        </p:txBody>
      </p:sp>
      <p:grpSp>
        <p:nvGrpSpPr>
          <p:cNvPr id="9" name="Group 8"/>
          <p:cNvGrpSpPr/>
          <p:nvPr/>
        </p:nvGrpSpPr>
        <p:grpSpPr>
          <a:xfrm>
            <a:off x="654871" y="901459"/>
            <a:ext cx="9235929" cy="3139321"/>
            <a:chOff x="789953" y="1400223"/>
            <a:chExt cx="9235929" cy="3139321"/>
          </a:xfrm>
        </p:grpSpPr>
        <p:sp>
          <p:nvSpPr>
            <p:cNvPr id="8" name="Rectangle 1"/>
            <p:cNvSpPr>
              <a:spLocks noChangeArrowheads="1"/>
            </p:cNvSpPr>
            <p:nvPr/>
          </p:nvSpPr>
          <p:spPr bwMode="auto">
            <a:xfrm>
              <a:off x="789953" y="1400223"/>
              <a:ext cx="9235929" cy="3139321"/>
            </a:xfrm>
            <a:prstGeom prst="rect">
              <a:avLst/>
            </a:prstGeom>
            <a:solidFill>
              <a:schemeClr val="bg1"/>
            </a:solidFill>
            <a:ln>
              <a:noFill/>
            </a:ln>
            <a:effectLst/>
          </p:spPr>
          <p:txBody>
            <a:bodyPr vert="horz" wrap="square" lIns="0" tIns="0" rIns="0" bIns="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sz="24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Each column is analyzed separately as follows:</a:t>
              </a:r>
              <a:endPar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If both the </a:t>
              </a:r>
              <a:r>
                <a:rPr kumimoji="0" lang="en-US" sz="20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minterms</a:t>
              </a:r>
              <a:r>
                <a:rPr kumimoji="0" 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in the two rows are circled, </a:t>
              </a:r>
            </a:p>
            <a:p>
              <a:pPr marR="0" lvl="0" algn="l" defTabSz="914400" rtl="0" eaLnBrk="0" fontAlgn="base" latinLnBrk="0" hangingPunct="0">
                <a:lnSpc>
                  <a:spcPct val="100000"/>
                </a:lnSpc>
                <a:spcBef>
                  <a:spcPct val="0"/>
                </a:spcBef>
                <a:spcAft>
                  <a:spcPct val="0"/>
                </a:spcAft>
                <a:buClrTx/>
                <a:buSzTx/>
                <a:tabLst/>
              </a:pPr>
              <a:r>
                <a:rPr kumimoji="0" 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1 is applied to the corresponding multiplexer input.</a:t>
              </a:r>
              <a:r>
                <a:rPr kumimoji="0" lang="en-US" sz="20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(check 4</a:t>
              </a:r>
              <a:r>
                <a:rPr kumimoji="0" lang="en-US" sz="2000" b="0" i="1" u="none" strike="noStrike" cap="none" normalizeH="0" baseline="30000" dirty="0" smtClean="0">
                  <a:ln>
                    <a:noFill/>
                  </a:ln>
                  <a:solidFill>
                    <a:srgbClr val="000000"/>
                  </a:solidFill>
                  <a:effectLst/>
                  <a:latin typeface="Times New Roman" panose="02020603050405020304" pitchFamily="18" charset="0"/>
                  <a:cs typeface="Times New Roman" panose="02020603050405020304" pitchFamily="18" charset="0"/>
                </a:rPr>
                <a:t>th</a:t>
              </a:r>
              <a:r>
                <a:rPr kumimoji="0" lang="en-US" sz="20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column in the above table)</a:t>
              </a:r>
              <a:endParaRPr kumimoji="0" 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If both the </a:t>
              </a:r>
              <a:r>
                <a:rPr kumimoji="0" lang="en-US" sz="20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minterms</a:t>
              </a:r>
              <a:r>
                <a:rPr kumimoji="0" 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in the two rows are not circled, 0 is applied to the corresponding multiplexer input.</a:t>
              </a:r>
              <a:r>
                <a:rPr kumimoji="0" lang="en-US" sz="20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(check 3</a:t>
              </a:r>
              <a:r>
                <a:rPr kumimoji="0" lang="en-US" sz="2000" b="0" i="1" u="none" strike="noStrike" cap="none" normalizeH="0" baseline="30000" dirty="0" smtClean="0">
                  <a:ln>
                    <a:noFill/>
                  </a:ln>
                  <a:solidFill>
                    <a:srgbClr val="000000"/>
                  </a:solidFill>
                  <a:effectLst/>
                  <a:latin typeface="Times New Roman" panose="02020603050405020304" pitchFamily="18" charset="0"/>
                  <a:cs typeface="Times New Roman" panose="02020603050405020304" pitchFamily="18" charset="0"/>
                </a:rPr>
                <a:t>rd</a:t>
              </a:r>
              <a:r>
                <a:rPr kumimoji="0" lang="en-US" sz="20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column in the above table)</a:t>
              </a:r>
              <a:endParaRPr kumimoji="0" 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If the </a:t>
              </a:r>
              <a:r>
                <a:rPr kumimoji="0" lang="en-US" sz="20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minterm</a:t>
              </a:r>
              <a:r>
                <a:rPr kumimoji="0" 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in the first row alone is circled,       is applied to the corresponding multiplexer input.</a:t>
              </a:r>
              <a:r>
                <a:rPr kumimoji="0" lang="en-US" sz="20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(check 2</a:t>
              </a:r>
              <a:r>
                <a:rPr kumimoji="0" lang="en-US" sz="2000" b="0" i="1" u="none" strike="noStrike" cap="none" normalizeH="0" baseline="30000" dirty="0" smtClean="0">
                  <a:ln>
                    <a:noFill/>
                  </a:ln>
                  <a:solidFill>
                    <a:srgbClr val="000000"/>
                  </a:solidFill>
                  <a:effectLst/>
                  <a:latin typeface="Times New Roman" panose="02020603050405020304" pitchFamily="18" charset="0"/>
                  <a:cs typeface="Times New Roman" panose="02020603050405020304" pitchFamily="18" charset="0"/>
                </a:rPr>
                <a:t>nd</a:t>
              </a:r>
              <a:r>
                <a:rPr kumimoji="0" lang="en-US" sz="20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column in the above table)</a:t>
              </a:r>
              <a:endParaRPr kumimoji="0" 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If the </a:t>
              </a:r>
              <a:r>
                <a:rPr kumimoji="0" lang="en-US" sz="2000" b="0" i="0" u="none" strike="noStrike" cap="none" normalizeH="0" baseline="0" dirty="0" err="1" smtClean="0">
                  <a:ln>
                    <a:noFill/>
                  </a:ln>
                  <a:solidFill>
                    <a:srgbClr val="000000"/>
                  </a:solidFill>
                  <a:effectLst/>
                  <a:latin typeface="Times New Roman" panose="02020603050405020304" pitchFamily="18" charset="0"/>
                  <a:cs typeface="Times New Roman" panose="02020603050405020304" pitchFamily="18" charset="0"/>
                </a:rPr>
                <a:t>minterm</a:t>
              </a:r>
              <a:r>
                <a:rPr kumimoji="0" 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in the second row alone is circled,       is applied to the corresponding multiplexer input.</a:t>
              </a:r>
              <a:r>
                <a:rPr kumimoji="0" lang="en-US" sz="20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(check 1</a:t>
              </a:r>
              <a:r>
                <a:rPr kumimoji="0" lang="en-US" sz="2000" b="0" i="1" u="none" strike="noStrike" cap="none" normalizeH="0" baseline="30000" dirty="0" smtClean="0">
                  <a:ln>
                    <a:noFill/>
                  </a:ln>
                  <a:solidFill>
                    <a:srgbClr val="000000"/>
                  </a:solidFill>
                  <a:effectLst/>
                  <a:latin typeface="Times New Roman" panose="02020603050405020304" pitchFamily="18" charset="0"/>
                  <a:cs typeface="Times New Roman" panose="02020603050405020304" pitchFamily="18" charset="0"/>
                </a:rPr>
                <a:t>st</a:t>
              </a:r>
              <a:r>
                <a:rPr kumimoji="0" lang="en-US" sz="20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column in the above table)</a:t>
              </a:r>
              <a:endParaRPr kumimoji="0" 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endParaRPr>
            </a:p>
          </p:txBody>
        </p:sp>
        <p:pic>
          <p:nvPicPr>
            <p:cNvPr id="82946" name="Picture 2" descr="\overline{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5575" y="3719967"/>
              <a:ext cx="133350" cy="142875"/>
            </a:xfrm>
            <a:prstGeom prst="rect">
              <a:avLst/>
            </a:prstGeom>
            <a:noFill/>
            <a:extLst>
              <a:ext uri="{909E8E84-426E-40DD-AFC4-6F175D3DCCD1}">
                <a14:hiddenFill xmlns:a14="http://schemas.microsoft.com/office/drawing/2010/main">
                  <a:solidFill>
                    <a:srgbClr val="FFFFFF"/>
                  </a:solidFill>
                </a14:hiddenFill>
              </a:ext>
            </a:extLst>
          </p:spPr>
        </p:pic>
        <p:pic>
          <p:nvPicPr>
            <p:cNvPr id="82947" name="Picture 3" descr="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9639" y="3135261"/>
              <a:ext cx="123825" cy="123825"/>
            </a:xfrm>
            <a:prstGeom prst="rect">
              <a:avLst/>
            </a:prstGeom>
            <a:noFill/>
            <a:extLst>
              <a:ext uri="{909E8E84-426E-40DD-AFC4-6F175D3DCCD1}">
                <a14:hiddenFill xmlns:a14="http://schemas.microsoft.com/office/drawing/2010/main">
                  <a:solidFill>
                    <a:srgbClr val="FFFFFF"/>
                  </a:solidFill>
                </a14:hiddenFill>
              </a:ext>
            </a:extLst>
          </p:spPr>
        </p:pic>
      </p:grpSp>
      <p:pic>
        <p:nvPicPr>
          <p:cNvPr id="6" name="Picture 5"/>
          <p:cNvPicPr>
            <a:picLocks noChangeAspect="1"/>
          </p:cNvPicPr>
          <p:nvPr/>
        </p:nvPicPr>
        <p:blipFill>
          <a:blip r:embed="rId4"/>
          <a:stretch>
            <a:fillRect/>
          </a:stretch>
        </p:blipFill>
        <p:spPr>
          <a:xfrm>
            <a:off x="8268446" y="114678"/>
            <a:ext cx="3047619" cy="1476190"/>
          </a:xfrm>
          <a:prstGeom prst="rect">
            <a:avLst/>
          </a:prstGeom>
        </p:spPr>
      </p:pic>
    </p:spTree>
    <p:extLst>
      <p:ext uri="{BB962C8B-B14F-4D97-AF65-F5344CB8AC3E}">
        <p14:creationId xmlns:p14="http://schemas.microsoft.com/office/powerpoint/2010/main" val="236546530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0662" y="438927"/>
            <a:ext cx="10927773" cy="1015663"/>
          </a:xfrm>
          <a:prstGeom prst="rect">
            <a:avLst/>
          </a:prstGeom>
        </p:spPr>
        <p:txBody>
          <a:bodyPr wrap="square">
            <a:spAutoFit/>
          </a:bodyPr>
          <a:lstStyle/>
          <a:p>
            <a:pPr marL="342900" indent="-342900">
              <a:buFont typeface="Wingdings" panose="05000000000000000000" pitchFamily="2" charset="2"/>
              <a:buChar char="v"/>
            </a:pPr>
            <a:r>
              <a:rPr lang="en-US" sz="2000" dirty="0">
                <a:solidFill>
                  <a:srgbClr val="000000"/>
                </a:solidFill>
                <a:latin typeface="Times New Roman" panose="02020603050405020304" pitchFamily="18" charset="0"/>
                <a:cs typeface="Times New Roman" panose="02020603050405020304" pitchFamily="18" charset="0"/>
              </a:rPr>
              <a:t>Let us derive the four inputs of 4 : 1 multiplexer using the implementation table</a:t>
            </a:r>
            <a:r>
              <a:rPr lang="en-US" sz="2000" dirty="0" smtClean="0">
                <a:solidFill>
                  <a:srgbClr val="000000"/>
                </a:solidFill>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v"/>
            </a:pPr>
            <a:r>
              <a:rPr lang="en-US" sz="2000" dirty="0" smtClean="0">
                <a:solidFill>
                  <a:srgbClr val="000000"/>
                </a:solidFill>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The four inputs are listed in column-wise and all the </a:t>
            </a:r>
            <a:r>
              <a:rPr lang="en-US" sz="2000" dirty="0" err="1">
                <a:solidFill>
                  <a:srgbClr val="000000"/>
                </a:solidFill>
                <a:latin typeface="Times New Roman" panose="02020603050405020304" pitchFamily="18" charset="0"/>
                <a:cs typeface="Times New Roman" panose="02020603050405020304" pitchFamily="18" charset="0"/>
              </a:rPr>
              <a:t>minterms</a:t>
            </a:r>
            <a:r>
              <a:rPr lang="en-US" sz="2000" dirty="0">
                <a:solidFill>
                  <a:srgbClr val="000000"/>
                </a:solidFill>
                <a:latin typeface="Times New Roman" panose="02020603050405020304" pitchFamily="18" charset="0"/>
                <a:cs typeface="Times New Roman" panose="02020603050405020304" pitchFamily="18" charset="0"/>
              </a:rPr>
              <a:t> are written under the four inputs in 2 rows as shown below.</a:t>
            </a:r>
            <a:endParaRPr lang="en-US" sz="2000" dirty="0">
              <a:latin typeface="Times New Roman" panose="02020603050405020304" pitchFamily="18" charset="0"/>
              <a:cs typeface="Times New Roman" panose="02020603050405020304" pitchFamily="18" charset="0"/>
            </a:endParaRPr>
          </a:p>
        </p:txBody>
      </p:sp>
      <p:sp>
        <p:nvSpPr>
          <p:cNvPr id="5" name="Rectangle 1"/>
          <p:cNvSpPr>
            <a:spLocks noChangeArrowheads="1"/>
          </p:cNvSpPr>
          <p:nvPr/>
        </p:nvSpPr>
        <p:spPr bwMode="auto">
          <a:xfrm>
            <a:off x="550718" y="4116125"/>
            <a:ext cx="1091045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eaLnBrk="1" fontAlgn="base" hangingPunct="1">
              <a:lnSpc>
                <a:spcPct val="100000"/>
              </a:lnSpc>
              <a:spcBef>
                <a:spcPct val="0"/>
              </a:spcBef>
              <a:spcAft>
                <a:spcPct val="0"/>
              </a:spcAft>
              <a:buClrTx/>
              <a:buSzTx/>
              <a:buFont typeface="Wingdings" panose="05000000000000000000" pitchFamily="2" charset="2"/>
              <a:buChar char="v"/>
              <a:tabLst/>
            </a:pPr>
            <a:r>
              <a:rPr lang="en-US" sz="2000" dirty="0">
                <a:solidFill>
                  <a:srgbClr val="000000"/>
                </a:solidFill>
                <a:latin typeface="Times New Roman" panose="02020603050405020304" pitchFamily="18" charset="0"/>
                <a:cs typeface="Times New Roman" panose="02020603050405020304" pitchFamily="18" charset="0"/>
              </a:rPr>
              <a:t>The </a:t>
            </a:r>
            <a:r>
              <a:rPr lang="en-US" sz="2000" dirty="0" err="1">
                <a:solidFill>
                  <a:srgbClr val="000000"/>
                </a:solidFill>
                <a:latin typeface="Times New Roman" panose="02020603050405020304" pitchFamily="18" charset="0"/>
                <a:cs typeface="Times New Roman" panose="02020603050405020304" pitchFamily="18" charset="0"/>
              </a:rPr>
              <a:t>minterms</a:t>
            </a:r>
            <a:r>
              <a:rPr lang="en-US" sz="2000" dirty="0">
                <a:solidFill>
                  <a:srgbClr val="000000"/>
                </a:solidFill>
                <a:latin typeface="Times New Roman" panose="02020603050405020304" pitchFamily="18" charset="0"/>
                <a:cs typeface="Times New Roman" panose="02020603050405020304" pitchFamily="18" charset="0"/>
              </a:rPr>
              <a:t> given in the </a:t>
            </a:r>
            <a:r>
              <a:rPr lang="en-US" sz="2000" dirty="0" err="1">
                <a:solidFill>
                  <a:srgbClr val="000000"/>
                </a:solidFill>
                <a:latin typeface="Times New Roman" panose="02020603050405020304" pitchFamily="18" charset="0"/>
                <a:cs typeface="Times New Roman" panose="02020603050405020304" pitchFamily="18" charset="0"/>
              </a:rPr>
              <a:t>boolean</a:t>
            </a:r>
            <a:r>
              <a:rPr lang="en-US" sz="2000" dirty="0">
                <a:solidFill>
                  <a:srgbClr val="000000"/>
                </a:solidFill>
                <a:latin typeface="Times New Roman" panose="02020603050405020304" pitchFamily="18" charset="0"/>
                <a:cs typeface="Times New Roman" panose="02020603050405020304" pitchFamily="18" charset="0"/>
              </a:rPr>
              <a:t> expression is circled and analyzed. </a:t>
            </a:r>
            <a:endParaRPr lang="en-US" sz="2000" dirty="0" smtClean="0">
              <a:solidFill>
                <a:srgbClr val="000000"/>
              </a:solidFill>
              <a:latin typeface="Times New Roman" panose="02020603050405020304" pitchFamily="18" charset="0"/>
              <a:cs typeface="Times New Roman" panose="02020603050405020304" pitchFamily="18" charset="0"/>
            </a:endParaRPr>
          </a:p>
          <a:p>
            <a:pPr marL="342900" marR="0" lvl="0" indent="-342900" eaLnBrk="1" fontAlgn="base" hangingPunct="1">
              <a:lnSpc>
                <a:spcPct val="100000"/>
              </a:lnSpc>
              <a:spcBef>
                <a:spcPct val="0"/>
              </a:spcBef>
              <a:spcAft>
                <a:spcPct val="0"/>
              </a:spcAft>
              <a:buClrTx/>
              <a:buSzTx/>
              <a:buFont typeface="Wingdings" panose="05000000000000000000" pitchFamily="2" charset="2"/>
              <a:buChar char="v"/>
              <a:tabLst/>
            </a:pPr>
            <a:r>
              <a:rPr lang="en-US" sz="2000" dirty="0" smtClean="0">
                <a:solidFill>
                  <a:srgbClr val="000000"/>
                </a:solidFill>
                <a:latin typeface="Times New Roman" panose="02020603050405020304" pitchFamily="18" charset="0"/>
                <a:cs typeface="Times New Roman" panose="02020603050405020304" pitchFamily="18" charset="0"/>
              </a:rPr>
              <a:t>After </a:t>
            </a:r>
            <a:r>
              <a:rPr lang="en-US" sz="2000" dirty="0">
                <a:solidFill>
                  <a:srgbClr val="000000"/>
                </a:solidFill>
                <a:latin typeface="Times New Roman" panose="02020603050405020304" pitchFamily="18" charset="0"/>
                <a:cs typeface="Times New Roman" panose="02020603050405020304" pitchFamily="18" charset="0"/>
              </a:rPr>
              <a:t>analyzing, the input values of 4 : 1 mux is obtained as   , A, 1, 0.</a:t>
            </a:r>
          </a:p>
          <a:p>
            <a:pPr marL="342900" marR="0" lvl="0" indent="-342900" eaLnBrk="1" fontAlgn="base" hangingPunct="1">
              <a:lnSpc>
                <a:spcPct val="100000"/>
              </a:lnSpc>
              <a:spcBef>
                <a:spcPct val="0"/>
              </a:spcBef>
              <a:spcAft>
                <a:spcPct val="0"/>
              </a:spcAft>
              <a:buClrTx/>
              <a:buSzTx/>
              <a:buFont typeface="Wingdings" panose="05000000000000000000" pitchFamily="2" charset="2"/>
              <a:buChar char="v"/>
              <a:tabLst/>
            </a:pPr>
            <a:r>
              <a:rPr lang="en-US" sz="2000" dirty="0">
                <a:solidFill>
                  <a:srgbClr val="000000"/>
                </a:solidFill>
                <a:latin typeface="Times New Roman" panose="02020603050405020304" pitchFamily="18" charset="0"/>
                <a:cs typeface="Times New Roman" panose="02020603050405020304" pitchFamily="18" charset="0"/>
              </a:rPr>
              <a:t>Thus the circuit can be drawn as below.</a:t>
            </a:r>
          </a:p>
        </p:txBody>
      </p:sp>
      <p:pic>
        <p:nvPicPr>
          <p:cNvPr id="83970" name="Picture 2" descr="\overline{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9299" y="4572002"/>
            <a:ext cx="133350" cy="14287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5804077" y="1554853"/>
            <a:ext cx="2857143" cy="2333333"/>
          </a:xfrm>
          <a:prstGeom prst="rect">
            <a:avLst/>
          </a:prstGeom>
        </p:spPr>
      </p:pic>
      <p:pic>
        <p:nvPicPr>
          <p:cNvPr id="7" name="Picture 6"/>
          <p:cNvPicPr>
            <a:picLocks noChangeAspect="1"/>
          </p:cNvPicPr>
          <p:nvPr/>
        </p:nvPicPr>
        <p:blipFill>
          <a:blip r:embed="rId4"/>
          <a:stretch>
            <a:fillRect/>
          </a:stretch>
        </p:blipFill>
        <p:spPr>
          <a:xfrm>
            <a:off x="1604712" y="1556149"/>
            <a:ext cx="2914286" cy="1771429"/>
          </a:xfrm>
          <a:prstGeom prst="rect">
            <a:avLst/>
          </a:prstGeom>
        </p:spPr>
      </p:pic>
    </p:spTree>
    <p:extLst>
      <p:ext uri="{BB962C8B-B14F-4D97-AF65-F5344CB8AC3E}">
        <p14:creationId xmlns:p14="http://schemas.microsoft.com/office/powerpoint/2010/main" val="32242156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idx="4294967295"/>
          </p:nvPr>
        </p:nvSpPr>
        <p:spPr>
          <a:xfrm>
            <a:off x="914400" y="152400"/>
            <a:ext cx="7772400" cy="712788"/>
          </a:xfrm>
        </p:spPr>
        <p:txBody>
          <a:bodyPr lIns="0" tIns="0" rIns="0" bIns="0">
            <a:normAutofit/>
          </a:bodyPr>
          <a:lstStyle/>
          <a:p>
            <a:r>
              <a:rPr lang="en-US" altLang="zh-TW" sz="2800" b="1" dirty="0">
                <a:latin typeface="Times New Roman" panose="02020603050405020304" pitchFamily="18" charset="0"/>
                <a:ea typeface="新細明體" pitchFamily="18" charset="-120"/>
                <a:cs typeface="Times New Roman" panose="02020603050405020304" pitchFamily="18" charset="0"/>
              </a:rPr>
              <a:t>Example </a:t>
            </a:r>
            <a:r>
              <a:rPr lang="en-US" altLang="zh-TW" sz="2800" b="1" dirty="0" smtClean="0">
                <a:latin typeface="Times New Roman" panose="02020603050405020304" pitchFamily="18" charset="0"/>
                <a:ea typeface="新細明體" pitchFamily="18" charset="-120"/>
                <a:cs typeface="Times New Roman" panose="02020603050405020304" pitchFamily="18" charset="0"/>
              </a:rPr>
              <a:t>4</a:t>
            </a:r>
            <a:endParaRPr lang="zh-TW" altLang="en-US" sz="2800" b="1" dirty="0">
              <a:latin typeface="Times New Roman" panose="02020603050405020304" pitchFamily="18" charset="0"/>
              <a:ea typeface="新細明體" pitchFamily="18" charset="-120"/>
              <a:cs typeface="Times New Roman" panose="02020603050405020304" pitchFamily="18" charset="0"/>
            </a:endParaRPr>
          </a:p>
        </p:txBody>
      </p:sp>
      <p:sp>
        <p:nvSpPr>
          <p:cNvPr id="5" name="內容版面配置區 2"/>
          <p:cNvSpPr>
            <a:spLocks noGrp="1"/>
          </p:cNvSpPr>
          <p:nvPr>
            <p:ph idx="4294967295"/>
          </p:nvPr>
        </p:nvSpPr>
        <p:spPr>
          <a:xfrm>
            <a:off x="685800" y="902043"/>
            <a:ext cx="5898516" cy="5346357"/>
          </a:xfrm>
        </p:spPr>
        <p:txBody>
          <a:bodyPr lIns="90488" tIns="44450" rIns="90488" bIns="44450"/>
          <a:lstStyle/>
          <a:p>
            <a:pPr marL="0" indent="0" eaLnBrk="1" hangingPunct="1">
              <a:buNone/>
            </a:pPr>
            <a:r>
              <a:rPr lang="en-US" altLang="zh-TW" dirty="0" smtClean="0">
                <a:latin typeface="Times New Roman" panose="02020603050405020304" pitchFamily="18" charset="0"/>
                <a:ea typeface="新細明體" pitchFamily="18" charset="-120"/>
                <a:cs typeface="Times New Roman" panose="02020603050405020304" pitchFamily="18" charset="0"/>
              </a:rPr>
              <a:t>Simplify </a:t>
            </a:r>
            <a:r>
              <a:rPr lang="en-US" altLang="zh-TW" i="1" dirty="0" smtClean="0">
                <a:latin typeface="Times New Roman" panose="02020603050405020304" pitchFamily="18" charset="0"/>
                <a:ea typeface="新細明體" pitchFamily="18" charset="-120"/>
                <a:cs typeface="Times New Roman" panose="02020603050405020304" pitchFamily="18" charset="0"/>
              </a:rPr>
              <a:t>F</a:t>
            </a:r>
            <a:r>
              <a:rPr lang="en-US" altLang="zh-TW" dirty="0" smtClean="0">
                <a:latin typeface="Times New Roman" panose="02020603050405020304" pitchFamily="18" charset="0"/>
                <a:ea typeface="新細明體" pitchFamily="18" charset="-120"/>
                <a:cs typeface="Times New Roman" panose="02020603050405020304" pitchFamily="18" charset="0"/>
              </a:rPr>
              <a:t>(</a:t>
            </a:r>
            <a:r>
              <a:rPr lang="en-US" altLang="zh-TW" i="1" dirty="0" smtClean="0">
                <a:latin typeface="Times New Roman" panose="02020603050405020304" pitchFamily="18" charset="0"/>
                <a:ea typeface="新細明體" pitchFamily="18" charset="-120"/>
                <a:cs typeface="Times New Roman" panose="02020603050405020304" pitchFamily="18" charset="0"/>
              </a:rPr>
              <a:t>x</a:t>
            </a:r>
            <a:r>
              <a:rPr lang="en-US" altLang="zh-TW" dirty="0" smtClean="0">
                <a:latin typeface="Times New Roman" panose="02020603050405020304" pitchFamily="18" charset="0"/>
                <a:ea typeface="新細明體" pitchFamily="18" charset="-120"/>
                <a:cs typeface="Times New Roman" panose="02020603050405020304" pitchFamily="18" charset="0"/>
              </a:rPr>
              <a:t>, </a:t>
            </a:r>
            <a:r>
              <a:rPr lang="en-US" altLang="zh-TW" i="1" dirty="0" smtClean="0">
                <a:latin typeface="Times New Roman" panose="02020603050405020304" pitchFamily="18" charset="0"/>
                <a:ea typeface="新細明體" pitchFamily="18" charset="-120"/>
                <a:cs typeface="Times New Roman" panose="02020603050405020304" pitchFamily="18" charset="0"/>
              </a:rPr>
              <a:t>y</a:t>
            </a:r>
            <a:r>
              <a:rPr lang="en-US" altLang="zh-TW" dirty="0" smtClean="0">
                <a:latin typeface="Times New Roman" panose="02020603050405020304" pitchFamily="18" charset="0"/>
                <a:ea typeface="新細明體" pitchFamily="18" charset="-120"/>
                <a:cs typeface="Times New Roman" panose="02020603050405020304" pitchFamily="18" charset="0"/>
              </a:rPr>
              <a:t>, </a:t>
            </a:r>
            <a:r>
              <a:rPr lang="en-US" altLang="zh-TW" i="1" dirty="0" smtClean="0">
                <a:latin typeface="Times New Roman" panose="02020603050405020304" pitchFamily="18" charset="0"/>
                <a:ea typeface="新細明體" pitchFamily="18" charset="-120"/>
                <a:cs typeface="Times New Roman" panose="02020603050405020304" pitchFamily="18" charset="0"/>
              </a:rPr>
              <a:t>z</a:t>
            </a:r>
            <a:r>
              <a:rPr lang="en-US" altLang="zh-TW" dirty="0" smtClean="0">
                <a:latin typeface="Times New Roman" panose="02020603050405020304" pitchFamily="18" charset="0"/>
                <a:ea typeface="新細明體" pitchFamily="18" charset="-120"/>
                <a:cs typeface="Times New Roman" panose="02020603050405020304" pitchFamily="18" charset="0"/>
              </a:rPr>
              <a:t>) = ∑(3, 4, 6, 7) </a:t>
            </a:r>
          </a:p>
          <a:p>
            <a:pPr lvl="1"/>
            <a:r>
              <a:rPr lang="en-US" altLang="zh-TW" i="1" dirty="0" smtClean="0">
                <a:latin typeface="Times New Roman" panose="02020603050405020304" pitchFamily="18" charset="0"/>
                <a:ea typeface="新細明體" pitchFamily="18" charset="-120"/>
                <a:cs typeface="Times New Roman" panose="02020603050405020304" pitchFamily="18" charset="0"/>
              </a:rPr>
              <a:t>F</a:t>
            </a:r>
            <a:r>
              <a:rPr lang="en-US" altLang="zh-TW" dirty="0" smtClean="0">
                <a:latin typeface="Times New Roman" panose="02020603050405020304" pitchFamily="18" charset="0"/>
                <a:ea typeface="新細明體" pitchFamily="18" charset="-120"/>
                <a:cs typeface="Times New Roman" panose="02020603050405020304" pitchFamily="18" charset="0"/>
              </a:rPr>
              <a:t>(</a:t>
            </a:r>
            <a:r>
              <a:rPr lang="en-US" altLang="zh-TW" i="1" dirty="0" smtClean="0">
                <a:latin typeface="Times New Roman" panose="02020603050405020304" pitchFamily="18" charset="0"/>
                <a:ea typeface="新細明體" pitchFamily="18" charset="-120"/>
                <a:cs typeface="Times New Roman" panose="02020603050405020304" pitchFamily="18" charset="0"/>
              </a:rPr>
              <a:t>x</a:t>
            </a:r>
            <a:r>
              <a:rPr lang="en-US" altLang="zh-TW" dirty="0" smtClean="0">
                <a:latin typeface="Times New Roman" panose="02020603050405020304" pitchFamily="18" charset="0"/>
                <a:ea typeface="新細明體" pitchFamily="18" charset="-120"/>
                <a:cs typeface="Times New Roman" panose="02020603050405020304" pitchFamily="18" charset="0"/>
              </a:rPr>
              <a:t>, </a:t>
            </a:r>
            <a:r>
              <a:rPr lang="en-US" altLang="zh-TW" i="1" dirty="0" smtClean="0">
                <a:latin typeface="Times New Roman" panose="02020603050405020304" pitchFamily="18" charset="0"/>
                <a:ea typeface="新細明體" pitchFamily="18" charset="-120"/>
                <a:cs typeface="Times New Roman" panose="02020603050405020304" pitchFamily="18" charset="0"/>
              </a:rPr>
              <a:t>y</a:t>
            </a:r>
            <a:r>
              <a:rPr lang="en-US" altLang="zh-TW" dirty="0" smtClean="0">
                <a:latin typeface="Times New Roman" panose="02020603050405020304" pitchFamily="18" charset="0"/>
                <a:ea typeface="新細明體" pitchFamily="18" charset="-120"/>
                <a:cs typeface="Times New Roman" panose="02020603050405020304" pitchFamily="18" charset="0"/>
              </a:rPr>
              <a:t>, </a:t>
            </a:r>
            <a:r>
              <a:rPr lang="en-US" altLang="zh-TW" i="1" dirty="0" smtClean="0">
                <a:latin typeface="Times New Roman" panose="02020603050405020304" pitchFamily="18" charset="0"/>
                <a:ea typeface="新細明體" pitchFamily="18" charset="-120"/>
                <a:cs typeface="Times New Roman" panose="02020603050405020304" pitchFamily="18" charset="0"/>
              </a:rPr>
              <a:t>z</a:t>
            </a:r>
            <a:r>
              <a:rPr lang="en-US" altLang="zh-TW" dirty="0" smtClean="0">
                <a:latin typeface="Times New Roman" panose="02020603050405020304" pitchFamily="18" charset="0"/>
                <a:ea typeface="新細明體" pitchFamily="18" charset="-120"/>
                <a:cs typeface="Times New Roman" panose="02020603050405020304" pitchFamily="18" charset="0"/>
              </a:rPr>
              <a:t>) = </a:t>
            </a:r>
            <a:r>
              <a:rPr lang="en-US" altLang="zh-TW" dirty="0">
                <a:latin typeface="Times New Roman" panose="02020603050405020304" pitchFamily="18" charset="0"/>
                <a:ea typeface="新細明體" pitchFamily="18" charset="-120"/>
                <a:cs typeface="Times New Roman" panose="02020603050405020304" pitchFamily="18" charset="0"/>
              </a:rPr>
              <a:t>∑(</a:t>
            </a:r>
            <a:r>
              <a:rPr lang="en-US" altLang="zh-TW" dirty="0" smtClean="0">
                <a:latin typeface="Times New Roman" panose="02020603050405020304" pitchFamily="18" charset="0"/>
                <a:ea typeface="新細明體" pitchFamily="18" charset="-120"/>
                <a:cs typeface="Times New Roman" panose="02020603050405020304" pitchFamily="18" charset="0"/>
              </a:rPr>
              <a:t>3, 4, 6, 7) = </a:t>
            </a:r>
            <a:r>
              <a:rPr lang="en-US" altLang="zh-TW" i="1" dirty="0" err="1" smtClean="0">
                <a:latin typeface="Times New Roman" panose="02020603050405020304" pitchFamily="18" charset="0"/>
                <a:ea typeface="新細明體" pitchFamily="18" charset="-120"/>
                <a:cs typeface="Times New Roman" panose="02020603050405020304" pitchFamily="18" charset="0"/>
              </a:rPr>
              <a:t>yz</a:t>
            </a:r>
            <a:r>
              <a:rPr lang="en-US" altLang="zh-TW" dirty="0" smtClean="0">
                <a:latin typeface="Times New Roman" panose="02020603050405020304" pitchFamily="18" charset="0"/>
                <a:ea typeface="新細明體" pitchFamily="18" charset="-120"/>
                <a:cs typeface="Times New Roman" panose="02020603050405020304" pitchFamily="18" charset="0"/>
              </a:rPr>
              <a:t>+ </a:t>
            </a:r>
            <a:r>
              <a:rPr lang="en-US" altLang="zh-TW" i="1" dirty="0" err="1" smtClean="0">
                <a:latin typeface="Times New Roman" panose="02020603050405020304" pitchFamily="18" charset="0"/>
                <a:ea typeface="新細明體" pitchFamily="18" charset="-120"/>
                <a:cs typeface="Times New Roman" panose="02020603050405020304" pitchFamily="18" charset="0"/>
              </a:rPr>
              <a:t>xz</a:t>
            </a:r>
            <a:r>
              <a:rPr lang="en-US" altLang="zh-TW" dirty="0" smtClean="0">
                <a:latin typeface="Times New Roman" panose="02020603050405020304" pitchFamily="18" charset="0"/>
                <a:ea typeface="新細明體" pitchFamily="18" charset="-120"/>
                <a:cs typeface="Times New Roman" panose="02020603050405020304" pitchFamily="18" charset="0"/>
              </a:rPr>
              <a:t>'</a:t>
            </a:r>
          </a:p>
          <a:p>
            <a:pPr eaLnBrk="1" hangingPunct="1"/>
            <a:endParaRPr lang="en-US" altLang="zh-TW" dirty="0" smtClean="0">
              <a:ea typeface="新細明體" pitchFamily="18" charset="-120"/>
            </a:endParaRPr>
          </a:p>
          <a:p>
            <a:pPr eaLnBrk="1" hangingPunct="1"/>
            <a:endParaRPr lang="en-US" altLang="zh-TW" dirty="0">
              <a:ea typeface="新細明體" pitchFamily="18" charset="-120"/>
            </a:endParaRPr>
          </a:p>
          <a:p>
            <a:pPr eaLnBrk="1" hangingPunct="1"/>
            <a:endParaRPr lang="zh-TW" altLang="en-US" dirty="0" smtClean="0">
              <a:ea typeface="新細明體" pitchFamily="18" charset="-120"/>
            </a:endParaRPr>
          </a:p>
        </p:txBody>
      </p:sp>
      <p:pic>
        <p:nvPicPr>
          <p:cNvPr id="6" name="Picture 6"/>
          <p:cNvPicPr>
            <a:picLocks noChangeAspect="1" noChangeArrowheads="1"/>
          </p:cNvPicPr>
          <p:nvPr/>
        </p:nvPicPr>
        <p:blipFill rotWithShape="1">
          <a:blip r:embed="rId2" cstate="print">
            <a:lum bright="-4000" contrast="12000"/>
            <a:extLst>
              <a:ext uri="{28A0092B-C50C-407E-A947-70E740481C1C}">
                <a14:useLocalDpi xmlns:a14="http://schemas.microsoft.com/office/drawing/2010/main" val="0"/>
              </a:ext>
            </a:extLst>
          </a:blip>
          <a:srcRect b="29576"/>
          <a:stretch/>
        </p:blipFill>
        <p:spPr bwMode="auto">
          <a:xfrm>
            <a:off x="6584316" y="905794"/>
            <a:ext cx="5243513" cy="2527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8"/>
          <p:cNvSpPr txBox="1">
            <a:spLocks noChangeArrowheads="1"/>
          </p:cNvSpPr>
          <p:nvPr/>
        </p:nvSpPr>
        <p:spPr bwMode="auto">
          <a:xfrm>
            <a:off x="5820322" y="4356390"/>
            <a:ext cx="48679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90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q"/>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n-US" altLang="zh-TW" i="1" dirty="0" smtClean="0">
                <a:latin typeface="Times New Roman" panose="02020603050405020304" pitchFamily="18" charset="0"/>
                <a:ea typeface="新細明體" pitchFamily="18" charset="-120"/>
                <a:cs typeface="Times New Roman" panose="02020603050405020304" pitchFamily="18" charset="0"/>
              </a:rPr>
              <a:t>F</a:t>
            </a:r>
            <a:r>
              <a:rPr lang="en-US" altLang="zh-TW" dirty="0" smtClean="0">
                <a:latin typeface="Times New Roman" panose="02020603050405020304" pitchFamily="18" charset="0"/>
                <a:ea typeface="新細明體" pitchFamily="18" charset="-120"/>
                <a:cs typeface="Times New Roman" panose="02020603050405020304" pitchFamily="18" charset="0"/>
              </a:rPr>
              <a:t>(</a:t>
            </a:r>
            <a:r>
              <a:rPr lang="en-US" altLang="zh-TW" i="1" dirty="0" smtClean="0">
                <a:latin typeface="Times New Roman" panose="02020603050405020304" pitchFamily="18" charset="0"/>
                <a:ea typeface="新細明體" pitchFamily="18" charset="-120"/>
                <a:cs typeface="Times New Roman" panose="02020603050405020304" pitchFamily="18" charset="0"/>
              </a:rPr>
              <a:t>x</a:t>
            </a:r>
            <a:r>
              <a:rPr lang="en-US" altLang="zh-TW" dirty="0">
                <a:latin typeface="Times New Roman" panose="02020603050405020304" pitchFamily="18" charset="0"/>
                <a:ea typeface="新細明體" pitchFamily="18" charset="-120"/>
                <a:cs typeface="Times New Roman" panose="02020603050405020304" pitchFamily="18" charset="0"/>
              </a:rPr>
              <a:t>, </a:t>
            </a:r>
            <a:r>
              <a:rPr lang="en-US" altLang="zh-TW" i="1" dirty="0">
                <a:latin typeface="Times New Roman" panose="02020603050405020304" pitchFamily="18" charset="0"/>
                <a:ea typeface="新細明體" pitchFamily="18" charset="-120"/>
                <a:cs typeface="Times New Roman" panose="02020603050405020304" pitchFamily="18" charset="0"/>
              </a:rPr>
              <a:t>y</a:t>
            </a:r>
            <a:r>
              <a:rPr lang="en-US" altLang="zh-TW" dirty="0">
                <a:latin typeface="Times New Roman" panose="02020603050405020304" pitchFamily="18" charset="0"/>
                <a:ea typeface="新細明體" pitchFamily="18" charset="-120"/>
                <a:cs typeface="Times New Roman" panose="02020603050405020304" pitchFamily="18" charset="0"/>
              </a:rPr>
              <a:t>, </a:t>
            </a:r>
            <a:r>
              <a:rPr lang="en-US" altLang="zh-TW" i="1" dirty="0">
                <a:latin typeface="Times New Roman" panose="02020603050405020304" pitchFamily="18" charset="0"/>
                <a:ea typeface="新細明體" pitchFamily="18" charset="-120"/>
                <a:cs typeface="Times New Roman" panose="02020603050405020304" pitchFamily="18" charset="0"/>
              </a:rPr>
              <a:t>z</a:t>
            </a:r>
            <a:r>
              <a:rPr lang="en-US" altLang="zh-TW" dirty="0">
                <a:latin typeface="Times New Roman" panose="02020603050405020304" pitchFamily="18" charset="0"/>
                <a:ea typeface="新細明體" pitchFamily="18" charset="-120"/>
                <a:cs typeface="Times New Roman" panose="02020603050405020304" pitchFamily="18" charset="0"/>
              </a:rPr>
              <a:t>) = </a:t>
            </a:r>
            <a:r>
              <a:rPr lang="el-GR" altLang="zh-TW" dirty="0">
                <a:latin typeface="Times New Roman" panose="02020603050405020304" pitchFamily="18" charset="0"/>
                <a:ea typeface="新細明體" pitchFamily="18" charset="-120"/>
                <a:cs typeface="Times New Roman" panose="02020603050405020304" pitchFamily="18" charset="0"/>
              </a:rPr>
              <a:t>Σ</a:t>
            </a:r>
            <a:r>
              <a:rPr lang="en-US" altLang="zh-TW" dirty="0">
                <a:latin typeface="Times New Roman" panose="02020603050405020304" pitchFamily="18" charset="0"/>
                <a:ea typeface="新細明體" pitchFamily="18" charset="-120"/>
                <a:cs typeface="Times New Roman" panose="02020603050405020304" pitchFamily="18" charset="0"/>
              </a:rPr>
              <a:t>(3, 4, 6, 7) = </a:t>
            </a:r>
            <a:r>
              <a:rPr lang="en-US" altLang="zh-TW" i="1" dirty="0" err="1">
                <a:latin typeface="Times New Roman" panose="02020603050405020304" pitchFamily="18" charset="0"/>
                <a:ea typeface="新細明體" pitchFamily="18" charset="-120"/>
                <a:cs typeface="Times New Roman" panose="02020603050405020304" pitchFamily="18" charset="0"/>
              </a:rPr>
              <a:t>yz</a:t>
            </a:r>
            <a:r>
              <a:rPr lang="en-US" altLang="zh-TW" dirty="0">
                <a:latin typeface="Times New Roman" panose="02020603050405020304" pitchFamily="18" charset="0"/>
                <a:ea typeface="新細明體" pitchFamily="18" charset="-120"/>
                <a:cs typeface="Times New Roman" panose="02020603050405020304" pitchFamily="18" charset="0"/>
              </a:rPr>
              <a:t> + </a:t>
            </a:r>
            <a:r>
              <a:rPr lang="en-US" altLang="zh-TW" i="1" dirty="0" err="1">
                <a:latin typeface="Times New Roman" panose="02020603050405020304" pitchFamily="18" charset="0"/>
                <a:ea typeface="新細明體" pitchFamily="18" charset="-120"/>
                <a:cs typeface="Times New Roman" panose="02020603050405020304" pitchFamily="18" charset="0"/>
              </a:rPr>
              <a:t>xz</a:t>
            </a:r>
            <a:r>
              <a:rPr lang="en-US" altLang="zh-TW" i="1" dirty="0">
                <a:latin typeface="Times New Roman" panose="02020603050405020304" pitchFamily="18" charset="0"/>
                <a:ea typeface="新細明體" pitchFamily="18" charset="-120"/>
                <a:cs typeface="Times New Roman" panose="02020603050405020304" pitchFamily="18" charset="0"/>
              </a:rPr>
              <a:t>'</a:t>
            </a:r>
          </a:p>
        </p:txBody>
      </p:sp>
      <p:sp>
        <p:nvSpPr>
          <p:cNvPr id="2" name="TextBox 1"/>
          <p:cNvSpPr txBox="1"/>
          <p:nvPr/>
        </p:nvSpPr>
        <p:spPr>
          <a:xfrm>
            <a:off x="902043" y="2565604"/>
            <a:ext cx="5066271" cy="2246769"/>
          </a:xfrm>
          <a:prstGeom prst="rect">
            <a:avLst/>
          </a:prstGeom>
          <a:noFill/>
        </p:spPr>
        <p:txBody>
          <a:bodyPr wrap="square" rtlCol="0">
            <a:spAutoFit/>
          </a:bodyPr>
          <a:lstStyle/>
          <a:p>
            <a:pPr>
              <a:spcAft>
                <a:spcPts val="600"/>
              </a:spcAft>
            </a:pPr>
            <a:r>
              <a:rPr lang="en-US" altLang="zh-TW" sz="2400" i="1" dirty="0">
                <a:latin typeface="Times New Roman" panose="02020603050405020304" pitchFamily="18" charset="0"/>
                <a:ea typeface="新細明體" pitchFamily="18" charset="-120"/>
                <a:cs typeface="Times New Roman" panose="02020603050405020304" pitchFamily="18" charset="0"/>
              </a:rPr>
              <a:t>F</a:t>
            </a:r>
            <a:r>
              <a:rPr lang="en-US" altLang="zh-TW" sz="2400" dirty="0">
                <a:latin typeface="Times New Roman" panose="02020603050405020304" pitchFamily="18" charset="0"/>
                <a:ea typeface="新細明體" pitchFamily="18" charset="-120"/>
                <a:cs typeface="Times New Roman" panose="02020603050405020304" pitchFamily="18" charset="0"/>
              </a:rPr>
              <a:t>(</a:t>
            </a:r>
            <a:r>
              <a:rPr lang="en-US" altLang="zh-TW" sz="2400" i="1" dirty="0">
                <a:latin typeface="Times New Roman" panose="02020603050405020304" pitchFamily="18" charset="0"/>
                <a:ea typeface="新細明體" pitchFamily="18" charset="-120"/>
                <a:cs typeface="Times New Roman" panose="02020603050405020304" pitchFamily="18" charset="0"/>
              </a:rPr>
              <a:t>x</a:t>
            </a:r>
            <a:r>
              <a:rPr lang="en-US" altLang="zh-TW" sz="2400" dirty="0">
                <a:latin typeface="Times New Roman" panose="02020603050405020304" pitchFamily="18" charset="0"/>
                <a:ea typeface="新細明體" pitchFamily="18" charset="-120"/>
                <a:cs typeface="Times New Roman" panose="02020603050405020304" pitchFamily="18" charset="0"/>
              </a:rPr>
              <a:t>, </a:t>
            </a:r>
            <a:r>
              <a:rPr lang="en-US" altLang="zh-TW" sz="2400" i="1" dirty="0">
                <a:latin typeface="Times New Roman" panose="02020603050405020304" pitchFamily="18" charset="0"/>
                <a:ea typeface="新細明體" pitchFamily="18" charset="-120"/>
                <a:cs typeface="Times New Roman" panose="02020603050405020304" pitchFamily="18" charset="0"/>
              </a:rPr>
              <a:t>y</a:t>
            </a:r>
            <a:r>
              <a:rPr lang="en-US" altLang="zh-TW" sz="2400" dirty="0">
                <a:latin typeface="Times New Roman" panose="02020603050405020304" pitchFamily="18" charset="0"/>
                <a:ea typeface="新細明體" pitchFamily="18" charset="-120"/>
                <a:cs typeface="Times New Roman" panose="02020603050405020304" pitchFamily="18" charset="0"/>
              </a:rPr>
              <a:t>, </a:t>
            </a:r>
            <a:r>
              <a:rPr lang="en-US" altLang="zh-TW" sz="2400" i="1" dirty="0">
                <a:latin typeface="Times New Roman" panose="02020603050405020304" pitchFamily="18" charset="0"/>
                <a:ea typeface="新細明體" pitchFamily="18" charset="-120"/>
                <a:cs typeface="Times New Roman" panose="02020603050405020304" pitchFamily="18" charset="0"/>
              </a:rPr>
              <a:t>z</a:t>
            </a:r>
            <a:r>
              <a:rPr lang="en-US" altLang="zh-TW" sz="2400" dirty="0" smtClean="0">
                <a:latin typeface="Times New Roman" panose="02020603050405020304" pitchFamily="18" charset="0"/>
                <a:ea typeface="新細明體" pitchFamily="18" charset="-120"/>
                <a:cs typeface="Times New Roman" panose="02020603050405020304" pitchFamily="18" charset="0"/>
              </a:rPr>
              <a:t>) =</a:t>
            </a:r>
            <a:r>
              <a:rPr lang="en-US" altLang="zh-TW" sz="2400" dirty="0" err="1" smtClean="0">
                <a:latin typeface="Times New Roman" panose="02020603050405020304" pitchFamily="18" charset="0"/>
                <a:ea typeface="新細明體" pitchFamily="18" charset="-120"/>
                <a:cs typeface="Times New Roman" panose="02020603050405020304" pitchFamily="18" charset="0"/>
              </a:rPr>
              <a:t>x’yz+xy’z’+xyz’+xyz</a:t>
            </a:r>
            <a:endParaRPr lang="en-US" altLang="zh-TW" sz="2400" dirty="0" smtClean="0">
              <a:latin typeface="Times New Roman" panose="02020603050405020304" pitchFamily="18" charset="0"/>
              <a:ea typeface="新細明體" pitchFamily="18" charset="-120"/>
              <a:cs typeface="Times New Roman" panose="02020603050405020304" pitchFamily="18" charset="0"/>
            </a:endParaRPr>
          </a:p>
          <a:p>
            <a:pPr>
              <a:spcAft>
                <a:spcPts val="600"/>
              </a:spcAft>
            </a:pPr>
            <a:r>
              <a:rPr lang="en-US" sz="2400" dirty="0">
                <a:latin typeface="Times New Roman" panose="02020603050405020304" pitchFamily="18" charset="0"/>
                <a:ea typeface="新細明體" pitchFamily="18" charset="-120"/>
                <a:cs typeface="Times New Roman" panose="02020603050405020304" pitchFamily="18" charset="0"/>
              </a:rPr>
              <a:t> </a:t>
            </a:r>
            <a:r>
              <a:rPr lang="en-US" sz="2400" dirty="0" smtClean="0">
                <a:latin typeface="Times New Roman" panose="02020603050405020304" pitchFamily="18" charset="0"/>
                <a:ea typeface="新細明體" pitchFamily="18" charset="-120"/>
                <a:cs typeface="Times New Roman" panose="02020603050405020304" pitchFamily="18" charset="0"/>
              </a:rPr>
              <a:t>             	=</a:t>
            </a:r>
            <a:r>
              <a:rPr lang="en-US" sz="2400" dirty="0" err="1" smtClean="0">
                <a:latin typeface="Times New Roman" panose="02020603050405020304" pitchFamily="18" charset="0"/>
                <a:ea typeface="新細明體" pitchFamily="18" charset="-120"/>
                <a:cs typeface="Times New Roman" panose="02020603050405020304" pitchFamily="18" charset="0"/>
              </a:rPr>
              <a:t>x’yz+xz</a:t>
            </a:r>
            <a:r>
              <a:rPr lang="en-US" sz="2400" dirty="0" smtClean="0">
                <a:latin typeface="Times New Roman" panose="02020603050405020304" pitchFamily="18" charset="0"/>
                <a:ea typeface="新細明體" pitchFamily="18" charset="-120"/>
                <a:cs typeface="Times New Roman" panose="02020603050405020304" pitchFamily="18" charset="0"/>
              </a:rPr>
              <a:t>’(</a:t>
            </a:r>
            <a:r>
              <a:rPr lang="en-US" sz="2400" dirty="0" err="1" smtClean="0">
                <a:latin typeface="Times New Roman" panose="02020603050405020304" pitchFamily="18" charset="0"/>
                <a:ea typeface="新細明體" pitchFamily="18" charset="-120"/>
                <a:cs typeface="Times New Roman" panose="02020603050405020304" pitchFamily="18" charset="0"/>
              </a:rPr>
              <a:t>y’+y</a:t>
            </a:r>
            <a:r>
              <a:rPr lang="en-US" sz="2400" dirty="0" smtClean="0">
                <a:latin typeface="Times New Roman" panose="02020603050405020304" pitchFamily="18" charset="0"/>
                <a:ea typeface="新細明體" pitchFamily="18" charset="-120"/>
                <a:cs typeface="Times New Roman" panose="02020603050405020304" pitchFamily="18" charset="0"/>
              </a:rPr>
              <a:t>)+xyz</a:t>
            </a:r>
          </a:p>
          <a:p>
            <a:pPr>
              <a:spcAft>
                <a:spcPts val="600"/>
              </a:spcAft>
            </a:pPr>
            <a:r>
              <a:rPr lang="en-US" sz="2400" dirty="0">
                <a:latin typeface="Times New Roman" panose="02020603050405020304" pitchFamily="18" charset="0"/>
                <a:ea typeface="新細明體" pitchFamily="18" charset="-120"/>
                <a:cs typeface="Times New Roman" panose="02020603050405020304" pitchFamily="18" charset="0"/>
              </a:rPr>
              <a:t>	</a:t>
            </a:r>
            <a:r>
              <a:rPr lang="en-US" sz="2400" dirty="0" smtClean="0">
                <a:latin typeface="Times New Roman" panose="02020603050405020304" pitchFamily="18" charset="0"/>
                <a:ea typeface="新細明體" pitchFamily="18" charset="-120"/>
                <a:cs typeface="Times New Roman" panose="02020603050405020304" pitchFamily="18" charset="0"/>
              </a:rPr>
              <a:t>	=x’</a:t>
            </a:r>
            <a:r>
              <a:rPr lang="en-US" sz="2400" dirty="0" err="1" smtClean="0">
                <a:latin typeface="Times New Roman" panose="02020603050405020304" pitchFamily="18" charset="0"/>
                <a:ea typeface="新細明體" pitchFamily="18" charset="-120"/>
                <a:cs typeface="Times New Roman" panose="02020603050405020304" pitchFamily="18" charset="0"/>
              </a:rPr>
              <a:t>yz+xz</a:t>
            </a:r>
            <a:r>
              <a:rPr lang="en-US" sz="2400" dirty="0" smtClean="0">
                <a:latin typeface="Times New Roman" panose="02020603050405020304" pitchFamily="18" charset="0"/>
                <a:ea typeface="新細明體" pitchFamily="18" charset="-120"/>
                <a:cs typeface="Times New Roman" panose="02020603050405020304" pitchFamily="18" charset="0"/>
              </a:rPr>
              <a:t>’+xyz</a:t>
            </a:r>
          </a:p>
          <a:p>
            <a:pPr>
              <a:spcAft>
                <a:spcPts val="600"/>
              </a:spcAft>
            </a:pPr>
            <a:r>
              <a:rPr lang="en-US" sz="2400" dirty="0">
                <a:latin typeface="Times New Roman" panose="02020603050405020304" pitchFamily="18" charset="0"/>
                <a:ea typeface="新細明體" pitchFamily="18" charset="-120"/>
                <a:cs typeface="Times New Roman" panose="02020603050405020304" pitchFamily="18" charset="0"/>
              </a:rPr>
              <a:t>	</a:t>
            </a:r>
            <a:r>
              <a:rPr lang="en-US" sz="2400" dirty="0" smtClean="0">
                <a:latin typeface="Times New Roman" panose="02020603050405020304" pitchFamily="18" charset="0"/>
                <a:ea typeface="新細明體" pitchFamily="18" charset="-120"/>
                <a:cs typeface="Times New Roman" panose="02020603050405020304" pitchFamily="18" charset="0"/>
              </a:rPr>
              <a:t>	=</a:t>
            </a:r>
            <a:r>
              <a:rPr lang="en-US" sz="2400" dirty="0" err="1" smtClean="0">
                <a:latin typeface="Times New Roman" panose="02020603050405020304" pitchFamily="18" charset="0"/>
                <a:ea typeface="新細明體" pitchFamily="18" charset="-120"/>
                <a:cs typeface="Times New Roman" panose="02020603050405020304" pitchFamily="18" charset="0"/>
              </a:rPr>
              <a:t>yz</a:t>
            </a:r>
            <a:r>
              <a:rPr lang="en-US" sz="2400" dirty="0" smtClean="0">
                <a:latin typeface="Times New Roman" panose="02020603050405020304" pitchFamily="18" charset="0"/>
                <a:ea typeface="新細明體" pitchFamily="18" charset="-120"/>
                <a:cs typeface="Times New Roman" panose="02020603050405020304" pitchFamily="18" charset="0"/>
              </a:rPr>
              <a:t>(</a:t>
            </a:r>
            <a:r>
              <a:rPr lang="en-US" sz="2400" dirty="0" err="1" smtClean="0">
                <a:latin typeface="Times New Roman" panose="02020603050405020304" pitchFamily="18" charset="0"/>
                <a:ea typeface="新細明體" pitchFamily="18" charset="-120"/>
                <a:cs typeface="Times New Roman" panose="02020603050405020304" pitchFamily="18" charset="0"/>
              </a:rPr>
              <a:t>x’+x</a:t>
            </a:r>
            <a:r>
              <a:rPr lang="en-US" sz="2400" dirty="0" smtClean="0">
                <a:latin typeface="Times New Roman" panose="02020603050405020304" pitchFamily="18" charset="0"/>
                <a:ea typeface="新細明體" pitchFamily="18" charset="-120"/>
                <a:cs typeface="Times New Roman" panose="02020603050405020304" pitchFamily="18" charset="0"/>
              </a:rPr>
              <a:t>)+</a:t>
            </a:r>
            <a:r>
              <a:rPr lang="en-US" sz="2400" dirty="0" err="1" smtClean="0">
                <a:latin typeface="Times New Roman" panose="02020603050405020304" pitchFamily="18" charset="0"/>
                <a:ea typeface="新細明體" pitchFamily="18" charset="-120"/>
                <a:cs typeface="Times New Roman" panose="02020603050405020304" pitchFamily="18" charset="0"/>
              </a:rPr>
              <a:t>xz</a:t>
            </a:r>
            <a:r>
              <a:rPr lang="en-US" sz="2400" dirty="0" smtClean="0">
                <a:latin typeface="Times New Roman" panose="02020603050405020304" pitchFamily="18" charset="0"/>
                <a:ea typeface="新細明體" pitchFamily="18" charset="-120"/>
                <a:cs typeface="Times New Roman" panose="02020603050405020304" pitchFamily="18" charset="0"/>
              </a:rPr>
              <a:t>’</a:t>
            </a:r>
          </a:p>
          <a:p>
            <a:pPr>
              <a:spcAft>
                <a:spcPts val="600"/>
              </a:spcAft>
            </a:pPr>
            <a:r>
              <a:rPr lang="en-US" sz="2400" dirty="0">
                <a:latin typeface="Times New Roman" panose="02020603050405020304" pitchFamily="18" charset="0"/>
                <a:ea typeface="新細明體" pitchFamily="18" charset="-120"/>
                <a:cs typeface="Times New Roman" panose="02020603050405020304" pitchFamily="18" charset="0"/>
              </a:rPr>
              <a:t>	</a:t>
            </a:r>
            <a:r>
              <a:rPr lang="en-US" sz="2400" dirty="0" smtClean="0">
                <a:latin typeface="Times New Roman" panose="02020603050405020304" pitchFamily="18" charset="0"/>
                <a:ea typeface="新細明體" pitchFamily="18" charset="-120"/>
                <a:cs typeface="Times New Roman" panose="02020603050405020304" pitchFamily="18" charset="0"/>
              </a:rPr>
              <a:t>	=</a:t>
            </a:r>
            <a:r>
              <a:rPr lang="en-US" sz="2400" dirty="0" err="1" smtClean="0">
                <a:latin typeface="Times New Roman" panose="02020603050405020304" pitchFamily="18" charset="0"/>
                <a:ea typeface="新細明體" pitchFamily="18" charset="-120"/>
                <a:cs typeface="Times New Roman" panose="02020603050405020304" pitchFamily="18" charset="0"/>
              </a:rPr>
              <a:t>yz+xz</a:t>
            </a:r>
            <a:r>
              <a:rPr lang="en-US" sz="2400" dirty="0" smtClean="0">
                <a:latin typeface="Times New Roman" panose="02020603050405020304" pitchFamily="18" charset="0"/>
                <a:ea typeface="新細明體" pitchFamily="18" charset="-120"/>
                <a:cs typeface="Times New Roman" panose="02020603050405020304" pitchFamily="18" charset="0"/>
              </a:rPr>
              <a:t>’</a:t>
            </a:r>
            <a:endParaRPr lang="en-US" sz="2400" dirty="0"/>
          </a:p>
        </p:txBody>
      </p:sp>
      <p:cxnSp>
        <p:nvCxnSpPr>
          <p:cNvPr id="8" name="Straight Arrow Connector 7"/>
          <p:cNvCxnSpPr/>
          <p:nvPr/>
        </p:nvCxnSpPr>
        <p:spPr>
          <a:xfrm>
            <a:off x="2496065" y="3015056"/>
            <a:ext cx="12357" cy="1761491"/>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sp>
        <p:nvSpPr>
          <p:cNvPr id="9" name="Oval 8"/>
          <p:cNvSpPr/>
          <p:nvPr/>
        </p:nvSpPr>
        <p:spPr>
          <a:xfrm>
            <a:off x="9393836" y="1784998"/>
            <a:ext cx="383059" cy="154459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673546" y="2656703"/>
            <a:ext cx="580768" cy="1248032"/>
          </a:xfrm>
          <a:prstGeom prst="rect">
            <a:avLst/>
          </a:prstGeom>
          <a:noFill/>
          <a:ln w="317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0212859" y="2656151"/>
            <a:ext cx="580768" cy="1248032"/>
          </a:xfrm>
          <a:prstGeom prst="rect">
            <a:avLst/>
          </a:prstGeom>
          <a:noFill/>
          <a:ln w="317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8254314" y="3774558"/>
            <a:ext cx="1958545" cy="10633"/>
          </a:xfrm>
          <a:prstGeom prst="line">
            <a:avLst/>
          </a:prstGeom>
        </p:spPr>
        <p:style>
          <a:lnRef idx="3">
            <a:schemeClr val="accent5"/>
          </a:lnRef>
          <a:fillRef idx="0">
            <a:schemeClr val="accent5"/>
          </a:fillRef>
          <a:effectRef idx="2">
            <a:schemeClr val="accent5"/>
          </a:effectRef>
          <a:fontRef idx="minor">
            <a:schemeClr val="tx1"/>
          </a:fontRef>
        </p:style>
      </p:cxnSp>
      <p:cxnSp>
        <p:nvCxnSpPr>
          <p:cNvPr id="12" name="Straight Arrow Connector 11"/>
          <p:cNvCxnSpPr/>
          <p:nvPr/>
        </p:nvCxnSpPr>
        <p:spPr>
          <a:xfrm>
            <a:off x="9850596" y="3821678"/>
            <a:ext cx="165274" cy="654629"/>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7" name="Straight Arrow Connector 16"/>
          <p:cNvCxnSpPr/>
          <p:nvPr/>
        </p:nvCxnSpPr>
        <p:spPr>
          <a:xfrm flipH="1">
            <a:off x="9473609" y="3329592"/>
            <a:ext cx="111756" cy="1146715"/>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679388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07299" y="154580"/>
            <a:ext cx="10477228" cy="2985433"/>
          </a:xfrm>
          <a:prstGeom prst="rect">
            <a:avLst/>
          </a:prstGeom>
        </p:spPr>
        <p:txBody>
          <a:bodyPr wrap="square">
            <a:spAutoFit/>
          </a:bodyPr>
          <a:lstStyle/>
          <a:p>
            <a:pPr marL="342900" indent="-342900" fontAlgn="base">
              <a:buFont typeface="Wingdings" panose="05000000000000000000" pitchFamily="2" charset="2"/>
              <a:buChar char="q"/>
            </a:pPr>
            <a:r>
              <a:rPr lang="en-US" sz="2400" b="1" dirty="0">
                <a:solidFill>
                  <a:srgbClr val="000000"/>
                </a:solidFill>
                <a:latin typeface="Times New Roman" panose="02020603050405020304" pitchFamily="18" charset="0"/>
                <a:cs typeface="Times New Roman" panose="02020603050405020304" pitchFamily="18" charset="0"/>
              </a:rPr>
              <a:t>Solved example </a:t>
            </a:r>
            <a:r>
              <a:rPr lang="en-US" sz="2400" b="1" dirty="0" smtClean="0">
                <a:solidFill>
                  <a:srgbClr val="000000"/>
                </a:solidFill>
                <a:latin typeface="Times New Roman" panose="02020603050405020304" pitchFamily="18" charset="0"/>
                <a:cs typeface="Times New Roman" panose="02020603050405020304" pitchFamily="18" charset="0"/>
              </a:rPr>
              <a:t>#4 (Type#2)</a:t>
            </a:r>
            <a:endParaRPr lang="en-US" sz="2400" b="1" dirty="0">
              <a:solidFill>
                <a:srgbClr val="000000"/>
              </a:solidFill>
              <a:latin typeface="Times New Roman" panose="02020603050405020304" pitchFamily="18" charset="0"/>
              <a:cs typeface="Times New Roman" panose="02020603050405020304" pitchFamily="18" charset="0"/>
            </a:endParaRPr>
          </a:p>
          <a:p>
            <a:pPr marL="285750" indent="-285750" algn="just" fontAlgn="base">
              <a:buFont typeface="Wingdings" panose="05000000000000000000" pitchFamily="2" charset="2"/>
              <a:buChar char="v"/>
            </a:pPr>
            <a:r>
              <a:rPr lang="en-US" sz="2000" b="1" dirty="0">
                <a:solidFill>
                  <a:srgbClr val="CF2E2E"/>
                </a:solidFill>
                <a:latin typeface="Times New Roman" panose="02020603050405020304" pitchFamily="18" charset="0"/>
                <a:cs typeface="Times New Roman" panose="02020603050405020304" pitchFamily="18" charset="0"/>
              </a:rPr>
              <a:t>Implement F(A, B, C, D) = ∑ m(0, 1, 5, 6, 8, 10, 12, 15) using 8 : 1 multiplexer.</a:t>
            </a:r>
          </a:p>
          <a:p>
            <a:pPr marL="285750" indent="-285750" algn="just" fontAlgn="base">
              <a:buFont typeface="Wingdings" panose="05000000000000000000" pitchFamily="2" charset="2"/>
              <a:buChar char="v"/>
            </a:pPr>
            <a:r>
              <a:rPr lang="en-US" sz="2400" b="1" dirty="0" smtClean="0">
                <a:solidFill>
                  <a:srgbClr val="000000"/>
                </a:solidFill>
                <a:latin typeface="Times New Roman" panose="02020603050405020304" pitchFamily="18" charset="0"/>
                <a:cs typeface="Times New Roman" panose="02020603050405020304" pitchFamily="18" charset="0"/>
              </a:rPr>
              <a:t>Solution:</a:t>
            </a:r>
            <a:endParaRPr lang="en-US" b="1" dirty="0">
              <a:solidFill>
                <a:srgbClr val="CF2E2E"/>
              </a:solidFill>
              <a:latin typeface="Georgia" panose="02040502050405020303" pitchFamily="18" charset="0"/>
            </a:endParaRPr>
          </a:p>
          <a:p>
            <a:pPr marL="342900" indent="-342900" fontAlgn="base">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In the given </a:t>
            </a:r>
            <a:r>
              <a:rPr lang="en-US" sz="2000" dirty="0" err="1">
                <a:latin typeface="Times New Roman" panose="02020603050405020304" pitchFamily="18" charset="0"/>
                <a:cs typeface="Times New Roman" panose="02020603050405020304" pitchFamily="18" charset="0"/>
              </a:rPr>
              <a:t>boolean</a:t>
            </a:r>
            <a:r>
              <a:rPr lang="en-US" sz="2000" dirty="0">
                <a:latin typeface="Times New Roman" panose="02020603050405020304" pitchFamily="18" charset="0"/>
                <a:cs typeface="Times New Roman" panose="02020603050405020304" pitchFamily="18" charset="0"/>
              </a:rPr>
              <a:t> expression, there are 4 variables. </a:t>
            </a:r>
            <a:endParaRPr lang="en-US" sz="2000" dirty="0" smtClean="0">
              <a:latin typeface="Times New Roman" panose="02020603050405020304" pitchFamily="18" charset="0"/>
              <a:cs typeface="Times New Roman" panose="02020603050405020304" pitchFamily="18" charset="0"/>
            </a:endParaRPr>
          </a:p>
          <a:p>
            <a:pPr marL="342900" indent="-342900" fontAlgn="base">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We </a:t>
            </a:r>
            <a:r>
              <a:rPr lang="en-US" sz="2000" dirty="0">
                <a:latin typeface="Times New Roman" panose="02020603050405020304" pitchFamily="18" charset="0"/>
                <a:cs typeface="Times New Roman" panose="02020603050405020304" pitchFamily="18" charset="0"/>
              </a:rPr>
              <a:t>should use 2</a:t>
            </a:r>
            <a:r>
              <a:rPr lang="en-US" sz="2000" baseline="30000" dirty="0">
                <a:latin typeface="Times New Roman" panose="02020603050405020304" pitchFamily="18" charset="0"/>
                <a:cs typeface="Times New Roman" panose="02020603050405020304" pitchFamily="18" charset="0"/>
              </a:rPr>
              <a:t>4</a:t>
            </a:r>
            <a:r>
              <a:rPr lang="en-US" sz="2000" dirty="0">
                <a:latin typeface="Times New Roman" panose="02020603050405020304" pitchFamily="18" charset="0"/>
                <a:cs typeface="Times New Roman" panose="02020603050405020304" pitchFamily="18" charset="0"/>
              </a:rPr>
              <a:t> : 1 = 16 : 1 multiplexer</a:t>
            </a:r>
            <a:r>
              <a:rPr lang="en-US" sz="2000" dirty="0" smtClean="0">
                <a:latin typeface="Times New Roman" panose="02020603050405020304" pitchFamily="18" charset="0"/>
                <a:cs typeface="Times New Roman" panose="02020603050405020304" pitchFamily="18" charset="0"/>
              </a:rPr>
              <a:t>.</a:t>
            </a:r>
          </a:p>
          <a:p>
            <a:pPr marL="342900" indent="-342900" fontAlgn="base">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But as per the question, it is to be implemented with 8 : 1 mux.</a:t>
            </a:r>
          </a:p>
          <a:p>
            <a:pPr marL="342900" indent="-342900" fontAlgn="base">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For 8 : 1 multiplexer, there should be 3 selection lines. </a:t>
            </a:r>
            <a:endParaRPr lang="en-US" sz="2000" dirty="0" smtClean="0">
              <a:latin typeface="Times New Roman" panose="02020603050405020304" pitchFamily="18" charset="0"/>
              <a:cs typeface="Times New Roman" panose="02020603050405020304" pitchFamily="18" charset="0"/>
            </a:endParaRPr>
          </a:p>
          <a:p>
            <a:pPr marL="342900" indent="-342900" fontAlgn="base">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So </a:t>
            </a:r>
            <a:r>
              <a:rPr lang="en-US" sz="2000" dirty="0">
                <a:latin typeface="Times New Roman" panose="02020603050405020304" pitchFamily="18" charset="0"/>
                <a:cs typeface="Times New Roman" panose="02020603050405020304" pitchFamily="18" charset="0"/>
              </a:rPr>
              <a:t>from the given 4 variables, the 3 least significant variables(B, C, D) are used as selection line inputs.</a:t>
            </a:r>
          </a:p>
        </p:txBody>
      </p:sp>
      <p:pic>
        <p:nvPicPr>
          <p:cNvPr id="2" name="Picture 1"/>
          <p:cNvPicPr>
            <a:picLocks noChangeAspect="1"/>
          </p:cNvPicPr>
          <p:nvPr/>
        </p:nvPicPr>
        <p:blipFill>
          <a:blip r:embed="rId2"/>
          <a:stretch>
            <a:fillRect/>
          </a:stretch>
        </p:blipFill>
        <p:spPr>
          <a:xfrm>
            <a:off x="905773" y="3014577"/>
            <a:ext cx="4342857" cy="1561905"/>
          </a:xfrm>
          <a:prstGeom prst="rect">
            <a:avLst/>
          </a:prstGeom>
        </p:spPr>
      </p:pic>
      <p:sp>
        <p:nvSpPr>
          <p:cNvPr id="3" name="Rectangle 2"/>
          <p:cNvSpPr/>
          <p:nvPr/>
        </p:nvSpPr>
        <p:spPr>
          <a:xfrm>
            <a:off x="1105470" y="4576482"/>
            <a:ext cx="7508594" cy="400110"/>
          </a:xfrm>
          <a:prstGeom prst="rect">
            <a:avLst/>
          </a:prstGeom>
        </p:spPr>
        <p:txBody>
          <a:bodyPr wrap="square">
            <a:spAutoFit/>
          </a:bodyPr>
          <a:lstStyle/>
          <a:p>
            <a:r>
              <a:rPr lang="en-US" sz="2000" dirty="0">
                <a:solidFill>
                  <a:srgbClr val="000000"/>
                </a:solidFill>
                <a:latin typeface="Times New Roman" panose="02020603050405020304" pitchFamily="18" charset="0"/>
                <a:cs typeface="Times New Roman" panose="02020603050405020304" pitchFamily="18" charset="0"/>
              </a:rPr>
              <a:t>From the derived input, 8 : 1 multiplexer can be drawn as below</a:t>
            </a: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7454822" y="2949384"/>
            <a:ext cx="3371429" cy="3695238"/>
          </a:xfrm>
          <a:prstGeom prst="rect">
            <a:avLst/>
          </a:prstGeom>
        </p:spPr>
      </p:pic>
    </p:spTree>
    <p:extLst>
      <p:ext uri="{BB962C8B-B14F-4D97-AF65-F5344CB8AC3E}">
        <p14:creationId xmlns:p14="http://schemas.microsoft.com/office/powerpoint/2010/main" val="281173363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07299" y="154580"/>
            <a:ext cx="10477228" cy="461665"/>
          </a:xfrm>
          <a:prstGeom prst="rect">
            <a:avLst/>
          </a:prstGeom>
        </p:spPr>
        <p:txBody>
          <a:bodyPr wrap="square">
            <a:spAutoFit/>
          </a:bodyPr>
          <a:lstStyle/>
          <a:p>
            <a:pPr marL="342900" indent="-342900" fontAlgn="base">
              <a:buFont typeface="Wingdings" panose="05000000000000000000" pitchFamily="2" charset="2"/>
              <a:buChar char="q"/>
            </a:pPr>
            <a:r>
              <a:rPr lang="en-US" sz="2400" b="1" dirty="0">
                <a:solidFill>
                  <a:srgbClr val="000000"/>
                </a:solidFill>
                <a:latin typeface="Times New Roman" panose="02020603050405020304" pitchFamily="18" charset="0"/>
                <a:cs typeface="Times New Roman" panose="02020603050405020304" pitchFamily="18" charset="0"/>
              </a:rPr>
              <a:t>E</a:t>
            </a:r>
            <a:r>
              <a:rPr lang="en-US" sz="2400" b="1" dirty="0" smtClean="0">
                <a:solidFill>
                  <a:srgbClr val="000000"/>
                </a:solidFill>
                <a:latin typeface="Times New Roman" panose="02020603050405020304" pitchFamily="18" charset="0"/>
                <a:cs typeface="Times New Roman" panose="02020603050405020304" pitchFamily="18" charset="0"/>
              </a:rPr>
              <a:t>xample #5 </a:t>
            </a:r>
            <a:r>
              <a:rPr lang="en-US" sz="2000" b="1" dirty="0">
                <a:solidFill>
                  <a:srgbClr val="CF2E2E"/>
                </a:solidFill>
                <a:latin typeface="Times New Roman" panose="02020603050405020304" pitchFamily="18" charset="0"/>
                <a:cs typeface="Times New Roman" panose="02020603050405020304" pitchFamily="18" charset="0"/>
              </a:rPr>
              <a:t>For the given multiplexer circuit, determine the logic function</a:t>
            </a:r>
            <a:r>
              <a:rPr lang="en-US" sz="2000" b="1" dirty="0" smtClean="0">
                <a:solidFill>
                  <a:srgbClr val="CF2E2E"/>
                </a:solidFill>
                <a:latin typeface="Times New Roman" panose="02020603050405020304" pitchFamily="18" charset="0"/>
                <a:cs typeface="Times New Roman" panose="02020603050405020304" pitchFamily="18" charset="0"/>
              </a:rPr>
              <a:t>.</a:t>
            </a:r>
          </a:p>
        </p:txBody>
      </p:sp>
      <p:sp>
        <p:nvSpPr>
          <p:cNvPr id="8" name="AutoShape 2" descr="problems on multiplexer - 5"/>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problems on multiplexer - 5"/>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946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5022" y="616245"/>
            <a:ext cx="3486719" cy="2744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p:nvSpPr>
        <p:spPr>
          <a:xfrm>
            <a:off x="807298" y="3075021"/>
            <a:ext cx="7516087" cy="2800767"/>
          </a:xfrm>
          <a:prstGeom prst="rect">
            <a:avLst/>
          </a:prstGeom>
        </p:spPr>
        <p:txBody>
          <a:bodyPr wrap="square">
            <a:spAutoFit/>
          </a:bodyPr>
          <a:lstStyle/>
          <a:p>
            <a:r>
              <a:rPr lang="en-US" b="1" u="sng" dirty="0"/>
              <a:t>Solution:</a:t>
            </a:r>
            <a:endParaRPr lang="en-US" dirty="0"/>
          </a:p>
          <a:p>
            <a:pPr algn="just"/>
            <a:r>
              <a:rPr lang="en-US" sz="2000" dirty="0">
                <a:latin typeface="Times New Roman" pitchFamily="18" charset="0"/>
                <a:cs typeface="Times New Roman" pitchFamily="18" charset="0"/>
              </a:rPr>
              <a:t>In the given multiplexer circuit, B and C are the selection inputs. Hence the possible input combinations are 00, 01, 10 and 11</a:t>
            </a:r>
            <a:r>
              <a:rPr lang="en-US" sz="2000" dirty="0" smtClean="0">
                <a:latin typeface="Times New Roman" pitchFamily="18" charset="0"/>
                <a:cs typeface="Times New Roman" pitchFamily="18" charset="0"/>
              </a:rPr>
              <a:t>.</a:t>
            </a:r>
          </a:p>
          <a:p>
            <a:pPr algn="just"/>
            <a:r>
              <a:rPr lang="en-US" sz="2000" dirty="0">
                <a:latin typeface="Times New Roman" pitchFamily="18" charset="0"/>
                <a:cs typeface="Times New Roman" pitchFamily="18" charset="0"/>
              </a:rPr>
              <a:t>For these input combinations, the mux selects a particular input and gives it to the output.</a:t>
            </a:r>
          </a:p>
          <a:p>
            <a:pPr algn="just"/>
            <a:r>
              <a:rPr lang="en-US" sz="2000" dirty="0">
                <a:latin typeface="Times New Roman" pitchFamily="18" charset="0"/>
                <a:cs typeface="Times New Roman" pitchFamily="18" charset="0"/>
              </a:rPr>
              <a:t>That is, if BC input is 00, D</a:t>
            </a:r>
            <a:r>
              <a:rPr lang="en-US" sz="2000" baseline="-25000" dirty="0">
                <a:latin typeface="Times New Roman" pitchFamily="18" charset="0"/>
                <a:cs typeface="Times New Roman" pitchFamily="18" charset="0"/>
              </a:rPr>
              <a:t>0</a:t>
            </a:r>
            <a:r>
              <a:rPr lang="en-US" sz="2000" dirty="0">
                <a:latin typeface="Times New Roman" pitchFamily="18" charset="0"/>
                <a:cs typeface="Times New Roman" pitchFamily="18" charset="0"/>
              </a:rPr>
              <a:t> is selected as the output. Similarly if BC = 01, D</a:t>
            </a:r>
            <a:r>
              <a:rPr lang="en-US" sz="2000" baseline="-25000" dirty="0">
                <a:latin typeface="Times New Roman" pitchFamily="18" charset="0"/>
                <a:cs typeface="Times New Roman" pitchFamily="18" charset="0"/>
              </a:rPr>
              <a:t>1</a:t>
            </a:r>
            <a:r>
              <a:rPr lang="en-US" sz="2000" dirty="0">
                <a:latin typeface="Times New Roman" pitchFamily="18" charset="0"/>
                <a:cs typeface="Times New Roman" pitchFamily="18" charset="0"/>
              </a:rPr>
              <a:t> is selected as the output. When the input BC = 10, D</a:t>
            </a:r>
            <a:r>
              <a:rPr lang="en-US" sz="2000" baseline="-25000" dirty="0">
                <a:latin typeface="Times New Roman" pitchFamily="18" charset="0"/>
                <a:cs typeface="Times New Roman" pitchFamily="18" charset="0"/>
              </a:rPr>
              <a:t>2</a:t>
            </a:r>
            <a:r>
              <a:rPr lang="en-US" sz="2000" dirty="0">
                <a:latin typeface="Times New Roman" pitchFamily="18" charset="0"/>
                <a:cs typeface="Times New Roman" pitchFamily="18" charset="0"/>
              </a:rPr>
              <a:t> is selected as the output. If BC = 11, D</a:t>
            </a:r>
            <a:r>
              <a:rPr lang="en-US" sz="2000" baseline="-25000" dirty="0">
                <a:latin typeface="Times New Roman" pitchFamily="18" charset="0"/>
                <a:cs typeface="Times New Roman" pitchFamily="18" charset="0"/>
              </a:rPr>
              <a:t>3</a:t>
            </a:r>
            <a:r>
              <a:rPr lang="en-US" sz="2000" dirty="0">
                <a:latin typeface="Times New Roman" pitchFamily="18" charset="0"/>
                <a:cs typeface="Times New Roman" pitchFamily="18" charset="0"/>
              </a:rPr>
              <a:t> is selected as the output.</a:t>
            </a:r>
          </a:p>
          <a:p>
            <a:endParaRPr lang="en-US" dirty="0"/>
          </a:p>
        </p:txBody>
      </p:sp>
      <p:pic>
        <p:nvPicPr>
          <p:cNvPr id="1946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1451" y="3360630"/>
            <a:ext cx="2009775"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3476" y="5668107"/>
            <a:ext cx="2057400" cy="100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464072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07299" y="154580"/>
            <a:ext cx="10477228" cy="769441"/>
          </a:xfrm>
          <a:prstGeom prst="rect">
            <a:avLst/>
          </a:prstGeom>
        </p:spPr>
        <p:txBody>
          <a:bodyPr wrap="square">
            <a:spAutoFit/>
          </a:bodyPr>
          <a:lstStyle/>
          <a:p>
            <a:pPr marL="342900" indent="-342900" fontAlgn="base">
              <a:buFont typeface="Wingdings" panose="05000000000000000000" pitchFamily="2" charset="2"/>
              <a:buChar char="q"/>
            </a:pPr>
            <a:r>
              <a:rPr lang="en-US" sz="2400" b="1" dirty="0" smtClean="0">
                <a:solidFill>
                  <a:srgbClr val="000000"/>
                </a:solidFill>
                <a:latin typeface="Times New Roman" panose="02020603050405020304" pitchFamily="18" charset="0"/>
                <a:cs typeface="Times New Roman" panose="02020603050405020304" pitchFamily="18" charset="0"/>
              </a:rPr>
              <a:t>Example 6</a:t>
            </a:r>
          </a:p>
          <a:p>
            <a:pPr marL="285750" indent="-285750" algn="just" fontAlgn="base">
              <a:buFont typeface="Wingdings" panose="05000000000000000000" pitchFamily="2" charset="2"/>
              <a:buChar char="v"/>
            </a:pPr>
            <a:r>
              <a:rPr lang="en-US" sz="2000" b="1" dirty="0" smtClean="0">
                <a:solidFill>
                  <a:srgbClr val="CF2E2E"/>
                </a:solidFill>
                <a:latin typeface="Times New Roman" panose="02020603050405020304" pitchFamily="18" charset="0"/>
                <a:cs typeface="Times New Roman" panose="02020603050405020304" pitchFamily="18" charset="0"/>
              </a:rPr>
              <a:t>Implement F(A, B, C, D) = ∑ m(2, 4, 6, 7, 9, 10, 11, 12, 15) using 8: 1 multiplexer.</a:t>
            </a:r>
            <a:endParaRPr lang="en-US" sz="2000" b="1" dirty="0">
              <a:solidFill>
                <a:srgbClr val="CF2E2E"/>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157887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txBox="1">
            <a:spLocks noGrp="1"/>
          </p:cNvSpPr>
          <p:nvPr>
            <p:ph type="title"/>
          </p:nvPr>
        </p:nvSpPr>
        <p:spPr>
          <a:xfrm>
            <a:off x="2148100" y="1511633"/>
            <a:ext cx="7876400" cy="3011200"/>
          </a:xfrm>
          <a:prstGeom prst="rect">
            <a:avLst/>
          </a:prstGeom>
        </p:spPr>
        <p:txBody>
          <a:bodyPr wrap="square" lIns="121897" tIns="121897" rIns="121897" bIns="121897" anchor="ctr" anchorCtr="0">
            <a:noAutofit/>
          </a:bodyPr>
          <a:lstStyle/>
          <a:p>
            <a:r>
              <a:rPr lang="en" dirty="0" smtClean="0">
                <a:solidFill>
                  <a:srgbClr val="0000FF"/>
                </a:solidFill>
                <a:latin typeface="Times New Roman" pitchFamily="18" charset="0"/>
                <a:cs typeface="Times New Roman" pitchFamily="18" charset="0"/>
              </a:rPr>
              <a:t>THANKS</a:t>
            </a:r>
            <a:endParaRPr lang="en" dirty="0">
              <a:solidFill>
                <a:srgbClr val="0000FF"/>
              </a:solidFill>
              <a:latin typeface="Times New Roman" pitchFamily="18" charset="0"/>
              <a:cs typeface="Times New Roman" pitchFamily="18" charset="0"/>
            </a:endParaRPr>
          </a:p>
        </p:txBody>
      </p:sp>
      <p:sp>
        <p:nvSpPr>
          <p:cNvPr id="4" name="AutoShape 2" descr="problems on multiplexer - 3 boolean expression"/>
          <p:cNvSpPr>
            <a:spLocks noChangeAspect="1" noChangeArrowheads="1"/>
          </p:cNvSpPr>
          <p:nvPr/>
        </p:nvSpPr>
        <p:spPr bwMode="auto">
          <a:xfrm>
            <a:off x="6096000" y="-120650"/>
            <a:ext cx="2105025" cy="3619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problems on multiplexer - 3 boolean expression"/>
          <p:cNvSpPr>
            <a:spLocks noChangeAspect="1" noChangeArrowheads="1"/>
          </p:cNvSpPr>
          <p:nvPr/>
        </p:nvSpPr>
        <p:spPr bwMode="auto">
          <a:xfrm>
            <a:off x="6248400" y="31750"/>
            <a:ext cx="2105025" cy="3619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182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idx="4294967295"/>
          </p:nvPr>
        </p:nvSpPr>
        <p:spPr>
          <a:xfrm>
            <a:off x="914400" y="152400"/>
            <a:ext cx="7772400" cy="712788"/>
          </a:xfrm>
        </p:spPr>
        <p:txBody>
          <a:bodyPr lIns="0" tIns="0" rIns="0" bIns="0">
            <a:normAutofit/>
          </a:bodyPr>
          <a:lstStyle/>
          <a:p>
            <a:pPr eaLnBrk="1" hangingPunct="1"/>
            <a:r>
              <a:rPr lang="en-US" altLang="zh-TW" sz="2800" b="1" dirty="0" smtClean="0">
                <a:latin typeface="Times New Roman" panose="02020603050405020304" pitchFamily="18" charset="0"/>
                <a:ea typeface="新細明體" pitchFamily="18" charset="-120"/>
                <a:cs typeface="Times New Roman" panose="02020603050405020304" pitchFamily="18" charset="0"/>
              </a:rPr>
              <a:t>Example 5</a:t>
            </a:r>
            <a:endParaRPr lang="zh-TW" altLang="en-US" sz="2800" b="1" dirty="0" smtClean="0">
              <a:latin typeface="Times New Roman" panose="02020603050405020304" pitchFamily="18" charset="0"/>
              <a:ea typeface="新細明體" pitchFamily="18" charset="-120"/>
              <a:cs typeface="Times New Roman" panose="02020603050405020304" pitchFamily="18" charset="0"/>
            </a:endParaRPr>
          </a:p>
        </p:txBody>
      </p:sp>
      <p:sp>
        <p:nvSpPr>
          <p:cNvPr id="5" name="內容版面配置區 2"/>
          <p:cNvSpPr>
            <a:spLocks noGrp="1"/>
          </p:cNvSpPr>
          <p:nvPr>
            <p:ph idx="4294967295"/>
          </p:nvPr>
        </p:nvSpPr>
        <p:spPr>
          <a:xfrm>
            <a:off x="296067" y="1025589"/>
            <a:ext cx="8570913" cy="5202238"/>
          </a:xfrm>
        </p:spPr>
        <p:txBody>
          <a:bodyPr lIns="90488" tIns="44450" rIns="90488" bIns="44450"/>
          <a:lstStyle/>
          <a:p>
            <a:pPr marL="0" lvl="1" indent="0">
              <a:buClr>
                <a:srgbClr val="0000FF"/>
              </a:buClr>
              <a:buSzPct val="90000"/>
              <a:buNone/>
            </a:pPr>
            <a:r>
              <a:rPr lang="en-US" altLang="zh-TW" sz="2400" dirty="0" smtClean="0">
                <a:latin typeface="Times New Roman" panose="02020603050405020304" pitchFamily="18" charset="0"/>
                <a:ea typeface="新細明體" pitchFamily="18" charset="-120"/>
                <a:cs typeface="Times New Roman" panose="02020603050405020304" pitchFamily="18" charset="0"/>
              </a:rPr>
              <a:t>Simplify </a:t>
            </a:r>
            <a:r>
              <a:rPr lang="en-US" altLang="zh-TW" sz="2400" i="1" dirty="0" smtClean="0">
                <a:latin typeface="Times New Roman" panose="02020603050405020304" pitchFamily="18" charset="0"/>
                <a:ea typeface="新細明體" pitchFamily="18" charset="-120"/>
                <a:cs typeface="Times New Roman" panose="02020603050405020304" pitchFamily="18" charset="0"/>
              </a:rPr>
              <a:t>F(x</a:t>
            </a:r>
            <a:r>
              <a:rPr lang="en-US" altLang="zh-TW" sz="2400" dirty="0" smtClean="0">
                <a:latin typeface="Times New Roman" panose="02020603050405020304" pitchFamily="18" charset="0"/>
                <a:ea typeface="新細明體" pitchFamily="18" charset="-120"/>
                <a:cs typeface="Times New Roman" panose="02020603050405020304" pitchFamily="18" charset="0"/>
              </a:rPr>
              <a:t>,</a:t>
            </a:r>
            <a:r>
              <a:rPr lang="en-US" altLang="zh-TW" sz="2400" i="1" dirty="0" smtClean="0">
                <a:latin typeface="Times New Roman" panose="02020603050405020304" pitchFamily="18" charset="0"/>
                <a:ea typeface="新細明體" pitchFamily="18" charset="-120"/>
                <a:cs typeface="Times New Roman" panose="02020603050405020304" pitchFamily="18" charset="0"/>
              </a:rPr>
              <a:t> y</a:t>
            </a:r>
            <a:r>
              <a:rPr lang="en-US" altLang="zh-TW" sz="2400" dirty="0" smtClean="0">
                <a:latin typeface="Times New Roman" panose="02020603050405020304" pitchFamily="18" charset="0"/>
                <a:ea typeface="新細明體" pitchFamily="18" charset="-120"/>
                <a:cs typeface="Times New Roman" panose="02020603050405020304" pitchFamily="18" charset="0"/>
              </a:rPr>
              <a:t>,</a:t>
            </a:r>
            <a:r>
              <a:rPr lang="en-US" altLang="zh-TW" sz="2400" i="1" dirty="0" smtClean="0">
                <a:latin typeface="Times New Roman" panose="02020603050405020304" pitchFamily="18" charset="0"/>
                <a:ea typeface="新細明體" pitchFamily="18" charset="-120"/>
                <a:cs typeface="Times New Roman" panose="02020603050405020304" pitchFamily="18" charset="0"/>
              </a:rPr>
              <a:t> z) </a:t>
            </a:r>
            <a:r>
              <a:rPr lang="en-US" altLang="zh-TW" sz="2400" dirty="0" smtClean="0">
                <a:latin typeface="Times New Roman" panose="02020603050405020304" pitchFamily="18" charset="0"/>
                <a:ea typeface="新細明體" pitchFamily="18" charset="-120"/>
                <a:cs typeface="Times New Roman" panose="02020603050405020304" pitchFamily="18" charset="0"/>
              </a:rPr>
              <a:t>= </a:t>
            </a:r>
            <a:r>
              <a:rPr lang="en-US" altLang="zh-TW" dirty="0">
                <a:latin typeface="Times New Roman" panose="02020603050405020304" pitchFamily="18" charset="0"/>
                <a:ea typeface="新細明體" pitchFamily="18" charset="-120"/>
                <a:cs typeface="Times New Roman" panose="02020603050405020304" pitchFamily="18" charset="0"/>
              </a:rPr>
              <a:t>∑</a:t>
            </a:r>
            <a:r>
              <a:rPr lang="en-US" altLang="zh-TW" sz="2400" dirty="0" smtClean="0">
                <a:latin typeface="Times New Roman" panose="02020603050405020304" pitchFamily="18" charset="0"/>
                <a:ea typeface="新細明體" pitchFamily="18" charset="-120"/>
                <a:cs typeface="Times New Roman" panose="02020603050405020304" pitchFamily="18" charset="0"/>
              </a:rPr>
              <a:t>(0, 2, 4, 5, 6)</a:t>
            </a:r>
          </a:p>
          <a:p>
            <a:pPr marL="342900" lvl="1" indent="-342900"/>
            <a:r>
              <a:rPr lang="en-US" altLang="zh-TW" i="1" dirty="0" smtClean="0">
                <a:latin typeface="Times New Roman" panose="02020603050405020304" pitchFamily="18" charset="0"/>
                <a:ea typeface="新細明體" pitchFamily="18" charset="-120"/>
                <a:cs typeface="Times New Roman" panose="02020603050405020304" pitchFamily="18" charset="0"/>
              </a:rPr>
              <a:t>F</a:t>
            </a:r>
            <a:r>
              <a:rPr lang="en-US" altLang="zh-TW" dirty="0" smtClean="0">
                <a:latin typeface="Times New Roman" panose="02020603050405020304" pitchFamily="18" charset="0"/>
                <a:ea typeface="新細明體" pitchFamily="18" charset="-120"/>
                <a:cs typeface="Times New Roman" panose="02020603050405020304" pitchFamily="18" charset="0"/>
              </a:rPr>
              <a:t>(</a:t>
            </a:r>
            <a:r>
              <a:rPr lang="en-US" altLang="zh-TW" i="1" dirty="0" smtClean="0">
                <a:latin typeface="Times New Roman" panose="02020603050405020304" pitchFamily="18" charset="0"/>
                <a:ea typeface="新細明體" pitchFamily="18" charset="-120"/>
                <a:cs typeface="Times New Roman" panose="02020603050405020304" pitchFamily="18" charset="0"/>
              </a:rPr>
              <a:t>x</a:t>
            </a:r>
            <a:r>
              <a:rPr lang="en-US" altLang="zh-TW" dirty="0" smtClean="0">
                <a:latin typeface="Times New Roman" panose="02020603050405020304" pitchFamily="18" charset="0"/>
                <a:ea typeface="新細明體" pitchFamily="18" charset="-120"/>
                <a:cs typeface="Times New Roman" panose="02020603050405020304" pitchFamily="18" charset="0"/>
              </a:rPr>
              <a:t>,</a:t>
            </a:r>
            <a:r>
              <a:rPr lang="en-US" altLang="zh-TW" i="1" dirty="0" smtClean="0">
                <a:latin typeface="Times New Roman" panose="02020603050405020304" pitchFamily="18" charset="0"/>
                <a:ea typeface="新細明體" pitchFamily="18" charset="-120"/>
                <a:cs typeface="Times New Roman" panose="02020603050405020304" pitchFamily="18" charset="0"/>
              </a:rPr>
              <a:t> y</a:t>
            </a:r>
            <a:r>
              <a:rPr lang="en-US" altLang="zh-TW" dirty="0" smtClean="0">
                <a:latin typeface="Times New Roman" panose="02020603050405020304" pitchFamily="18" charset="0"/>
                <a:ea typeface="新細明體" pitchFamily="18" charset="-120"/>
                <a:cs typeface="Times New Roman" panose="02020603050405020304" pitchFamily="18" charset="0"/>
              </a:rPr>
              <a:t>, </a:t>
            </a:r>
            <a:r>
              <a:rPr lang="en-US" altLang="zh-TW" i="1" dirty="0" smtClean="0">
                <a:latin typeface="Times New Roman" panose="02020603050405020304" pitchFamily="18" charset="0"/>
                <a:ea typeface="新細明體" pitchFamily="18" charset="-120"/>
                <a:cs typeface="Times New Roman" panose="02020603050405020304" pitchFamily="18" charset="0"/>
              </a:rPr>
              <a:t>z</a:t>
            </a:r>
            <a:r>
              <a:rPr lang="en-US" altLang="zh-TW" dirty="0" smtClean="0">
                <a:latin typeface="Times New Roman" panose="02020603050405020304" pitchFamily="18" charset="0"/>
                <a:ea typeface="新細明體" pitchFamily="18" charset="-120"/>
                <a:cs typeface="Times New Roman" panose="02020603050405020304" pitchFamily="18" charset="0"/>
              </a:rPr>
              <a:t>)</a:t>
            </a:r>
            <a:r>
              <a:rPr lang="en-US" altLang="zh-TW" i="1" dirty="0" smtClean="0">
                <a:latin typeface="Times New Roman" panose="02020603050405020304" pitchFamily="18" charset="0"/>
                <a:ea typeface="新細明體" pitchFamily="18" charset="-120"/>
                <a:cs typeface="Times New Roman" panose="02020603050405020304" pitchFamily="18" charset="0"/>
              </a:rPr>
              <a:t> </a:t>
            </a:r>
            <a:r>
              <a:rPr lang="en-US" altLang="zh-TW" dirty="0" smtClean="0">
                <a:latin typeface="Times New Roman" panose="02020603050405020304" pitchFamily="18" charset="0"/>
                <a:ea typeface="新細明體" pitchFamily="18" charset="-120"/>
                <a:cs typeface="Times New Roman" panose="02020603050405020304" pitchFamily="18" charset="0"/>
              </a:rPr>
              <a:t>= </a:t>
            </a:r>
            <a:r>
              <a:rPr lang="en-US" altLang="zh-TW" dirty="0">
                <a:latin typeface="Times New Roman" panose="02020603050405020304" pitchFamily="18" charset="0"/>
                <a:ea typeface="新細明體" pitchFamily="18" charset="-120"/>
                <a:cs typeface="Times New Roman" panose="02020603050405020304" pitchFamily="18" charset="0"/>
              </a:rPr>
              <a:t>∑(</a:t>
            </a:r>
            <a:r>
              <a:rPr lang="en-US" altLang="zh-TW" dirty="0" smtClean="0">
                <a:latin typeface="Times New Roman" panose="02020603050405020304" pitchFamily="18" charset="0"/>
                <a:ea typeface="新細明體" pitchFamily="18" charset="-120"/>
                <a:cs typeface="Times New Roman" panose="02020603050405020304" pitchFamily="18" charset="0"/>
              </a:rPr>
              <a:t>0, 2, 4, 5, 6)</a:t>
            </a:r>
            <a:r>
              <a:rPr lang="en-US" altLang="zh-TW" i="1" dirty="0" smtClean="0">
                <a:latin typeface="Times New Roman" panose="02020603050405020304" pitchFamily="18" charset="0"/>
                <a:ea typeface="新細明體" pitchFamily="18" charset="-120"/>
                <a:cs typeface="Times New Roman" panose="02020603050405020304" pitchFamily="18" charset="0"/>
              </a:rPr>
              <a:t> = z'+ </a:t>
            </a:r>
            <a:r>
              <a:rPr lang="en-US" altLang="zh-TW" i="1" dirty="0" err="1" smtClean="0">
                <a:latin typeface="Times New Roman" panose="02020603050405020304" pitchFamily="18" charset="0"/>
                <a:ea typeface="新細明體" pitchFamily="18" charset="-120"/>
                <a:cs typeface="Times New Roman" panose="02020603050405020304" pitchFamily="18" charset="0"/>
              </a:rPr>
              <a:t>xy</a:t>
            </a:r>
            <a:r>
              <a:rPr lang="en-US" altLang="zh-TW" i="1" dirty="0" smtClean="0">
                <a:latin typeface="Times New Roman" panose="02020603050405020304" pitchFamily="18" charset="0"/>
                <a:ea typeface="新細明體" pitchFamily="18" charset="-120"/>
                <a:cs typeface="Times New Roman" panose="02020603050405020304" pitchFamily="18" charset="0"/>
              </a:rPr>
              <a:t>'</a:t>
            </a:r>
          </a:p>
          <a:p>
            <a:pPr eaLnBrk="1" hangingPunct="1"/>
            <a:endParaRPr lang="zh-TW" altLang="en-US" dirty="0" smtClean="0">
              <a:latin typeface="Times New Roman" panose="02020603050405020304" pitchFamily="18" charset="0"/>
              <a:ea typeface="新細明體" pitchFamily="18" charset="-120"/>
              <a:cs typeface="Times New Roman" panose="02020603050405020304" pitchFamily="18" charset="0"/>
            </a:endParaRPr>
          </a:p>
        </p:txBody>
      </p:sp>
      <p:pic>
        <p:nvPicPr>
          <p:cNvPr id="6" name="Picture 6"/>
          <p:cNvPicPr>
            <a:picLocks noChangeAspect="1" noChangeArrowheads="1"/>
          </p:cNvPicPr>
          <p:nvPr/>
        </p:nvPicPr>
        <p:blipFill rotWithShape="1">
          <a:blip r:embed="rId2">
            <a:lum bright="-20000" contrast="46000"/>
            <a:extLst>
              <a:ext uri="{28A0092B-C50C-407E-A947-70E740481C1C}">
                <a14:useLocalDpi xmlns:a14="http://schemas.microsoft.com/office/drawing/2010/main" val="0"/>
              </a:ext>
            </a:extLst>
          </a:blip>
          <a:srcRect b="10214"/>
          <a:stretch/>
        </p:blipFill>
        <p:spPr bwMode="auto">
          <a:xfrm>
            <a:off x="1791493" y="2449513"/>
            <a:ext cx="5580063" cy="3172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8"/>
          <p:cNvSpPr txBox="1">
            <a:spLocks noChangeArrowheads="1"/>
          </p:cNvSpPr>
          <p:nvPr/>
        </p:nvSpPr>
        <p:spPr bwMode="auto">
          <a:xfrm>
            <a:off x="1791493" y="5741172"/>
            <a:ext cx="65722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90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q"/>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SzTx/>
              <a:buFontTx/>
              <a:buNone/>
            </a:pPr>
            <a:r>
              <a:rPr lang="en-US" altLang="zh-TW" i="1" dirty="0" smtClean="0">
                <a:latin typeface="Times New Roman" panose="02020603050405020304" pitchFamily="18" charset="0"/>
                <a:ea typeface="新細明體" pitchFamily="18" charset="-120"/>
                <a:cs typeface="Times New Roman" panose="02020603050405020304" pitchFamily="18" charset="0"/>
              </a:rPr>
              <a:t>F</a:t>
            </a:r>
            <a:r>
              <a:rPr lang="en-US" altLang="zh-TW" dirty="0" smtClean="0">
                <a:latin typeface="Times New Roman" panose="02020603050405020304" pitchFamily="18" charset="0"/>
                <a:ea typeface="新細明體" pitchFamily="18" charset="-120"/>
                <a:cs typeface="Times New Roman" panose="02020603050405020304" pitchFamily="18" charset="0"/>
              </a:rPr>
              <a:t>(</a:t>
            </a:r>
            <a:r>
              <a:rPr lang="en-US" altLang="zh-TW" i="1" dirty="0" smtClean="0">
                <a:latin typeface="Times New Roman" panose="02020603050405020304" pitchFamily="18" charset="0"/>
                <a:ea typeface="新細明體" pitchFamily="18" charset="-120"/>
                <a:cs typeface="Times New Roman" panose="02020603050405020304" pitchFamily="18" charset="0"/>
              </a:rPr>
              <a:t>x</a:t>
            </a:r>
            <a:r>
              <a:rPr lang="en-US" altLang="zh-TW" dirty="0">
                <a:latin typeface="Times New Roman" panose="02020603050405020304" pitchFamily="18" charset="0"/>
                <a:ea typeface="新細明體" pitchFamily="18" charset="-120"/>
                <a:cs typeface="Times New Roman" panose="02020603050405020304" pitchFamily="18" charset="0"/>
              </a:rPr>
              <a:t>, </a:t>
            </a:r>
            <a:r>
              <a:rPr lang="en-US" altLang="zh-TW" i="1" dirty="0">
                <a:latin typeface="Times New Roman" panose="02020603050405020304" pitchFamily="18" charset="0"/>
                <a:ea typeface="新細明體" pitchFamily="18" charset="-120"/>
                <a:cs typeface="Times New Roman" panose="02020603050405020304" pitchFamily="18" charset="0"/>
              </a:rPr>
              <a:t>y</a:t>
            </a:r>
            <a:r>
              <a:rPr lang="en-US" altLang="zh-TW" dirty="0">
                <a:latin typeface="Times New Roman" panose="02020603050405020304" pitchFamily="18" charset="0"/>
                <a:ea typeface="新細明體" pitchFamily="18" charset="-120"/>
                <a:cs typeface="Times New Roman" panose="02020603050405020304" pitchFamily="18" charset="0"/>
              </a:rPr>
              <a:t>, </a:t>
            </a:r>
            <a:r>
              <a:rPr lang="en-US" altLang="zh-TW" i="1" dirty="0">
                <a:latin typeface="Times New Roman" panose="02020603050405020304" pitchFamily="18" charset="0"/>
                <a:ea typeface="新細明體" pitchFamily="18" charset="-120"/>
                <a:cs typeface="Times New Roman" panose="02020603050405020304" pitchFamily="18" charset="0"/>
              </a:rPr>
              <a:t>z</a:t>
            </a:r>
            <a:r>
              <a:rPr lang="en-US" altLang="zh-TW" dirty="0">
                <a:latin typeface="Times New Roman" panose="02020603050405020304" pitchFamily="18" charset="0"/>
                <a:ea typeface="新細明體" pitchFamily="18" charset="-120"/>
                <a:cs typeface="Times New Roman" panose="02020603050405020304" pitchFamily="18" charset="0"/>
              </a:rPr>
              <a:t>) = </a:t>
            </a:r>
            <a:r>
              <a:rPr lang="el-GR" altLang="zh-TW" dirty="0">
                <a:latin typeface="Times New Roman" panose="02020603050405020304" pitchFamily="18" charset="0"/>
                <a:ea typeface="新細明體" pitchFamily="18" charset="-120"/>
                <a:cs typeface="Times New Roman" panose="02020603050405020304" pitchFamily="18" charset="0"/>
              </a:rPr>
              <a:t>Σ</a:t>
            </a:r>
            <a:r>
              <a:rPr lang="en-US" altLang="zh-TW" dirty="0">
                <a:latin typeface="Times New Roman" panose="02020603050405020304" pitchFamily="18" charset="0"/>
                <a:ea typeface="新細明體" pitchFamily="18" charset="-120"/>
                <a:cs typeface="Times New Roman" panose="02020603050405020304" pitchFamily="18" charset="0"/>
              </a:rPr>
              <a:t>(0, 2, 4, 5, 6) = </a:t>
            </a:r>
            <a:r>
              <a:rPr lang="en-US" altLang="zh-TW" i="1" dirty="0">
                <a:latin typeface="Times New Roman" panose="02020603050405020304" pitchFamily="18" charset="0"/>
                <a:ea typeface="新細明體" pitchFamily="18" charset="-120"/>
                <a:cs typeface="Times New Roman" panose="02020603050405020304" pitchFamily="18" charset="0"/>
              </a:rPr>
              <a:t>z'</a:t>
            </a:r>
            <a:r>
              <a:rPr lang="en-US" altLang="zh-TW" dirty="0">
                <a:latin typeface="Times New Roman" panose="02020603050405020304" pitchFamily="18" charset="0"/>
                <a:ea typeface="新細明體" pitchFamily="18" charset="-120"/>
                <a:cs typeface="Times New Roman" panose="02020603050405020304" pitchFamily="18" charset="0"/>
              </a:rPr>
              <a:t> +</a:t>
            </a:r>
            <a:r>
              <a:rPr lang="en-US" altLang="zh-TW" i="1" dirty="0" err="1">
                <a:latin typeface="Times New Roman" panose="02020603050405020304" pitchFamily="18" charset="0"/>
                <a:ea typeface="新細明體" pitchFamily="18" charset="-120"/>
                <a:cs typeface="Times New Roman" panose="02020603050405020304" pitchFamily="18" charset="0"/>
              </a:rPr>
              <a:t>xy</a:t>
            </a:r>
            <a:r>
              <a:rPr lang="en-US" altLang="zh-TW" i="1" dirty="0">
                <a:latin typeface="Times New Roman" panose="02020603050405020304" pitchFamily="18" charset="0"/>
                <a:ea typeface="新細明體" pitchFamily="18" charset="-120"/>
                <a:cs typeface="Times New Roman" panose="02020603050405020304" pitchFamily="18" charset="0"/>
              </a:rPr>
              <a:t>'</a:t>
            </a:r>
          </a:p>
        </p:txBody>
      </p:sp>
      <p:sp>
        <p:nvSpPr>
          <p:cNvPr id="2" name="Oval 1"/>
          <p:cNvSpPr/>
          <p:nvPr/>
        </p:nvSpPr>
        <p:spPr>
          <a:xfrm>
            <a:off x="5733535" y="3299254"/>
            <a:ext cx="420130" cy="654908"/>
          </a:xfrm>
          <a:prstGeom prst="ellipse">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733535" y="4102444"/>
            <a:ext cx="420130" cy="654908"/>
          </a:xfrm>
          <a:prstGeom prst="ellipse">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200400" y="4102444"/>
            <a:ext cx="420130" cy="654908"/>
          </a:xfrm>
          <a:prstGeom prst="ellipse">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212757" y="3299254"/>
            <a:ext cx="420130" cy="654908"/>
          </a:xfrm>
          <a:prstGeom prst="ellipse">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3200400" y="4216400"/>
            <a:ext cx="1354931" cy="540952"/>
          </a:xfrm>
          <a:prstGeom prst="ellipse">
            <a:avLst/>
          </a:prstGeom>
          <a:noFill/>
          <a:ln w="381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5741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idx="4294967295"/>
          </p:nvPr>
        </p:nvSpPr>
        <p:spPr>
          <a:xfrm>
            <a:off x="914400" y="152400"/>
            <a:ext cx="7772400" cy="712788"/>
          </a:xfrm>
        </p:spPr>
        <p:txBody>
          <a:bodyPr lIns="0" tIns="0" rIns="0" bIns="0">
            <a:normAutofit/>
          </a:bodyPr>
          <a:lstStyle/>
          <a:p>
            <a:pPr eaLnBrk="1" hangingPunct="1"/>
            <a:r>
              <a:rPr lang="en-US" altLang="zh-TW" sz="2800" b="1" dirty="0" smtClean="0">
                <a:latin typeface="Times New Roman" panose="02020603050405020304" pitchFamily="18" charset="0"/>
                <a:ea typeface="新細明體" pitchFamily="18" charset="-120"/>
                <a:cs typeface="Times New Roman" panose="02020603050405020304" pitchFamily="18" charset="0"/>
              </a:rPr>
              <a:t>Example 6</a:t>
            </a:r>
            <a:endParaRPr lang="zh-TW" altLang="en-US" sz="2800" b="1" dirty="0" smtClean="0">
              <a:latin typeface="Times New Roman" panose="02020603050405020304" pitchFamily="18" charset="0"/>
              <a:ea typeface="新細明體" pitchFamily="18" charset="-120"/>
              <a:cs typeface="Times New Roman" panose="02020603050405020304" pitchFamily="18" charset="0"/>
            </a:endParaRPr>
          </a:p>
        </p:txBody>
      </p:sp>
      <p:sp>
        <p:nvSpPr>
          <p:cNvPr id="5" name="內容版面配置區 2"/>
          <p:cNvSpPr>
            <a:spLocks noGrp="1"/>
          </p:cNvSpPr>
          <p:nvPr>
            <p:ph idx="4294967295"/>
          </p:nvPr>
        </p:nvSpPr>
        <p:spPr>
          <a:xfrm>
            <a:off x="685800" y="1066800"/>
            <a:ext cx="8077200" cy="5181600"/>
          </a:xfrm>
        </p:spPr>
        <p:txBody>
          <a:bodyPr lIns="90488" tIns="44450" rIns="90488" bIns="44450"/>
          <a:lstStyle/>
          <a:p>
            <a:pPr eaLnBrk="1" hangingPunct="1"/>
            <a:r>
              <a:rPr lang="en-US" altLang="zh-TW" sz="2400" dirty="0" smtClean="0">
                <a:latin typeface="Times New Roman" panose="02020603050405020304" pitchFamily="18" charset="0"/>
                <a:ea typeface="新細明體" pitchFamily="18" charset="-120"/>
                <a:cs typeface="Times New Roman" panose="02020603050405020304" pitchFamily="18" charset="0"/>
              </a:rPr>
              <a:t>Implement </a:t>
            </a:r>
            <a:r>
              <a:rPr lang="en-US" altLang="zh-TW" sz="2400" i="1" dirty="0" smtClean="0">
                <a:latin typeface="Times New Roman" panose="02020603050405020304" pitchFamily="18" charset="0"/>
                <a:ea typeface="新細明體" pitchFamily="18" charset="-120"/>
                <a:cs typeface="Times New Roman" panose="02020603050405020304" pitchFamily="18" charset="0"/>
              </a:rPr>
              <a:t>F</a:t>
            </a:r>
            <a:r>
              <a:rPr lang="en-US" altLang="zh-TW" sz="2400" dirty="0" smtClean="0">
                <a:latin typeface="Times New Roman" panose="02020603050405020304" pitchFamily="18" charset="0"/>
                <a:ea typeface="新細明體" pitchFamily="18" charset="-120"/>
                <a:cs typeface="Times New Roman" panose="02020603050405020304" pitchFamily="18" charset="0"/>
              </a:rPr>
              <a:t>(</a:t>
            </a:r>
            <a:r>
              <a:rPr lang="en-US" altLang="zh-TW" sz="2400" i="1" dirty="0" smtClean="0">
                <a:latin typeface="Times New Roman" panose="02020603050405020304" pitchFamily="18" charset="0"/>
                <a:ea typeface="新細明體" pitchFamily="18" charset="-120"/>
                <a:cs typeface="Times New Roman" panose="02020603050405020304" pitchFamily="18" charset="0"/>
              </a:rPr>
              <a:t>x, y, z</a:t>
            </a:r>
            <a:r>
              <a:rPr lang="en-US" altLang="zh-TW" sz="2400" dirty="0" smtClean="0">
                <a:latin typeface="Times New Roman" panose="02020603050405020304" pitchFamily="18" charset="0"/>
                <a:ea typeface="新細明體" pitchFamily="18" charset="-120"/>
                <a:cs typeface="Times New Roman" panose="02020603050405020304" pitchFamily="18" charset="0"/>
              </a:rPr>
              <a:t>)</a:t>
            </a:r>
            <a:r>
              <a:rPr lang="en-US" altLang="zh-TW" sz="2400" i="1" dirty="0" smtClean="0">
                <a:latin typeface="Times New Roman" panose="02020603050405020304" pitchFamily="18" charset="0"/>
                <a:ea typeface="新細明體" pitchFamily="18" charset="-120"/>
                <a:cs typeface="Times New Roman" panose="02020603050405020304" pitchFamily="18" charset="0"/>
              </a:rPr>
              <a:t> </a:t>
            </a:r>
            <a:r>
              <a:rPr lang="en-US" altLang="zh-TW" sz="2400" dirty="0" smtClean="0">
                <a:latin typeface="Times New Roman" panose="02020603050405020304" pitchFamily="18" charset="0"/>
                <a:ea typeface="新細明體" pitchFamily="18" charset="-120"/>
                <a:cs typeface="Times New Roman" panose="02020603050405020304" pitchFamily="18" charset="0"/>
              </a:rPr>
              <a:t>= </a:t>
            </a:r>
          </a:p>
          <a:p>
            <a:pPr eaLnBrk="1" hangingPunct="1"/>
            <a:endParaRPr lang="zh-TW" altLang="en-US" dirty="0" smtClean="0">
              <a:ea typeface="新細明體" pitchFamily="18" charset="-120"/>
            </a:endParaRPr>
          </a:p>
        </p:txBody>
      </p:sp>
      <p:graphicFrame>
        <p:nvGraphicFramePr>
          <p:cNvPr id="6" name="Object 8"/>
          <p:cNvGraphicFramePr>
            <a:graphicFrameLocks noChangeAspect="1"/>
          </p:cNvGraphicFramePr>
          <p:nvPr>
            <p:extLst>
              <p:ext uri="{D42A27DB-BD31-4B8C-83A1-F6EECF244321}">
                <p14:modId xmlns:p14="http://schemas.microsoft.com/office/powerpoint/2010/main" val="2378293793"/>
              </p:ext>
            </p:extLst>
          </p:nvPr>
        </p:nvGraphicFramePr>
        <p:xfrm>
          <a:off x="690563" y="1820863"/>
          <a:ext cx="3032125" cy="442912"/>
        </p:xfrm>
        <a:graphic>
          <a:graphicData uri="http://schemas.openxmlformats.org/presentationml/2006/ole">
            <mc:AlternateContent xmlns:mc="http://schemas.openxmlformats.org/markup-compatibility/2006">
              <mc:Choice xmlns:v="urn:schemas-microsoft-com:vml" Requires="v">
                <p:oleObj spid="_x0000_s20520" name="Equation" r:id="rId3" imgW="1739900" imgH="254000" progId="Equation.DSMT4">
                  <p:embed/>
                </p:oleObj>
              </mc:Choice>
              <mc:Fallback>
                <p:oleObj name="Equation" r:id="rId3" imgW="1739900" imgH="2540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0563" y="1820863"/>
                        <a:ext cx="3032125" cy="442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11"/>
          <p:cNvGraphicFramePr>
            <a:graphicFrameLocks noChangeAspect="1"/>
          </p:cNvGraphicFramePr>
          <p:nvPr/>
        </p:nvGraphicFramePr>
        <p:xfrm>
          <a:off x="5070475" y="1844675"/>
          <a:ext cx="2684463" cy="365125"/>
        </p:xfrm>
        <a:graphic>
          <a:graphicData uri="http://schemas.openxmlformats.org/presentationml/2006/ole">
            <mc:AlternateContent xmlns:mc="http://schemas.openxmlformats.org/markup-compatibility/2006">
              <mc:Choice xmlns:v="urn:schemas-microsoft-com:vml" Requires="v">
                <p:oleObj spid="_x0000_s20521" name="Equation" r:id="rId5" imgW="1497950" imgH="203112" progId="Equation.DSMT4">
                  <p:embed/>
                </p:oleObj>
              </mc:Choice>
              <mc:Fallback>
                <p:oleObj name="Equation" r:id="rId5" imgW="1497950" imgH="203112"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0475" y="1844675"/>
                        <a:ext cx="2684463"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8" name="Picture 15"/>
          <p:cNvPicPr>
            <a:picLocks noChangeAspect="1" noChangeArrowheads="1"/>
          </p:cNvPicPr>
          <p:nvPr/>
        </p:nvPicPr>
        <p:blipFill>
          <a:blip r:embed="rId7">
            <a:lum bright="-18000" contrast="30000"/>
            <a:extLst>
              <a:ext uri="{28A0092B-C50C-407E-A947-70E740481C1C}">
                <a14:useLocalDpi xmlns:a14="http://schemas.microsoft.com/office/drawing/2010/main" val="0"/>
              </a:ext>
            </a:extLst>
          </a:blip>
          <a:srcRect/>
          <a:stretch>
            <a:fillRect/>
          </a:stretch>
        </p:blipFill>
        <p:spPr bwMode="auto">
          <a:xfrm>
            <a:off x="2803525" y="2525713"/>
            <a:ext cx="4146550" cy="215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6"/>
          <p:cNvPicPr>
            <a:picLocks noChangeAspect="1" noChangeArrowheads="1"/>
          </p:cNvPicPr>
          <p:nvPr/>
        </p:nvPicPr>
        <p:blipFill>
          <a:blip r:embed="rId8">
            <a:lum bright="-18000" contrast="30000"/>
            <a:extLst>
              <a:ext uri="{28A0092B-C50C-407E-A947-70E740481C1C}">
                <a14:useLocalDpi xmlns:a14="http://schemas.microsoft.com/office/drawing/2010/main" val="0"/>
              </a:ext>
            </a:extLst>
          </a:blip>
          <a:srcRect/>
          <a:stretch>
            <a:fillRect/>
          </a:stretch>
        </p:blipFill>
        <p:spPr bwMode="auto">
          <a:xfrm>
            <a:off x="1150938" y="4583113"/>
            <a:ext cx="2865437" cy="173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7"/>
          <p:cNvPicPr>
            <a:picLocks noChangeAspect="1" noChangeArrowheads="1"/>
          </p:cNvPicPr>
          <p:nvPr/>
        </p:nvPicPr>
        <p:blipFill>
          <a:blip r:embed="rId9">
            <a:lum bright="-18000" contrast="30000"/>
            <a:extLst>
              <a:ext uri="{28A0092B-C50C-407E-A947-70E740481C1C}">
                <a14:useLocalDpi xmlns:a14="http://schemas.microsoft.com/office/drawing/2010/main" val="0"/>
              </a:ext>
            </a:extLst>
          </a:blip>
          <a:srcRect/>
          <a:stretch>
            <a:fillRect/>
          </a:stretch>
        </p:blipFill>
        <p:spPr bwMode="auto">
          <a:xfrm>
            <a:off x="5387975" y="4541838"/>
            <a:ext cx="2867025" cy="174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文字方塊 4"/>
          <p:cNvSpPr txBox="1">
            <a:spLocks noChangeArrowheads="1"/>
          </p:cNvSpPr>
          <p:nvPr/>
        </p:nvSpPr>
        <p:spPr bwMode="auto">
          <a:xfrm>
            <a:off x="2701925" y="6367463"/>
            <a:ext cx="23711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90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q"/>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r>
              <a:rPr lang="en-US" altLang="zh-TW" sz="1800" dirty="0" smtClean="0">
                <a:latin typeface="Times New Roman" panose="02020603050405020304" pitchFamily="18" charset="0"/>
                <a:ea typeface="新細明體" pitchFamily="18" charset="-120"/>
                <a:cs typeface="Angsana New" pitchFamily="18" charset="-34"/>
              </a:rPr>
              <a:t>Solution </a:t>
            </a:r>
            <a:r>
              <a:rPr lang="en-US" altLang="zh-TW" sz="1800" dirty="0">
                <a:latin typeface="Times New Roman" panose="02020603050405020304" pitchFamily="18" charset="0"/>
                <a:ea typeface="新細明體" pitchFamily="18" charset="-120"/>
                <a:cs typeface="Angsana New" pitchFamily="18" charset="-34"/>
              </a:rPr>
              <a:t>to </a:t>
            </a:r>
            <a:r>
              <a:rPr lang="en-US" altLang="zh-TW" sz="1800" dirty="0" smtClean="0">
                <a:latin typeface="Times New Roman" panose="02020603050405020304" pitchFamily="18" charset="0"/>
                <a:ea typeface="新細明體" pitchFamily="18" charset="-120"/>
                <a:cs typeface="Angsana New" pitchFamily="18" charset="-34"/>
              </a:rPr>
              <a:t>Example10</a:t>
            </a:r>
            <a:endParaRPr lang="zh-TW" altLang="en-US" sz="1800" i="1" dirty="0">
              <a:latin typeface="Times New Roman" panose="02020603050405020304" pitchFamily="18" charset="0"/>
              <a:ea typeface="新細明體" pitchFamily="18" charset="-120"/>
              <a:cs typeface="Angsana New" pitchFamily="18" charset="-34"/>
            </a:endParaRPr>
          </a:p>
        </p:txBody>
      </p:sp>
      <p:sp>
        <p:nvSpPr>
          <p:cNvPr id="12" name="AutoShape 42"/>
          <p:cNvSpPr>
            <a:spLocks noChangeArrowheads="1"/>
          </p:cNvSpPr>
          <p:nvPr/>
        </p:nvSpPr>
        <p:spPr bwMode="auto">
          <a:xfrm>
            <a:off x="3971925" y="1908175"/>
            <a:ext cx="831850" cy="215900"/>
          </a:xfrm>
          <a:prstGeom prst="notchedRightArrow">
            <a:avLst>
              <a:gd name="adj1" fmla="val 50000"/>
              <a:gd name="adj2" fmla="val 104350"/>
            </a:avLst>
          </a:prstGeom>
          <a:solidFill>
            <a:srgbClr val="FFC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90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q"/>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SzTx/>
              <a:buFontTx/>
              <a:buNone/>
            </a:pPr>
            <a:endParaRPr lang="zh-TW" altLang="en-US" sz="1400" i="1" u="sng">
              <a:solidFill>
                <a:srgbClr val="003366"/>
              </a:solidFill>
              <a:latin typeface="Times New Roman" panose="02020603050405020304" pitchFamily="18" charset="0"/>
              <a:ea typeface="新細明體" pitchFamily="18" charset="-120"/>
              <a:cs typeface="Angsana New" pitchFamily="18" charset="-34"/>
            </a:endParaRPr>
          </a:p>
        </p:txBody>
      </p:sp>
      <p:sp>
        <p:nvSpPr>
          <p:cNvPr id="2" name="Rectangle 1"/>
          <p:cNvSpPr/>
          <p:nvPr/>
        </p:nvSpPr>
        <p:spPr>
          <a:xfrm>
            <a:off x="3734788" y="1085925"/>
            <a:ext cx="1888659" cy="369332"/>
          </a:xfrm>
          <a:prstGeom prst="rect">
            <a:avLst/>
          </a:prstGeom>
        </p:spPr>
        <p:txBody>
          <a:bodyPr wrap="none">
            <a:spAutoFit/>
          </a:bodyPr>
          <a:lstStyle/>
          <a:p>
            <a:r>
              <a:rPr lang="en-US" altLang="zh-TW" dirty="0">
                <a:latin typeface="Times New Roman" panose="02020603050405020304" pitchFamily="18" charset="0"/>
                <a:ea typeface="新細明體" pitchFamily="18" charset="-120"/>
                <a:cs typeface="Times New Roman" panose="02020603050405020304" pitchFamily="18" charset="0"/>
              </a:rPr>
              <a:t>∑</a:t>
            </a:r>
            <a:r>
              <a:rPr lang="en-US" altLang="zh-TW" dirty="0" smtClean="0">
                <a:latin typeface="Times New Roman" panose="02020603050405020304" pitchFamily="18" charset="0"/>
                <a:ea typeface="新細明體" pitchFamily="18" charset="-120"/>
                <a:cs typeface="Times New Roman" panose="02020603050405020304" pitchFamily="18" charset="0"/>
              </a:rPr>
              <a:t>( </a:t>
            </a:r>
            <a:r>
              <a:rPr lang="en-US" altLang="zh-TW" dirty="0">
                <a:latin typeface="Times New Roman" panose="02020603050405020304" pitchFamily="18" charset="0"/>
                <a:ea typeface="新細明體" pitchFamily="18" charset="-120"/>
                <a:cs typeface="Times New Roman" panose="02020603050405020304" pitchFamily="18" charset="0"/>
              </a:rPr>
              <a:t>1, 2, 3, </a:t>
            </a:r>
            <a:r>
              <a:rPr lang="en-US" altLang="zh-TW" dirty="0" smtClean="0">
                <a:latin typeface="Times New Roman" panose="02020603050405020304" pitchFamily="18" charset="0"/>
                <a:ea typeface="新細明體" pitchFamily="18" charset="-120"/>
                <a:cs typeface="Times New Roman" panose="02020603050405020304" pitchFamily="18" charset="0"/>
              </a:rPr>
              <a:t>4, 5, 7) </a:t>
            </a:r>
            <a:endParaRPr lang="en-US" dirty="0"/>
          </a:p>
        </p:txBody>
      </p:sp>
    </p:spTree>
    <p:extLst>
      <p:ext uri="{BB962C8B-B14F-4D97-AF65-F5344CB8AC3E}">
        <p14:creationId xmlns:p14="http://schemas.microsoft.com/office/powerpoint/2010/main" val="2310147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a:spLocks noGrp="1"/>
          </p:cNvSpPr>
          <p:nvPr>
            <p:ph type="title" idx="4294967295"/>
          </p:nvPr>
        </p:nvSpPr>
        <p:spPr>
          <a:xfrm>
            <a:off x="914400" y="152400"/>
            <a:ext cx="7772400" cy="712788"/>
          </a:xfrm>
        </p:spPr>
        <p:txBody>
          <a:bodyPr lIns="0" tIns="0" rIns="0" bIns="0">
            <a:normAutofit/>
          </a:bodyPr>
          <a:lstStyle/>
          <a:p>
            <a:pPr eaLnBrk="1" hangingPunct="1"/>
            <a:r>
              <a:rPr lang="en-US" altLang="zh-TW" sz="2800" b="1" dirty="0" smtClean="0">
                <a:latin typeface="Times New Roman" panose="02020603050405020304" pitchFamily="18" charset="0"/>
                <a:ea typeface="新細明體" pitchFamily="18" charset="-120"/>
                <a:cs typeface="Times New Roman" panose="02020603050405020304" pitchFamily="18" charset="0"/>
              </a:rPr>
              <a:t>Example 7</a:t>
            </a:r>
            <a:endParaRPr lang="zh-TW" altLang="en-US" sz="2800" b="1" dirty="0" smtClean="0">
              <a:latin typeface="Times New Roman" panose="02020603050405020304" pitchFamily="18" charset="0"/>
              <a:ea typeface="新細明體" pitchFamily="18" charset="-120"/>
              <a:cs typeface="Times New Roman" panose="02020603050405020304" pitchFamily="18" charset="0"/>
            </a:endParaRPr>
          </a:p>
        </p:txBody>
      </p:sp>
      <p:sp>
        <p:nvSpPr>
          <p:cNvPr id="5" name="內容版面配置區 2"/>
          <p:cNvSpPr>
            <a:spLocks noGrp="1"/>
          </p:cNvSpPr>
          <p:nvPr>
            <p:ph idx="4294967295"/>
          </p:nvPr>
        </p:nvSpPr>
        <p:spPr>
          <a:xfrm>
            <a:off x="762000" y="865188"/>
            <a:ext cx="8077200" cy="5181600"/>
          </a:xfrm>
        </p:spPr>
        <p:txBody>
          <a:bodyPr lIns="90488" tIns="44450" rIns="90488" bIns="44450"/>
          <a:lstStyle/>
          <a:p>
            <a:pPr marL="0" indent="0" eaLnBrk="1" hangingPunct="1">
              <a:buNone/>
            </a:pPr>
            <a:r>
              <a:rPr lang="en-US" altLang="zh-TW" sz="2400" dirty="0" smtClean="0">
                <a:latin typeface="Times New Roman" panose="02020603050405020304" pitchFamily="18" charset="0"/>
                <a:ea typeface="新細明體" pitchFamily="18" charset="-120"/>
                <a:cs typeface="Times New Roman" panose="02020603050405020304" pitchFamily="18" charset="0"/>
              </a:rPr>
              <a:t> </a:t>
            </a:r>
            <a:r>
              <a:rPr lang="en-US" altLang="zh-TW" sz="2400" i="1" dirty="0" smtClean="0">
                <a:latin typeface="Times New Roman" panose="02020603050405020304" pitchFamily="18" charset="0"/>
                <a:ea typeface="新細明體" pitchFamily="18" charset="-120"/>
                <a:cs typeface="Times New Roman" panose="02020603050405020304" pitchFamily="18" charset="0"/>
              </a:rPr>
              <a:t>F = A'C + A'B + AB'C + BC</a:t>
            </a:r>
          </a:p>
          <a:p>
            <a:pPr marL="914400" lvl="1" indent="-457200" eaLnBrk="1" hangingPunct="1">
              <a:buClrTx/>
              <a:buSzPct val="100000"/>
              <a:buFont typeface="Book Antiqua" panose="02040602050305030304" pitchFamily="18" charset="0"/>
              <a:buAutoNum type="alphaLcParenR"/>
            </a:pPr>
            <a:r>
              <a:rPr lang="en-US" altLang="zh-TW" dirty="0" smtClean="0">
                <a:latin typeface="Times New Roman" panose="02020603050405020304" pitchFamily="18" charset="0"/>
                <a:ea typeface="新細明體" pitchFamily="18" charset="-120"/>
                <a:cs typeface="Times New Roman" panose="02020603050405020304" pitchFamily="18" charset="0"/>
              </a:rPr>
              <a:t>Express it in sum of </a:t>
            </a:r>
            <a:r>
              <a:rPr lang="en-US" altLang="zh-TW" dirty="0" err="1" smtClean="0">
                <a:latin typeface="Times New Roman" panose="02020603050405020304" pitchFamily="18" charset="0"/>
                <a:ea typeface="新細明體" pitchFamily="18" charset="-120"/>
                <a:cs typeface="Times New Roman" panose="02020603050405020304" pitchFamily="18" charset="0"/>
              </a:rPr>
              <a:t>minterms</a:t>
            </a:r>
            <a:r>
              <a:rPr lang="en-US" altLang="zh-TW" dirty="0" smtClean="0">
                <a:latin typeface="Times New Roman" panose="02020603050405020304" pitchFamily="18" charset="0"/>
                <a:ea typeface="新細明體" pitchFamily="18" charset="-120"/>
                <a:cs typeface="Times New Roman" panose="02020603050405020304" pitchFamily="18" charset="0"/>
              </a:rPr>
              <a:t>.</a:t>
            </a:r>
          </a:p>
          <a:p>
            <a:pPr marL="914400" lvl="1" indent="-457200" eaLnBrk="1" hangingPunct="1">
              <a:buClrTx/>
              <a:buSzPct val="100000"/>
              <a:buFont typeface="Book Antiqua" panose="02040602050305030304" pitchFamily="18" charset="0"/>
              <a:buAutoNum type="alphaLcParenR"/>
            </a:pPr>
            <a:r>
              <a:rPr lang="en-US" altLang="zh-TW" dirty="0" smtClean="0">
                <a:latin typeface="Times New Roman" panose="02020603050405020304" pitchFamily="18" charset="0"/>
                <a:ea typeface="新細明體" pitchFamily="18" charset="-120"/>
                <a:cs typeface="Times New Roman" panose="02020603050405020304" pitchFamily="18" charset="0"/>
              </a:rPr>
              <a:t>Find the minimal sum of products expression.</a:t>
            </a:r>
          </a:p>
          <a:p>
            <a:pPr marL="914400" lvl="1" indent="-457200" eaLnBrk="1" hangingPunct="1">
              <a:buClrTx/>
              <a:buSzPct val="100000"/>
              <a:buFont typeface="Book Antiqua" panose="02040602050305030304" pitchFamily="18" charset="0"/>
              <a:buAutoNum type="alphaLcParenR"/>
            </a:pPr>
            <a:endParaRPr lang="en-US" altLang="zh-TW" dirty="0" smtClean="0">
              <a:latin typeface="Times New Roman" panose="02020603050405020304" pitchFamily="18" charset="0"/>
              <a:ea typeface="新細明體" pitchFamily="18" charset="-120"/>
              <a:cs typeface="Times New Roman" panose="02020603050405020304" pitchFamily="18" charset="0"/>
            </a:endParaRPr>
          </a:p>
          <a:p>
            <a:pPr marL="914400" lvl="1" indent="-457200">
              <a:buSzPct val="100000"/>
              <a:buNone/>
            </a:pPr>
            <a:r>
              <a:rPr lang="en-US" altLang="zh-TW" i="1" dirty="0" smtClean="0">
                <a:latin typeface="Times New Roman" panose="02020603050405020304" pitchFamily="18" charset="0"/>
                <a:ea typeface="新細明體" pitchFamily="18" charset="-120"/>
                <a:cs typeface="Times New Roman" panose="02020603050405020304" pitchFamily="18" charset="0"/>
              </a:rPr>
              <a:t>	F</a:t>
            </a:r>
            <a:r>
              <a:rPr lang="en-US" altLang="zh-TW" dirty="0" smtClean="0">
                <a:latin typeface="Times New Roman" panose="02020603050405020304" pitchFamily="18" charset="0"/>
                <a:ea typeface="新細明體" pitchFamily="18" charset="-120"/>
                <a:cs typeface="Times New Roman" panose="02020603050405020304" pitchFamily="18" charset="0"/>
              </a:rPr>
              <a:t>(</a:t>
            </a:r>
            <a:r>
              <a:rPr lang="en-US" altLang="zh-TW" i="1" dirty="0" smtClean="0">
                <a:latin typeface="Times New Roman" panose="02020603050405020304" pitchFamily="18" charset="0"/>
                <a:ea typeface="新細明體" pitchFamily="18" charset="-120"/>
                <a:cs typeface="Times New Roman" panose="02020603050405020304" pitchFamily="18" charset="0"/>
              </a:rPr>
              <a:t>A</a:t>
            </a:r>
            <a:r>
              <a:rPr lang="en-US" altLang="zh-TW" dirty="0" smtClean="0">
                <a:latin typeface="Times New Roman" panose="02020603050405020304" pitchFamily="18" charset="0"/>
                <a:ea typeface="新細明體" pitchFamily="18" charset="-120"/>
                <a:cs typeface="Times New Roman" panose="02020603050405020304" pitchFamily="18" charset="0"/>
              </a:rPr>
              <a:t>, </a:t>
            </a:r>
            <a:r>
              <a:rPr lang="en-US" altLang="zh-TW" i="1" dirty="0" smtClean="0">
                <a:latin typeface="Times New Roman" panose="02020603050405020304" pitchFamily="18" charset="0"/>
                <a:ea typeface="新細明體" pitchFamily="18" charset="-120"/>
                <a:cs typeface="Times New Roman" panose="02020603050405020304" pitchFamily="18" charset="0"/>
              </a:rPr>
              <a:t>B</a:t>
            </a:r>
            <a:r>
              <a:rPr lang="en-US" altLang="zh-TW" dirty="0" smtClean="0">
                <a:latin typeface="Times New Roman" panose="02020603050405020304" pitchFamily="18" charset="0"/>
                <a:ea typeface="新細明體" pitchFamily="18" charset="-120"/>
                <a:cs typeface="Times New Roman" panose="02020603050405020304" pitchFamily="18" charset="0"/>
              </a:rPr>
              <a:t>, </a:t>
            </a:r>
            <a:r>
              <a:rPr lang="en-US" altLang="zh-TW" i="1" dirty="0" smtClean="0">
                <a:latin typeface="Times New Roman" panose="02020603050405020304" pitchFamily="18" charset="0"/>
                <a:ea typeface="新細明體" pitchFamily="18" charset="-120"/>
                <a:cs typeface="Times New Roman" panose="02020603050405020304" pitchFamily="18" charset="0"/>
              </a:rPr>
              <a:t>C</a:t>
            </a:r>
            <a:r>
              <a:rPr lang="en-US" altLang="zh-TW" dirty="0" smtClean="0">
                <a:latin typeface="Times New Roman" panose="02020603050405020304" pitchFamily="18" charset="0"/>
                <a:ea typeface="新細明體" pitchFamily="18" charset="-120"/>
                <a:cs typeface="Times New Roman" panose="02020603050405020304" pitchFamily="18" charset="0"/>
              </a:rPr>
              <a:t>) = </a:t>
            </a:r>
            <a:r>
              <a:rPr lang="en-US" altLang="zh-TW" dirty="0">
                <a:latin typeface="Times New Roman" panose="02020603050405020304" pitchFamily="18" charset="0"/>
                <a:ea typeface="新細明體" pitchFamily="18" charset="-120"/>
                <a:cs typeface="Times New Roman" panose="02020603050405020304" pitchFamily="18" charset="0"/>
              </a:rPr>
              <a:t>∑(</a:t>
            </a:r>
            <a:r>
              <a:rPr lang="en-US" altLang="zh-TW" dirty="0" smtClean="0">
                <a:latin typeface="Times New Roman" panose="02020603050405020304" pitchFamily="18" charset="0"/>
                <a:ea typeface="新細明體" pitchFamily="18" charset="-120"/>
                <a:cs typeface="Times New Roman" panose="02020603050405020304" pitchFamily="18" charset="0"/>
              </a:rPr>
              <a:t>1, 2, 3, 5, 7) = </a:t>
            </a:r>
            <a:r>
              <a:rPr lang="en-US" altLang="zh-TW" i="1" dirty="0" smtClean="0">
                <a:latin typeface="Times New Roman" panose="02020603050405020304" pitchFamily="18" charset="0"/>
                <a:ea typeface="新細明體" pitchFamily="18" charset="-120"/>
                <a:cs typeface="Times New Roman" panose="02020603050405020304" pitchFamily="18" charset="0"/>
              </a:rPr>
              <a:t>C</a:t>
            </a:r>
            <a:r>
              <a:rPr lang="en-US" altLang="zh-TW" dirty="0" smtClean="0">
                <a:latin typeface="Times New Roman" panose="02020603050405020304" pitchFamily="18" charset="0"/>
                <a:ea typeface="新細明體" pitchFamily="18" charset="-120"/>
                <a:cs typeface="Times New Roman" panose="02020603050405020304" pitchFamily="18" charset="0"/>
              </a:rPr>
              <a:t> + </a:t>
            </a:r>
            <a:r>
              <a:rPr lang="en-US" altLang="zh-TW" i="1" dirty="0" smtClean="0">
                <a:latin typeface="Times New Roman" panose="02020603050405020304" pitchFamily="18" charset="0"/>
                <a:ea typeface="新細明體" pitchFamily="18" charset="-120"/>
                <a:cs typeface="Times New Roman" panose="02020603050405020304" pitchFamily="18" charset="0"/>
              </a:rPr>
              <a:t>A'B</a:t>
            </a:r>
          </a:p>
          <a:p>
            <a:pPr marL="914400" lvl="1" indent="-457200" eaLnBrk="1" hangingPunct="1">
              <a:buClrTx/>
              <a:buSzPct val="100000"/>
              <a:buFont typeface="Wingdings" panose="05000000000000000000" pitchFamily="2" charset="2"/>
              <a:buNone/>
            </a:pPr>
            <a:endParaRPr lang="en-US" altLang="zh-TW" dirty="0" smtClean="0">
              <a:ea typeface="新細明體" pitchFamily="18" charset="-120"/>
            </a:endParaRPr>
          </a:p>
          <a:p>
            <a:pPr eaLnBrk="1" hangingPunct="1"/>
            <a:endParaRPr lang="zh-TW" altLang="en-US" dirty="0" smtClean="0">
              <a:ea typeface="新細明體" pitchFamily="18" charset="-120"/>
            </a:endParaRPr>
          </a:p>
        </p:txBody>
      </p:sp>
      <p:pic>
        <p:nvPicPr>
          <p:cNvPr id="6" name="Picture 6"/>
          <p:cNvPicPr>
            <a:picLocks noChangeAspect="1" noChangeArrowheads="1"/>
          </p:cNvPicPr>
          <p:nvPr/>
        </p:nvPicPr>
        <p:blipFill>
          <a:blip r:embed="rId2">
            <a:lum bright="-10000" contrast="26000"/>
            <a:extLst>
              <a:ext uri="{28A0092B-C50C-407E-A947-70E740481C1C}">
                <a14:useLocalDpi xmlns:a14="http://schemas.microsoft.com/office/drawing/2010/main" val="0"/>
              </a:ext>
            </a:extLst>
          </a:blip>
          <a:srcRect/>
          <a:stretch>
            <a:fillRect/>
          </a:stretch>
        </p:blipFill>
        <p:spPr bwMode="auto">
          <a:xfrm>
            <a:off x="2438400" y="3161270"/>
            <a:ext cx="4467225" cy="298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8"/>
          <p:cNvSpPr txBox="1">
            <a:spLocks noChangeArrowheads="1"/>
          </p:cNvSpPr>
          <p:nvPr/>
        </p:nvSpPr>
        <p:spPr bwMode="auto">
          <a:xfrm>
            <a:off x="4652318" y="5519268"/>
            <a:ext cx="65722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90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SzPct val="75000"/>
              <a:buFont typeface="Wingdings" panose="05000000000000000000" pitchFamily="2" charset="2"/>
              <a:buChar char="q"/>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folHlink"/>
              </a:buClr>
              <a:buSzPct val="55000"/>
              <a:buFont typeface="Wingdings" panose="05000000000000000000" pitchFamily="2" charset="2"/>
              <a:buChar char="q"/>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lgn="ctr">
              <a:spcBef>
                <a:spcPct val="0"/>
              </a:spcBef>
              <a:buClrTx/>
              <a:buSzTx/>
              <a:buNone/>
            </a:pPr>
            <a:r>
              <a:rPr lang="en-US" altLang="zh-TW" i="1" dirty="0">
                <a:latin typeface="Times New Roman" panose="02020603050405020304" pitchFamily="18" charset="0"/>
                <a:ea typeface="新細明體" pitchFamily="18" charset="-120"/>
                <a:cs typeface="Times New Roman" panose="02020603050405020304" pitchFamily="18" charset="0"/>
              </a:rPr>
              <a:t>F</a:t>
            </a:r>
            <a:r>
              <a:rPr lang="en-US" altLang="zh-TW" dirty="0">
                <a:latin typeface="Times New Roman" panose="02020603050405020304" pitchFamily="18" charset="0"/>
                <a:ea typeface="新細明體" pitchFamily="18" charset="-120"/>
                <a:cs typeface="Times New Roman" panose="02020603050405020304" pitchFamily="18" charset="0"/>
              </a:rPr>
              <a:t>(</a:t>
            </a:r>
            <a:r>
              <a:rPr lang="en-US" altLang="zh-TW" i="1" dirty="0">
                <a:latin typeface="Times New Roman" panose="02020603050405020304" pitchFamily="18" charset="0"/>
                <a:ea typeface="新細明體" pitchFamily="18" charset="-120"/>
                <a:cs typeface="Times New Roman" panose="02020603050405020304" pitchFamily="18" charset="0"/>
              </a:rPr>
              <a:t>A</a:t>
            </a:r>
            <a:r>
              <a:rPr lang="en-US" altLang="zh-TW" dirty="0">
                <a:latin typeface="Times New Roman" panose="02020603050405020304" pitchFamily="18" charset="0"/>
                <a:ea typeface="新細明體" pitchFamily="18" charset="-120"/>
                <a:cs typeface="Times New Roman" panose="02020603050405020304" pitchFamily="18" charset="0"/>
              </a:rPr>
              <a:t>, </a:t>
            </a:r>
            <a:r>
              <a:rPr lang="en-US" altLang="zh-TW" i="1" dirty="0">
                <a:latin typeface="Times New Roman" panose="02020603050405020304" pitchFamily="18" charset="0"/>
                <a:ea typeface="新細明體" pitchFamily="18" charset="-120"/>
                <a:cs typeface="Times New Roman" panose="02020603050405020304" pitchFamily="18" charset="0"/>
              </a:rPr>
              <a:t>B</a:t>
            </a:r>
            <a:r>
              <a:rPr lang="en-US" altLang="zh-TW" dirty="0">
                <a:latin typeface="Times New Roman" panose="02020603050405020304" pitchFamily="18" charset="0"/>
                <a:ea typeface="新細明體" pitchFamily="18" charset="-120"/>
                <a:cs typeface="Times New Roman" panose="02020603050405020304" pitchFamily="18" charset="0"/>
              </a:rPr>
              <a:t>, </a:t>
            </a:r>
            <a:r>
              <a:rPr lang="en-US" altLang="zh-TW" i="1" dirty="0">
                <a:latin typeface="Times New Roman" panose="02020603050405020304" pitchFamily="18" charset="0"/>
                <a:ea typeface="新細明體" pitchFamily="18" charset="-120"/>
                <a:cs typeface="Times New Roman" panose="02020603050405020304" pitchFamily="18" charset="0"/>
              </a:rPr>
              <a:t>C</a:t>
            </a:r>
            <a:r>
              <a:rPr lang="en-US" altLang="zh-TW" dirty="0">
                <a:latin typeface="Times New Roman" panose="02020603050405020304" pitchFamily="18" charset="0"/>
                <a:ea typeface="新細明體" pitchFamily="18" charset="-120"/>
                <a:cs typeface="Times New Roman" panose="02020603050405020304" pitchFamily="18" charset="0"/>
              </a:rPr>
              <a:t>) </a:t>
            </a:r>
            <a:r>
              <a:rPr lang="en-US" altLang="zh-TW" i="1" dirty="0" smtClean="0">
                <a:latin typeface="Times New Roman" panose="02020603050405020304" pitchFamily="18" charset="0"/>
                <a:ea typeface="新細明體" pitchFamily="18" charset="-120"/>
                <a:cs typeface="Times New Roman" panose="02020603050405020304" pitchFamily="18" charset="0"/>
              </a:rPr>
              <a:t>= </a:t>
            </a:r>
            <a:r>
              <a:rPr lang="en-US" altLang="zh-TW" b="1" i="1" dirty="0">
                <a:solidFill>
                  <a:srgbClr val="FF0000"/>
                </a:solidFill>
                <a:latin typeface="Times New Roman" panose="02020603050405020304" pitchFamily="18" charset="0"/>
                <a:ea typeface="新細明體" pitchFamily="18" charset="-120"/>
                <a:cs typeface="Times New Roman" panose="02020603050405020304" pitchFamily="18" charset="0"/>
              </a:rPr>
              <a:t>C + A'B</a:t>
            </a:r>
          </a:p>
        </p:txBody>
      </p:sp>
      <p:sp>
        <p:nvSpPr>
          <p:cNvPr id="2" name="Rectangle 1"/>
          <p:cNvSpPr/>
          <p:nvPr/>
        </p:nvSpPr>
        <p:spPr>
          <a:xfrm>
            <a:off x="4040659" y="3991232"/>
            <a:ext cx="1223319" cy="1309817"/>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p:cNvSpPr/>
          <p:nvPr/>
        </p:nvSpPr>
        <p:spPr>
          <a:xfrm>
            <a:off x="4856205" y="4090088"/>
            <a:ext cx="1136822" cy="518984"/>
          </a:xfrm>
          <a:prstGeom prst="roundRect">
            <a:avLst/>
          </a:prstGeom>
          <a:noFill/>
          <a:ln w="28575">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97466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34474</TotalTime>
  <Words>3266</Words>
  <Application>Microsoft Office PowerPoint</Application>
  <PresentationFormat>Widescreen</PresentationFormat>
  <Paragraphs>592</Paragraphs>
  <Slides>63</Slides>
  <Notes>17</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2</vt:i4>
      </vt:variant>
      <vt:variant>
        <vt:lpstr>Slide Titles</vt:lpstr>
      </vt:variant>
      <vt:variant>
        <vt:i4>63</vt:i4>
      </vt:variant>
    </vt:vector>
  </HeadingPairs>
  <TitlesOfParts>
    <vt:vector size="78" baseType="lpstr">
      <vt:lpstr>Angsana New</vt:lpstr>
      <vt:lpstr>Arial</vt:lpstr>
      <vt:lpstr>Arial Black</vt:lpstr>
      <vt:lpstr>Book Antiqua</vt:lpstr>
      <vt:lpstr>Calibri</vt:lpstr>
      <vt:lpstr>Calibri Light</vt:lpstr>
      <vt:lpstr>標楷體</vt:lpstr>
      <vt:lpstr>Georgia</vt:lpstr>
      <vt:lpstr>新細明體</vt:lpstr>
      <vt:lpstr>Symbol</vt:lpstr>
      <vt:lpstr>Times New Roman</vt:lpstr>
      <vt:lpstr>Wingdings</vt:lpstr>
      <vt:lpstr>Office Theme</vt:lpstr>
      <vt:lpstr>Equation</vt:lpstr>
      <vt:lpstr>Visio</vt:lpstr>
      <vt:lpstr>  ICT 2103 Digital Logic Design</vt:lpstr>
      <vt:lpstr>PowerPoint Presentation</vt:lpstr>
      <vt:lpstr>Example 1</vt:lpstr>
      <vt:lpstr>Example 2</vt:lpstr>
      <vt:lpstr>Example 3 </vt:lpstr>
      <vt:lpstr>Example 4</vt:lpstr>
      <vt:lpstr>Example 5</vt:lpstr>
      <vt:lpstr>Example 6</vt:lpstr>
      <vt:lpstr>Example 7</vt:lpstr>
      <vt:lpstr>Four-Variable Map</vt:lpstr>
      <vt:lpstr>Problem-08:   Minimize the following boolean function- F(A, B, C, D) = Σm(0, 1, 3, 5, 7, 8, 9, 11, 13, 15)</vt:lpstr>
      <vt:lpstr>Problem-09:   Minimize the following boolean function- F(A, B, C, D) = Σm(0, 1, 3, 5, 7, 8, 9, 11, 13, 15)</vt:lpstr>
      <vt:lpstr>Example 10</vt:lpstr>
      <vt:lpstr>Example11</vt:lpstr>
      <vt:lpstr>Example 12</vt:lpstr>
      <vt:lpstr>Problem-13:   Minimize the following Boolean function- F(A, B, C, D) = Σm(0, 1, 2, 5, 7, 8, 9, 10, 13, 15) </vt:lpstr>
      <vt:lpstr>Now, F(A, B, C, D) = (A’B + AB)(C’D + CD) + (A’B’ + A’B + AB + AB’)C’D + (A’B’ + AB’)(C’D’ + CD’) = BD + C’D + B’D’   Thus, minimized Boolean expression is- F(A, B, C, D) = BD + C’D + B’D’</vt:lpstr>
      <vt:lpstr>Don't-Care Conditions</vt:lpstr>
      <vt:lpstr>Problem-14:   Minimize the following boolean function- F(A, B, C, D) = Σm(1, 3, 4, 6, 8, 9, 11, 13, 15) + Σd(0, 2, 14)   </vt:lpstr>
      <vt:lpstr>Problem-14:   Minimize the following boolean function- F(A, B, C, D) = Σm(1, 3, 4, 6, 8, 9, 11, 13, 15) + Σd(0, 2, 14)   </vt:lpstr>
      <vt:lpstr>Example 15</vt:lpstr>
      <vt:lpstr>PowerPoint Presentation</vt:lpstr>
      <vt:lpstr>Five-Variable Map</vt:lpstr>
      <vt:lpstr>Example 20</vt:lpstr>
      <vt:lpstr>K-Map: Six-Variables</vt:lpstr>
      <vt:lpstr>PowerPoint Presentation</vt:lpstr>
      <vt:lpstr>Design Procedure</vt:lpstr>
      <vt:lpstr>Design of BCD to Excess -3 Code Converter Circuit</vt:lpstr>
      <vt:lpstr>Maps for Code Conversion…. Example</vt:lpstr>
      <vt:lpstr>Maps for Code Conversion…. Example</vt:lpstr>
      <vt:lpstr>Logic Diagram for the Converter</vt:lpstr>
      <vt:lpstr>Logic Diagram for the Converter</vt:lpstr>
      <vt:lpstr>Design of BCD to Gray Code Converter Circuit</vt:lpstr>
      <vt:lpstr>Application of Combinational Circuit</vt:lpstr>
      <vt:lpstr>PowerPoint Presentation</vt:lpstr>
      <vt:lpstr>Parity Generation and Checking</vt:lpstr>
      <vt:lpstr>Parity Generation and Checking</vt:lpstr>
      <vt:lpstr>Even Parity Generator</vt:lpstr>
      <vt:lpstr>Even Parity Checker</vt:lpstr>
      <vt:lpstr>Even Parity Checker</vt:lpstr>
      <vt:lpstr>Parity Generation and Checking</vt:lpstr>
      <vt:lpstr>Even Parity Checker</vt:lpstr>
      <vt:lpstr>Application of Combinational Circuit</vt:lpstr>
      <vt:lpstr>Encoders</vt:lpstr>
      <vt:lpstr>Encoders</vt:lpstr>
      <vt:lpstr>Decoder Circuit </vt:lpstr>
      <vt:lpstr>Decoders</vt:lpstr>
      <vt:lpstr>Decoders</vt:lpstr>
      <vt:lpstr>Decoders</vt:lpstr>
      <vt:lpstr>Decoders</vt:lpstr>
      <vt:lpstr>What is a Multiplexer (MUX)?</vt:lpstr>
      <vt:lpstr>Typical Application of a MUX</vt:lpstr>
      <vt:lpstr>4-to-1 Multiplexer (MUX)</vt:lpstr>
      <vt:lpstr>4-to-1 Multiplexer Waveforms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Logic Design</dc:title>
  <dc:creator>Hp</dc:creator>
  <cp:lastModifiedBy>Prof. Shahin</cp:lastModifiedBy>
  <cp:revision>287</cp:revision>
  <dcterms:created xsi:type="dcterms:W3CDTF">2021-06-16T02:53:36Z</dcterms:created>
  <dcterms:modified xsi:type="dcterms:W3CDTF">2024-03-24T04:19:39Z</dcterms:modified>
</cp:coreProperties>
</file>