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842" r:id="rId2"/>
    <p:sldId id="990" r:id="rId3"/>
    <p:sldId id="991" r:id="rId4"/>
    <p:sldId id="992" r:id="rId5"/>
    <p:sldId id="993" r:id="rId6"/>
    <p:sldId id="994" r:id="rId7"/>
    <p:sldId id="995" r:id="rId8"/>
    <p:sldId id="996" r:id="rId9"/>
    <p:sldId id="997" r:id="rId10"/>
    <p:sldId id="998" r:id="rId11"/>
    <p:sldId id="999" r:id="rId12"/>
    <p:sldId id="1000" r:id="rId13"/>
    <p:sldId id="1001" r:id="rId14"/>
    <p:sldId id="1002" r:id="rId15"/>
    <p:sldId id="1003" r:id="rId16"/>
    <p:sldId id="1004" r:id="rId17"/>
    <p:sldId id="1005" r:id="rId18"/>
    <p:sldId id="1006" r:id="rId19"/>
    <p:sldId id="1007" r:id="rId20"/>
    <p:sldId id="1008" r:id="rId21"/>
    <p:sldId id="1009" r:id="rId22"/>
    <p:sldId id="1010" r:id="rId23"/>
    <p:sldId id="1011" r:id="rId24"/>
    <p:sldId id="1012" r:id="rId25"/>
    <p:sldId id="1013" r:id="rId26"/>
    <p:sldId id="1014" r:id="rId27"/>
    <p:sldId id="1015" r:id="rId28"/>
    <p:sldId id="1016" r:id="rId29"/>
    <p:sldId id="1017" r:id="rId30"/>
    <p:sldId id="1018" r:id="rId31"/>
    <p:sldId id="1019" r:id="rId32"/>
    <p:sldId id="1020" r:id="rId33"/>
    <p:sldId id="1021" r:id="rId34"/>
    <p:sldId id="1022" r:id="rId35"/>
    <p:sldId id="1023" r:id="rId36"/>
    <p:sldId id="1024" r:id="rId37"/>
    <p:sldId id="1025" r:id="rId38"/>
    <p:sldId id="1026" r:id="rId39"/>
    <p:sldId id="1027" r:id="rId40"/>
    <p:sldId id="1028" r:id="rId41"/>
    <p:sldId id="1029" r:id="rId42"/>
    <p:sldId id="1030" r:id="rId43"/>
    <p:sldId id="1031" r:id="rId44"/>
    <p:sldId id="1032" r:id="rId45"/>
    <p:sldId id="1033" r:id="rId46"/>
    <p:sldId id="1034" r:id="rId47"/>
    <p:sldId id="1035" r:id="rId48"/>
    <p:sldId id="989"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660"/>
  </p:normalViewPr>
  <p:slideViewPr>
    <p:cSldViewPr snapToGrid="0">
      <p:cViewPr varScale="1">
        <p:scale>
          <a:sx n="62" d="100"/>
          <a:sy n="62" d="100"/>
        </p:scale>
        <p:origin x="102" y="18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BB6CB1-E68F-4D73-823E-A8BC1F688334}" type="datetimeFigureOut">
              <a:rPr lang="en-US" smtClean="0"/>
              <a:t>14-May-24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6A96D5-8203-4106-B728-4283ED3E3C16}" type="slidenum">
              <a:rPr lang="en-US" smtClean="0"/>
              <a:t>‹#›</a:t>
            </a:fld>
            <a:endParaRPr lang="en-US"/>
          </a:p>
        </p:txBody>
      </p:sp>
    </p:spTree>
    <p:extLst>
      <p:ext uri="{BB962C8B-B14F-4D97-AF65-F5344CB8AC3E}">
        <p14:creationId xmlns:p14="http://schemas.microsoft.com/office/powerpoint/2010/main" val="3286361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Shape 349"/>
          <p:cNvSpPr>
            <a:spLocks noGrp="1" noRot="1" noChangeAspect="1"/>
          </p:cNvSpPr>
          <p:nvPr>
            <p:ph type="sldImg" idx="2"/>
          </p:nvPr>
        </p:nvSpPr>
        <p:spPr>
          <a:xfrm>
            <a:off x="381000" y="685800"/>
            <a:ext cx="6096000" cy="3429000"/>
          </a:xfrm>
          <a:custGeom>
            <a:avLst/>
            <a:gdLst/>
            <a:ahLst/>
            <a:cxnLst/>
            <a:rect l="0" t="0" r="0" b="0"/>
            <a:pathLst>
              <a:path w="120000" h="120000" extrusionOk="0">
                <a:moveTo>
                  <a:pt x="0" y="0"/>
                </a:moveTo>
                <a:lnTo>
                  <a:pt x="120000" y="0"/>
                </a:lnTo>
                <a:lnTo>
                  <a:pt x="120000" y="120000"/>
                </a:lnTo>
                <a:lnTo>
                  <a:pt x="0" y="120000"/>
                </a:lnTo>
                <a:close/>
              </a:path>
            </a:pathLst>
          </a:custGeom>
        </p:spPr>
      </p:sp>
      <p:sp>
        <p:nvSpPr>
          <p:cNvPr id="350" name="Shape 350"/>
          <p:cNvSpPr txBox="1">
            <a:spLocks noGrp="1"/>
          </p:cNvSpPr>
          <p:nvPr>
            <p:ph type="body" idx="1"/>
          </p:nvPr>
        </p:nvSpPr>
        <p:spPr>
          <a:xfrm>
            <a:off x="685800" y="4343400"/>
            <a:ext cx="5486400" cy="4114800"/>
          </a:xfrm>
          <a:prstGeom prst="rect">
            <a:avLst/>
          </a:prstGeom>
        </p:spPr>
        <p:txBody>
          <a:bodyPr wrap="square" lIns="91425" tIns="91425" rIns="91425" bIns="91425" anchor="t" anchorCtr="0">
            <a:noAutofit/>
          </a:bodyPr>
          <a:lstStyle/>
          <a:p>
            <a:pPr lvl="0" rtl="0">
              <a:spcBef>
                <a:spcPts val="0"/>
              </a:spcBef>
              <a:buNone/>
            </a:pPr>
            <a:endParaRPr dirty="0"/>
          </a:p>
        </p:txBody>
      </p:sp>
    </p:spTree>
    <p:extLst>
      <p:ext uri="{BB962C8B-B14F-4D97-AF65-F5344CB8AC3E}">
        <p14:creationId xmlns:p14="http://schemas.microsoft.com/office/powerpoint/2010/main" val="34551609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61B0083-C4EF-472F-8005-37042E889C08}" type="datetimeFigureOut">
              <a:rPr lang="en-US" smtClean="0"/>
              <a:t>14-May-24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602990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14-May-24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891472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14-May-24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9107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cSld name="1_Section header">
    <p:spTree>
      <p:nvGrpSpPr>
        <p:cNvPr id="1" name="Shape 13"/>
        <p:cNvGrpSpPr/>
        <p:nvPr/>
      </p:nvGrpSpPr>
      <p:grpSpPr>
        <a:xfrm>
          <a:off x="0" y="0"/>
          <a:ext cx="0" cy="0"/>
          <a:chOff x="0" y="0"/>
          <a:chExt cx="0" cy="0"/>
        </a:xfrm>
      </p:grpSpPr>
      <p:sp>
        <p:nvSpPr>
          <p:cNvPr id="14" name="Shape 14"/>
          <p:cNvSpPr txBox="1">
            <a:spLocks noGrp="1"/>
          </p:cNvSpPr>
          <p:nvPr>
            <p:ph type="title"/>
          </p:nvPr>
        </p:nvSpPr>
        <p:spPr>
          <a:xfrm>
            <a:off x="415600" y="2867800"/>
            <a:ext cx="11360800" cy="1122400"/>
          </a:xfrm>
          <a:prstGeom prst="rect">
            <a:avLst/>
          </a:prstGeom>
        </p:spPr>
        <p:txBody>
          <a:bodyPr wrap="square" lIns="121897" tIns="121897" rIns="121897" bIns="121897" anchor="ctr" anchorCtr="0"/>
          <a:lstStyle>
            <a:lvl1pPr lvl="0" algn="ctr">
              <a:spcBef>
                <a:spcPts val="0"/>
              </a:spcBef>
              <a:buSzPct val="100000"/>
              <a:defRPr sz="4800"/>
            </a:lvl1pPr>
            <a:lvl2pPr lvl="1" algn="ctr">
              <a:spcBef>
                <a:spcPts val="0"/>
              </a:spcBef>
              <a:buSzPct val="100000"/>
              <a:defRPr sz="4800"/>
            </a:lvl2pPr>
            <a:lvl3pPr lvl="2" algn="ctr">
              <a:spcBef>
                <a:spcPts val="0"/>
              </a:spcBef>
              <a:buSzPct val="100000"/>
              <a:defRPr sz="4800"/>
            </a:lvl3pPr>
            <a:lvl4pPr lvl="3" algn="ctr">
              <a:spcBef>
                <a:spcPts val="0"/>
              </a:spcBef>
              <a:buSzPct val="100000"/>
              <a:defRPr sz="4800"/>
            </a:lvl4pPr>
            <a:lvl5pPr lvl="4" algn="ctr">
              <a:spcBef>
                <a:spcPts val="0"/>
              </a:spcBef>
              <a:buSzPct val="100000"/>
              <a:defRPr sz="4800"/>
            </a:lvl5pPr>
            <a:lvl6pPr lvl="5" algn="ctr">
              <a:spcBef>
                <a:spcPts val="0"/>
              </a:spcBef>
              <a:buSzPct val="100000"/>
              <a:defRPr sz="4800"/>
            </a:lvl6pPr>
            <a:lvl7pPr lvl="6" algn="ctr">
              <a:spcBef>
                <a:spcPts val="0"/>
              </a:spcBef>
              <a:buSzPct val="100000"/>
              <a:defRPr sz="4800"/>
            </a:lvl7pPr>
            <a:lvl8pPr lvl="7" algn="ctr">
              <a:spcBef>
                <a:spcPts val="0"/>
              </a:spcBef>
              <a:buSzPct val="100000"/>
              <a:defRPr sz="4800"/>
            </a:lvl8pPr>
            <a:lvl9pPr lvl="8" algn="ctr">
              <a:spcBef>
                <a:spcPts val="0"/>
              </a:spcBef>
              <a:buSzPct val="100000"/>
              <a:defRPr sz="4800"/>
            </a:lvl9pPr>
          </a:lstStyle>
          <a:p>
            <a:endParaRPr/>
          </a:p>
        </p:txBody>
      </p:sp>
      <p:sp>
        <p:nvSpPr>
          <p:cNvPr id="15" name="Shape 15"/>
          <p:cNvSpPr txBox="1">
            <a:spLocks noGrp="1"/>
          </p:cNvSpPr>
          <p:nvPr>
            <p:ph type="sldNum" idx="12"/>
          </p:nvPr>
        </p:nvSpPr>
        <p:spPr>
          <a:xfrm>
            <a:off x="11296611" y="6217623"/>
            <a:ext cx="731600" cy="524800"/>
          </a:xfrm>
          <a:prstGeom prst="rect">
            <a:avLst/>
          </a:prstGeom>
        </p:spPr>
        <p:txBody>
          <a:bodyPr wrap="square" lIns="121897" tIns="121897" rIns="121897" bIns="121897"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3446819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61B0083-C4EF-472F-8005-37042E889C08}" type="datetimeFigureOut">
              <a:rPr lang="en-US" smtClean="0"/>
              <a:t>14-May-24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8450280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61B0083-C4EF-472F-8005-37042E889C08}" type="datetimeFigureOut">
              <a:rPr lang="en-US" smtClean="0"/>
              <a:t>14-May-24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48600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61B0083-C4EF-472F-8005-37042E889C08}" type="datetimeFigureOut">
              <a:rPr lang="en-US" smtClean="0"/>
              <a:t>14-May-24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3023556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61B0083-C4EF-472F-8005-37042E889C08}" type="datetimeFigureOut">
              <a:rPr lang="en-US" smtClean="0"/>
              <a:t>14-May-24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7704966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1B0083-C4EF-472F-8005-37042E889C08}" type="datetimeFigureOut">
              <a:rPr lang="en-US" smtClean="0"/>
              <a:t>14-May-24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54890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1B0083-C4EF-472F-8005-37042E889C08}" type="datetimeFigureOut">
              <a:rPr lang="en-US" smtClean="0"/>
              <a:t>14-May-24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33350160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14-May-24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1086827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61B0083-C4EF-472F-8005-37042E889C08}" type="datetimeFigureOut">
              <a:rPr lang="en-US" smtClean="0"/>
              <a:t>14-May-24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8AF0B-5B29-4F23-9709-C2E147FD5580}" type="slidenum">
              <a:rPr lang="en-US" smtClean="0"/>
              <a:t>‹#›</a:t>
            </a:fld>
            <a:endParaRPr lang="en-US"/>
          </a:p>
        </p:txBody>
      </p:sp>
    </p:spTree>
    <p:extLst>
      <p:ext uri="{BB962C8B-B14F-4D97-AF65-F5344CB8AC3E}">
        <p14:creationId xmlns:p14="http://schemas.microsoft.com/office/powerpoint/2010/main" val="29260625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1B0083-C4EF-472F-8005-37042E889C08}" type="datetimeFigureOut">
              <a:rPr lang="en-US" smtClean="0"/>
              <a:t>14-May-24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C8AF0B-5B29-4F23-9709-C2E147FD5580}" type="slidenum">
              <a:rPr lang="en-US" smtClean="0"/>
              <a:t>‹#›</a:t>
            </a:fld>
            <a:endParaRPr lang="en-US"/>
          </a:p>
        </p:txBody>
      </p:sp>
    </p:spTree>
    <p:extLst>
      <p:ext uri="{BB962C8B-B14F-4D97-AF65-F5344CB8AC3E}">
        <p14:creationId xmlns:p14="http://schemas.microsoft.com/office/powerpoint/2010/main" val="32103596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oleObject" Target="../embeddings/oleObject6.bin"/><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7.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2.bin"/><Relationship Id="rId1" Type="http://schemas.openxmlformats.org/officeDocument/2006/relationships/slideLayout" Target="../slideLayouts/slideLayout2.xml"/><Relationship Id="rId5" Type="http://schemas.openxmlformats.org/officeDocument/2006/relationships/image" Target="../media/image4.emf"/><Relationship Id="rId4"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oleObject" Target="../embeddings/oleObject4.bin"/><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7919" y="1122218"/>
            <a:ext cx="9888680" cy="1350818"/>
          </a:xfrm>
        </p:spPr>
        <p:txBody>
          <a:bodyPr>
            <a:noAutofit/>
          </a:bodyPr>
          <a:lstStyle/>
          <a:p>
            <a:br>
              <a:rPr lang="en-US" sz="4800" dirty="0">
                <a:latin typeface="Times New Roman" panose="02020603050405020304" pitchFamily="18" charset="0"/>
                <a:ea typeface="標楷體" pitchFamily="65" charset="-120"/>
                <a:cs typeface="Times New Roman" panose="02020603050405020304" pitchFamily="18" charset="0"/>
              </a:rPr>
            </a:br>
            <a:br>
              <a:rPr lang="en-US" sz="4800" dirty="0">
                <a:latin typeface="Times New Roman" panose="02020603050405020304" pitchFamily="18" charset="0"/>
                <a:ea typeface="標楷體" pitchFamily="65" charset="-120"/>
                <a:cs typeface="Times New Roman" panose="02020603050405020304" pitchFamily="18" charset="0"/>
              </a:rPr>
            </a:br>
            <a:r>
              <a:rPr lang="en-US" sz="4800" dirty="0">
                <a:latin typeface="Times New Roman" panose="02020603050405020304" pitchFamily="18" charset="0"/>
                <a:ea typeface="標楷體" pitchFamily="65" charset="-120"/>
                <a:cs typeface="Times New Roman" panose="02020603050405020304" pitchFamily="18" charset="0"/>
              </a:rPr>
              <a:t>ICT 2103 </a:t>
            </a:r>
            <a:r>
              <a:rPr kumimoji="1" lang="en-US" altLang="zh-TW" sz="4800" i="0" u="none" dirty="0">
                <a:solidFill>
                  <a:schemeClr val="tx1"/>
                </a:solidFill>
                <a:latin typeface="Book Antiqua" panose="02040602050305030304" pitchFamily="18" charset="0"/>
              </a:rPr>
              <a:t>Digital </a:t>
            </a:r>
            <a:r>
              <a:rPr kumimoji="1" lang="tr-TR" altLang="zh-TW" sz="4800" i="0" u="none" dirty="0">
                <a:solidFill>
                  <a:schemeClr val="tx1"/>
                </a:solidFill>
                <a:latin typeface="Book Antiqua" panose="02040602050305030304" pitchFamily="18" charset="0"/>
              </a:rPr>
              <a:t>Logic</a:t>
            </a:r>
            <a:r>
              <a:rPr kumimoji="1" lang="en-US" altLang="zh-TW" sz="4800" i="0" u="none" dirty="0">
                <a:solidFill>
                  <a:schemeClr val="tx1"/>
                </a:solidFill>
                <a:latin typeface="Book Antiqua" panose="02040602050305030304" pitchFamily="18" charset="0"/>
              </a:rPr>
              <a:t> Design</a:t>
            </a:r>
            <a:endParaRPr lang="en-US" sz="4800" dirty="0"/>
          </a:p>
        </p:txBody>
      </p:sp>
      <p:sp>
        <p:nvSpPr>
          <p:cNvPr id="3" name="Subtitle 2"/>
          <p:cNvSpPr>
            <a:spLocks noGrp="1"/>
          </p:cNvSpPr>
          <p:nvPr>
            <p:ph type="subTitle" idx="1"/>
          </p:nvPr>
        </p:nvSpPr>
        <p:spPr>
          <a:xfrm>
            <a:off x="1007919" y="2473036"/>
            <a:ext cx="10048009" cy="4634346"/>
          </a:xfrm>
        </p:spPr>
        <p:txBody>
          <a:bodyPr>
            <a:normAutofit/>
          </a:bodyPr>
          <a:lstStyle/>
          <a:p>
            <a:r>
              <a:rPr lang="en-US" sz="3600" dirty="0">
                <a:latin typeface="Times New Roman" panose="02020603050405020304" pitchFamily="18" charset="0"/>
                <a:ea typeface="標楷體" pitchFamily="65" charset="-120"/>
                <a:cs typeface="Times New Roman" panose="02020603050405020304" pitchFamily="18" charset="0"/>
              </a:rPr>
              <a:t>Prof. Dr. Muhammad </a:t>
            </a:r>
            <a:r>
              <a:rPr lang="en-US" sz="3600" dirty="0" err="1">
                <a:latin typeface="Times New Roman" panose="02020603050405020304" pitchFamily="18" charset="0"/>
                <a:ea typeface="標楷體" pitchFamily="65" charset="-120"/>
                <a:cs typeface="Times New Roman" panose="02020603050405020304" pitchFamily="18" charset="0"/>
              </a:rPr>
              <a:t>Shahin</a:t>
            </a:r>
            <a:r>
              <a:rPr lang="en-US" sz="3600" dirty="0">
                <a:latin typeface="Times New Roman" panose="02020603050405020304" pitchFamily="18" charset="0"/>
                <a:ea typeface="標楷體" pitchFamily="65" charset="-120"/>
                <a:cs typeface="Times New Roman" panose="02020603050405020304" pitchFamily="18" charset="0"/>
              </a:rPr>
              <a:t> Uddin</a:t>
            </a:r>
          </a:p>
          <a:p>
            <a:r>
              <a:rPr lang="en-US" sz="3600" dirty="0" err="1">
                <a:latin typeface="Times New Roman" panose="02020603050405020304" pitchFamily="18" charset="0"/>
                <a:ea typeface="標楷體" pitchFamily="65" charset="-120"/>
                <a:cs typeface="Times New Roman" panose="02020603050405020304" pitchFamily="18" charset="0"/>
              </a:rPr>
              <a:t>Email:shahin.uddin@mbstu.ac.bd</a:t>
            </a:r>
            <a:endParaRPr lang="en-US" sz="3600" dirty="0">
              <a:latin typeface="Times New Roman" panose="02020603050405020304" pitchFamily="18" charset="0"/>
              <a:ea typeface="標楷體" pitchFamily="65" charset="-120"/>
              <a:cs typeface="Times New Roman" panose="02020603050405020304" pitchFamily="18" charset="0"/>
            </a:endParaRPr>
          </a:p>
        </p:txBody>
      </p:sp>
    </p:spTree>
    <p:extLst>
      <p:ext uri="{BB962C8B-B14F-4D97-AF65-F5344CB8AC3E}">
        <p14:creationId xmlns:p14="http://schemas.microsoft.com/office/powerpoint/2010/main" val="30063779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9425"/>
          </a:xfrm>
        </p:spPr>
        <p:txBody>
          <a:bodyPr>
            <a:normAutofit fontScale="90000"/>
          </a:bodyPr>
          <a:lstStyle/>
          <a:p>
            <a:pPr>
              <a:defRPr/>
            </a:pPr>
            <a:r>
              <a:rPr lang="en-US" dirty="0">
                <a:latin typeface="Times New Roman" pitchFamily="18" charset="0"/>
                <a:cs typeface="Times New Roman" pitchFamily="18" charset="0"/>
              </a:rPr>
              <a:t>Controlled Latches (Task 1)</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sz="2400" i="1" dirty="0">
                <a:latin typeface="Times New Roman" pitchFamily="18" charset="0"/>
                <a:cs typeface="Times New Roman" pitchFamily="18" charset="0"/>
              </a:rPr>
              <a:t> D</a:t>
            </a:r>
            <a:r>
              <a:rPr lang="en-US" sz="2400" dirty="0">
                <a:latin typeface="Times New Roman" pitchFamily="18" charset="0"/>
                <a:cs typeface="Times New Roman" pitchFamily="18" charset="0"/>
              </a:rPr>
              <a:t> Latch (D = Data)</a:t>
            </a:r>
          </a:p>
        </p:txBody>
      </p:sp>
      <p:graphicFrame>
        <p:nvGraphicFramePr>
          <p:cNvPr id="6" name="Group 4"/>
          <p:cNvGraphicFramePr>
            <a:graphicFrameLocks noGrp="1"/>
          </p:cNvGraphicFramePr>
          <p:nvPr>
            <p:extLst>
              <p:ext uri="{D42A27DB-BD31-4B8C-83A1-F6EECF244321}">
                <p14:modId xmlns:p14="http://schemas.microsoft.com/office/powerpoint/2010/main" val="1411422312"/>
              </p:ext>
            </p:extLst>
          </p:nvPr>
        </p:nvGraphicFramePr>
        <p:xfrm>
          <a:off x="1873250" y="4291013"/>
          <a:ext cx="2159000" cy="1727200"/>
        </p:xfrm>
        <a:graphic>
          <a:graphicData uri="http://schemas.openxmlformats.org/drawingml/2006/table">
            <a:tbl>
              <a:tblPr/>
              <a:tblGrid>
                <a:gridCol w="1260475">
                  <a:extLst>
                    <a:ext uri="{9D8B030D-6E8A-4147-A177-3AD203B41FA5}">
                      <a16:colId xmlns:a16="http://schemas.microsoft.com/office/drawing/2014/main" val="20000"/>
                    </a:ext>
                  </a:extLst>
                </a:gridCol>
                <a:gridCol w="898525">
                  <a:extLst>
                    <a:ext uri="{9D8B030D-6E8A-4147-A177-3AD203B41FA5}">
                      <a16:colId xmlns:a16="http://schemas.microsoft.com/office/drawing/2014/main" val="20001"/>
                    </a:ext>
                  </a:extLst>
                </a:gridCol>
              </a:tblGrid>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C  D</a:t>
                      </a:r>
                      <a:endParaRPr kumimoji="0" lang="en-US" sz="2400" b="0"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endParaRPr kumimoji="0" lang="en-US" sz="2400" b="0" i="1" u="none" strike="noStrike" cap="none" normalizeH="0" baseline="-25000">
                        <a:ln>
                          <a:noFill/>
                        </a:ln>
                        <a:solidFill>
                          <a:schemeClr val="tx1"/>
                        </a:solidFill>
                        <a:effectLst/>
                        <a:latin typeface="Times New Roman" pitchFamily="18" charset="0"/>
                        <a:cs typeface="Times New Roman" pitchFamily="18" charset="0"/>
                      </a:endParaRP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  x</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2500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3"/>
          <p:cNvSpPr>
            <a:spLocks noChangeArrowheads="1"/>
          </p:cNvSpPr>
          <p:nvPr/>
        </p:nvSpPr>
        <p:spPr bwMode="auto">
          <a:xfrm>
            <a:off x="4136659" y="4670425"/>
            <a:ext cx="1620838"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Set</a:t>
            </a:r>
          </a:p>
        </p:txBody>
      </p:sp>
      <p:sp>
        <p:nvSpPr>
          <p:cNvPr id="8" name="Line 25"/>
          <p:cNvSpPr>
            <a:spLocks noChangeShapeType="1"/>
          </p:cNvSpPr>
          <p:nvPr/>
        </p:nvSpPr>
        <p:spPr bwMode="auto">
          <a:xfrm>
            <a:off x="6372225" y="2168525"/>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26"/>
          <p:cNvSpPr>
            <a:spLocks noChangeShapeType="1"/>
          </p:cNvSpPr>
          <p:nvPr/>
        </p:nvSpPr>
        <p:spPr bwMode="auto">
          <a:xfrm rot="16200000">
            <a:off x="6552407"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27"/>
          <p:cNvSpPr>
            <a:spLocks noChangeShapeType="1"/>
          </p:cNvSpPr>
          <p:nvPr/>
        </p:nvSpPr>
        <p:spPr bwMode="auto">
          <a:xfrm>
            <a:off x="6732588" y="1808163"/>
            <a:ext cx="36036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28"/>
          <p:cNvSpPr>
            <a:spLocks noChangeShapeType="1"/>
          </p:cNvSpPr>
          <p:nvPr/>
        </p:nvSpPr>
        <p:spPr bwMode="auto">
          <a:xfrm rot="16200000">
            <a:off x="6912769"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 name="Line 29"/>
          <p:cNvSpPr>
            <a:spLocks noChangeShapeType="1"/>
          </p:cNvSpPr>
          <p:nvPr/>
        </p:nvSpPr>
        <p:spPr bwMode="auto">
          <a:xfrm>
            <a:off x="7092950" y="2168525"/>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 name="Line 30"/>
          <p:cNvSpPr>
            <a:spLocks noChangeShapeType="1"/>
          </p:cNvSpPr>
          <p:nvPr/>
        </p:nvSpPr>
        <p:spPr bwMode="auto">
          <a:xfrm rot="16200000">
            <a:off x="7273132"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 name="Line 31"/>
          <p:cNvSpPr>
            <a:spLocks noChangeShapeType="1"/>
          </p:cNvSpPr>
          <p:nvPr/>
        </p:nvSpPr>
        <p:spPr bwMode="auto">
          <a:xfrm>
            <a:off x="7453313" y="1808163"/>
            <a:ext cx="36036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 name="Line 32"/>
          <p:cNvSpPr>
            <a:spLocks noChangeShapeType="1"/>
          </p:cNvSpPr>
          <p:nvPr/>
        </p:nvSpPr>
        <p:spPr bwMode="auto">
          <a:xfrm rot="16200000">
            <a:off x="7633494"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 name="Line 33"/>
          <p:cNvSpPr>
            <a:spLocks noChangeShapeType="1"/>
          </p:cNvSpPr>
          <p:nvPr/>
        </p:nvSpPr>
        <p:spPr bwMode="auto">
          <a:xfrm>
            <a:off x="7813675" y="2168525"/>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 name="Line 34"/>
          <p:cNvSpPr>
            <a:spLocks noChangeShapeType="1"/>
          </p:cNvSpPr>
          <p:nvPr/>
        </p:nvSpPr>
        <p:spPr bwMode="auto">
          <a:xfrm rot="16200000">
            <a:off x="7993857"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 name="Line 35"/>
          <p:cNvSpPr>
            <a:spLocks noChangeShapeType="1"/>
          </p:cNvSpPr>
          <p:nvPr/>
        </p:nvSpPr>
        <p:spPr bwMode="auto">
          <a:xfrm>
            <a:off x="8174038" y="1808163"/>
            <a:ext cx="36036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 name="Line 36"/>
          <p:cNvSpPr>
            <a:spLocks noChangeShapeType="1"/>
          </p:cNvSpPr>
          <p:nvPr/>
        </p:nvSpPr>
        <p:spPr bwMode="auto">
          <a:xfrm rot="16200000">
            <a:off x="8354219"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Line 37"/>
          <p:cNvSpPr>
            <a:spLocks noChangeShapeType="1"/>
          </p:cNvSpPr>
          <p:nvPr/>
        </p:nvSpPr>
        <p:spPr bwMode="auto">
          <a:xfrm>
            <a:off x="8532813" y="2168525"/>
            <a:ext cx="36036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 name="Rectangle 38"/>
          <p:cNvSpPr>
            <a:spLocks noChangeArrowheads="1"/>
          </p:cNvSpPr>
          <p:nvPr/>
        </p:nvSpPr>
        <p:spPr bwMode="auto">
          <a:xfrm>
            <a:off x="6011863" y="1808163"/>
            <a:ext cx="2032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C</a:t>
            </a:r>
          </a:p>
        </p:txBody>
      </p:sp>
      <p:sp>
        <p:nvSpPr>
          <p:cNvPr id="22" name="Rectangle 39"/>
          <p:cNvSpPr>
            <a:spLocks noChangeArrowheads="1"/>
          </p:cNvSpPr>
          <p:nvPr/>
        </p:nvSpPr>
        <p:spPr bwMode="auto">
          <a:xfrm>
            <a:off x="6372225" y="1268413"/>
            <a:ext cx="23399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Timing Diagram</a:t>
            </a:r>
          </a:p>
        </p:txBody>
      </p:sp>
      <p:sp>
        <p:nvSpPr>
          <p:cNvPr id="23" name="Rectangle 40"/>
          <p:cNvSpPr>
            <a:spLocks noChangeArrowheads="1"/>
          </p:cNvSpPr>
          <p:nvPr/>
        </p:nvSpPr>
        <p:spPr bwMode="auto">
          <a:xfrm>
            <a:off x="6011863" y="2528888"/>
            <a:ext cx="220662"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D</a:t>
            </a:r>
          </a:p>
        </p:txBody>
      </p:sp>
      <p:sp>
        <p:nvSpPr>
          <p:cNvPr id="24" name="Line 41"/>
          <p:cNvSpPr>
            <a:spLocks noChangeShapeType="1"/>
          </p:cNvSpPr>
          <p:nvPr/>
        </p:nvSpPr>
        <p:spPr bwMode="auto">
          <a:xfrm>
            <a:off x="6372225" y="2889250"/>
            <a:ext cx="1793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 name="Line 42"/>
          <p:cNvSpPr>
            <a:spLocks noChangeShapeType="1"/>
          </p:cNvSpPr>
          <p:nvPr/>
        </p:nvSpPr>
        <p:spPr bwMode="auto">
          <a:xfrm rot="16200000">
            <a:off x="6371432"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 name="Line 43"/>
          <p:cNvSpPr>
            <a:spLocks noChangeShapeType="1"/>
          </p:cNvSpPr>
          <p:nvPr/>
        </p:nvSpPr>
        <p:spPr bwMode="auto">
          <a:xfrm>
            <a:off x="6543675" y="2516188"/>
            <a:ext cx="365125"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 name="Line 44"/>
          <p:cNvSpPr>
            <a:spLocks noChangeShapeType="1"/>
          </p:cNvSpPr>
          <p:nvPr/>
        </p:nvSpPr>
        <p:spPr bwMode="auto">
          <a:xfrm rot="16200000">
            <a:off x="6750844" y="26963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Line 45"/>
          <p:cNvSpPr>
            <a:spLocks noChangeShapeType="1"/>
          </p:cNvSpPr>
          <p:nvPr/>
        </p:nvSpPr>
        <p:spPr bwMode="auto">
          <a:xfrm>
            <a:off x="6908800" y="2881313"/>
            <a:ext cx="73183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46"/>
          <p:cNvSpPr>
            <a:spLocks noChangeShapeType="1"/>
          </p:cNvSpPr>
          <p:nvPr/>
        </p:nvSpPr>
        <p:spPr bwMode="auto">
          <a:xfrm rot="16200000">
            <a:off x="7430294"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47"/>
          <p:cNvSpPr>
            <a:spLocks noChangeShapeType="1"/>
          </p:cNvSpPr>
          <p:nvPr/>
        </p:nvSpPr>
        <p:spPr bwMode="auto">
          <a:xfrm>
            <a:off x="7624763" y="2528888"/>
            <a:ext cx="1096962"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48"/>
          <p:cNvSpPr>
            <a:spLocks noChangeShapeType="1"/>
          </p:cNvSpPr>
          <p:nvPr/>
        </p:nvSpPr>
        <p:spPr bwMode="auto">
          <a:xfrm rot="16200000">
            <a:off x="8533607"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 name="Line 49"/>
          <p:cNvSpPr>
            <a:spLocks noChangeShapeType="1"/>
          </p:cNvSpPr>
          <p:nvPr/>
        </p:nvSpPr>
        <p:spPr bwMode="auto">
          <a:xfrm>
            <a:off x="8712200" y="2889250"/>
            <a:ext cx="1793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Rectangle 50"/>
          <p:cNvSpPr>
            <a:spLocks noChangeArrowheads="1"/>
          </p:cNvSpPr>
          <p:nvPr/>
        </p:nvSpPr>
        <p:spPr bwMode="auto">
          <a:xfrm>
            <a:off x="6011863" y="3263900"/>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Q</a:t>
            </a:r>
          </a:p>
        </p:txBody>
      </p:sp>
      <p:sp>
        <p:nvSpPr>
          <p:cNvPr id="34" name="Line 51"/>
          <p:cNvSpPr>
            <a:spLocks noChangeShapeType="1"/>
          </p:cNvSpPr>
          <p:nvPr/>
        </p:nvSpPr>
        <p:spPr bwMode="auto">
          <a:xfrm>
            <a:off x="6372225" y="3608388"/>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 name="Line 58"/>
          <p:cNvSpPr>
            <a:spLocks noChangeShapeType="1"/>
          </p:cNvSpPr>
          <p:nvPr/>
        </p:nvSpPr>
        <p:spPr bwMode="auto">
          <a:xfrm flipV="1">
            <a:off x="6372225" y="1808163"/>
            <a:ext cx="0" cy="2160587"/>
          </a:xfrm>
          <a:prstGeom prst="line">
            <a:avLst/>
          </a:prstGeom>
          <a:noFill/>
          <a:ln w="38100">
            <a:solidFill>
              <a:schemeClr val="accent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Rectangle 59"/>
          <p:cNvSpPr>
            <a:spLocks noChangeArrowheads="1"/>
          </p:cNvSpPr>
          <p:nvPr/>
        </p:nvSpPr>
        <p:spPr bwMode="auto">
          <a:xfrm>
            <a:off x="6311900" y="3968750"/>
            <a:ext cx="841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t</a:t>
            </a:r>
          </a:p>
        </p:txBody>
      </p:sp>
      <p:sp>
        <p:nvSpPr>
          <p:cNvPr id="37" name="Line 61"/>
          <p:cNvSpPr>
            <a:spLocks noChangeShapeType="1"/>
          </p:cNvSpPr>
          <p:nvPr/>
        </p:nvSpPr>
        <p:spPr bwMode="auto">
          <a:xfrm flipV="1">
            <a:off x="6732588"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 name="Line 62"/>
          <p:cNvSpPr>
            <a:spLocks noChangeShapeType="1"/>
          </p:cNvSpPr>
          <p:nvPr/>
        </p:nvSpPr>
        <p:spPr bwMode="auto">
          <a:xfrm flipV="1">
            <a:off x="7092950"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 name="Line 63"/>
          <p:cNvSpPr>
            <a:spLocks noChangeShapeType="1"/>
          </p:cNvSpPr>
          <p:nvPr/>
        </p:nvSpPr>
        <p:spPr bwMode="auto">
          <a:xfrm flipV="1">
            <a:off x="7453313"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 name="Line 64"/>
          <p:cNvSpPr>
            <a:spLocks noChangeShapeType="1"/>
          </p:cNvSpPr>
          <p:nvPr/>
        </p:nvSpPr>
        <p:spPr bwMode="auto">
          <a:xfrm flipV="1">
            <a:off x="7813675"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1" name="Line 65"/>
          <p:cNvSpPr>
            <a:spLocks noChangeShapeType="1"/>
          </p:cNvSpPr>
          <p:nvPr/>
        </p:nvSpPr>
        <p:spPr bwMode="auto">
          <a:xfrm flipV="1">
            <a:off x="8174038"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 name="Line 66"/>
          <p:cNvSpPr>
            <a:spLocks noChangeShapeType="1"/>
          </p:cNvSpPr>
          <p:nvPr/>
        </p:nvSpPr>
        <p:spPr bwMode="auto">
          <a:xfrm flipV="1">
            <a:off x="8534400"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67"/>
          <p:cNvSpPr>
            <a:spLocks noChangeShapeType="1"/>
          </p:cNvSpPr>
          <p:nvPr/>
        </p:nvSpPr>
        <p:spPr bwMode="auto">
          <a:xfrm>
            <a:off x="6732588" y="3889375"/>
            <a:ext cx="360362"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68"/>
          <p:cNvSpPr>
            <a:spLocks noChangeShapeType="1"/>
          </p:cNvSpPr>
          <p:nvPr/>
        </p:nvSpPr>
        <p:spPr bwMode="auto">
          <a:xfrm>
            <a:off x="7451725" y="3889375"/>
            <a:ext cx="360363"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69"/>
          <p:cNvSpPr>
            <a:spLocks noChangeShapeType="1"/>
          </p:cNvSpPr>
          <p:nvPr/>
        </p:nvSpPr>
        <p:spPr bwMode="auto">
          <a:xfrm>
            <a:off x="8170863" y="3889375"/>
            <a:ext cx="360362"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 name="AutoShape 70"/>
          <p:cNvSpPr>
            <a:spLocks noChangeArrowheads="1"/>
          </p:cNvSpPr>
          <p:nvPr/>
        </p:nvSpPr>
        <p:spPr bwMode="auto">
          <a:xfrm>
            <a:off x="6732588" y="4508500"/>
            <a:ext cx="1800225" cy="749141"/>
          </a:xfrm>
          <a:prstGeom prst="roundRect">
            <a:avLst>
              <a:gd name="adj" fmla="val 16667"/>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200" dirty="0">
                <a:solidFill>
                  <a:schemeClr val="accent1"/>
                </a:solidFill>
                <a:latin typeface="Times New Roman" panose="02020603050405020304" pitchFamily="18" charset="0"/>
                <a:cs typeface="Times New Roman" panose="02020603050405020304" pitchFamily="18" charset="0"/>
              </a:rPr>
              <a:t>Output may change</a:t>
            </a:r>
          </a:p>
        </p:txBody>
      </p:sp>
      <p:sp>
        <p:nvSpPr>
          <p:cNvPr id="47" name="Freeform 71"/>
          <p:cNvSpPr>
            <a:spLocks/>
          </p:cNvSpPr>
          <p:nvPr/>
        </p:nvSpPr>
        <p:spPr bwMode="auto">
          <a:xfrm>
            <a:off x="6889750" y="3968750"/>
            <a:ext cx="314325" cy="468313"/>
          </a:xfrm>
          <a:custGeom>
            <a:avLst/>
            <a:gdLst>
              <a:gd name="T0" fmla="*/ 2147483647 w 198"/>
              <a:gd name="T1" fmla="*/ 2147483647 h 295"/>
              <a:gd name="T2" fmla="*/ 2147483647 w 198"/>
              <a:gd name="T3" fmla="*/ 2147483647 h 295"/>
              <a:gd name="T4" fmla="*/ 2147483647 w 198"/>
              <a:gd name="T5" fmla="*/ 0 h 295"/>
              <a:gd name="T6" fmla="*/ 0 60000 65536"/>
              <a:gd name="T7" fmla="*/ 0 60000 65536"/>
              <a:gd name="T8" fmla="*/ 0 60000 65536"/>
              <a:gd name="T9" fmla="*/ 0 w 198"/>
              <a:gd name="T10" fmla="*/ 0 h 295"/>
              <a:gd name="T11" fmla="*/ 198 w 198"/>
              <a:gd name="T12" fmla="*/ 295 h 295"/>
            </a:gdLst>
            <a:ahLst/>
            <a:cxnLst>
              <a:cxn ang="T6">
                <a:pos x="T0" y="T1"/>
              </a:cxn>
              <a:cxn ang="T7">
                <a:pos x="T2" y="T3"/>
              </a:cxn>
              <a:cxn ang="T8">
                <a:pos x="T4" y="T5"/>
              </a:cxn>
            </a:cxnLst>
            <a:rect l="T9" t="T10" r="T11" b="T12"/>
            <a:pathLst>
              <a:path w="198" h="295">
                <a:moveTo>
                  <a:pt x="198" y="295"/>
                </a:moveTo>
                <a:cubicBezTo>
                  <a:pt x="170" y="274"/>
                  <a:pt x="62" y="218"/>
                  <a:pt x="31" y="169"/>
                </a:cubicBezTo>
                <a:cubicBezTo>
                  <a:pt x="0" y="120"/>
                  <a:pt x="18" y="35"/>
                  <a:pt x="14"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8" name="Freeform 72"/>
          <p:cNvSpPr>
            <a:spLocks/>
          </p:cNvSpPr>
          <p:nvPr/>
        </p:nvSpPr>
        <p:spPr bwMode="auto">
          <a:xfrm flipH="1">
            <a:off x="8064500" y="3968750"/>
            <a:ext cx="314325" cy="468313"/>
          </a:xfrm>
          <a:custGeom>
            <a:avLst/>
            <a:gdLst>
              <a:gd name="T0" fmla="*/ 2147483647 w 198"/>
              <a:gd name="T1" fmla="*/ 2147483647 h 295"/>
              <a:gd name="T2" fmla="*/ 2147483647 w 198"/>
              <a:gd name="T3" fmla="*/ 2147483647 h 295"/>
              <a:gd name="T4" fmla="*/ 2147483647 w 198"/>
              <a:gd name="T5" fmla="*/ 0 h 295"/>
              <a:gd name="T6" fmla="*/ 0 60000 65536"/>
              <a:gd name="T7" fmla="*/ 0 60000 65536"/>
              <a:gd name="T8" fmla="*/ 0 60000 65536"/>
              <a:gd name="T9" fmla="*/ 0 w 198"/>
              <a:gd name="T10" fmla="*/ 0 h 295"/>
              <a:gd name="T11" fmla="*/ 198 w 198"/>
              <a:gd name="T12" fmla="*/ 295 h 295"/>
            </a:gdLst>
            <a:ahLst/>
            <a:cxnLst>
              <a:cxn ang="T6">
                <a:pos x="T0" y="T1"/>
              </a:cxn>
              <a:cxn ang="T7">
                <a:pos x="T2" y="T3"/>
              </a:cxn>
              <a:cxn ang="T8">
                <a:pos x="T4" y="T5"/>
              </a:cxn>
            </a:cxnLst>
            <a:rect l="T9" t="T10" r="T11" b="T12"/>
            <a:pathLst>
              <a:path w="198" h="295">
                <a:moveTo>
                  <a:pt x="198" y="295"/>
                </a:moveTo>
                <a:cubicBezTo>
                  <a:pt x="170" y="274"/>
                  <a:pt x="62" y="218"/>
                  <a:pt x="31" y="169"/>
                </a:cubicBezTo>
                <a:cubicBezTo>
                  <a:pt x="0" y="120"/>
                  <a:pt x="18" y="35"/>
                  <a:pt x="14"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49" name="Line 73"/>
          <p:cNvSpPr>
            <a:spLocks noChangeShapeType="1"/>
          </p:cNvSpPr>
          <p:nvPr/>
        </p:nvSpPr>
        <p:spPr bwMode="auto">
          <a:xfrm flipV="1">
            <a:off x="7632700" y="3968750"/>
            <a:ext cx="0" cy="482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0" name="AutoShape 76" descr="Image result for not gate symbol"/>
          <p:cNvSpPr>
            <a:spLocks noChangeAspect="1" noChangeArrowheads="1"/>
          </p:cNvSpPr>
          <p:nvPr/>
        </p:nvSpPr>
        <p:spPr bwMode="auto">
          <a:xfrm>
            <a:off x="4538663" y="-13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51" name="AutoShape 78" descr="Image result for not gate symbol"/>
          <p:cNvSpPr>
            <a:spLocks noChangeAspect="1" noChangeArrowheads="1"/>
          </p:cNvSpPr>
          <p:nvPr/>
        </p:nvSpPr>
        <p:spPr bwMode="auto">
          <a:xfrm>
            <a:off x="4538663" y="-13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52" name="Group 3"/>
          <p:cNvGrpSpPr>
            <a:grpSpLocks/>
          </p:cNvGrpSpPr>
          <p:nvPr/>
        </p:nvGrpSpPr>
        <p:grpSpPr bwMode="auto">
          <a:xfrm>
            <a:off x="1906588" y="2151063"/>
            <a:ext cx="1619250" cy="1439862"/>
            <a:chOff x="4467" y="913"/>
            <a:chExt cx="1020" cy="907"/>
          </a:xfrm>
        </p:grpSpPr>
        <p:sp>
          <p:nvSpPr>
            <p:cNvPr id="53" name="Rectangle 4"/>
            <p:cNvSpPr>
              <a:spLocks noChangeArrowheads="1"/>
            </p:cNvSpPr>
            <p:nvPr/>
          </p:nvSpPr>
          <p:spPr bwMode="auto">
            <a:xfrm>
              <a:off x="4694" y="913"/>
              <a:ext cx="567" cy="907"/>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54" name="Rectangle 5"/>
            <p:cNvSpPr>
              <a:spLocks noChangeArrowheads="1"/>
            </p:cNvSpPr>
            <p:nvPr/>
          </p:nvSpPr>
          <p:spPr bwMode="auto">
            <a:xfrm>
              <a:off x="4694" y="1026"/>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latin typeface="Times New Roman" panose="02020603050405020304" pitchFamily="18" charset="0"/>
                  <a:cs typeface="Times New Roman" panose="02020603050405020304" pitchFamily="18" charset="0"/>
                </a:rPr>
                <a:t>D</a:t>
              </a:r>
            </a:p>
          </p:txBody>
        </p:sp>
        <p:sp>
          <p:nvSpPr>
            <p:cNvPr id="55" name="Line 6"/>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 name="Line 7"/>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7" name="Line 8"/>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 name="Line 9"/>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9" name="Line 10"/>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0" name="Line 11"/>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 name="Rectangle 12"/>
            <p:cNvSpPr>
              <a:spLocks noChangeArrowheads="1"/>
            </p:cNvSpPr>
            <p:nvPr/>
          </p:nvSpPr>
          <p:spPr bwMode="auto">
            <a:xfrm>
              <a:off x="5034" y="1026"/>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latin typeface="Times New Roman" panose="02020603050405020304" pitchFamily="18" charset="0"/>
                  <a:cs typeface="Times New Roman" panose="02020603050405020304" pitchFamily="18" charset="0"/>
                </a:rPr>
                <a:t>Q</a:t>
              </a:r>
            </a:p>
          </p:txBody>
        </p:sp>
        <p:sp>
          <p:nvSpPr>
            <p:cNvPr id="62" name="Oval 13"/>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63" name="Group 14"/>
            <p:cNvGrpSpPr>
              <a:grpSpLocks/>
            </p:cNvGrpSpPr>
            <p:nvPr/>
          </p:nvGrpSpPr>
          <p:grpSpPr bwMode="auto">
            <a:xfrm>
              <a:off x="5034" y="1492"/>
              <a:ext cx="227" cy="240"/>
              <a:chOff x="5034" y="1492"/>
              <a:chExt cx="227" cy="240"/>
            </a:xfrm>
          </p:grpSpPr>
          <p:sp>
            <p:nvSpPr>
              <p:cNvPr id="64" name="Rectangle 15"/>
              <p:cNvSpPr>
                <a:spLocks noChangeArrowheads="1"/>
              </p:cNvSpPr>
              <p:nvPr/>
            </p:nvSpPr>
            <p:spPr bwMode="auto">
              <a:xfrm>
                <a:off x="5034" y="1499"/>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latin typeface="Times New Roman" panose="02020603050405020304" pitchFamily="18" charset="0"/>
                    <a:cs typeface="Times New Roman" panose="02020603050405020304" pitchFamily="18" charset="0"/>
                  </a:rPr>
                  <a:t>Q</a:t>
                </a:r>
              </a:p>
            </p:txBody>
          </p:sp>
          <p:sp>
            <p:nvSpPr>
              <p:cNvPr id="65" name="Line 16"/>
              <p:cNvSpPr>
                <a:spLocks noChangeShapeType="1"/>
              </p:cNvSpPr>
              <p:nvPr/>
            </p:nvSpPr>
            <p:spPr bwMode="auto">
              <a:xfrm flipH="1">
                <a:off x="5099" y="1492"/>
                <a:ext cx="114"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ln>
                    <a:solidFill>
                      <a:sysClr val="windowText" lastClr="000000"/>
                    </a:solidFill>
                  </a:ln>
                </a:endParaRPr>
              </a:p>
            </p:txBody>
          </p:sp>
        </p:grpSp>
      </p:grpSp>
      <p:sp>
        <p:nvSpPr>
          <p:cNvPr id="66" name="Line 43"/>
          <p:cNvSpPr>
            <a:spLocks noChangeShapeType="1"/>
          </p:cNvSpPr>
          <p:nvPr/>
        </p:nvSpPr>
        <p:spPr bwMode="auto">
          <a:xfrm>
            <a:off x="6726238" y="3255963"/>
            <a:ext cx="182562"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7" name="Line 44"/>
          <p:cNvSpPr>
            <a:spLocks noChangeShapeType="1"/>
          </p:cNvSpPr>
          <p:nvPr/>
        </p:nvSpPr>
        <p:spPr bwMode="auto">
          <a:xfrm rot="16200000">
            <a:off x="6750844" y="34361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8" name="Line 45"/>
          <p:cNvSpPr>
            <a:spLocks noChangeShapeType="1"/>
          </p:cNvSpPr>
          <p:nvPr/>
        </p:nvSpPr>
        <p:spPr bwMode="auto">
          <a:xfrm>
            <a:off x="6908800" y="3621088"/>
            <a:ext cx="1825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9" name="Line 46"/>
          <p:cNvSpPr>
            <a:spLocks noChangeShapeType="1"/>
          </p:cNvSpPr>
          <p:nvPr/>
        </p:nvSpPr>
        <p:spPr bwMode="auto">
          <a:xfrm rot="16200000">
            <a:off x="7458868" y="3431382"/>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70" name="Line 47"/>
          <p:cNvSpPr>
            <a:spLocks noChangeShapeType="1"/>
          </p:cNvSpPr>
          <p:nvPr/>
        </p:nvSpPr>
        <p:spPr bwMode="auto">
          <a:xfrm>
            <a:off x="7653338" y="3251200"/>
            <a:ext cx="182562"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1" name="Line 45"/>
          <p:cNvSpPr>
            <a:spLocks noChangeShapeType="1"/>
          </p:cNvSpPr>
          <p:nvPr/>
        </p:nvSpPr>
        <p:spPr bwMode="auto">
          <a:xfrm>
            <a:off x="7091363" y="3611563"/>
            <a:ext cx="3651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2" name="Line 45"/>
          <p:cNvSpPr>
            <a:spLocks noChangeShapeType="1"/>
          </p:cNvSpPr>
          <p:nvPr/>
        </p:nvSpPr>
        <p:spPr bwMode="auto">
          <a:xfrm>
            <a:off x="7456488" y="3611563"/>
            <a:ext cx="18256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3" name="Line 47"/>
          <p:cNvSpPr>
            <a:spLocks noChangeShapeType="1"/>
          </p:cNvSpPr>
          <p:nvPr/>
        </p:nvSpPr>
        <p:spPr bwMode="auto">
          <a:xfrm>
            <a:off x="7821613" y="3246438"/>
            <a:ext cx="365125"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4" name="Line 47"/>
          <p:cNvSpPr>
            <a:spLocks noChangeShapeType="1"/>
          </p:cNvSpPr>
          <p:nvPr/>
        </p:nvSpPr>
        <p:spPr bwMode="auto">
          <a:xfrm>
            <a:off x="8150225" y="3246438"/>
            <a:ext cx="365125"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5" name="Line 47"/>
          <p:cNvSpPr>
            <a:spLocks noChangeShapeType="1"/>
          </p:cNvSpPr>
          <p:nvPr/>
        </p:nvSpPr>
        <p:spPr bwMode="auto">
          <a:xfrm>
            <a:off x="8551863" y="3246438"/>
            <a:ext cx="365125"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6" name="Rectangle 58"/>
          <p:cNvSpPr>
            <a:spLocks noChangeArrowheads="1"/>
          </p:cNvSpPr>
          <p:nvPr/>
        </p:nvSpPr>
        <p:spPr bwMode="auto">
          <a:xfrm>
            <a:off x="8734425" y="3665855"/>
            <a:ext cx="370363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r>
              <a:rPr lang="en-US" dirty="0">
                <a:latin typeface="Times New Roman" pitchFamily="18" charset="0"/>
                <a:cs typeface="Times New Roman" pitchFamily="18" charset="0"/>
              </a:rPr>
              <a:t>Q (t+1) = D</a:t>
            </a:r>
            <a:endParaRPr lang="en-US" sz="800" dirty="0">
              <a:latin typeface="Times New Roman" pitchFamily="18" charset="0"/>
              <a:cs typeface="Times New Roman" pitchFamily="18" charset="0"/>
            </a:endParaRPr>
          </a:p>
          <a:p>
            <a:pPr algn="l">
              <a:lnSpc>
                <a:spcPct val="100000"/>
              </a:lnSpc>
              <a:spcBef>
                <a:spcPct val="0"/>
              </a:spcBef>
              <a:buClrTx/>
              <a:buFontTx/>
              <a:buNone/>
            </a:pPr>
            <a:r>
              <a:rPr lang="en-US" dirty="0">
                <a:latin typeface="Times New Roman" pitchFamily="18" charset="0"/>
                <a:cs typeface="Times New Roman" pitchFamily="18" charset="0"/>
              </a:rPr>
              <a:t>When Clock is enabled</a:t>
            </a:r>
          </a:p>
          <a:p>
            <a:pPr algn="l">
              <a:lnSpc>
                <a:spcPct val="100000"/>
              </a:lnSpc>
              <a:spcBef>
                <a:spcPct val="0"/>
              </a:spcBef>
              <a:buClrTx/>
              <a:buFontTx/>
              <a:buNone/>
            </a:pPr>
            <a:endParaRPr lang="en-US" sz="800" dirty="0">
              <a:latin typeface="Times New Roman" pitchFamily="18" charset="0"/>
              <a:cs typeface="Times New Roman" pitchFamily="18" charset="0"/>
            </a:endParaRPr>
          </a:p>
          <a:p>
            <a:pPr algn="l">
              <a:lnSpc>
                <a:spcPct val="100000"/>
              </a:lnSpc>
              <a:spcBef>
                <a:spcPct val="0"/>
              </a:spcBef>
              <a:buClrTx/>
              <a:buFontTx/>
              <a:buNone/>
            </a:pPr>
            <a:r>
              <a:rPr lang="en-US" dirty="0">
                <a:latin typeface="Times New Roman" pitchFamily="18" charset="0"/>
                <a:cs typeface="Times New Roman" pitchFamily="18" charset="0"/>
              </a:rPr>
              <a:t>Q(t+1) = Q(t)</a:t>
            </a:r>
            <a:endParaRPr lang="en-US" sz="800" dirty="0">
              <a:latin typeface="Times New Roman" pitchFamily="18" charset="0"/>
              <a:cs typeface="Times New Roman" pitchFamily="18" charset="0"/>
            </a:endParaRPr>
          </a:p>
          <a:p>
            <a:pPr algn="l">
              <a:lnSpc>
                <a:spcPct val="100000"/>
              </a:lnSpc>
              <a:spcBef>
                <a:spcPct val="0"/>
              </a:spcBef>
              <a:buClrTx/>
              <a:buFontTx/>
              <a:buNone/>
            </a:pPr>
            <a:r>
              <a:rPr lang="en-US" dirty="0">
                <a:latin typeface="Times New Roman" pitchFamily="18" charset="0"/>
                <a:cs typeface="Times New Roman" pitchFamily="18" charset="0"/>
              </a:rPr>
              <a:t>When Clock is disabled</a:t>
            </a:r>
          </a:p>
        </p:txBody>
      </p:sp>
    </p:spTree>
    <p:extLst>
      <p:ext uri="{BB962C8B-B14F-4D97-AF65-F5344CB8AC3E}">
        <p14:creationId xmlns:p14="http://schemas.microsoft.com/office/powerpoint/2010/main" val="2984385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6" grpId="0" animBg="1"/>
      <p:bldP spid="67" grpId="0" animBg="1"/>
      <p:bldP spid="68" grpId="0" animBg="1"/>
      <p:bldP spid="69" grpId="0" animBg="1"/>
      <p:bldP spid="70" grpId="0" animBg="1"/>
      <p:bldP spid="71" grpId="0" animBg="1"/>
      <p:bldP spid="72" grpId="0" animBg="1"/>
      <p:bldP spid="73" grpId="0" animBg="1"/>
      <p:bldP spid="74" grpId="0" animBg="1"/>
      <p:bldP spid="7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Controlled Latches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itchFamily="18" charset="0"/>
                <a:cs typeface="Times New Roman" pitchFamily="18" charset="0"/>
              </a:rPr>
              <a:t>D Latch (</a:t>
            </a:r>
            <a:r>
              <a:rPr lang="en-US" dirty="0">
                <a:solidFill>
                  <a:srgbClr val="996600"/>
                </a:solidFill>
                <a:latin typeface="Times New Roman" pitchFamily="18" charset="0"/>
                <a:cs typeface="Times New Roman" pitchFamily="18" charset="0"/>
              </a:rPr>
              <a:t>D = Data</a:t>
            </a:r>
            <a:r>
              <a:rPr lang="en-US" dirty="0">
                <a:latin typeface="Times New Roman" pitchFamily="18" charset="0"/>
                <a:cs typeface="Times New Roman" pitchFamily="18" charset="0"/>
              </a:rPr>
              <a:t>)</a:t>
            </a:r>
          </a:p>
        </p:txBody>
      </p:sp>
      <p:graphicFrame>
        <p:nvGraphicFramePr>
          <p:cNvPr id="6" name="Group 4"/>
          <p:cNvGraphicFramePr>
            <a:graphicFrameLocks noGrp="1"/>
          </p:cNvGraphicFramePr>
          <p:nvPr>
            <p:extLst>
              <p:ext uri="{D42A27DB-BD31-4B8C-83A1-F6EECF244321}">
                <p14:modId xmlns:p14="http://schemas.microsoft.com/office/powerpoint/2010/main" val="477824137"/>
              </p:ext>
            </p:extLst>
          </p:nvPr>
        </p:nvGraphicFramePr>
        <p:xfrm>
          <a:off x="1873250" y="4291013"/>
          <a:ext cx="2159000" cy="1727200"/>
        </p:xfrm>
        <a:graphic>
          <a:graphicData uri="http://schemas.openxmlformats.org/drawingml/2006/table">
            <a:tbl>
              <a:tblPr/>
              <a:tblGrid>
                <a:gridCol w="1260475">
                  <a:extLst>
                    <a:ext uri="{9D8B030D-6E8A-4147-A177-3AD203B41FA5}">
                      <a16:colId xmlns:a16="http://schemas.microsoft.com/office/drawing/2014/main" val="20000"/>
                    </a:ext>
                  </a:extLst>
                </a:gridCol>
                <a:gridCol w="898525">
                  <a:extLst>
                    <a:ext uri="{9D8B030D-6E8A-4147-A177-3AD203B41FA5}">
                      <a16:colId xmlns:a16="http://schemas.microsoft.com/office/drawing/2014/main" val="20001"/>
                    </a:ext>
                  </a:extLst>
                </a:gridCol>
              </a:tblGrid>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C  D</a:t>
                      </a:r>
                      <a:endParaRPr kumimoji="0" lang="en-US" sz="2400" b="0"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endParaRPr kumimoji="0" lang="en-US" sz="2400" b="0" i="1" u="none" strike="noStrike" cap="none" normalizeH="0" baseline="-25000">
                        <a:ln>
                          <a:noFill/>
                        </a:ln>
                        <a:solidFill>
                          <a:schemeClr val="tx1"/>
                        </a:solidFill>
                        <a:effectLst/>
                        <a:latin typeface="Times New Roman" pitchFamily="18" charset="0"/>
                        <a:cs typeface="Times New Roman" pitchFamily="18" charset="0"/>
                      </a:endParaRP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  x</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2500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3"/>
          <p:cNvSpPr>
            <a:spLocks noChangeArrowheads="1"/>
          </p:cNvSpPr>
          <p:nvPr/>
        </p:nvSpPr>
        <p:spPr bwMode="auto">
          <a:xfrm>
            <a:off x="4265612" y="4712494"/>
            <a:ext cx="1620838"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Set</a:t>
            </a:r>
          </a:p>
        </p:txBody>
      </p:sp>
      <p:sp>
        <p:nvSpPr>
          <p:cNvPr id="8" name="Line 24"/>
          <p:cNvSpPr>
            <a:spLocks noChangeShapeType="1"/>
          </p:cNvSpPr>
          <p:nvPr/>
        </p:nvSpPr>
        <p:spPr bwMode="auto">
          <a:xfrm>
            <a:off x="6372225" y="2168525"/>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25"/>
          <p:cNvSpPr>
            <a:spLocks noChangeShapeType="1"/>
          </p:cNvSpPr>
          <p:nvPr/>
        </p:nvSpPr>
        <p:spPr bwMode="auto">
          <a:xfrm rot="16200000">
            <a:off x="6552407"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26"/>
          <p:cNvSpPr>
            <a:spLocks noChangeShapeType="1"/>
          </p:cNvSpPr>
          <p:nvPr/>
        </p:nvSpPr>
        <p:spPr bwMode="auto">
          <a:xfrm>
            <a:off x="6732588" y="1808163"/>
            <a:ext cx="143986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27"/>
          <p:cNvSpPr>
            <a:spLocks noChangeShapeType="1"/>
          </p:cNvSpPr>
          <p:nvPr/>
        </p:nvSpPr>
        <p:spPr bwMode="auto">
          <a:xfrm rot="16200000">
            <a:off x="7992269"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 name="Line 28"/>
          <p:cNvSpPr>
            <a:spLocks noChangeShapeType="1"/>
          </p:cNvSpPr>
          <p:nvPr/>
        </p:nvSpPr>
        <p:spPr bwMode="auto">
          <a:xfrm>
            <a:off x="8172450" y="2168525"/>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 name="Rectangle 29"/>
          <p:cNvSpPr>
            <a:spLocks noChangeArrowheads="1"/>
          </p:cNvSpPr>
          <p:nvPr/>
        </p:nvSpPr>
        <p:spPr bwMode="auto">
          <a:xfrm>
            <a:off x="6011863" y="1808163"/>
            <a:ext cx="2032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C</a:t>
            </a:r>
          </a:p>
        </p:txBody>
      </p:sp>
      <p:sp>
        <p:nvSpPr>
          <p:cNvPr id="14" name="Rectangle 30"/>
          <p:cNvSpPr>
            <a:spLocks noChangeArrowheads="1"/>
          </p:cNvSpPr>
          <p:nvPr/>
        </p:nvSpPr>
        <p:spPr bwMode="auto">
          <a:xfrm>
            <a:off x="6372225" y="1268413"/>
            <a:ext cx="23399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latin typeface="Times New Roman" panose="02020603050405020304" pitchFamily="18" charset="0"/>
                <a:cs typeface="Times New Roman" panose="02020603050405020304" pitchFamily="18" charset="0"/>
              </a:rPr>
              <a:t>Timing Diagram</a:t>
            </a:r>
          </a:p>
        </p:txBody>
      </p:sp>
      <p:sp>
        <p:nvSpPr>
          <p:cNvPr id="15" name="Rectangle 31"/>
          <p:cNvSpPr>
            <a:spLocks noChangeArrowheads="1"/>
          </p:cNvSpPr>
          <p:nvPr/>
        </p:nvSpPr>
        <p:spPr bwMode="auto">
          <a:xfrm>
            <a:off x="6011863" y="2528888"/>
            <a:ext cx="220662"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D</a:t>
            </a:r>
          </a:p>
        </p:txBody>
      </p:sp>
      <p:sp>
        <p:nvSpPr>
          <p:cNvPr id="16" name="Line 32"/>
          <p:cNvSpPr>
            <a:spLocks noChangeShapeType="1"/>
          </p:cNvSpPr>
          <p:nvPr/>
        </p:nvSpPr>
        <p:spPr bwMode="auto">
          <a:xfrm>
            <a:off x="6372225" y="2889250"/>
            <a:ext cx="1793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33"/>
          <p:cNvSpPr>
            <a:spLocks noChangeShapeType="1"/>
          </p:cNvSpPr>
          <p:nvPr/>
        </p:nvSpPr>
        <p:spPr bwMode="auto">
          <a:xfrm rot="16200000">
            <a:off x="6371432"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 name="Line 34"/>
          <p:cNvSpPr>
            <a:spLocks noChangeShapeType="1"/>
          </p:cNvSpPr>
          <p:nvPr/>
        </p:nvSpPr>
        <p:spPr bwMode="auto">
          <a:xfrm>
            <a:off x="6551613" y="2528888"/>
            <a:ext cx="720725"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35"/>
          <p:cNvSpPr>
            <a:spLocks noChangeShapeType="1"/>
          </p:cNvSpPr>
          <p:nvPr/>
        </p:nvSpPr>
        <p:spPr bwMode="auto">
          <a:xfrm rot="16200000">
            <a:off x="7092157"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Line 36"/>
          <p:cNvSpPr>
            <a:spLocks noChangeShapeType="1"/>
          </p:cNvSpPr>
          <p:nvPr/>
        </p:nvSpPr>
        <p:spPr bwMode="auto">
          <a:xfrm>
            <a:off x="7272338" y="2889250"/>
            <a:ext cx="7207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Line 37"/>
          <p:cNvSpPr>
            <a:spLocks noChangeShapeType="1"/>
          </p:cNvSpPr>
          <p:nvPr/>
        </p:nvSpPr>
        <p:spPr bwMode="auto">
          <a:xfrm rot="16200000">
            <a:off x="7812882"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38"/>
          <p:cNvSpPr>
            <a:spLocks noChangeShapeType="1"/>
          </p:cNvSpPr>
          <p:nvPr/>
        </p:nvSpPr>
        <p:spPr bwMode="auto">
          <a:xfrm>
            <a:off x="7993063" y="2528888"/>
            <a:ext cx="358775"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Rectangle 39"/>
          <p:cNvSpPr>
            <a:spLocks noChangeArrowheads="1"/>
          </p:cNvSpPr>
          <p:nvPr/>
        </p:nvSpPr>
        <p:spPr bwMode="auto">
          <a:xfrm>
            <a:off x="6011863" y="3263900"/>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Q</a:t>
            </a:r>
          </a:p>
        </p:txBody>
      </p:sp>
      <p:sp>
        <p:nvSpPr>
          <p:cNvPr id="24" name="Line 40"/>
          <p:cNvSpPr>
            <a:spLocks noChangeShapeType="1"/>
          </p:cNvSpPr>
          <p:nvPr/>
        </p:nvSpPr>
        <p:spPr bwMode="auto">
          <a:xfrm>
            <a:off x="6372225" y="3608388"/>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5" name="Line 41"/>
          <p:cNvSpPr>
            <a:spLocks noChangeShapeType="1"/>
          </p:cNvSpPr>
          <p:nvPr/>
        </p:nvSpPr>
        <p:spPr bwMode="auto">
          <a:xfrm rot="16200000">
            <a:off x="6552406" y="3428207"/>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 name="Line 42"/>
          <p:cNvSpPr>
            <a:spLocks noChangeShapeType="1"/>
          </p:cNvSpPr>
          <p:nvPr/>
        </p:nvSpPr>
        <p:spPr bwMode="auto">
          <a:xfrm>
            <a:off x="6732588" y="3249613"/>
            <a:ext cx="539750"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 name="Line 43"/>
          <p:cNvSpPr>
            <a:spLocks noChangeShapeType="1"/>
          </p:cNvSpPr>
          <p:nvPr/>
        </p:nvSpPr>
        <p:spPr bwMode="auto">
          <a:xfrm rot="16200000">
            <a:off x="7092156" y="3437732"/>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Line 44"/>
          <p:cNvSpPr>
            <a:spLocks noChangeShapeType="1"/>
          </p:cNvSpPr>
          <p:nvPr/>
        </p:nvSpPr>
        <p:spPr bwMode="auto">
          <a:xfrm>
            <a:off x="7272338" y="3608388"/>
            <a:ext cx="7207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45"/>
          <p:cNvSpPr>
            <a:spLocks noChangeShapeType="1"/>
          </p:cNvSpPr>
          <p:nvPr/>
        </p:nvSpPr>
        <p:spPr bwMode="auto">
          <a:xfrm rot="16200000">
            <a:off x="7812881" y="3428207"/>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46"/>
          <p:cNvSpPr>
            <a:spLocks noChangeShapeType="1"/>
          </p:cNvSpPr>
          <p:nvPr/>
        </p:nvSpPr>
        <p:spPr bwMode="auto">
          <a:xfrm>
            <a:off x="7993063" y="3249613"/>
            <a:ext cx="539750"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47"/>
          <p:cNvSpPr>
            <a:spLocks noChangeShapeType="1"/>
          </p:cNvSpPr>
          <p:nvPr/>
        </p:nvSpPr>
        <p:spPr bwMode="auto">
          <a:xfrm flipV="1">
            <a:off x="6732588"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 name="Line 48"/>
          <p:cNvSpPr>
            <a:spLocks noChangeShapeType="1"/>
          </p:cNvSpPr>
          <p:nvPr/>
        </p:nvSpPr>
        <p:spPr bwMode="auto">
          <a:xfrm flipV="1">
            <a:off x="7272338" y="2889250"/>
            <a:ext cx="0" cy="10795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Line 49"/>
          <p:cNvSpPr>
            <a:spLocks noChangeShapeType="1"/>
          </p:cNvSpPr>
          <p:nvPr/>
        </p:nvSpPr>
        <p:spPr bwMode="auto">
          <a:xfrm flipV="1">
            <a:off x="7993063" y="2889250"/>
            <a:ext cx="0" cy="10795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50"/>
          <p:cNvSpPr>
            <a:spLocks noChangeShapeType="1"/>
          </p:cNvSpPr>
          <p:nvPr/>
        </p:nvSpPr>
        <p:spPr bwMode="auto">
          <a:xfrm flipV="1">
            <a:off x="8172450" y="2165350"/>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 name="Line 51"/>
          <p:cNvSpPr>
            <a:spLocks noChangeShapeType="1"/>
          </p:cNvSpPr>
          <p:nvPr/>
        </p:nvSpPr>
        <p:spPr bwMode="auto">
          <a:xfrm>
            <a:off x="6732588" y="4083050"/>
            <a:ext cx="1439862"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 name="AutoShape 52"/>
          <p:cNvSpPr>
            <a:spLocks noChangeArrowheads="1"/>
          </p:cNvSpPr>
          <p:nvPr/>
        </p:nvSpPr>
        <p:spPr bwMode="auto">
          <a:xfrm>
            <a:off x="6580188" y="4329113"/>
            <a:ext cx="1800225" cy="817245"/>
          </a:xfrm>
          <a:prstGeom prst="roundRect">
            <a:avLst>
              <a:gd name="adj" fmla="val 16667"/>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Output may change</a:t>
            </a:r>
          </a:p>
        </p:txBody>
      </p:sp>
      <p:sp>
        <p:nvSpPr>
          <p:cNvPr id="37" name="Line 53"/>
          <p:cNvSpPr>
            <a:spLocks noChangeShapeType="1"/>
          </p:cNvSpPr>
          <p:nvPr/>
        </p:nvSpPr>
        <p:spPr bwMode="auto">
          <a:xfrm rot="16200000">
            <a:off x="8171657"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 name="Line 54"/>
          <p:cNvSpPr>
            <a:spLocks noChangeShapeType="1"/>
          </p:cNvSpPr>
          <p:nvPr/>
        </p:nvSpPr>
        <p:spPr bwMode="auto">
          <a:xfrm>
            <a:off x="8351838" y="2889250"/>
            <a:ext cx="17938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39" name="Group 3"/>
          <p:cNvGrpSpPr>
            <a:grpSpLocks/>
          </p:cNvGrpSpPr>
          <p:nvPr/>
        </p:nvGrpSpPr>
        <p:grpSpPr bwMode="auto">
          <a:xfrm>
            <a:off x="1979613" y="2114550"/>
            <a:ext cx="1619250" cy="1439863"/>
            <a:chOff x="4467" y="913"/>
            <a:chExt cx="1020" cy="907"/>
          </a:xfrm>
        </p:grpSpPr>
        <p:sp>
          <p:nvSpPr>
            <p:cNvPr id="40" name="Rectangle 4"/>
            <p:cNvSpPr>
              <a:spLocks noChangeArrowheads="1"/>
            </p:cNvSpPr>
            <p:nvPr/>
          </p:nvSpPr>
          <p:spPr bwMode="auto">
            <a:xfrm>
              <a:off x="4694" y="913"/>
              <a:ext cx="567" cy="907"/>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41" name="Rectangle 5"/>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D</a:t>
              </a:r>
            </a:p>
          </p:txBody>
        </p:sp>
        <p:sp>
          <p:nvSpPr>
            <p:cNvPr id="42" name="Line 6"/>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7"/>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8"/>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 name="Line 9"/>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10"/>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11"/>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8" name="Rectangle 12"/>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49" name="Oval 13"/>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50" name="Group 14"/>
            <p:cNvGrpSpPr>
              <a:grpSpLocks/>
            </p:cNvGrpSpPr>
            <p:nvPr/>
          </p:nvGrpSpPr>
          <p:grpSpPr bwMode="auto">
            <a:xfrm>
              <a:off x="5034" y="1492"/>
              <a:ext cx="227" cy="214"/>
              <a:chOff x="5034" y="1492"/>
              <a:chExt cx="227" cy="214"/>
            </a:xfrm>
          </p:grpSpPr>
          <p:sp>
            <p:nvSpPr>
              <p:cNvPr id="51" name="Rectangle 15"/>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52" name="Line 16"/>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53" name="Rectangle 58"/>
          <p:cNvSpPr>
            <a:spLocks noChangeArrowheads="1"/>
          </p:cNvSpPr>
          <p:nvPr/>
        </p:nvSpPr>
        <p:spPr bwMode="auto">
          <a:xfrm>
            <a:off x="5886450" y="5313760"/>
            <a:ext cx="370363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r>
              <a:rPr lang="en-US" dirty="0">
                <a:cs typeface="Times New Roman" panose="02020603050405020304" pitchFamily="18" charset="0"/>
              </a:rPr>
              <a:t>Q (t+1) = D</a:t>
            </a:r>
            <a:endParaRPr lang="en-US" sz="800" dirty="0"/>
          </a:p>
          <a:p>
            <a:pPr algn="l">
              <a:lnSpc>
                <a:spcPct val="100000"/>
              </a:lnSpc>
              <a:spcBef>
                <a:spcPct val="0"/>
              </a:spcBef>
              <a:buClrTx/>
              <a:buFontTx/>
              <a:buNone/>
            </a:pPr>
            <a:r>
              <a:rPr lang="en-US" dirty="0">
                <a:cs typeface="Times New Roman" panose="02020603050405020304" pitchFamily="18" charset="0"/>
              </a:rPr>
              <a:t>When Clock is enabled</a:t>
            </a:r>
          </a:p>
          <a:p>
            <a:pPr algn="l">
              <a:lnSpc>
                <a:spcPct val="100000"/>
              </a:lnSpc>
              <a:spcBef>
                <a:spcPct val="0"/>
              </a:spcBef>
              <a:buClrTx/>
              <a:buFontTx/>
              <a:buNone/>
            </a:pPr>
            <a:endParaRPr lang="en-US" sz="800" dirty="0"/>
          </a:p>
          <a:p>
            <a:pPr algn="l">
              <a:lnSpc>
                <a:spcPct val="100000"/>
              </a:lnSpc>
              <a:spcBef>
                <a:spcPct val="0"/>
              </a:spcBef>
              <a:buClrTx/>
              <a:buFontTx/>
              <a:buNone/>
            </a:pPr>
            <a:r>
              <a:rPr lang="en-US" dirty="0">
                <a:cs typeface="Times New Roman" panose="02020603050405020304" pitchFamily="18" charset="0"/>
              </a:rPr>
              <a:t>Q(t+1) = Q(t)</a:t>
            </a:r>
            <a:endParaRPr lang="en-US" sz="800" dirty="0"/>
          </a:p>
          <a:p>
            <a:pPr algn="l">
              <a:lnSpc>
                <a:spcPct val="100000"/>
              </a:lnSpc>
              <a:spcBef>
                <a:spcPct val="0"/>
              </a:spcBef>
              <a:buClrTx/>
              <a:buFontTx/>
              <a:buNone/>
            </a:pPr>
            <a:r>
              <a:rPr lang="en-US" dirty="0">
                <a:cs typeface="Times New Roman" panose="02020603050405020304" pitchFamily="18" charset="0"/>
              </a:rPr>
              <a:t>When Clock is disabled</a:t>
            </a:r>
            <a:endParaRPr lang="en-US" dirty="0"/>
          </a:p>
        </p:txBody>
      </p:sp>
    </p:spTree>
    <p:extLst>
      <p:ext uri="{BB962C8B-B14F-4D97-AF65-F5344CB8AC3E}">
        <p14:creationId xmlns:p14="http://schemas.microsoft.com/office/powerpoint/2010/main" val="1250442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wipe(left)">
                                      <p:cBhvr>
                                        <p:cTn id="10" dur="500"/>
                                        <p:tgtEl>
                                          <p:spTgt spid="15"/>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par>
                          <p:cTn id="14" fill="hold">
                            <p:stCondLst>
                              <p:cond delay="500"/>
                            </p:stCondLst>
                            <p:childTnLst>
                              <p:par>
                                <p:cTn id="15" presetID="22" presetClass="entr" presetSubtype="8"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par>
                          <p:cTn id="18" fill="hold">
                            <p:stCondLst>
                              <p:cond delay="1000"/>
                            </p:stCondLst>
                            <p:childTnLst>
                              <p:par>
                                <p:cTn id="19" presetID="1" presetClass="entr" presetSubtype="0" fill="hold" grpId="0" nodeType="after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10"/>
                                        </p:tgtEl>
                                        <p:attrNameLst>
                                          <p:attrName>style.visibility</p:attrName>
                                        </p:attrNameLst>
                                      </p:cBhvr>
                                      <p:to>
                                        <p:strVal val="visible"/>
                                      </p:to>
                                    </p:set>
                                    <p:animEffect transition="in" filter="wipe(left)">
                                      <p:cBhvr>
                                        <p:cTn id="24" dur="500"/>
                                        <p:tgtEl>
                                          <p:spTgt spid="10"/>
                                        </p:tgtEl>
                                      </p:cBhvr>
                                    </p:animEffect>
                                  </p:childTnLst>
                                </p:cTn>
                              </p:par>
                            </p:childTnLst>
                          </p:cTn>
                        </p:par>
                        <p:par>
                          <p:cTn id="25" fill="hold">
                            <p:stCondLst>
                              <p:cond delay="1500"/>
                            </p:stCondLst>
                            <p:childTnLst>
                              <p:par>
                                <p:cTn id="26" presetID="1" presetClass="entr" presetSubtype="0" fill="hold" grpId="0" nodeType="afterEffect">
                                  <p:stCondLst>
                                    <p:cond delay="0"/>
                                  </p:stCondLst>
                                  <p:childTnLst>
                                    <p:set>
                                      <p:cBhvr>
                                        <p:cTn id="27" dur="1" fill="hold">
                                          <p:stCondLst>
                                            <p:cond delay="0"/>
                                          </p:stCondLst>
                                        </p:cTn>
                                        <p:tgtEl>
                                          <p:spTgt spid="11"/>
                                        </p:tgtEl>
                                        <p:attrNameLst>
                                          <p:attrName>style.visibility</p:attrName>
                                        </p:attrNameLst>
                                      </p:cBhvr>
                                      <p:to>
                                        <p:strVal val="visible"/>
                                      </p:to>
                                    </p:set>
                                  </p:childTnLst>
                                </p:cTn>
                              </p:par>
                            </p:childTnLst>
                          </p:cTn>
                        </p:par>
                        <p:par>
                          <p:cTn id="28" fill="hold">
                            <p:stCondLst>
                              <p:cond delay="1500"/>
                            </p:stCondLst>
                            <p:childTnLst>
                              <p:par>
                                <p:cTn id="29" presetID="22" presetClass="entr" presetSubtype="8" fill="hold" grpId="0" nodeType="after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wipe(left)">
                                      <p:cBhvr>
                                        <p:cTn id="31" dur="500"/>
                                        <p:tgtEl>
                                          <p:spTgt spid="12"/>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wipe(left)">
                                      <p:cBhvr>
                                        <p:cTn id="36" dur="500"/>
                                        <p:tgtEl>
                                          <p:spTgt spid="16"/>
                                        </p:tgtEl>
                                      </p:cBhvr>
                                    </p:animEffect>
                                  </p:childTnLst>
                                </p:cTn>
                              </p:par>
                            </p:childTnLst>
                          </p:cTn>
                        </p:par>
                        <p:par>
                          <p:cTn id="37" fill="hold">
                            <p:stCondLst>
                              <p:cond delay="500"/>
                            </p:stCondLst>
                            <p:childTnLst>
                              <p:par>
                                <p:cTn id="38" presetID="1" presetClass="entr" presetSubtype="0"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childTnLst>
                                </p:cTn>
                              </p:par>
                            </p:childTnLst>
                          </p:cTn>
                        </p:par>
                        <p:par>
                          <p:cTn id="40" fill="hold">
                            <p:stCondLst>
                              <p:cond delay="500"/>
                            </p:stCondLst>
                            <p:childTnLst>
                              <p:par>
                                <p:cTn id="41" presetID="22" presetClass="entr" presetSubtype="8" fill="hold" grpId="0" nodeType="afterEffect">
                                  <p:stCondLst>
                                    <p:cond delay="0"/>
                                  </p:stCondLst>
                                  <p:childTnLst>
                                    <p:set>
                                      <p:cBhvr>
                                        <p:cTn id="42" dur="1" fill="hold">
                                          <p:stCondLst>
                                            <p:cond delay="0"/>
                                          </p:stCondLst>
                                        </p:cTn>
                                        <p:tgtEl>
                                          <p:spTgt spid="18"/>
                                        </p:tgtEl>
                                        <p:attrNameLst>
                                          <p:attrName>style.visibility</p:attrName>
                                        </p:attrNameLst>
                                      </p:cBhvr>
                                      <p:to>
                                        <p:strVal val="visible"/>
                                      </p:to>
                                    </p:set>
                                    <p:animEffect transition="in" filter="wipe(left)">
                                      <p:cBhvr>
                                        <p:cTn id="43" dur="500"/>
                                        <p:tgtEl>
                                          <p:spTgt spid="18"/>
                                        </p:tgtEl>
                                      </p:cBhvr>
                                    </p:animEffec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par>
                          <p:cTn id="47" fill="hold">
                            <p:stCondLst>
                              <p:cond delay="1000"/>
                            </p:stCondLst>
                            <p:childTnLst>
                              <p:par>
                                <p:cTn id="48" presetID="22" presetClass="entr" presetSubtype="8"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wipe(left)">
                                      <p:cBhvr>
                                        <p:cTn id="50" dur="500"/>
                                        <p:tgtEl>
                                          <p:spTgt spid="20"/>
                                        </p:tgtEl>
                                      </p:cBhvr>
                                    </p:animEffect>
                                  </p:childTnLst>
                                </p:cTn>
                              </p:par>
                            </p:childTnLst>
                          </p:cTn>
                        </p:par>
                        <p:par>
                          <p:cTn id="51" fill="hold">
                            <p:stCondLst>
                              <p:cond delay="1500"/>
                            </p:stCondLst>
                            <p:childTnLst>
                              <p:par>
                                <p:cTn id="52" presetID="1" presetClass="entr" presetSubtype="0" fill="hold" grpId="0" nodeType="afterEffect">
                                  <p:stCondLst>
                                    <p:cond delay="0"/>
                                  </p:stCondLst>
                                  <p:childTnLst>
                                    <p:set>
                                      <p:cBhvr>
                                        <p:cTn id="53" dur="1" fill="hold">
                                          <p:stCondLst>
                                            <p:cond delay="0"/>
                                          </p:stCondLst>
                                        </p:cTn>
                                        <p:tgtEl>
                                          <p:spTgt spid="21"/>
                                        </p:tgtEl>
                                        <p:attrNameLst>
                                          <p:attrName>style.visibility</p:attrName>
                                        </p:attrNameLst>
                                      </p:cBhvr>
                                      <p:to>
                                        <p:strVal val="visible"/>
                                      </p:to>
                                    </p:set>
                                  </p:childTnLst>
                                </p:cTn>
                              </p:par>
                            </p:childTnLst>
                          </p:cTn>
                        </p:par>
                        <p:par>
                          <p:cTn id="54" fill="hold">
                            <p:stCondLst>
                              <p:cond delay="1500"/>
                            </p:stCondLst>
                            <p:childTnLst>
                              <p:par>
                                <p:cTn id="55" presetID="22" presetClass="entr" presetSubtype="8" fill="hold" grpId="0"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left)">
                                      <p:cBhvr>
                                        <p:cTn id="57" dur="500"/>
                                        <p:tgtEl>
                                          <p:spTgt spid="22"/>
                                        </p:tgtEl>
                                      </p:cBhvr>
                                    </p:animEffect>
                                  </p:childTnLst>
                                </p:cTn>
                              </p:par>
                            </p:childTnLst>
                          </p:cTn>
                        </p:par>
                        <p:par>
                          <p:cTn id="58" fill="hold">
                            <p:stCondLst>
                              <p:cond delay="2000"/>
                            </p:stCondLst>
                            <p:childTnLst>
                              <p:par>
                                <p:cTn id="59" presetID="1" presetClass="entr" presetSubtype="0" fill="hold" grpId="0" nodeType="after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par>
                          <p:cTn id="61" fill="hold">
                            <p:stCondLst>
                              <p:cond delay="2000"/>
                            </p:stCondLst>
                            <p:childTnLst>
                              <p:par>
                                <p:cTn id="62" presetID="22" presetClass="entr" presetSubtype="8" fill="hold" grpId="0" nodeType="afterEffect">
                                  <p:stCondLst>
                                    <p:cond delay="0"/>
                                  </p:stCondLst>
                                  <p:childTnLst>
                                    <p:set>
                                      <p:cBhvr>
                                        <p:cTn id="63" dur="1" fill="hold">
                                          <p:stCondLst>
                                            <p:cond delay="0"/>
                                          </p:stCondLst>
                                        </p:cTn>
                                        <p:tgtEl>
                                          <p:spTgt spid="38"/>
                                        </p:tgtEl>
                                        <p:attrNameLst>
                                          <p:attrName>style.visibility</p:attrName>
                                        </p:attrNameLst>
                                      </p:cBhvr>
                                      <p:to>
                                        <p:strVal val="visible"/>
                                      </p:to>
                                    </p:set>
                                    <p:animEffect transition="in" filter="wipe(left)">
                                      <p:cBhvr>
                                        <p:cTn id="64" dur="500"/>
                                        <p:tgtEl>
                                          <p:spTgt spid="38"/>
                                        </p:tgtEl>
                                      </p:cBhvr>
                                    </p:animEffect>
                                  </p:childTnLst>
                                </p:cTn>
                              </p:par>
                            </p:childTnLst>
                          </p:cTn>
                        </p:par>
                      </p:childTnLst>
                    </p:cTn>
                  </p:par>
                  <p:par>
                    <p:cTn id="65" fill="hold">
                      <p:stCondLst>
                        <p:cond delay="indefinite"/>
                      </p:stCondLst>
                      <p:childTnLst>
                        <p:par>
                          <p:cTn id="66" fill="hold">
                            <p:stCondLst>
                              <p:cond delay="0"/>
                            </p:stCondLst>
                            <p:childTnLst>
                              <p:par>
                                <p:cTn id="67" presetID="22" presetClass="entr" presetSubtype="1" fill="hold" grpId="0" nodeType="clickEffect">
                                  <p:stCondLst>
                                    <p:cond delay="0"/>
                                  </p:stCondLst>
                                  <p:childTnLst>
                                    <p:set>
                                      <p:cBhvr>
                                        <p:cTn id="68" dur="1" fill="hold">
                                          <p:stCondLst>
                                            <p:cond delay="0"/>
                                          </p:stCondLst>
                                        </p:cTn>
                                        <p:tgtEl>
                                          <p:spTgt spid="31"/>
                                        </p:tgtEl>
                                        <p:attrNameLst>
                                          <p:attrName>style.visibility</p:attrName>
                                        </p:attrNameLst>
                                      </p:cBhvr>
                                      <p:to>
                                        <p:strVal val="visible"/>
                                      </p:to>
                                    </p:set>
                                    <p:animEffect transition="in" filter="wipe(up)">
                                      <p:cBhvr>
                                        <p:cTn id="69" dur="500"/>
                                        <p:tgtEl>
                                          <p:spTgt spid="31"/>
                                        </p:tgtEl>
                                      </p:cBhvr>
                                    </p:animEffect>
                                  </p:childTnLst>
                                </p:cTn>
                              </p:par>
                            </p:childTnLst>
                          </p:cTn>
                        </p:par>
                        <p:par>
                          <p:cTn id="70" fill="hold">
                            <p:stCondLst>
                              <p:cond delay="500"/>
                            </p:stCondLst>
                            <p:childTnLst>
                              <p:par>
                                <p:cTn id="71" presetID="22" presetClass="entr" presetSubtype="1" fill="hold" grpId="0" nodeType="afterEffect">
                                  <p:stCondLst>
                                    <p:cond delay="0"/>
                                  </p:stCondLst>
                                  <p:childTnLst>
                                    <p:set>
                                      <p:cBhvr>
                                        <p:cTn id="72" dur="1" fill="hold">
                                          <p:stCondLst>
                                            <p:cond delay="0"/>
                                          </p:stCondLst>
                                        </p:cTn>
                                        <p:tgtEl>
                                          <p:spTgt spid="32"/>
                                        </p:tgtEl>
                                        <p:attrNameLst>
                                          <p:attrName>style.visibility</p:attrName>
                                        </p:attrNameLst>
                                      </p:cBhvr>
                                      <p:to>
                                        <p:strVal val="visible"/>
                                      </p:to>
                                    </p:set>
                                    <p:animEffect transition="in" filter="wipe(up)">
                                      <p:cBhvr>
                                        <p:cTn id="73" dur="500"/>
                                        <p:tgtEl>
                                          <p:spTgt spid="32"/>
                                        </p:tgtEl>
                                      </p:cBhvr>
                                    </p:animEffect>
                                  </p:childTnLst>
                                </p:cTn>
                              </p:par>
                            </p:childTnLst>
                          </p:cTn>
                        </p:par>
                        <p:par>
                          <p:cTn id="74" fill="hold">
                            <p:stCondLst>
                              <p:cond delay="1000"/>
                            </p:stCondLst>
                            <p:childTnLst>
                              <p:par>
                                <p:cTn id="75" presetID="22" presetClass="entr" presetSubtype="1" fill="hold" grpId="0" nodeType="afterEffect">
                                  <p:stCondLst>
                                    <p:cond delay="0"/>
                                  </p:stCondLst>
                                  <p:childTnLst>
                                    <p:set>
                                      <p:cBhvr>
                                        <p:cTn id="76" dur="1" fill="hold">
                                          <p:stCondLst>
                                            <p:cond delay="0"/>
                                          </p:stCondLst>
                                        </p:cTn>
                                        <p:tgtEl>
                                          <p:spTgt spid="33"/>
                                        </p:tgtEl>
                                        <p:attrNameLst>
                                          <p:attrName>style.visibility</p:attrName>
                                        </p:attrNameLst>
                                      </p:cBhvr>
                                      <p:to>
                                        <p:strVal val="visible"/>
                                      </p:to>
                                    </p:set>
                                    <p:animEffect transition="in" filter="wipe(up)">
                                      <p:cBhvr>
                                        <p:cTn id="77" dur="500"/>
                                        <p:tgtEl>
                                          <p:spTgt spid="33"/>
                                        </p:tgtEl>
                                      </p:cBhvr>
                                    </p:animEffect>
                                  </p:childTnLst>
                                </p:cTn>
                              </p:par>
                            </p:childTnLst>
                          </p:cTn>
                        </p:par>
                        <p:par>
                          <p:cTn id="78" fill="hold">
                            <p:stCondLst>
                              <p:cond delay="1500"/>
                            </p:stCondLst>
                            <p:childTnLst>
                              <p:par>
                                <p:cTn id="79" presetID="22" presetClass="entr" presetSubtype="1" fill="hold" grpId="0" nodeType="after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wipe(up)">
                                      <p:cBhvr>
                                        <p:cTn id="81" dur="500"/>
                                        <p:tgtEl>
                                          <p:spTgt spid="34"/>
                                        </p:tgtEl>
                                      </p:cBhvr>
                                    </p:animEffect>
                                  </p:childTnLst>
                                </p:cTn>
                              </p:par>
                            </p:childTnLst>
                          </p:cTn>
                        </p:par>
                        <p:par>
                          <p:cTn id="82" fill="hold">
                            <p:stCondLst>
                              <p:cond delay="2000"/>
                            </p:stCondLst>
                            <p:childTnLst>
                              <p:par>
                                <p:cTn id="83" presetID="1" presetClass="entr" presetSubtype="0" fill="hold" grpId="0" nodeType="afterEffect">
                                  <p:stCondLst>
                                    <p:cond delay="0"/>
                                  </p:stCondLst>
                                  <p:childTnLst>
                                    <p:set>
                                      <p:cBhvr>
                                        <p:cTn id="84" dur="1" fill="hold">
                                          <p:stCondLst>
                                            <p:cond delay="0"/>
                                          </p:stCondLst>
                                        </p:cTn>
                                        <p:tgtEl>
                                          <p:spTgt spid="35"/>
                                        </p:tgtEl>
                                        <p:attrNameLst>
                                          <p:attrName>style.visibility</p:attrName>
                                        </p:attrNameLst>
                                      </p:cBhvr>
                                      <p:to>
                                        <p:strVal val="visible"/>
                                      </p:to>
                                    </p:set>
                                  </p:childTnLst>
                                </p:cTn>
                              </p:par>
                            </p:childTnLst>
                          </p:cTn>
                        </p:par>
                        <p:par>
                          <p:cTn id="85" fill="hold">
                            <p:stCondLst>
                              <p:cond delay="2000"/>
                            </p:stCondLst>
                            <p:childTnLst>
                              <p:par>
                                <p:cTn id="86" presetID="22" presetClass="entr" presetSubtype="1" fill="hold" grpId="0" nodeType="afterEffect">
                                  <p:stCondLst>
                                    <p:cond delay="0"/>
                                  </p:stCondLst>
                                  <p:childTnLst>
                                    <p:set>
                                      <p:cBhvr>
                                        <p:cTn id="87" dur="1" fill="hold">
                                          <p:stCondLst>
                                            <p:cond delay="0"/>
                                          </p:stCondLst>
                                        </p:cTn>
                                        <p:tgtEl>
                                          <p:spTgt spid="36"/>
                                        </p:tgtEl>
                                        <p:attrNameLst>
                                          <p:attrName>style.visibility</p:attrName>
                                        </p:attrNameLst>
                                      </p:cBhvr>
                                      <p:to>
                                        <p:strVal val="visible"/>
                                      </p:to>
                                    </p:set>
                                    <p:animEffect transition="in" filter="wipe(up)">
                                      <p:cBhvr>
                                        <p:cTn id="88" dur="500"/>
                                        <p:tgtEl>
                                          <p:spTgt spid="36"/>
                                        </p:tgtEl>
                                      </p:cBhvr>
                                    </p:animEffect>
                                  </p:childTnLst>
                                </p:cTn>
                              </p:par>
                            </p:childTnLst>
                          </p:cTn>
                        </p:par>
                      </p:childTnLst>
                    </p:cTn>
                  </p:par>
                  <p:par>
                    <p:cTn id="89" fill="hold">
                      <p:stCondLst>
                        <p:cond delay="indefinite"/>
                      </p:stCondLst>
                      <p:childTnLst>
                        <p:par>
                          <p:cTn id="90" fill="hold">
                            <p:stCondLst>
                              <p:cond delay="0"/>
                            </p:stCondLst>
                            <p:childTnLst>
                              <p:par>
                                <p:cTn id="91" presetID="22" presetClass="entr" presetSubtype="8" fill="hold" grpId="0" nodeType="clickEffect">
                                  <p:stCondLst>
                                    <p:cond delay="0"/>
                                  </p:stCondLst>
                                  <p:childTnLst>
                                    <p:set>
                                      <p:cBhvr>
                                        <p:cTn id="92" dur="1" fill="hold">
                                          <p:stCondLst>
                                            <p:cond delay="0"/>
                                          </p:stCondLst>
                                        </p:cTn>
                                        <p:tgtEl>
                                          <p:spTgt spid="24"/>
                                        </p:tgtEl>
                                        <p:attrNameLst>
                                          <p:attrName>style.visibility</p:attrName>
                                        </p:attrNameLst>
                                      </p:cBhvr>
                                      <p:to>
                                        <p:strVal val="visible"/>
                                      </p:to>
                                    </p:set>
                                    <p:animEffect transition="in" filter="wipe(left)">
                                      <p:cBhvr>
                                        <p:cTn id="93" dur="500"/>
                                        <p:tgtEl>
                                          <p:spTgt spid="24"/>
                                        </p:tgtEl>
                                      </p:cBhvr>
                                    </p:animEffect>
                                  </p:childTnLst>
                                </p:cTn>
                              </p:par>
                            </p:childTnLst>
                          </p:cTn>
                        </p:par>
                        <p:par>
                          <p:cTn id="94" fill="hold">
                            <p:stCondLst>
                              <p:cond delay="500"/>
                            </p:stCondLst>
                            <p:childTnLst>
                              <p:par>
                                <p:cTn id="95" presetID="1" presetClass="entr" presetSubtype="0" fill="hold" grpId="0" nodeType="after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childTnLst>
                          </p:cTn>
                        </p:par>
                        <p:par>
                          <p:cTn id="97" fill="hold">
                            <p:stCondLst>
                              <p:cond delay="500"/>
                            </p:stCondLst>
                            <p:childTnLst>
                              <p:par>
                                <p:cTn id="98" presetID="22" presetClass="entr" presetSubtype="8" fill="hold" grpId="0" nodeType="afterEffect">
                                  <p:stCondLst>
                                    <p:cond delay="0"/>
                                  </p:stCondLst>
                                  <p:childTnLst>
                                    <p:set>
                                      <p:cBhvr>
                                        <p:cTn id="99" dur="1" fill="hold">
                                          <p:stCondLst>
                                            <p:cond delay="0"/>
                                          </p:stCondLst>
                                        </p:cTn>
                                        <p:tgtEl>
                                          <p:spTgt spid="26"/>
                                        </p:tgtEl>
                                        <p:attrNameLst>
                                          <p:attrName>style.visibility</p:attrName>
                                        </p:attrNameLst>
                                      </p:cBhvr>
                                      <p:to>
                                        <p:strVal val="visible"/>
                                      </p:to>
                                    </p:set>
                                    <p:animEffect transition="in" filter="wipe(left)">
                                      <p:cBhvr>
                                        <p:cTn id="100" dur="500"/>
                                        <p:tgtEl>
                                          <p:spTgt spid="26"/>
                                        </p:tgtEl>
                                      </p:cBhvr>
                                    </p:animEffect>
                                  </p:childTnLst>
                                </p:cTn>
                              </p:par>
                            </p:childTnLst>
                          </p:cTn>
                        </p:par>
                        <p:par>
                          <p:cTn id="101" fill="hold">
                            <p:stCondLst>
                              <p:cond delay="1000"/>
                            </p:stCondLst>
                            <p:childTnLst>
                              <p:par>
                                <p:cTn id="102" presetID="1" presetClass="entr" presetSubtype="0" fill="hold" grpId="0" nodeType="afterEffect">
                                  <p:stCondLst>
                                    <p:cond delay="0"/>
                                  </p:stCondLst>
                                  <p:childTnLst>
                                    <p:set>
                                      <p:cBhvr>
                                        <p:cTn id="103" dur="1" fill="hold">
                                          <p:stCondLst>
                                            <p:cond delay="0"/>
                                          </p:stCondLst>
                                        </p:cTn>
                                        <p:tgtEl>
                                          <p:spTgt spid="27"/>
                                        </p:tgtEl>
                                        <p:attrNameLst>
                                          <p:attrName>style.visibility</p:attrName>
                                        </p:attrNameLst>
                                      </p:cBhvr>
                                      <p:to>
                                        <p:strVal val="visible"/>
                                      </p:to>
                                    </p:set>
                                  </p:childTnLst>
                                </p:cTn>
                              </p:par>
                            </p:childTnLst>
                          </p:cTn>
                        </p:par>
                        <p:par>
                          <p:cTn id="104" fill="hold">
                            <p:stCondLst>
                              <p:cond delay="1000"/>
                            </p:stCondLst>
                            <p:childTnLst>
                              <p:par>
                                <p:cTn id="105" presetID="22" presetClass="entr" presetSubtype="8" fill="hold" grpId="0" nodeType="afterEffect">
                                  <p:stCondLst>
                                    <p:cond delay="0"/>
                                  </p:stCondLst>
                                  <p:childTnLst>
                                    <p:set>
                                      <p:cBhvr>
                                        <p:cTn id="106" dur="1" fill="hold">
                                          <p:stCondLst>
                                            <p:cond delay="0"/>
                                          </p:stCondLst>
                                        </p:cTn>
                                        <p:tgtEl>
                                          <p:spTgt spid="28"/>
                                        </p:tgtEl>
                                        <p:attrNameLst>
                                          <p:attrName>style.visibility</p:attrName>
                                        </p:attrNameLst>
                                      </p:cBhvr>
                                      <p:to>
                                        <p:strVal val="visible"/>
                                      </p:to>
                                    </p:set>
                                    <p:animEffect transition="in" filter="wipe(left)">
                                      <p:cBhvr>
                                        <p:cTn id="107" dur="500"/>
                                        <p:tgtEl>
                                          <p:spTgt spid="28"/>
                                        </p:tgtEl>
                                      </p:cBhvr>
                                    </p:animEffect>
                                  </p:childTnLst>
                                </p:cTn>
                              </p:par>
                            </p:childTnLst>
                          </p:cTn>
                        </p:par>
                        <p:par>
                          <p:cTn id="108" fill="hold">
                            <p:stCondLst>
                              <p:cond delay="1500"/>
                            </p:stCondLst>
                            <p:childTnLst>
                              <p:par>
                                <p:cTn id="109" presetID="1" presetClass="entr" presetSubtype="0" fill="hold" grpId="0" nodeType="afterEffect">
                                  <p:stCondLst>
                                    <p:cond delay="0"/>
                                  </p:stCondLst>
                                  <p:childTnLst>
                                    <p:set>
                                      <p:cBhvr>
                                        <p:cTn id="110" dur="1" fill="hold">
                                          <p:stCondLst>
                                            <p:cond delay="0"/>
                                          </p:stCondLst>
                                        </p:cTn>
                                        <p:tgtEl>
                                          <p:spTgt spid="29"/>
                                        </p:tgtEl>
                                        <p:attrNameLst>
                                          <p:attrName>style.visibility</p:attrName>
                                        </p:attrNameLst>
                                      </p:cBhvr>
                                      <p:to>
                                        <p:strVal val="visible"/>
                                      </p:to>
                                    </p:set>
                                  </p:childTnLst>
                                </p:cTn>
                              </p:par>
                            </p:childTnLst>
                          </p:cTn>
                        </p:par>
                        <p:par>
                          <p:cTn id="111" fill="hold">
                            <p:stCondLst>
                              <p:cond delay="1500"/>
                            </p:stCondLst>
                            <p:childTnLst>
                              <p:par>
                                <p:cTn id="112" presetID="22" presetClass="entr" presetSubtype="8" fill="hold" grpId="0" nodeType="afterEffect">
                                  <p:stCondLst>
                                    <p:cond delay="0"/>
                                  </p:stCondLst>
                                  <p:childTnLst>
                                    <p:set>
                                      <p:cBhvr>
                                        <p:cTn id="113" dur="1" fill="hold">
                                          <p:stCondLst>
                                            <p:cond delay="0"/>
                                          </p:stCondLst>
                                        </p:cTn>
                                        <p:tgtEl>
                                          <p:spTgt spid="30"/>
                                        </p:tgtEl>
                                        <p:attrNameLst>
                                          <p:attrName>style.visibility</p:attrName>
                                        </p:attrNameLst>
                                      </p:cBhvr>
                                      <p:to>
                                        <p:strVal val="visible"/>
                                      </p:to>
                                    </p:set>
                                    <p:animEffect transition="in" filter="wipe(left)">
                                      <p:cBhvr>
                                        <p:cTn id="114" dur="500"/>
                                        <p:tgtEl>
                                          <p:spTgt spid="30"/>
                                        </p:tgtEl>
                                      </p:cBhvr>
                                    </p:animEffect>
                                  </p:childTnLst>
                                </p:cTn>
                              </p:par>
                            </p:childTnLst>
                          </p:cTn>
                        </p:par>
                        <p:par>
                          <p:cTn id="115" fill="hold">
                            <p:stCondLst>
                              <p:cond delay="2000"/>
                            </p:stCondLst>
                            <p:childTnLst>
                              <p:par>
                                <p:cTn id="116" presetID="22" presetClass="entr" presetSubtype="8" fill="hold" nodeType="afterEffect">
                                  <p:stCondLst>
                                    <p:cond delay="0"/>
                                  </p:stCondLst>
                                  <p:childTnLst>
                                    <p:set>
                                      <p:cBhvr>
                                        <p:cTn id="117" dur="1" fill="hold">
                                          <p:stCondLst>
                                            <p:cond delay="0"/>
                                          </p:stCondLst>
                                        </p:cTn>
                                        <p:tgtEl>
                                          <p:spTgt spid="39"/>
                                        </p:tgtEl>
                                        <p:attrNameLst>
                                          <p:attrName>style.visibility</p:attrName>
                                        </p:attrNameLst>
                                      </p:cBhvr>
                                      <p:to>
                                        <p:strVal val="visible"/>
                                      </p:to>
                                    </p:set>
                                    <p:animEffect transition="in" filter="wipe(left)">
                                      <p:cBhvr>
                                        <p:cTn id="118"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p:bldP spid="15" grpId="0"/>
      <p:bldP spid="16" grpId="0" animBg="1"/>
      <p:bldP spid="17" grpId="0" animBg="1"/>
      <p:bldP spid="18" grpId="0" animBg="1"/>
      <p:bldP spid="19" grpId="0" animBg="1"/>
      <p:bldP spid="20" grpId="0" animBg="1"/>
      <p:bldP spid="21" grpId="0" animBg="1"/>
      <p:bldP spid="22" grpId="0" animBg="1"/>
      <p:bldP spid="23" grpId="0"/>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Flip-Flops</a:t>
            </a:r>
          </a:p>
        </p:txBody>
      </p:sp>
      <p:sp>
        <p:nvSpPr>
          <p:cNvPr id="5" name="Rectangle 3"/>
          <p:cNvSpPr txBox="1">
            <a:spLocks noChangeArrowheads="1"/>
          </p:cNvSpPr>
          <p:nvPr/>
        </p:nvSpPr>
        <p:spPr>
          <a:xfrm>
            <a:off x="611188" y="1089025"/>
            <a:ext cx="8280400" cy="240188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itchFamily="18" charset="0"/>
                <a:cs typeface="Times New Roman" pitchFamily="18" charset="0"/>
              </a:rPr>
              <a:t>Controlled latches are level-triggered</a:t>
            </a:r>
          </a:p>
          <a:p>
            <a:endParaRPr lang="en-US" sz="2400" dirty="0"/>
          </a:p>
          <a:p>
            <a:endParaRPr lang="en-US" sz="2400" dirty="0"/>
          </a:p>
          <a:p>
            <a:endParaRPr lang="en-US" sz="2400" dirty="0"/>
          </a:p>
          <a:p>
            <a:r>
              <a:rPr lang="en-US" sz="2400" dirty="0">
                <a:latin typeface="Times New Roman" pitchFamily="18" charset="0"/>
                <a:cs typeface="Times New Roman" pitchFamily="18" charset="0"/>
              </a:rPr>
              <a:t>Flip-Flops are edge-triggered</a:t>
            </a:r>
          </a:p>
        </p:txBody>
      </p:sp>
      <p:grpSp>
        <p:nvGrpSpPr>
          <p:cNvPr id="6" name="Group 4"/>
          <p:cNvGrpSpPr>
            <a:grpSpLocks/>
          </p:cNvGrpSpPr>
          <p:nvPr/>
        </p:nvGrpSpPr>
        <p:grpSpPr bwMode="auto">
          <a:xfrm>
            <a:off x="3130550" y="2168525"/>
            <a:ext cx="2881313" cy="360363"/>
            <a:chOff x="1973" y="1479"/>
            <a:chExt cx="1815" cy="227"/>
          </a:xfrm>
        </p:grpSpPr>
        <p:sp>
          <p:nvSpPr>
            <p:cNvPr id="7" name="Line 5"/>
            <p:cNvSpPr>
              <a:spLocks noChangeShapeType="1"/>
            </p:cNvSpPr>
            <p:nvPr/>
          </p:nvSpPr>
          <p:spPr bwMode="auto">
            <a:xfrm>
              <a:off x="2200" y="1706"/>
              <a:ext cx="22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8" name="Line 6"/>
            <p:cNvSpPr>
              <a:spLocks noChangeShapeType="1"/>
            </p:cNvSpPr>
            <p:nvPr/>
          </p:nvSpPr>
          <p:spPr bwMode="auto">
            <a:xfrm rot="-5400000">
              <a:off x="2313"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7"/>
            <p:cNvSpPr>
              <a:spLocks noChangeShapeType="1"/>
            </p:cNvSpPr>
            <p:nvPr/>
          </p:nvSpPr>
          <p:spPr bwMode="auto">
            <a:xfrm>
              <a:off x="2427" y="14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8"/>
            <p:cNvSpPr>
              <a:spLocks noChangeShapeType="1"/>
            </p:cNvSpPr>
            <p:nvPr/>
          </p:nvSpPr>
          <p:spPr bwMode="auto">
            <a:xfrm rot="-5400000">
              <a:off x="2540"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9"/>
            <p:cNvSpPr>
              <a:spLocks noChangeShapeType="1"/>
            </p:cNvSpPr>
            <p:nvPr/>
          </p:nvSpPr>
          <p:spPr bwMode="auto">
            <a:xfrm>
              <a:off x="2654" y="1706"/>
              <a:ext cx="22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 name="Line 10"/>
            <p:cNvSpPr>
              <a:spLocks noChangeShapeType="1"/>
            </p:cNvSpPr>
            <p:nvPr/>
          </p:nvSpPr>
          <p:spPr bwMode="auto">
            <a:xfrm rot="-5400000">
              <a:off x="2767"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 name="Line 11"/>
            <p:cNvSpPr>
              <a:spLocks noChangeShapeType="1"/>
            </p:cNvSpPr>
            <p:nvPr/>
          </p:nvSpPr>
          <p:spPr bwMode="auto">
            <a:xfrm>
              <a:off x="2881" y="14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 name="Line 12"/>
            <p:cNvSpPr>
              <a:spLocks noChangeShapeType="1"/>
            </p:cNvSpPr>
            <p:nvPr/>
          </p:nvSpPr>
          <p:spPr bwMode="auto">
            <a:xfrm rot="-5400000">
              <a:off x="2994"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 name="Line 13"/>
            <p:cNvSpPr>
              <a:spLocks noChangeShapeType="1"/>
            </p:cNvSpPr>
            <p:nvPr/>
          </p:nvSpPr>
          <p:spPr bwMode="auto">
            <a:xfrm>
              <a:off x="3108" y="1706"/>
              <a:ext cx="22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 name="Line 14"/>
            <p:cNvSpPr>
              <a:spLocks noChangeShapeType="1"/>
            </p:cNvSpPr>
            <p:nvPr/>
          </p:nvSpPr>
          <p:spPr bwMode="auto">
            <a:xfrm rot="-5400000">
              <a:off x="3221"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 name="Line 15"/>
            <p:cNvSpPr>
              <a:spLocks noChangeShapeType="1"/>
            </p:cNvSpPr>
            <p:nvPr/>
          </p:nvSpPr>
          <p:spPr bwMode="auto">
            <a:xfrm>
              <a:off x="3335" y="14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 name="Line 16"/>
            <p:cNvSpPr>
              <a:spLocks noChangeShapeType="1"/>
            </p:cNvSpPr>
            <p:nvPr/>
          </p:nvSpPr>
          <p:spPr bwMode="auto">
            <a:xfrm rot="-5400000">
              <a:off x="3448" y="1593"/>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 name="Line 17"/>
            <p:cNvSpPr>
              <a:spLocks noChangeShapeType="1"/>
            </p:cNvSpPr>
            <p:nvPr/>
          </p:nvSpPr>
          <p:spPr bwMode="auto">
            <a:xfrm>
              <a:off x="3561" y="1706"/>
              <a:ext cx="22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Rectangle 18"/>
            <p:cNvSpPr>
              <a:spLocks noChangeArrowheads="1"/>
            </p:cNvSpPr>
            <p:nvPr/>
          </p:nvSpPr>
          <p:spPr bwMode="auto">
            <a:xfrm>
              <a:off x="1973" y="1479"/>
              <a:ext cx="128"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C</a:t>
              </a:r>
            </a:p>
          </p:txBody>
        </p:sp>
      </p:grpSp>
      <p:sp>
        <p:nvSpPr>
          <p:cNvPr id="21" name="Line 19"/>
          <p:cNvSpPr>
            <a:spLocks noChangeShapeType="1"/>
          </p:cNvSpPr>
          <p:nvPr/>
        </p:nvSpPr>
        <p:spPr bwMode="auto">
          <a:xfrm flipH="1">
            <a:off x="4032250" y="1628775"/>
            <a:ext cx="539750" cy="360363"/>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2" name="Line 20"/>
          <p:cNvSpPr>
            <a:spLocks noChangeShapeType="1"/>
          </p:cNvSpPr>
          <p:nvPr/>
        </p:nvSpPr>
        <p:spPr bwMode="auto">
          <a:xfrm>
            <a:off x="4572000" y="1628775"/>
            <a:ext cx="179388" cy="360363"/>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Line 21"/>
          <p:cNvSpPr>
            <a:spLocks noChangeShapeType="1"/>
          </p:cNvSpPr>
          <p:nvPr/>
        </p:nvSpPr>
        <p:spPr bwMode="auto">
          <a:xfrm>
            <a:off x="4572000" y="1628775"/>
            <a:ext cx="900113" cy="360363"/>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 name="Line 22"/>
          <p:cNvSpPr>
            <a:spLocks noChangeShapeType="1"/>
          </p:cNvSpPr>
          <p:nvPr/>
        </p:nvSpPr>
        <p:spPr bwMode="auto">
          <a:xfrm>
            <a:off x="4313238" y="1543050"/>
            <a:ext cx="644525"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 name="Line 23"/>
          <p:cNvSpPr>
            <a:spLocks noChangeShapeType="1"/>
          </p:cNvSpPr>
          <p:nvPr/>
        </p:nvSpPr>
        <p:spPr bwMode="auto">
          <a:xfrm>
            <a:off x="3119438" y="3516313"/>
            <a:ext cx="644525"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26" name="Group 24"/>
          <p:cNvGrpSpPr>
            <a:grpSpLocks/>
          </p:cNvGrpSpPr>
          <p:nvPr/>
        </p:nvGrpSpPr>
        <p:grpSpPr bwMode="auto">
          <a:xfrm>
            <a:off x="2757488" y="3968750"/>
            <a:ext cx="5414962" cy="369888"/>
            <a:chOff x="1737" y="2500"/>
            <a:chExt cx="3411" cy="233"/>
          </a:xfrm>
        </p:grpSpPr>
        <p:sp>
          <p:nvSpPr>
            <p:cNvPr id="27" name="Line 25"/>
            <p:cNvSpPr>
              <a:spLocks noChangeShapeType="1"/>
            </p:cNvSpPr>
            <p:nvPr/>
          </p:nvSpPr>
          <p:spPr bwMode="auto">
            <a:xfrm>
              <a:off x="2199" y="272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Line 26"/>
            <p:cNvSpPr>
              <a:spLocks noChangeShapeType="1"/>
            </p:cNvSpPr>
            <p:nvPr/>
          </p:nvSpPr>
          <p:spPr bwMode="auto">
            <a:xfrm rot="-5400000">
              <a:off x="2312" y="2614"/>
              <a:ext cx="227"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9" name="Line 27"/>
            <p:cNvSpPr>
              <a:spLocks noChangeShapeType="1"/>
            </p:cNvSpPr>
            <p:nvPr/>
          </p:nvSpPr>
          <p:spPr bwMode="auto">
            <a:xfrm>
              <a:off x="2426" y="2500"/>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28"/>
            <p:cNvSpPr>
              <a:spLocks noChangeShapeType="1"/>
            </p:cNvSpPr>
            <p:nvPr/>
          </p:nvSpPr>
          <p:spPr bwMode="auto">
            <a:xfrm rot="-5400000">
              <a:off x="2539" y="261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1" name="Line 29"/>
            <p:cNvSpPr>
              <a:spLocks noChangeShapeType="1"/>
            </p:cNvSpPr>
            <p:nvPr/>
          </p:nvSpPr>
          <p:spPr bwMode="auto">
            <a:xfrm>
              <a:off x="2653" y="272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 name="Line 30"/>
            <p:cNvSpPr>
              <a:spLocks noChangeShapeType="1"/>
            </p:cNvSpPr>
            <p:nvPr/>
          </p:nvSpPr>
          <p:spPr bwMode="auto">
            <a:xfrm rot="-5400000">
              <a:off x="2766" y="2614"/>
              <a:ext cx="227"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 name="Line 31"/>
            <p:cNvSpPr>
              <a:spLocks noChangeShapeType="1"/>
            </p:cNvSpPr>
            <p:nvPr/>
          </p:nvSpPr>
          <p:spPr bwMode="auto">
            <a:xfrm>
              <a:off x="2880" y="2500"/>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4" name="Line 32"/>
            <p:cNvSpPr>
              <a:spLocks noChangeShapeType="1"/>
            </p:cNvSpPr>
            <p:nvPr/>
          </p:nvSpPr>
          <p:spPr bwMode="auto">
            <a:xfrm rot="-5400000">
              <a:off x="2993" y="261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 name="Line 33"/>
            <p:cNvSpPr>
              <a:spLocks noChangeShapeType="1"/>
            </p:cNvSpPr>
            <p:nvPr/>
          </p:nvSpPr>
          <p:spPr bwMode="auto">
            <a:xfrm>
              <a:off x="3107" y="272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34"/>
            <p:cNvSpPr>
              <a:spLocks noChangeShapeType="1"/>
            </p:cNvSpPr>
            <p:nvPr/>
          </p:nvSpPr>
          <p:spPr bwMode="auto">
            <a:xfrm rot="-5400000">
              <a:off x="3220" y="2614"/>
              <a:ext cx="227" cy="0"/>
            </a:xfrm>
            <a:prstGeom prst="line">
              <a:avLst/>
            </a:prstGeom>
            <a:noFill/>
            <a:ln w="38100">
              <a:solidFill>
                <a:schemeClr val="accent1"/>
              </a:solidFill>
              <a:round/>
              <a:headEn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 name="Line 35"/>
            <p:cNvSpPr>
              <a:spLocks noChangeShapeType="1"/>
            </p:cNvSpPr>
            <p:nvPr/>
          </p:nvSpPr>
          <p:spPr bwMode="auto">
            <a:xfrm>
              <a:off x="3334" y="2500"/>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 name="Line 36"/>
            <p:cNvSpPr>
              <a:spLocks noChangeShapeType="1"/>
            </p:cNvSpPr>
            <p:nvPr/>
          </p:nvSpPr>
          <p:spPr bwMode="auto">
            <a:xfrm rot="-5400000">
              <a:off x="3447" y="261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 name="Line 37"/>
            <p:cNvSpPr>
              <a:spLocks noChangeShapeType="1"/>
            </p:cNvSpPr>
            <p:nvPr/>
          </p:nvSpPr>
          <p:spPr bwMode="auto">
            <a:xfrm>
              <a:off x="3560" y="272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 name="Rectangle 38"/>
            <p:cNvSpPr>
              <a:spLocks noChangeArrowheads="1"/>
            </p:cNvSpPr>
            <p:nvPr/>
          </p:nvSpPr>
          <p:spPr bwMode="auto">
            <a:xfrm>
              <a:off x="1737" y="2500"/>
              <a:ext cx="36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i="1" dirty="0">
                  <a:latin typeface="Times New Roman" panose="02020603050405020304" pitchFamily="18" charset="0"/>
                  <a:cs typeface="Times New Roman" panose="02020603050405020304" pitchFamily="18" charset="0"/>
                </a:rPr>
                <a:t>CLK</a:t>
              </a:r>
            </a:p>
          </p:txBody>
        </p:sp>
        <p:sp>
          <p:nvSpPr>
            <p:cNvPr id="41" name="Rectangle 39"/>
            <p:cNvSpPr>
              <a:spLocks noChangeArrowheads="1"/>
            </p:cNvSpPr>
            <p:nvPr/>
          </p:nvSpPr>
          <p:spPr bwMode="auto">
            <a:xfrm>
              <a:off x="4014" y="2500"/>
              <a:ext cx="11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Positive Edge</a:t>
              </a:r>
            </a:p>
          </p:txBody>
        </p:sp>
      </p:grpSp>
      <p:grpSp>
        <p:nvGrpSpPr>
          <p:cNvPr id="42" name="Group 40"/>
          <p:cNvGrpSpPr>
            <a:grpSpLocks/>
          </p:cNvGrpSpPr>
          <p:nvPr/>
        </p:nvGrpSpPr>
        <p:grpSpPr bwMode="auto">
          <a:xfrm>
            <a:off x="2757488" y="4868863"/>
            <a:ext cx="5407025" cy="369887"/>
            <a:chOff x="1737" y="3067"/>
            <a:chExt cx="3406" cy="233"/>
          </a:xfrm>
        </p:grpSpPr>
        <p:sp>
          <p:nvSpPr>
            <p:cNvPr id="43" name="Line 41"/>
            <p:cNvSpPr>
              <a:spLocks noChangeShapeType="1"/>
            </p:cNvSpPr>
            <p:nvPr/>
          </p:nvSpPr>
          <p:spPr bwMode="auto">
            <a:xfrm>
              <a:off x="2199" y="329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42"/>
            <p:cNvSpPr>
              <a:spLocks noChangeShapeType="1"/>
            </p:cNvSpPr>
            <p:nvPr/>
          </p:nvSpPr>
          <p:spPr bwMode="auto">
            <a:xfrm rot="-5400000">
              <a:off x="2312" y="318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43"/>
            <p:cNvSpPr>
              <a:spLocks noChangeShapeType="1"/>
            </p:cNvSpPr>
            <p:nvPr/>
          </p:nvSpPr>
          <p:spPr bwMode="auto">
            <a:xfrm>
              <a:off x="2426" y="306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 name="Line 44"/>
            <p:cNvSpPr>
              <a:spLocks noChangeShapeType="1"/>
            </p:cNvSpPr>
            <p:nvPr/>
          </p:nvSpPr>
          <p:spPr bwMode="auto">
            <a:xfrm rot="-5400000">
              <a:off x="2539" y="3181"/>
              <a:ext cx="227"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 name="Line 45"/>
            <p:cNvSpPr>
              <a:spLocks noChangeShapeType="1"/>
            </p:cNvSpPr>
            <p:nvPr/>
          </p:nvSpPr>
          <p:spPr bwMode="auto">
            <a:xfrm>
              <a:off x="2653" y="329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 name="Line 46"/>
            <p:cNvSpPr>
              <a:spLocks noChangeShapeType="1"/>
            </p:cNvSpPr>
            <p:nvPr/>
          </p:nvSpPr>
          <p:spPr bwMode="auto">
            <a:xfrm rot="-5400000">
              <a:off x="2766" y="318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 name="Line 47"/>
            <p:cNvSpPr>
              <a:spLocks noChangeShapeType="1"/>
            </p:cNvSpPr>
            <p:nvPr/>
          </p:nvSpPr>
          <p:spPr bwMode="auto">
            <a:xfrm>
              <a:off x="2880" y="306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0" name="Line 48"/>
            <p:cNvSpPr>
              <a:spLocks noChangeShapeType="1"/>
            </p:cNvSpPr>
            <p:nvPr/>
          </p:nvSpPr>
          <p:spPr bwMode="auto">
            <a:xfrm rot="-5400000">
              <a:off x="2993" y="3181"/>
              <a:ext cx="227"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 name="Line 49"/>
            <p:cNvSpPr>
              <a:spLocks noChangeShapeType="1"/>
            </p:cNvSpPr>
            <p:nvPr/>
          </p:nvSpPr>
          <p:spPr bwMode="auto">
            <a:xfrm>
              <a:off x="3107" y="329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 name="Line 50"/>
            <p:cNvSpPr>
              <a:spLocks noChangeShapeType="1"/>
            </p:cNvSpPr>
            <p:nvPr/>
          </p:nvSpPr>
          <p:spPr bwMode="auto">
            <a:xfrm rot="-5400000">
              <a:off x="3220" y="318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 name="Line 51"/>
            <p:cNvSpPr>
              <a:spLocks noChangeShapeType="1"/>
            </p:cNvSpPr>
            <p:nvPr/>
          </p:nvSpPr>
          <p:spPr bwMode="auto">
            <a:xfrm>
              <a:off x="3334" y="306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 name="Line 52"/>
            <p:cNvSpPr>
              <a:spLocks noChangeShapeType="1"/>
            </p:cNvSpPr>
            <p:nvPr/>
          </p:nvSpPr>
          <p:spPr bwMode="auto">
            <a:xfrm rot="-5400000">
              <a:off x="3447" y="3181"/>
              <a:ext cx="227" cy="0"/>
            </a:xfrm>
            <a:prstGeom prst="line">
              <a:avLst/>
            </a:prstGeom>
            <a:noFill/>
            <a:ln w="38100">
              <a:solidFill>
                <a:schemeClr val="accent1"/>
              </a:solidFill>
              <a:round/>
              <a:headEnd type="triangle" w="med" len="me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5" name="Line 53"/>
            <p:cNvSpPr>
              <a:spLocks noChangeShapeType="1"/>
            </p:cNvSpPr>
            <p:nvPr/>
          </p:nvSpPr>
          <p:spPr bwMode="auto">
            <a:xfrm>
              <a:off x="3560" y="329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 name="Rectangle 54"/>
            <p:cNvSpPr>
              <a:spLocks noChangeArrowheads="1"/>
            </p:cNvSpPr>
            <p:nvPr/>
          </p:nvSpPr>
          <p:spPr bwMode="auto">
            <a:xfrm>
              <a:off x="1737" y="3067"/>
              <a:ext cx="36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i="1" dirty="0">
                  <a:latin typeface="Times New Roman" panose="02020603050405020304" pitchFamily="18" charset="0"/>
                  <a:cs typeface="Times New Roman" panose="02020603050405020304" pitchFamily="18" charset="0"/>
                </a:rPr>
                <a:t>CLK</a:t>
              </a:r>
            </a:p>
          </p:txBody>
        </p:sp>
        <p:sp>
          <p:nvSpPr>
            <p:cNvPr id="57" name="Rectangle 55"/>
            <p:cNvSpPr>
              <a:spLocks noChangeArrowheads="1"/>
            </p:cNvSpPr>
            <p:nvPr/>
          </p:nvSpPr>
          <p:spPr bwMode="auto">
            <a:xfrm>
              <a:off x="4009" y="3067"/>
              <a:ext cx="113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Negative Edge</a:t>
              </a:r>
            </a:p>
          </p:txBody>
        </p:sp>
      </p:grpSp>
      <p:sp>
        <p:nvSpPr>
          <p:cNvPr id="58" name="Rectangle 58"/>
          <p:cNvSpPr>
            <a:spLocks noChangeArrowheads="1"/>
          </p:cNvSpPr>
          <p:nvPr/>
        </p:nvSpPr>
        <p:spPr bwMode="auto">
          <a:xfrm>
            <a:off x="6178550" y="1699023"/>
            <a:ext cx="3703638"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r>
              <a:rPr lang="en-US" b="1" dirty="0">
                <a:latin typeface="Times New Roman" pitchFamily="18" charset="0"/>
                <a:cs typeface="Times New Roman" pitchFamily="18" charset="0"/>
              </a:rPr>
              <a:t>Q (t+1) = D</a:t>
            </a:r>
            <a:endParaRPr lang="en-US" sz="800" b="1" dirty="0">
              <a:latin typeface="Times New Roman" pitchFamily="18" charset="0"/>
              <a:cs typeface="Times New Roman" pitchFamily="18" charset="0"/>
            </a:endParaRPr>
          </a:p>
          <a:p>
            <a:pPr algn="l">
              <a:lnSpc>
                <a:spcPct val="100000"/>
              </a:lnSpc>
              <a:spcBef>
                <a:spcPct val="0"/>
              </a:spcBef>
              <a:buClrTx/>
              <a:buFontTx/>
              <a:buNone/>
            </a:pPr>
            <a:r>
              <a:rPr lang="en-US" dirty="0">
                <a:latin typeface="Times New Roman" pitchFamily="18" charset="0"/>
                <a:cs typeface="Times New Roman" pitchFamily="18" charset="0"/>
              </a:rPr>
              <a:t>When Clock is enabled</a:t>
            </a:r>
          </a:p>
          <a:p>
            <a:pPr algn="l">
              <a:lnSpc>
                <a:spcPct val="100000"/>
              </a:lnSpc>
              <a:spcBef>
                <a:spcPct val="0"/>
              </a:spcBef>
              <a:buClrTx/>
              <a:buFontTx/>
              <a:buNone/>
            </a:pPr>
            <a:endParaRPr lang="en-US" sz="800" dirty="0">
              <a:latin typeface="Times New Roman" pitchFamily="18" charset="0"/>
              <a:cs typeface="Times New Roman" pitchFamily="18" charset="0"/>
            </a:endParaRPr>
          </a:p>
          <a:p>
            <a:pPr algn="l">
              <a:lnSpc>
                <a:spcPct val="100000"/>
              </a:lnSpc>
              <a:spcBef>
                <a:spcPct val="0"/>
              </a:spcBef>
              <a:buClrTx/>
              <a:buFontTx/>
              <a:buNone/>
            </a:pPr>
            <a:r>
              <a:rPr lang="en-US" dirty="0">
                <a:latin typeface="Times New Roman" pitchFamily="18" charset="0"/>
                <a:cs typeface="Times New Roman" pitchFamily="18" charset="0"/>
              </a:rPr>
              <a:t>Q(t+1) = Q(t)</a:t>
            </a:r>
            <a:endParaRPr lang="en-US" sz="800" dirty="0">
              <a:latin typeface="Times New Roman" pitchFamily="18" charset="0"/>
              <a:cs typeface="Times New Roman" pitchFamily="18" charset="0"/>
            </a:endParaRPr>
          </a:p>
          <a:p>
            <a:pPr algn="l">
              <a:lnSpc>
                <a:spcPct val="100000"/>
              </a:lnSpc>
              <a:spcBef>
                <a:spcPct val="0"/>
              </a:spcBef>
              <a:buClrTx/>
              <a:buFontTx/>
              <a:buNone/>
            </a:pPr>
            <a:r>
              <a:rPr lang="en-US" dirty="0">
                <a:latin typeface="Times New Roman" pitchFamily="18" charset="0"/>
                <a:cs typeface="Times New Roman" pitchFamily="18" charset="0"/>
              </a:rPr>
              <a:t>When Clock is disabled</a:t>
            </a:r>
          </a:p>
        </p:txBody>
      </p:sp>
    </p:spTree>
    <p:extLst>
      <p:ext uri="{BB962C8B-B14F-4D97-AF65-F5344CB8AC3E}">
        <p14:creationId xmlns:p14="http://schemas.microsoft.com/office/powerpoint/2010/main" val="36463411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wipe(left)">
                                      <p:cBhvr>
                                        <p:cTn id="15" dur="500"/>
                                        <p:tgtEl>
                                          <p:spTgt spid="24"/>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wipe(up)">
                                      <p:cBhvr>
                                        <p:cTn id="19" dur="500"/>
                                        <p:tgtEl>
                                          <p:spTgt spid="21"/>
                                        </p:tgtEl>
                                      </p:cBhvr>
                                    </p:animEffect>
                                  </p:childTnLst>
                                </p:cTn>
                              </p:par>
                            </p:childTnLst>
                          </p:cTn>
                        </p:par>
                        <p:par>
                          <p:cTn id="20" fill="hold">
                            <p:stCondLst>
                              <p:cond delay="2000"/>
                            </p:stCondLst>
                            <p:childTnLst>
                              <p:par>
                                <p:cTn id="21" presetID="22" presetClass="entr" presetSubtype="1" fill="hold" grpId="0" nodeType="afterEffect">
                                  <p:stCondLst>
                                    <p:cond delay="0"/>
                                  </p:stCondLst>
                                  <p:childTnLst>
                                    <p:set>
                                      <p:cBhvr>
                                        <p:cTn id="22" dur="1" fill="hold">
                                          <p:stCondLst>
                                            <p:cond delay="0"/>
                                          </p:stCondLst>
                                        </p:cTn>
                                        <p:tgtEl>
                                          <p:spTgt spid="22"/>
                                        </p:tgtEl>
                                        <p:attrNameLst>
                                          <p:attrName>style.visibility</p:attrName>
                                        </p:attrNameLst>
                                      </p:cBhvr>
                                      <p:to>
                                        <p:strVal val="visible"/>
                                      </p:to>
                                    </p:set>
                                    <p:animEffect transition="in" filter="wipe(up)">
                                      <p:cBhvr>
                                        <p:cTn id="23" dur="500"/>
                                        <p:tgtEl>
                                          <p:spTgt spid="22"/>
                                        </p:tgtEl>
                                      </p:cBhvr>
                                    </p:animEffect>
                                  </p:childTnLst>
                                </p:cTn>
                              </p:par>
                            </p:childTnLst>
                          </p:cTn>
                        </p:par>
                        <p:par>
                          <p:cTn id="24" fill="hold">
                            <p:stCondLst>
                              <p:cond delay="2500"/>
                            </p:stCondLst>
                            <p:childTnLst>
                              <p:par>
                                <p:cTn id="25" presetID="22" presetClass="entr" presetSubtype="1"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par>
                          <p:cTn id="28" fill="hold">
                            <p:stCondLst>
                              <p:cond delay="3000"/>
                            </p:stCondLst>
                            <p:childTnLst>
                              <p:par>
                                <p:cTn id="29" presetID="22" presetClass="entr" presetSubtype="8" fill="hold" grpId="0" nodeType="afterEffect">
                                  <p:stCondLst>
                                    <p:cond delay="0"/>
                                  </p:stCondLst>
                                  <p:childTnLst>
                                    <p:set>
                                      <p:cBhvr>
                                        <p:cTn id="30" dur="1" fill="hold">
                                          <p:stCondLst>
                                            <p:cond delay="0"/>
                                          </p:stCondLst>
                                        </p:cTn>
                                        <p:tgtEl>
                                          <p:spTgt spid="25"/>
                                        </p:tgtEl>
                                        <p:attrNameLst>
                                          <p:attrName>style.visibility</p:attrName>
                                        </p:attrNameLst>
                                      </p:cBhvr>
                                      <p:to>
                                        <p:strVal val="visible"/>
                                      </p:to>
                                    </p:set>
                                    <p:animEffect transition="in" filter="wipe(left)">
                                      <p:cBhvr>
                                        <p:cTn id="31" dur="500"/>
                                        <p:tgtEl>
                                          <p:spTgt spid="25"/>
                                        </p:tgtEl>
                                      </p:cBhvr>
                                    </p:animEffect>
                                  </p:childTnLst>
                                </p:cTn>
                              </p:par>
                            </p:childTnLst>
                          </p:cTn>
                        </p:par>
                        <p:par>
                          <p:cTn id="32" fill="hold">
                            <p:stCondLst>
                              <p:cond delay="3500"/>
                            </p:stCondLst>
                            <p:childTnLst>
                              <p:par>
                                <p:cTn id="33" presetID="22" presetClass="entr" presetSubtype="8" fill="hold" nodeType="after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wipe(left)">
                                      <p:cBhvr>
                                        <p:cTn id="35" dur="500"/>
                                        <p:tgtEl>
                                          <p:spTgt spid="26"/>
                                        </p:tgtEl>
                                      </p:cBhvr>
                                    </p:animEffect>
                                  </p:childTnLst>
                                </p:cTn>
                              </p:par>
                            </p:childTnLst>
                          </p:cTn>
                        </p:par>
                        <p:par>
                          <p:cTn id="36" fill="hold">
                            <p:stCondLst>
                              <p:cond delay="4000"/>
                            </p:stCondLst>
                            <p:childTnLst>
                              <p:par>
                                <p:cTn id="37" presetID="22" presetClass="entr" presetSubtype="8" fill="hold" nodeType="after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left)">
                                      <p:cBhvr>
                                        <p:cTn id="39"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21" grpId="0" animBg="1"/>
      <p:bldP spid="22" grpId="0" animBg="1"/>
      <p:bldP spid="23" grpId="0" animBg="1"/>
      <p:bldP spid="24" grpId="0" animBg="1"/>
      <p:bldP spid="2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69107641"/>
              </p:ext>
            </p:extLst>
          </p:nvPr>
        </p:nvGraphicFramePr>
        <p:xfrm>
          <a:off x="1339330" y="992154"/>
          <a:ext cx="4905608" cy="2966720"/>
        </p:xfrm>
        <a:graphic>
          <a:graphicData uri="http://schemas.openxmlformats.org/drawingml/2006/table">
            <a:tbl>
              <a:tblPr firstRow="1" bandRow="1">
                <a:tableStyleId>{5C22544A-7EE6-4342-B048-85BDC9FD1C3A}</a:tableStyleId>
              </a:tblPr>
              <a:tblGrid>
                <a:gridCol w="1226402">
                  <a:extLst>
                    <a:ext uri="{9D8B030D-6E8A-4147-A177-3AD203B41FA5}">
                      <a16:colId xmlns:a16="http://schemas.microsoft.com/office/drawing/2014/main" val="20000"/>
                    </a:ext>
                  </a:extLst>
                </a:gridCol>
                <a:gridCol w="1226402">
                  <a:extLst>
                    <a:ext uri="{9D8B030D-6E8A-4147-A177-3AD203B41FA5}">
                      <a16:colId xmlns:a16="http://schemas.microsoft.com/office/drawing/2014/main" val="20001"/>
                    </a:ext>
                  </a:extLst>
                </a:gridCol>
                <a:gridCol w="1226402">
                  <a:extLst>
                    <a:ext uri="{9D8B030D-6E8A-4147-A177-3AD203B41FA5}">
                      <a16:colId xmlns:a16="http://schemas.microsoft.com/office/drawing/2014/main" val="20002"/>
                    </a:ext>
                  </a:extLst>
                </a:gridCol>
                <a:gridCol w="1226402">
                  <a:extLst>
                    <a:ext uri="{9D8B030D-6E8A-4147-A177-3AD203B41FA5}">
                      <a16:colId xmlns:a16="http://schemas.microsoft.com/office/drawing/2014/main" val="20003"/>
                    </a:ext>
                  </a:extLst>
                </a:gridCol>
              </a:tblGrid>
              <a:tr h="370840">
                <a:tc>
                  <a:txBody>
                    <a:bodyPr/>
                    <a:lstStyle/>
                    <a:p>
                      <a:r>
                        <a:rPr lang="en-US" dirty="0"/>
                        <a:t>S</a:t>
                      </a:r>
                    </a:p>
                  </a:txBody>
                  <a:tcPr/>
                </a:tc>
                <a:tc>
                  <a:txBody>
                    <a:bodyPr/>
                    <a:lstStyle/>
                    <a:p>
                      <a:r>
                        <a:rPr lang="en-US" dirty="0"/>
                        <a:t>R</a:t>
                      </a:r>
                    </a:p>
                  </a:txBody>
                  <a:tcPr/>
                </a:tc>
                <a:tc>
                  <a:txBody>
                    <a:bodyPr/>
                    <a:lstStyle/>
                    <a:p>
                      <a:r>
                        <a:rPr lang="en-US" dirty="0"/>
                        <a:t>Q</a:t>
                      </a:r>
                    </a:p>
                  </a:txBody>
                  <a:tcPr/>
                </a:tc>
                <a:tc>
                  <a:txBody>
                    <a:bodyPr/>
                    <a:lstStyle/>
                    <a:p>
                      <a:r>
                        <a:rPr lang="en-US" dirty="0"/>
                        <a:t>Q’</a:t>
                      </a:r>
                    </a:p>
                  </a:txBody>
                  <a:tcPr/>
                </a:tc>
                <a:extLst>
                  <a:ext uri="{0D108BD9-81ED-4DB2-BD59-A6C34878D82A}">
                    <a16:rowId xmlns:a16="http://schemas.microsoft.com/office/drawing/2014/main" val="10000"/>
                  </a:ext>
                </a:extLst>
              </a:tr>
              <a:tr h="370840">
                <a:tc>
                  <a:txBody>
                    <a:bodyPr/>
                    <a:lstStyle/>
                    <a:p>
                      <a:r>
                        <a:rPr lang="en-US" dirty="0"/>
                        <a:t>0</a:t>
                      </a:r>
                    </a:p>
                  </a:txBody>
                  <a:tcPr/>
                </a:tc>
                <a:tc>
                  <a:txBody>
                    <a:bodyPr/>
                    <a:lstStyle/>
                    <a:p>
                      <a:r>
                        <a:rPr lang="en-US" dirty="0"/>
                        <a:t>0</a:t>
                      </a:r>
                    </a:p>
                  </a:txBody>
                  <a:tcPr/>
                </a:tc>
                <a:tc>
                  <a:txBody>
                    <a:bodyPr/>
                    <a:lstStyle/>
                    <a:p>
                      <a:r>
                        <a:rPr lang="en-US" sz="1800" dirty="0">
                          <a:latin typeface="Times New Roman" panose="02020603050405020304" pitchFamily="18" charset="0"/>
                          <a:cs typeface="Times New Roman" panose="02020603050405020304" pitchFamily="18" charset="0"/>
                        </a:rPr>
                        <a:t>NO change</a:t>
                      </a:r>
                      <a:r>
                        <a:rPr lang="en-US" sz="1800" baseline="0" dirty="0">
                          <a:latin typeface="Times New Roman" panose="02020603050405020304" pitchFamily="18" charset="0"/>
                          <a:cs typeface="Times New Roman" panose="02020603050405020304" pitchFamily="18" charset="0"/>
                        </a:rPr>
                        <a:t> </a:t>
                      </a:r>
                      <a:endParaRPr lang="en-US" sz="1800" dirty="0">
                        <a:latin typeface="Times New Roman" panose="02020603050405020304" pitchFamily="18" charset="0"/>
                        <a:cs typeface="Times New Roman" panose="02020603050405020304" pitchFamily="18" charset="0"/>
                      </a:endParaRPr>
                    </a:p>
                  </a:txBody>
                  <a:tcPr/>
                </a:tc>
                <a:tc>
                  <a:txBody>
                    <a:bodyPr/>
                    <a:lstStyle/>
                    <a:p>
                      <a:endParaRPr lang="en-US" dirty="0"/>
                    </a:p>
                  </a:txBody>
                  <a:tcPr/>
                </a:tc>
                <a:extLst>
                  <a:ext uri="{0D108BD9-81ED-4DB2-BD59-A6C34878D82A}">
                    <a16:rowId xmlns:a16="http://schemas.microsoft.com/office/drawing/2014/main" val="10001"/>
                  </a:ext>
                </a:extLst>
              </a:tr>
              <a:tr h="370840">
                <a:tc>
                  <a:txBody>
                    <a:bodyPr/>
                    <a:lstStyle/>
                    <a:p>
                      <a:r>
                        <a:rPr lang="en-US" dirty="0"/>
                        <a:t>0</a:t>
                      </a:r>
                    </a:p>
                  </a:txBody>
                  <a:tcPr/>
                </a:tc>
                <a:tc>
                  <a:txBody>
                    <a:bodyPr/>
                    <a:lstStyle/>
                    <a:p>
                      <a:r>
                        <a:rPr lang="en-US" dirty="0"/>
                        <a:t>1</a:t>
                      </a:r>
                    </a:p>
                  </a:txBody>
                  <a:tcPr/>
                </a:tc>
                <a:tc>
                  <a:txBody>
                    <a:bodyPr/>
                    <a:lstStyle/>
                    <a:p>
                      <a:r>
                        <a:rPr lang="en-US" dirty="0"/>
                        <a:t>0</a:t>
                      </a:r>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r>
                        <a:rPr lang="en-US" dirty="0"/>
                        <a:t>1</a:t>
                      </a:r>
                    </a:p>
                  </a:txBody>
                  <a:tcPr/>
                </a:tc>
                <a:tc>
                  <a:txBody>
                    <a:bodyPr/>
                    <a:lstStyle/>
                    <a:p>
                      <a:r>
                        <a:rPr lang="en-US" dirty="0"/>
                        <a:t>0</a:t>
                      </a:r>
                    </a:p>
                  </a:txBody>
                  <a:tcPr/>
                </a:tc>
                <a:tc>
                  <a:txBody>
                    <a:bodyPr/>
                    <a:lstStyle/>
                    <a:p>
                      <a:r>
                        <a:rPr lang="en-US" dirty="0"/>
                        <a:t>1</a:t>
                      </a:r>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r>
                        <a:rPr lang="en-US" dirty="0"/>
                        <a:t>1</a:t>
                      </a:r>
                    </a:p>
                  </a:txBody>
                  <a:tcPr/>
                </a:tc>
                <a:tc>
                  <a:txBody>
                    <a:bodyPr/>
                    <a:lstStyle/>
                    <a:p>
                      <a:r>
                        <a:rPr lang="en-US" dirty="0"/>
                        <a:t>1</a:t>
                      </a:r>
                    </a:p>
                  </a:txBody>
                  <a:tcPr/>
                </a:tc>
                <a:tc>
                  <a:txBody>
                    <a:bodyPr/>
                    <a:lstStyle/>
                    <a:p>
                      <a:r>
                        <a:rPr lang="en-US" dirty="0"/>
                        <a:t>Not Used</a:t>
                      </a:r>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5"/>
                  </a:ext>
                </a:extLst>
              </a:tr>
              <a:tr h="370840">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6"/>
                  </a:ext>
                </a:extLst>
              </a:tr>
              <a:tr h="370840">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7"/>
                  </a:ext>
                </a:extLst>
              </a:tr>
            </a:tbl>
          </a:graphicData>
        </a:graphic>
      </p:graphicFrame>
      <p:pic>
        <p:nvPicPr>
          <p:cNvPr id="5" name="Picture 4"/>
          <p:cNvPicPr>
            <a:picLocks noChangeAspect="1"/>
          </p:cNvPicPr>
          <p:nvPr/>
        </p:nvPicPr>
        <p:blipFill>
          <a:blip r:embed="rId2"/>
          <a:stretch>
            <a:fillRect/>
          </a:stretch>
        </p:blipFill>
        <p:spPr>
          <a:xfrm>
            <a:off x="1517074" y="4481259"/>
            <a:ext cx="3505200" cy="1362075"/>
          </a:xfrm>
          <a:prstGeom prst="rect">
            <a:avLst/>
          </a:prstGeom>
        </p:spPr>
      </p:pic>
      <p:sp>
        <p:nvSpPr>
          <p:cNvPr id="6" name="TextBox 5"/>
          <p:cNvSpPr txBox="1"/>
          <p:nvPr/>
        </p:nvSpPr>
        <p:spPr>
          <a:xfrm>
            <a:off x="1833994" y="5922819"/>
            <a:ext cx="21717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High    Falling Edge </a:t>
            </a:r>
          </a:p>
        </p:txBody>
      </p:sp>
      <p:sp>
        <p:nvSpPr>
          <p:cNvPr id="8" name="TextBox 7"/>
          <p:cNvSpPr txBox="1"/>
          <p:nvPr/>
        </p:nvSpPr>
        <p:spPr>
          <a:xfrm>
            <a:off x="1662545" y="5559115"/>
            <a:ext cx="1174173" cy="369332"/>
          </a:xfrm>
          <a:prstGeom prst="rect">
            <a:avLst/>
          </a:prstGeom>
          <a:noFill/>
        </p:spPr>
        <p:txBody>
          <a:bodyPr wrap="square" rtlCol="0">
            <a:spAutoFit/>
          </a:bodyPr>
          <a:lstStyle/>
          <a:p>
            <a:r>
              <a:rPr lang="en-US" dirty="0"/>
              <a:t>High </a:t>
            </a:r>
          </a:p>
        </p:txBody>
      </p:sp>
      <p:cxnSp>
        <p:nvCxnSpPr>
          <p:cNvPr id="10" name="Straight Arrow Connector 9"/>
          <p:cNvCxnSpPr/>
          <p:nvPr/>
        </p:nvCxnSpPr>
        <p:spPr>
          <a:xfrm flipH="1">
            <a:off x="2649682" y="4874149"/>
            <a:ext cx="187036" cy="22778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989858" y="4491671"/>
            <a:ext cx="2171700"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High    Falling Edge </a:t>
            </a:r>
          </a:p>
        </p:txBody>
      </p:sp>
    </p:spTree>
    <p:extLst>
      <p:ext uri="{BB962C8B-B14F-4D97-AF65-F5344CB8AC3E}">
        <p14:creationId xmlns:p14="http://schemas.microsoft.com/office/powerpoint/2010/main" val="7857175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itchFamily="18" charset="0"/>
                <a:cs typeface="Times New Roman" pitchFamily="18" charset="0"/>
              </a:rPr>
              <a:t>Master-Slave </a:t>
            </a:r>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 Flip-Flop</a:t>
            </a:r>
          </a:p>
        </p:txBody>
      </p:sp>
      <p:grpSp>
        <p:nvGrpSpPr>
          <p:cNvPr id="6" name="Group 4"/>
          <p:cNvGrpSpPr>
            <a:grpSpLocks/>
          </p:cNvGrpSpPr>
          <p:nvPr/>
        </p:nvGrpSpPr>
        <p:grpSpPr bwMode="auto">
          <a:xfrm>
            <a:off x="431800" y="1668463"/>
            <a:ext cx="7742238" cy="2481262"/>
            <a:chOff x="385" y="1253"/>
            <a:chExt cx="4877" cy="1563"/>
          </a:xfrm>
        </p:grpSpPr>
        <p:sp>
          <p:nvSpPr>
            <p:cNvPr id="7" name="Line 5"/>
            <p:cNvSpPr>
              <a:spLocks noChangeShapeType="1"/>
            </p:cNvSpPr>
            <p:nvPr/>
          </p:nvSpPr>
          <p:spPr bwMode="auto">
            <a:xfrm>
              <a:off x="839" y="1480"/>
              <a:ext cx="45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nvGrpSpPr>
            <p:cNvPr id="8" name="Group 6"/>
            <p:cNvGrpSpPr>
              <a:grpSpLocks/>
            </p:cNvGrpSpPr>
            <p:nvPr/>
          </p:nvGrpSpPr>
          <p:grpSpPr bwMode="auto">
            <a:xfrm>
              <a:off x="1292" y="1253"/>
              <a:ext cx="1475" cy="907"/>
              <a:chOff x="1292" y="1253"/>
              <a:chExt cx="1475" cy="907"/>
            </a:xfrm>
          </p:grpSpPr>
          <p:sp>
            <p:nvSpPr>
              <p:cNvPr id="25" name="AutoShape 7"/>
              <p:cNvSpPr>
                <a:spLocks noChangeArrowheads="1"/>
              </p:cNvSpPr>
              <p:nvPr/>
            </p:nvSpPr>
            <p:spPr bwMode="auto">
              <a:xfrm>
                <a:off x="1292" y="1253"/>
                <a:ext cx="1475" cy="907"/>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400" b="1" i="1" dirty="0"/>
                  <a:t>      </a:t>
                </a:r>
                <a:r>
                  <a:rPr lang="en-US" sz="2400" dirty="0"/>
                  <a:t>D Latch</a:t>
                </a:r>
              </a:p>
              <a:p>
                <a:pPr>
                  <a:lnSpc>
                    <a:spcPct val="100000"/>
                  </a:lnSpc>
                  <a:spcBef>
                    <a:spcPct val="0"/>
                  </a:spcBef>
                </a:pPr>
                <a:r>
                  <a:rPr lang="en-US" sz="2400" dirty="0"/>
                  <a:t>     (Master)</a:t>
                </a:r>
              </a:p>
            </p:txBody>
          </p:sp>
          <p:sp>
            <p:nvSpPr>
              <p:cNvPr id="26" name="Rectangle 8"/>
              <p:cNvSpPr>
                <a:spLocks noChangeArrowheads="1"/>
              </p:cNvSpPr>
              <p:nvPr/>
            </p:nvSpPr>
            <p:spPr bwMode="auto">
              <a:xfrm>
                <a:off x="1292" y="1366"/>
                <a:ext cx="284"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squar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400" b="1" i="1" dirty="0"/>
                  <a:t>D</a:t>
                </a:r>
              </a:p>
              <a:p>
                <a:pPr>
                  <a:lnSpc>
                    <a:spcPct val="100000"/>
                  </a:lnSpc>
                  <a:spcBef>
                    <a:spcPct val="0"/>
                  </a:spcBef>
                </a:pPr>
                <a:r>
                  <a:rPr lang="en-US" sz="2400" b="1" i="1" dirty="0"/>
                  <a:t> </a:t>
                </a:r>
              </a:p>
              <a:p>
                <a:pPr>
                  <a:lnSpc>
                    <a:spcPct val="100000"/>
                  </a:lnSpc>
                  <a:spcBef>
                    <a:spcPct val="0"/>
                  </a:spcBef>
                </a:pPr>
                <a:r>
                  <a:rPr lang="en-US" sz="2400" b="1" i="1" dirty="0"/>
                  <a:t> C</a:t>
                </a:r>
              </a:p>
            </p:txBody>
          </p:sp>
          <p:sp>
            <p:nvSpPr>
              <p:cNvPr id="27" name="Rectangle 9"/>
              <p:cNvSpPr>
                <a:spLocks noChangeArrowheads="1"/>
              </p:cNvSpPr>
              <p:nvPr/>
            </p:nvSpPr>
            <p:spPr bwMode="auto">
              <a:xfrm>
                <a:off x="2540" y="1366"/>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400" b="1" i="1"/>
                  <a:t>Q</a:t>
                </a:r>
              </a:p>
            </p:txBody>
          </p:sp>
        </p:grpSp>
        <p:grpSp>
          <p:nvGrpSpPr>
            <p:cNvPr id="9" name="Group 10"/>
            <p:cNvGrpSpPr>
              <a:grpSpLocks/>
            </p:cNvGrpSpPr>
            <p:nvPr/>
          </p:nvGrpSpPr>
          <p:grpSpPr bwMode="auto">
            <a:xfrm>
              <a:off x="3220" y="1253"/>
              <a:ext cx="1475" cy="907"/>
              <a:chOff x="3220" y="1253"/>
              <a:chExt cx="1475" cy="907"/>
            </a:xfrm>
          </p:grpSpPr>
          <p:sp>
            <p:nvSpPr>
              <p:cNvPr id="22" name="AutoShape 11"/>
              <p:cNvSpPr>
                <a:spLocks noChangeArrowheads="1"/>
              </p:cNvSpPr>
              <p:nvPr/>
            </p:nvSpPr>
            <p:spPr bwMode="auto">
              <a:xfrm>
                <a:off x="3220" y="1253"/>
                <a:ext cx="1475" cy="907"/>
              </a:xfrm>
              <a:prstGeom prst="roundRect">
                <a:avLst>
                  <a:gd name="adj" fmla="val 16667"/>
                </a:avLst>
              </a:prstGeom>
              <a:noFill/>
              <a:ln w="2857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400" b="1" i="1" dirty="0"/>
                  <a:t>     </a:t>
                </a:r>
                <a:r>
                  <a:rPr lang="en-US" sz="2400" i="1" dirty="0"/>
                  <a:t>D</a:t>
                </a:r>
                <a:r>
                  <a:rPr lang="en-US" sz="2400" dirty="0"/>
                  <a:t> Latch</a:t>
                </a:r>
              </a:p>
              <a:p>
                <a:pPr>
                  <a:lnSpc>
                    <a:spcPct val="100000"/>
                  </a:lnSpc>
                  <a:spcBef>
                    <a:spcPct val="0"/>
                  </a:spcBef>
                </a:pPr>
                <a:r>
                  <a:rPr lang="en-US" sz="2400" dirty="0"/>
                  <a:t>     (Slave)</a:t>
                </a:r>
              </a:p>
            </p:txBody>
          </p:sp>
          <p:sp>
            <p:nvSpPr>
              <p:cNvPr id="23" name="Rectangle 12"/>
              <p:cNvSpPr>
                <a:spLocks noChangeArrowheads="1"/>
              </p:cNvSpPr>
              <p:nvPr/>
            </p:nvSpPr>
            <p:spPr bwMode="auto">
              <a:xfrm>
                <a:off x="3220" y="1366"/>
                <a:ext cx="227" cy="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400" b="1" i="1" dirty="0"/>
                  <a:t>D</a:t>
                </a:r>
              </a:p>
              <a:p>
                <a:pPr>
                  <a:lnSpc>
                    <a:spcPct val="100000"/>
                  </a:lnSpc>
                  <a:spcBef>
                    <a:spcPct val="0"/>
                  </a:spcBef>
                </a:pPr>
                <a:endParaRPr lang="en-US" sz="2400" b="1" i="1" dirty="0"/>
              </a:p>
              <a:p>
                <a:pPr>
                  <a:lnSpc>
                    <a:spcPct val="100000"/>
                  </a:lnSpc>
                  <a:spcBef>
                    <a:spcPct val="0"/>
                  </a:spcBef>
                </a:pPr>
                <a:r>
                  <a:rPr lang="en-US" sz="2400" b="1" i="1" dirty="0"/>
                  <a:t>C</a:t>
                </a:r>
              </a:p>
            </p:txBody>
          </p:sp>
          <p:sp>
            <p:nvSpPr>
              <p:cNvPr id="24" name="Rectangle 13"/>
              <p:cNvSpPr>
                <a:spLocks noChangeArrowheads="1"/>
              </p:cNvSpPr>
              <p:nvPr/>
            </p:nvSpPr>
            <p:spPr bwMode="auto">
              <a:xfrm>
                <a:off x="4468" y="1366"/>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400" b="1" i="1"/>
                  <a:t>Q</a:t>
                </a:r>
              </a:p>
            </p:txBody>
          </p:sp>
        </p:grpSp>
        <p:sp>
          <p:nvSpPr>
            <p:cNvPr id="10" name="Line 14"/>
            <p:cNvSpPr>
              <a:spLocks noChangeShapeType="1"/>
            </p:cNvSpPr>
            <p:nvPr/>
          </p:nvSpPr>
          <p:spPr bwMode="auto">
            <a:xfrm>
              <a:off x="2767" y="1480"/>
              <a:ext cx="45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15"/>
            <p:cNvSpPr>
              <a:spLocks noChangeShapeType="1"/>
            </p:cNvSpPr>
            <p:nvPr/>
          </p:nvSpPr>
          <p:spPr bwMode="auto">
            <a:xfrm>
              <a:off x="4694" y="1480"/>
              <a:ext cx="34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Rectangle 16"/>
            <p:cNvSpPr>
              <a:spLocks noChangeArrowheads="1"/>
            </p:cNvSpPr>
            <p:nvPr/>
          </p:nvSpPr>
          <p:spPr bwMode="auto">
            <a:xfrm>
              <a:off x="5035" y="1366"/>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400" b="1" i="1"/>
                <a:t>Q</a:t>
              </a:r>
            </a:p>
          </p:txBody>
        </p:sp>
        <p:sp>
          <p:nvSpPr>
            <p:cNvPr id="13" name="Rectangle 17"/>
            <p:cNvSpPr>
              <a:spLocks noChangeArrowheads="1"/>
            </p:cNvSpPr>
            <p:nvPr/>
          </p:nvSpPr>
          <p:spPr bwMode="auto">
            <a:xfrm>
              <a:off x="612" y="1366"/>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400" i="1" dirty="0"/>
                <a:t>D</a:t>
              </a:r>
            </a:p>
          </p:txBody>
        </p:sp>
        <p:sp>
          <p:nvSpPr>
            <p:cNvPr id="14" name="Rectangle 18"/>
            <p:cNvSpPr>
              <a:spLocks noChangeArrowheads="1"/>
            </p:cNvSpPr>
            <p:nvPr/>
          </p:nvSpPr>
          <p:spPr bwMode="auto">
            <a:xfrm>
              <a:off x="385" y="2460"/>
              <a:ext cx="45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400" i="1" dirty="0">
                  <a:latin typeface="Times New Roman" panose="02020603050405020304" pitchFamily="18" charset="0"/>
                  <a:cs typeface="Times New Roman" panose="02020603050405020304" pitchFamily="18" charset="0"/>
                </a:rPr>
                <a:t>CLK</a:t>
              </a:r>
            </a:p>
          </p:txBody>
        </p:sp>
        <p:sp>
          <p:nvSpPr>
            <p:cNvPr id="15" name="Line 19"/>
            <p:cNvSpPr>
              <a:spLocks noChangeShapeType="1"/>
            </p:cNvSpPr>
            <p:nvPr/>
          </p:nvSpPr>
          <p:spPr bwMode="auto">
            <a:xfrm>
              <a:off x="839" y="2614"/>
              <a:ext cx="1474"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Line 20"/>
            <p:cNvSpPr>
              <a:spLocks noChangeShapeType="1"/>
            </p:cNvSpPr>
            <p:nvPr/>
          </p:nvSpPr>
          <p:spPr bwMode="auto">
            <a:xfrm>
              <a:off x="2653" y="2614"/>
              <a:ext cx="34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7" name="Line 21"/>
            <p:cNvSpPr>
              <a:spLocks noChangeShapeType="1"/>
            </p:cNvSpPr>
            <p:nvPr/>
          </p:nvSpPr>
          <p:spPr bwMode="auto">
            <a:xfrm rot="-5400000">
              <a:off x="2652" y="2274"/>
              <a:ext cx="68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 name="Line 22"/>
            <p:cNvSpPr>
              <a:spLocks noChangeShapeType="1"/>
            </p:cNvSpPr>
            <p:nvPr/>
          </p:nvSpPr>
          <p:spPr bwMode="auto">
            <a:xfrm>
              <a:off x="2993" y="1933"/>
              <a:ext cx="22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23"/>
            <p:cNvSpPr>
              <a:spLocks noChangeShapeType="1"/>
            </p:cNvSpPr>
            <p:nvPr/>
          </p:nvSpPr>
          <p:spPr bwMode="auto">
            <a:xfrm rot="-5400000">
              <a:off x="725" y="2274"/>
              <a:ext cx="681"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24"/>
            <p:cNvSpPr>
              <a:spLocks noChangeShapeType="1"/>
            </p:cNvSpPr>
            <p:nvPr/>
          </p:nvSpPr>
          <p:spPr bwMode="auto">
            <a:xfrm>
              <a:off x="1066" y="1933"/>
              <a:ext cx="228"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aphicFrame>
          <p:nvGraphicFramePr>
            <p:cNvPr id="21" name="Object 25"/>
            <p:cNvGraphicFramePr>
              <a:graphicFrameLocks noChangeAspect="1"/>
            </p:cNvGraphicFramePr>
            <p:nvPr/>
          </p:nvGraphicFramePr>
          <p:xfrm>
            <a:off x="2257" y="2411"/>
            <a:ext cx="454" cy="405"/>
          </p:xfrm>
          <a:graphic>
            <a:graphicData uri="http://schemas.openxmlformats.org/presentationml/2006/ole">
              <mc:AlternateContent xmlns:mc="http://schemas.openxmlformats.org/markup-compatibility/2006">
                <mc:Choice xmlns:v="urn:schemas-microsoft-com:vml" Requires="v">
                  <p:oleObj name="Visio" r:id="rId2" imgW="250911" imgH="223845" progId="Visio.Drawing.11">
                    <p:embed/>
                  </p:oleObj>
                </mc:Choice>
                <mc:Fallback>
                  <p:oleObj name="Visio" r:id="rId2" imgW="250911" imgH="223845"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57" y="2411"/>
                          <a:ext cx="454" cy="4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28" name="Rectangle 26"/>
          <p:cNvSpPr>
            <a:spLocks noChangeArrowheads="1"/>
          </p:cNvSpPr>
          <p:nvPr/>
        </p:nvSpPr>
        <p:spPr bwMode="auto">
          <a:xfrm>
            <a:off x="4737100" y="3789363"/>
            <a:ext cx="5979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CLK</a:t>
            </a:r>
          </a:p>
        </p:txBody>
      </p:sp>
      <p:sp>
        <p:nvSpPr>
          <p:cNvPr id="29" name="Rectangle 27"/>
          <p:cNvSpPr>
            <a:spLocks noChangeArrowheads="1"/>
          </p:cNvSpPr>
          <p:nvPr/>
        </p:nvSpPr>
        <p:spPr bwMode="auto">
          <a:xfrm>
            <a:off x="4954588" y="4510088"/>
            <a:ext cx="2228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D</a:t>
            </a:r>
          </a:p>
        </p:txBody>
      </p:sp>
      <p:sp>
        <p:nvSpPr>
          <p:cNvPr id="30" name="Rectangle 28"/>
          <p:cNvSpPr>
            <a:spLocks noChangeArrowheads="1"/>
          </p:cNvSpPr>
          <p:nvPr/>
        </p:nvSpPr>
        <p:spPr bwMode="auto">
          <a:xfrm>
            <a:off x="4572000" y="5229225"/>
            <a:ext cx="93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Q</a:t>
            </a:r>
            <a:r>
              <a:rPr lang="en-US" sz="2400" b="1" i="1" baseline="-25000">
                <a:latin typeface="Times New Roman" panose="02020603050405020304" pitchFamily="18" charset="0"/>
                <a:cs typeface="Times New Roman" panose="02020603050405020304" pitchFamily="18" charset="0"/>
              </a:rPr>
              <a:t>Master</a:t>
            </a:r>
          </a:p>
        </p:txBody>
      </p:sp>
      <p:sp>
        <p:nvSpPr>
          <p:cNvPr id="31" name="Line 29"/>
          <p:cNvSpPr>
            <a:spLocks noChangeShapeType="1"/>
          </p:cNvSpPr>
          <p:nvPr/>
        </p:nvSpPr>
        <p:spPr bwMode="auto">
          <a:xfrm>
            <a:off x="5472113" y="5589588"/>
            <a:ext cx="36036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 name="Line 30"/>
          <p:cNvSpPr>
            <a:spLocks noChangeShapeType="1"/>
          </p:cNvSpPr>
          <p:nvPr/>
        </p:nvSpPr>
        <p:spPr bwMode="auto">
          <a:xfrm rot="16200000">
            <a:off x="5652293" y="5409407"/>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3" name="Line 31"/>
          <p:cNvSpPr>
            <a:spLocks noChangeShapeType="1"/>
          </p:cNvSpPr>
          <p:nvPr/>
        </p:nvSpPr>
        <p:spPr bwMode="auto">
          <a:xfrm>
            <a:off x="5832475" y="5230813"/>
            <a:ext cx="539750"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32"/>
          <p:cNvSpPr>
            <a:spLocks noChangeShapeType="1"/>
          </p:cNvSpPr>
          <p:nvPr/>
        </p:nvSpPr>
        <p:spPr bwMode="auto">
          <a:xfrm rot="16200000">
            <a:off x="6192043" y="5418932"/>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 name="Line 33"/>
          <p:cNvSpPr>
            <a:spLocks noChangeShapeType="1"/>
          </p:cNvSpPr>
          <p:nvPr/>
        </p:nvSpPr>
        <p:spPr bwMode="auto">
          <a:xfrm>
            <a:off x="6372225" y="5589588"/>
            <a:ext cx="7207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 name="Line 34"/>
          <p:cNvSpPr>
            <a:spLocks noChangeShapeType="1"/>
          </p:cNvSpPr>
          <p:nvPr/>
        </p:nvSpPr>
        <p:spPr bwMode="auto">
          <a:xfrm rot="16200000">
            <a:off x="6912768" y="5409407"/>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7" name="Line 35"/>
          <p:cNvSpPr>
            <a:spLocks noChangeShapeType="1"/>
          </p:cNvSpPr>
          <p:nvPr/>
        </p:nvSpPr>
        <p:spPr bwMode="auto">
          <a:xfrm flipV="1">
            <a:off x="7092950" y="5229225"/>
            <a:ext cx="1620838" cy="1588"/>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 name="Line 36"/>
          <p:cNvSpPr>
            <a:spLocks noChangeShapeType="1"/>
          </p:cNvSpPr>
          <p:nvPr/>
        </p:nvSpPr>
        <p:spPr bwMode="auto">
          <a:xfrm flipV="1">
            <a:off x="5832475" y="4149725"/>
            <a:ext cx="0" cy="2170113"/>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 name="Line 37"/>
          <p:cNvSpPr>
            <a:spLocks noChangeShapeType="1"/>
          </p:cNvSpPr>
          <p:nvPr/>
        </p:nvSpPr>
        <p:spPr bwMode="auto">
          <a:xfrm flipV="1">
            <a:off x="6372225" y="4868863"/>
            <a:ext cx="0" cy="143986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 name="Line 38"/>
          <p:cNvSpPr>
            <a:spLocks noChangeShapeType="1"/>
          </p:cNvSpPr>
          <p:nvPr/>
        </p:nvSpPr>
        <p:spPr bwMode="auto">
          <a:xfrm flipV="1">
            <a:off x="7092950" y="4868863"/>
            <a:ext cx="0" cy="1439862"/>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 name="Line 39"/>
          <p:cNvSpPr>
            <a:spLocks noChangeShapeType="1"/>
          </p:cNvSpPr>
          <p:nvPr/>
        </p:nvSpPr>
        <p:spPr bwMode="auto">
          <a:xfrm flipV="1">
            <a:off x="7272338" y="4149725"/>
            <a:ext cx="0" cy="2159000"/>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nvGrpSpPr>
          <p:cNvPr id="42" name="Group 40"/>
          <p:cNvGrpSpPr>
            <a:grpSpLocks/>
          </p:cNvGrpSpPr>
          <p:nvPr/>
        </p:nvGrpSpPr>
        <p:grpSpPr bwMode="auto">
          <a:xfrm>
            <a:off x="5472113" y="3789363"/>
            <a:ext cx="3240087" cy="369887"/>
            <a:chOff x="3447" y="2387"/>
            <a:chExt cx="2041" cy="233"/>
          </a:xfrm>
        </p:grpSpPr>
        <p:sp>
          <p:nvSpPr>
            <p:cNvPr id="43" name="Line 41"/>
            <p:cNvSpPr>
              <a:spLocks noChangeShapeType="1"/>
            </p:cNvSpPr>
            <p:nvPr/>
          </p:nvSpPr>
          <p:spPr bwMode="auto">
            <a:xfrm>
              <a:off x="3447" y="2614"/>
              <a:ext cx="22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42"/>
            <p:cNvSpPr>
              <a:spLocks noChangeShapeType="1"/>
            </p:cNvSpPr>
            <p:nvPr/>
          </p:nvSpPr>
          <p:spPr bwMode="auto">
            <a:xfrm rot="-5400000">
              <a:off x="3560" y="250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43"/>
            <p:cNvSpPr>
              <a:spLocks noChangeShapeType="1"/>
            </p:cNvSpPr>
            <p:nvPr/>
          </p:nvSpPr>
          <p:spPr bwMode="auto">
            <a:xfrm>
              <a:off x="3674" y="2387"/>
              <a:ext cx="90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44"/>
            <p:cNvSpPr>
              <a:spLocks noChangeShapeType="1"/>
            </p:cNvSpPr>
            <p:nvPr/>
          </p:nvSpPr>
          <p:spPr bwMode="auto">
            <a:xfrm rot="-5400000">
              <a:off x="4467" y="2501"/>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 name="Line 45"/>
            <p:cNvSpPr>
              <a:spLocks noChangeShapeType="1"/>
            </p:cNvSpPr>
            <p:nvPr/>
          </p:nvSpPr>
          <p:spPr bwMode="auto">
            <a:xfrm>
              <a:off x="4581" y="2620"/>
              <a:ext cx="907"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8" name="Line 46"/>
            <p:cNvSpPr>
              <a:spLocks noChangeShapeType="1"/>
            </p:cNvSpPr>
            <p:nvPr/>
          </p:nvSpPr>
          <p:spPr bwMode="auto">
            <a:xfrm rot="-5400000">
              <a:off x="5374" y="2507"/>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grpSp>
        <p:nvGrpSpPr>
          <p:cNvPr id="49" name="Group 47"/>
          <p:cNvGrpSpPr>
            <a:grpSpLocks/>
          </p:cNvGrpSpPr>
          <p:nvPr/>
        </p:nvGrpSpPr>
        <p:grpSpPr bwMode="auto">
          <a:xfrm>
            <a:off x="5472113" y="4508500"/>
            <a:ext cx="3241675" cy="361950"/>
            <a:chOff x="3447" y="2840"/>
            <a:chExt cx="2042" cy="228"/>
          </a:xfrm>
        </p:grpSpPr>
        <p:sp>
          <p:nvSpPr>
            <p:cNvPr id="50" name="Line 48"/>
            <p:cNvSpPr>
              <a:spLocks noChangeShapeType="1"/>
            </p:cNvSpPr>
            <p:nvPr/>
          </p:nvSpPr>
          <p:spPr bwMode="auto">
            <a:xfrm>
              <a:off x="3447" y="3068"/>
              <a:ext cx="11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1" name="Line 49"/>
            <p:cNvSpPr>
              <a:spLocks noChangeShapeType="1"/>
            </p:cNvSpPr>
            <p:nvPr/>
          </p:nvSpPr>
          <p:spPr bwMode="auto">
            <a:xfrm rot="-5400000">
              <a:off x="3446" y="2955"/>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 name="Line 50"/>
            <p:cNvSpPr>
              <a:spLocks noChangeShapeType="1"/>
            </p:cNvSpPr>
            <p:nvPr/>
          </p:nvSpPr>
          <p:spPr bwMode="auto">
            <a:xfrm>
              <a:off x="3560" y="2841"/>
              <a:ext cx="454"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3" name="Line 51"/>
            <p:cNvSpPr>
              <a:spLocks noChangeShapeType="1"/>
            </p:cNvSpPr>
            <p:nvPr/>
          </p:nvSpPr>
          <p:spPr bwMode="auto">
            <a:xfrm rot="-5400000">
              <a:off x="3900" y="2955"/>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 name="Line 52"/>
            <p:cNvSpPr>
              <a:spLocks noChangeShapeType="1"/>
            </p:cNvSpPr>
            <p:nvPr/>
          </p:nvSpPr>
          <p:spPr bwMode="auto">
            <a:xfrm>
              <a:off x="4014" y="3068"/>
              <a:ext cx="45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5" name="Line 53"/>
            <p:cNvSpPr>
              <a:spLocks noChangeShapeType="1"/>
            </p:cNvSpPr>
            <p:nvPr/>
          </p:nvSpPr>
          <p:spPr bwMode="auto">
            <a:xfrm rot="-5400000">
              <a:off x="4354" y="2955"/>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6" name="Line 54"/>
            <p:cNvSpPr>
              <a:spLocks noChangeShapeType="1"/>
            </p:cNvSpPr>
            <p:nvPr/>
          </p:nvSpPr>
          <p:spPr bwMode="auto">
            <a:xfrm>
              <a:off x="4468" y="2841"/>
              <a:ext cx="226"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7" name="Line 55"/>
            <p:cNvSpPr>
              <a:spLocks noChangeShapeType="1"/>
            </p:cNvSpPr>
            <p:nvPr/>
          </p:nvSpPr>
          <p:spPr bwMode="auto">
            <a:xfrm rot="-5400000">
              <a:off x="4580" y="2955"/>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8" name="Line 56"/>
            <p:cNvSpPr>
              <a:spLocks noChangeShapeType="1"/>
            </p:cNvSpPr>
            <p:nvPr/>
          </p:nvSpPr>
          <p:spPr bwMode="auto">
            <a:xfrm flipV="1">
              <a:off x="4694" y="3067"/>
              <a:ext cx="228" cy="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9" name="Line 57"/>
            <p:cNvSpPr>
              <a:spLocks noChangeShapeType="1"/>
            </p:cNvSpPr>
            <p:nvPr/>
          </p:nvSpPr>
          <p:spPr bwMode="auto">
            <a:xfrm rot="-5400000">
              <a:off x="4808" y="295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0" name="Line 58"/>
            <p:cNvSpPr>
              <a:spLocks noChangeShapeType="1"/>
            </p:cNvSpPr>
            <p:nvPr/>
          </p:nvSpPr>
          <p:spPr bwMode="auto">
            <a:xfrm>
              <a:off x="4922" y="2840"/>
              <a:ext cx="226"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1" name="Line 59"/>
            <p:cNvSpPr>
              <a:spLocks noChangeShapeType="1"/>
            </p:cNvSpPr>
            <p:nvPr/>
          </p:nvSpPr>
          <p:spPr bwMode="auto">
            <a:xfrm rot="-5400000">
              <a:off x="5034" y="2954"/>
              <a:ext cx="227"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62" name="Line 60"/>
            <p:cNvSpPr>
              <a:spLocks noChangeShapeType="1"/>
            </p:cNvSpPr>
            <p:nvPr/>
          </p:nvSpPr>
          <p:spPr bwMode="auto">
            <a:xfrm flipV="1">
              <a:off x="5148" y="3067"/>
              <a:ext cx="341" cy="1"/>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63" name="Rectangle 61"/>
          <p:cNvSpPr>
            <a:spLocks noChangeArrowheads="1"/>
          </p:cNvSpPr>
          <p:nvPr/>
        </p:nvSpPr>
        <p:spPr bwMode="auto">
          <a:xfrm>
            <a:off x="4572000" y="5949950"/>
            <a:ext cx="939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Q</a:t>
            </a:r>
            <a:r>
              <a:rPr lang="en-US" sz="2400" b="1" i="1" baseline="-25000">
                <a:latin typeface="Times New Roman" panose="02020603050405020304" pitchFamily="18" charset="0"/>
                <a:cs typeface="Times New Roman" panose="02020603050405020304" pitchFamily="18" charset="0"/>
              </a:rPr>
              <a:t>Slave</a:t>
            </a:r>
          </a:p>
        </p:txBody>
      </p:sp>
      <p:sp>
        <p:nvSpPr>
          <p:cNvPr id="64" name="Line 62"/>
          <p:cNvSpPr>
            <a:spLocks noChangeShapeType="1"/>
          </p:cNvSpPr>
          <p:nvPr/>
        </p:nvSpPr>
        <p:spPr bwMode="auto">
          <a:xfrm>
            <a:off x="5472113" y="6308725"/>
            <a:ext cx="18002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5" name="Line 63"/>
          <p:cNvSpPr>
            <a:spLocks noChangeShapeType="1"/>
          </p:cNvSpPr>
          <p:nvPr/>
        </p:nvSpPr>
        <p:spPr bwMode="auto">
          <a:xfrm rot="16200000">
            <a:off x="7092950" y="6129338"/>
            <a:ext cx="358775"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6" name="Line 64"/>
          <p:cNvSpPr>
            <a:spLocks noChangeShapeType="1"/>
          </p:cNvSpPr>
          <p:nvPr/>
        </p:nvSpPr>
        <p:spPr bwMode="auto">
          <a:xfrm>
            <a:off x="7272338" y="5949950"/>
            <a:ext cx="1441450"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7" name="AutoShape 65"/>
          <p:cNvSpPr>
            <a:spLocks noChangeArrowheads="1"/>
          </p:cNvSpPr>
          <p:nvPr/>
        </p:nvSpPr>
        <p:spPr bwMode="auto">
          <a:xfrm>
            <a:off x="792163" y="4868863"/>
            <a:ext cx="3421062" cy="900112"/>
          </a:xfrm>
          <a:prstGeom prst="wedgeRoundRectCallout">
            <a:avLst>
              <a:gd name="adj1" fmla="val 57889"/>
              <a:gd name="adj2" fmla="val 81218"/>
              <a:gd name="adj3" fmla="val 16667"/>
            </a:avLst>
          </a:prstGeom>
          <a:noFill/>
          <a:ln w="38100" algn="ctr">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Looks like it is negative edge-triggered</a:t>
            </a:r>
          </a:p>
        </p:txBody>
      </p:sp>
      <p:sp>
        <p:nvSpPr>
          <p:cNvPr id="68" name="Line 66"/>
          <p:cNvSpPr>
            <a:spLocks noChangeShapeType="1"/>
          </p:cNvSpPr>
          <p:nvPr/>
        </p:nvSpPr>
        <p:spPr bwMode="auto">
          <a:xfrm>
            <a:off x="5832475" y="3608388"/>
            <a:ext cx="1439863"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69" name="Line 67"/>
          <p:cNvSpPr>
            <a:spLocks noChangeShapeType="1"/>
          </p:cNvSpPr>
          <p:nvPr/>
        </p:nvSpPr>
        <p:spPr bwMode="auto">
          <a:xfrm>
            <a:off x="7272338" y="3608388"/>
            <a:ext cx="1439862"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70" name="Rectangle 68"/>
          <p:cNvSpPr>
            <a:spLocks noChangeArrowheads="1"/>
          </p:cNvSpPr>
          <p:nvPr/>
        </p:nvSpPr>
        <p:spPr bwMode="auto">
          <a:xfrm>
            <a:off x="6011863" y="3305175"/>
            <a:ext cx="939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b="1" i="1">
                <a:latin typeface="Times New Roman" panose="02020603050405020304" pitchFamily="18" charset="0"/>
                <a:cs typeface="Times New Roman" panose="02020603050405020304" pitchFamily="18" charset="0"/>
              </a:rPr>
              <a:t>Master</a:t>
            </a:r>
          </a:p>
        </p:txBody>
      </p:sp>
      <p:sp>
        <p:nvSpPr>
          <p:cNvPr id="71" name="Rectangle 69"/>
          <p:cNvSpPr>
            <a:spLocks noChangeArrowheads="1"/>
          </p:cNvSpPr>
          <p:nvPr/>
        </p:nvSpPr>
        <p:spPr bwMode="auto">
          <a:xfrm>
            <a:off x="7451725" y="3305175"/>
            <a:ext cx="939800"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b="1" i="1">
                <a:latin typeface="Times New Roman" panose="02020603050405020304" pitchFamily="18" charset="0"/>
                <a:cs typeface="Times New Roman" panose="02020603050405020304" pitchFamily="18" charset="0"/>
              </a:rPr>
              <a:t>Slave</a:t>
            </a:r>
          </a:p>
        </p:txBody>
      </p:sp>
    </p:spTree>
    <p:extLst>
      <p:ext uri="{BB962C8B-B14F-4D97-AF65-F5344CB8AC3E}">
        <p14:creationId xmlns:p14="http://schemas.microsoft.com/office/powerpoint/2010/main" val="24881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Effect transition="in" filter="wipe(left)">
                                      <p:cBhvr>
                                        <p:cTn id="15" dur="500"/>
                                        <p:tgtEl>
                                          <p:spTgt spid="28"/>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0"/>
                                        </p:tgtEl>
                                        <p:attrNameLst>
                                          <p:attrName>style.visibility</p:attrName>
                                        </p:attrNameLst>
                                      </p:cBhvr>
                                      <p:to>
                                        <p:strVal val="visible"/>
                                      </p:to>
                                    </p:set>
                                    <p:animEffect transition="in" filter="wipe(left)">
                                      <p:cBhvr>
                                        <p:cTn id="21" dur="500"/>
                                        <p:tgtEl>
                                          <p:spTgt spid="30"/>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63"/>
                                        </p:tgtEl>
                                        <p:attrNameLst>
                                          <p:attrName>style.visibility</p:attrName>
                                        </p:attrNameLst>
                                      </p:cBhvr>
                                      <p:to>
                                        <p:strVal val="visible"/>
                                      </p:to>
                                    </p:set>
                                    <p:animEffect transition="in" filter="wipe(left)">
                                      <p:cBhvr>
                                        <p:cTn id="24" dur="500"/>
                                        <p:tgtEl>
                                          <p:spTgt spid="63"/>
                                        </p:tgtEl>
                                      </p:cBhvr>
                                    </p:animEffect>
                                  </p:childTnLst>
                                </p:cTn>
                              </p:par>
                            </p:childTnLst>
                          </p:cTn>
                        </p:par>
                        <p:par>
                          <p:cTn id="25" fill="hold">
                            <p:stCondLst>
                              <p:cond delay="1500"/>
                            </p:stCondLst>
                            <p:childTnLst>
                              <p:par>
                                <p:cTn id="26" presetID="22" presetClass="entr" presetSubtype="8" fill="hold" nodeType="after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wipe(left)">
                                      <p:cBhvr>
                                        <p:cTn id="28" dur="500"/>
                                        <p:tgtEl>
                                          <p:spTgt spid="42"/>
                                        </p:tgtEl>
                                      </p:cBhvr>
                                    </p:animEffect>
                                  </p:childTnLst>
                                </p:cTn>
                              </p:par>
                            </p:childTnLst>
                          </p:cTn>
                        </p:par>
                        <p:par>
                          <p:cTn id="29" fill="hold">
                            <p:stCondLst>
                              <p:cond delay="2000"/>
                            </p:stCondLst>
                            <p:childTnLst>
                              <p:par>
                                <p:cTn id="30" presetID="22" presetClass="entr" presetSubtype="8" fill="hold" nodeType="after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par>
                          <p:cTn id="33" fill="hold">
                            <p:stCondLst>
                              <p:cond delay="2500"/>
                            </p:stCondLst>
                            <p:childTnLst>
                              <p:par>
                                <p:cTn id="34" presetID="22" presetClass="entr" presetSubtype="1" fill="hold" grpId="0" nodeType="afterEffect">
                                  <p:stCondLst>
                                    <p:cond delay="0"/>
                                  </p:stCondLst>
                                  <p:childTnLst>
                                    <p:set>
                                      <p:cBhvr>
                                        <p:cTn id="35" dur="1" fill="hold">
                                          <p:stCondLst>
                                            <p:cond delay="0"/>
                                          </p:stCondLst>
                                        </p:cTn>
                                        <p:tgtEl>
                                          <p:spTgt spid="38"/>
                                        </p:tgtEl>
                                        <p:attrNameLst>
                                          <p:attrName>style.visibility</p:attrName>
                                        </p:attrNameLst>
                                      </p:cBhvr>
                                      <p:to>
                                        <p:strVal val="visible"/>
                                      </p:to>
                                    </p:set>
                                    <p:animEffect transition="in" filter="wipe(up)">
                                      <p:cBhvr>
                                        <p:cTn id="36" dur="500"/>
                                        <p:tgtEl>
                                          <p:spTgt spid="38"/>
                                        </p:tgtEl>
                                      </p:cBhvr>
                                    </p:animEffect>
                                  </p:childTnLst>
                                </p:cTn>
                              </p:par>
                            </p:childTnLst>
                          </p:cTn>
                        </p:par>
                        <p:par>
                          <p:cTn id="37" fill="hold">
                            <p:stCondLst>
                              <p:cond delay="3000"/>
                            </p:stCondLst>
                            <p:childTnLst>
                              <p:par>
                                <p:cTn id="38" presetID="22" presetClass="entr" presetSubtype="1" fill="hold" grpId="0" nodeType="after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500"/>
                                        <p:tgtEl>
                                          <p:spTgt spid="39"/>
                                        </p:tgtEl>
                                      </p:cBhvr>
                                    </p:animEffect>
                                  </p:childTnLst>
                                </p:cTn>
                              </p:par>
                            </p:childTnLst>
                          </p:cTn>
                        </p:par>
                        <p:par>
                          <p:cTn id="41" fill="hold">
                            <p:stCondLst>
                              <p:cond delay="3500"/>
                            </p:stCondLst>
                            <p:childTnLst>
                              <p:par>
                                <p:cTn id="42" presetID="22" presetClass="entr" presetSubtype="1" fill="hold" grpId="0" nodeType="afterEffect">
                                  <p:stCondLst>
                                    <p:cond delay="0"/>
                                  </p:stCondLst>
                                  <p:childTnLst>
                                    <p:set>
                                      <p:cBhvr>
                                        <p:cTn id="43" dur="1" fill="hold">
                                          <p:stCondLst>
                                            <p:cond delay="0"/>
                                          </p:stCondLst>
                                        </p:cTn>
                                        <p:tgtEl>
                                          <p:spTgt spid="40"/>
                                        </p:tgtEl>
                                        <p:attrNameLst>
                                          <p:attrName>style.visibility</p:attrName>
                                        </p:attrNameLst>
                                      </p:cBhvr>
                                      <p:to>
                                        <p:strVal val="visible"/>
                                      </p:to>
                                    </p:set>
                                    <p:animEffect transition="in" filter="wipe(up)">
                                      <p:cBhvr>
                                        <p:cTn id="44" dur="500"/>
                                        <p:tgtEl>
                                          <p:spTgt spid="40"/>
                                        </p:tgtEl>
                                      </p:cBhvr>
                                    </p:animEffect>
                                  </p:childTnLst>
                                </p:cTn>
                              </p:par>
                            </p:childTnLst>
                          </p:cTn>
                        </p:par>
                        <p:par>
                          <p:cTn id="45" fill="hold">
                            <p:stCondLst>
                              <p:cond delay="4000"/>
                            </p:stCondLst>
                            <p:childTnLst>
                              <p:par>
                                <p:cTn id="46" presetID="22" presetClass="entr" presetSubtype="1" fill="hold" grpId="0" nodeType="afterEffect">
                                  <p:stCondLst>
                                    <p:cond delay="0"/>
                                  </p:stCondLst>
                                  <p:childTnLst>
                                    <p:set>
                                      <p:cBhvr>
                                        <p:cTn id="47" dur="1" fill="hold">
                                          <p:stCondLst>
                                            <p:cond delay="0"/>
                                          </p:stCondLst>
                                        </p:cTn>
                                        <p:tgtEl>
                                          <p:spTgt spid="41"/>
                                        </p:tgtEl>
                                        <p:attrNameLst>
                                          <p:attrName>style.visibility</p:attrName>
                                        </p:attrNameLst>
                                      </p:cBhvr>
                                      <p:to>
                                        <p:strVal val="visible"/>
                                      </p:to>
                                    </p:set>
                                    <p:animEffect transition="in" filter="wipe(up)">
                                      <p:cBhvr>
                                        <p:cTn id="48" dur="500"/>
                                        <p:tgtEl>
                                          <p:spTgt spid="41"/>
                                        </p:tgtEl>
                                      </p:cBhvr>
                                    </p:animEffec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68"/>
                                        </p:tgtEl>
                                        <p:attrNameLst>
                                          <p:attrName>style.visibility</p:attrName>
                                        </p:attrNameLst>
                                      </p:cBhvr>
                                      <p:to>
                                        <p:strVal val="visible"/>
                                      </p:to>
                                    </p:set>
                                  </p:childTnLst>
                                </p:cTn>
                              </p:par>
                            </p:childTnLst>
                          </p:cTn>
                        </p:par>
                        <p:par>
                          <p:cTn id="53" fill="hold">
                            <p:stCondLst>
                              <p:cond delay="0"/>
                            </p:stCondLst>
                            <p:childTnLst>
                              <p:par>
                                <p:cTn id="54" presetID="22" presetClass="entr" presetSubtype="8" fill="hold" grpId="0" nodeType="afterEffect">
                                  <p:stCondLst>
                                    <p:cond delay="0"/>
                                  </p:stCondLst>
                                  <p:childTnLst>
                                    <p:set>
                                      <p:cBhvr>
                                        <p:cTn id="55" dur="1" fill="hold">
                                          <p:stCondLst>
                                            <p:cond delay="0"/>
                                          </p:stCondLst>
                                        </p:cTn>
                                        <p:tgtEl>
                                          <p:spTgt spid="70"/>
                                        </p:tgtEl>
                                        <p:attrNameLst>
                                          <p:attrName>style.visibility</p:attrName>
                                        </p:attrNameLst>
                                      </p:cBhvr>
                                      <p:to>
                                        <p:strVal val="visible"/>
                                      </p:to>
                                    </p:set>
                                    <p:animEffect transition="in" filter="wipe(left)">
                                      <p:cBhvr>
                                        <p:cTn id="56" dur="500"/>
                                        <p:tgtEl>
                                          <p:spTgt spid="70"/>
                                        </p:tgtEl>
                                      </p:cBhvr>
                                    </p:animEffect>
                                  </p:childTnLst>
                                </p:cTn>
                              </p:par>
                              <p:par>
                                <p:cTn id="57" presetID="26" presetClass="emph" presetSubtype="0" repeatCount="indefinite" fill="hold" grpId="1" nodeType="withEffect">
                                  <p:stCondLst>
                                    <p:cond delay="0"/>
                                  </p:stCondLst>
                                  <p:endCondLst>
                                    <p:cond evt="onNext" delay="0">
                                      <p:tgtEl>
                                        <p:sldTgt/>
                                      </p:tgtEl>
                                    </p:cond>
                                  </p:endCondLst>
                                  <p:childTnLst>
                                    <p:animEffect transition="out" filter="fade">
                                      <p:cBhvr>
                                        <p:cTn id="58" dur="500" tmFilter="0, 0; .2, .5; .8, .5; 1, 0"/>
                                        <p:tgtEl>
                                          <p:spTgt spid="68"/>
                                        </p:tgtEl>
                                      </p:cBhvr>
                                    </p:animEffect>
                                    <p:animScale>
                                      <p:cBhvr>
                                        <p:cTn id="59" dur="250" autoRev="1" fill="hold"/>
                                        <p:tgtEl>
                                          <p:spTgt spid="68"/>
                                        </p:tgtEl>
                                      </p:cBhvr>
                                      <p:by x="105000" y="105000"/>
                                    </p:animScale>
                                  </p:childTnLst>
                                </p:cTn>
                              </p:par>
                            </p:childTnLst>
                          </p:cTn>
                        </p:par>
                        <p:par>
                          <p:cTn id="60" fill="hold">
                            <p:stCondLst>
                              <p:cond delay="500"/>
                            </p:stCondLst>
                            <p:childTnLst>
                              <p:par>
                                <p:cTn id="61" presetID="22" presetClass="entr" presetSubtype="8"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wipe(left)">
                                      <p:cBhvr>
                                        <p:cTn id="63" dur="500"/>
                                        <p:tgtEl>
                                          <p:spTgt spid="31"/>
                                        </p:tgtEl>
                                      </p:cBhvr>
                                    </p:animEffect>
                                  </p:childTnLst>
                                </p:cTn>
                              </p:par>
                            </p:childTnLst>
                          </p:cTn>
                        </p:par>
                        <p:par>
                          <p:cTn id="64" fill="hold">
                            <p:stCondLst>
                              <p:cond delay="1000"/>
                            </p:stCondLst>
                            <p:childTnLst>
                              <p:par>
                                <p:cTn id="65" presetID="1" presetClass="entr" presetSubtype="0" fill="hold" grpId="0" nodeType="afterEffect">
                                  <p:stCondLst>
                                    <p:cond delay="0"/>
                                  </p:stCondLst>
                                  <p:childTnLst>
                                    <p:set>
                                      <p:cBhvr>
                                        <p:cTn id="66" dur="1" fill="hold">
                                          <p:stCondLst>
                                            <p:cond delay="0"/>
                                          </p:stCondLst>
                                        </p:cTn>
                                        <p:tgtEl>
                                          <p:spTgt spid="32"/>
                                        </p:tgtEl>
                                        <p:attrNameLst>
                                          <p:attrName>style.visibility</p:attrName>
                                        </p:attrNameLst>
                                      </p:cBhvr>
                                      <p:to>
                                        <p:strVal val="visible"/>
                                      </p:to>
                                    </p:set>
                                  </p:childTnLst>
                                </p:cTn>
                              </p:par>
                            </p:childTnLst>
                          </p:cTn>
                        </p:par>
                        <p:par>
                          <p:cTn id="67" fill="hold">
                            <p:stCondLst>
                              <p:cond delay="1000"/>
                            </p:stCondLst>
                            <p:childTnLst>
                              <p:par>
                                <p:cTn id="68" presetID="22" presetClass="entr" presetSubtype="8" fill="hold" grpId="0" nodeType="afterEffect">
                                  <p:stCondLst>
                                    <p:cond delay="0"/>
                                  </p:stCondLst>
                                  <p:childTnLst>
                                    <p:set>
                                      <p:cBhvr>
                                        <p:cTn id="69" dur="1" fill="hold">
                                          <p:stCondLst>
                                            <p:cond delay="0"/>
                                          </p:stCondLst>
                                        </p:cTn>
                                        <p:tgtEl>
                                          <p:spTgt spid="33"/>
                                        </p:tgtEl>
                                        <p:attrNameLst>
                                          <p:attrName>style.visibility</p:attrName>
                                        </p:attrNameLst>
                                      </p:cBhvr>
                                      <p:to>
                                        <p:strVal val="visible"/>
                                      </p:to>
                                    </p:set>
                                    <p:animEffect transition="in" filter="wipe(left)">
                                      <p:cBhvr>
                                        <p:cTn id="70" dur="500"/>
                                        <p:tgtEl>
                                          <p:spTgt spid="33"/>
                                        </p:tgtEl>
                                      </p:cBhvr>
                                    </p:animEffect>
                                  </p:childTnLst>
                                </p:cTn>
                              </p:par>
                            </p:childTnLst>
                          </p:cTn>
                        </p:par>
                        <p:par>
                          <p:cTn id="71" fill="hold">
                            <p:stCondLst>
                              <p:cond delay="1500"/>
                            </p:stCondLst>
                            <p:childTnLst>
                              <p:par>
                                <p:cTn id="72" presetID="1" presetClass="entr" presetSubtype="0" fill="hold" grpId="0" nodeType="afterEffect">
                                  <p:stCondLst>
                                    <p:cond delay="0"/>
                                  </p:stCondLst>
                                  <p:childTnLst>
                                    <p:set>
                                      <p:cBhvr>
                                        <p:cTn id="73" dur="1" fill="hold">
                                          <p:stCondLst>
                                            <p:cond delay="0"/>
                                          </p:stCondLst>
                                        </p:cTn>
                                        <p:tgtEl>
                                          <p:spTgt spid="34"/>
                                        </p:tgtEl>
                                        <p:attrNameLst>
                                          <p:attrName>style.visibility</p:attrName>
                                        </p:attrNameLst>
                                      </p:cBhvr>
                                      <p:to>
                                        <p:strVal val="visible"/>
                                      </p:to>
                                    </p:set>
                                  </p:childTnLst>
                                </p:cTn>
                              </p:par>
                            </p:childTnLst>
                          </p:cTn>
                        </p:par>
                        <p:par>
                          <p:cTn id="74" fill="hold">
                            <p:stCondLst>
                              <p:cond delay="1500"/>
                            </p:stCondLst>
                            <p:childTnLst>
                              <p:par>
                                <p:cTn id="75" presetID="22" presetClass="entr" presetSubtype="8" fill="hold" grpId="0" nodeType="after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childTnLst>
                          </p:cTn>
                        </p:par>
                        <p:par>
                          <p:cTn id="78" fill="hold">
                            <p:stCondLst>
                              <p:cond delay="2000"/>
                            </p:stCondLst>
                            <p:childTnLst>
                              <p:par>
                                <p:cTn id="79" presetID="1" presetClass="entr" presetSubtype="0" fill="hold" grpId="0" nodeType="afterEffect">
                                  <p:stCondLst>
                                    <p:cond delay="0"/>
                                  </p:stCondLst>
                                  <p:childTnLst>
                                    <p:set>
                                      <p:cBhvr>
                                        <p:cTn id="80" dur="1" fill="hold">
                                          <p:stCondLst>
                                            <p:cond delay="0"/>
                                          </p:stCondLst>
                                        </p:cTn>
                                        <p:tgtEl>
                                          <p:spTgt spid="36"/>
                                        </p:tgtEl>
                                        <p:attrNameLst>
                                          <p:attrName>style.visibility</p:attrName>
                                        </p:attrNameLst>
                                      </p:cBhvr>
                                      <p:to>
                                        <p:strVal val="visible"/>
                                      </p:to>
                                    </p:set>
                                  </p:childTnLst>
                                </p:cTn>
                              </p:par>
                            </p:childTnLst>
                          </p:cTn>
                        </p:par>
                        <p:par>
                          <p:cTn id="81" fill="hold">
                            <p:stCondLst>
                              <p:cond delay="2000"/>
                            </p:stCondLst>
                            <p:childTnLst>
                              <p:par>
                                <p:cTn id="82" presetID="22" presetClass="entr" presetSubtype="8" fill="hold" grpId="0" nodeType="afterEffect">
                                  <p:stCondLst>
                                    <p:cond delay="0"/>
                                  </p:stCondLst>
                                  <p:childTnLst>
                                    <p:set>
                                      <p:cBhvr>
                                        <p:cTn id="83" dur="1" fill="hold">
                                          <p:stCondLst>
                                            <p:cond delay="0"/>
                                          </p:stCondLst>
                                        </p:cTn>
                                        <p:tgtEl>
                                          <p:spTgt spid="37"/>
                                        </p:tgtEl>
                                        <p:attrNameLst>
                                          <p:attrName>style.visibility</p:attrName>
                                        </p:attrNameLst>
                                      </p:cBhvr>
                                      <p:to>
                                        <p:strVal val="visible"/>
                                      </p:to>
                                    </p:set>
                                    <p:animEffect transition="in" filter="wipe(left)">
                                      <p:cBhvr>
                                        <p:cTn id="84" dur="500"/>
                                        <p:tgtEl>
                                          <p:spTgt spid="37"/>
                                        </p:tgtEl>
                                      </p:cBhvr>
                                    </p:animEffect>
                                  </p:childTnLst>
                                </p:cTn>
                              </p:par>
                            </p:childTnLst>
                          </p:cTn>
                        </p:par>
                      </p:childTnLst>
                    </p:cTn>
                  </p:par>
                  <p:par>
                    <p:cTn id="85" fill="hold">
                      <p:stCondLst>
                        <p:cond delay="indefinite"/>
                      </p:stCondLst>
                      <p:childTnLst>
                        <p:par>
                          <p:cTn id="86" fill="hold">
                            <p:stCondLst>
                              <p:cond delay="0"/>
                            </p:stCondLst>
                            <p:childTnLst>
                              <p:par>
                                <p:cTn id="87" presetID="1" presetClass="exit" presetSubtype="0" fill="hold" grpId="2" nodeType="clickEffect">
                                  <p:stCondLst>
                                    <p:cond delay="0"/>
                                  </p:stCondLst>
                                  <p:childTnLst>
                                    <p:set>
                                      <p:cBhvr>
                                        <p:cTn id="88" dur="1" fill="hold">
                                          <p:stCondLst>
                                            <p:cond delay="0"/>
                                          </p:stCondLst>
                                        </p:cTn>
                                        <p:tgtEl>
                                          <p:spTgt spid="68"/>
                                        </p:tgtEl>
                                        <p:attrNameLst>
                                          <p:attrName>style.visibility</p:attrName>
                                        </p:attrNameLst>
                                      </p:cBhvr>
                                      <p:to>
                                        <p:strVal val="hidden"/>
                                      </p:to>
                                    </p:set>
                                  </p:childTnLst>
                                </p:cTn>
                              </p:par>
                              <p:par>
                                <p:cTn id="89" presetID="1" presetClass="exit" presetSubtype="0" fill="hold" grpId="1" nodeType="withEffect">
                                  <p:stCondLst>
                                    <p:cond delay="0"/>
                                  </p:stCondLst>
                                  <p:childTnLst>
                                    <p:set>
                                      <p:cBhvr>
                                        <p:cTn id="90" dur="1" fill="hold">
                                          <p:stCondLst>
                                            <p:cond delay="0"/>
                                          </p:stCondLst>
                                        </p:cTn>
                                        <p:tgtEl>
                                          <p:spTgt spid="70"/>
                                        </p:tgtEl>
                                        <p:attrNameLst>
                                          <p:attrName>style.visibility</p:attrName>
                                        </p:attrNameLst>
                                      </p:cBhvr>
                                      <p:to>
                                        <p:strVal val="hidden"/>
                                      </p:to>
                                    </p:set>
                                  </p:childTnLst>
                                </p:cTn>
                              </p:par>
                            </p:childTnLst>
                          </p:cTn>
                        </p:par>
                        <p:par>
                          <p:cTn id="91" fill="hold">
                            <p:stCondLst>
                              <p:cond delay="0"/>
                            </p:stCondLst>
                            <p:childTnLst>
                              <p:par>
                                <p:cTn id="92" presetID="1" presetClass="entr" presetSubtype="0" fill="hold" grpId="0" nodeType="afterEffect">
                                  <p:stCondLst>
                                    <p:cond delay="0"/>
                                  </p:stCondLst>
                                  <p:childTnLst>
                                    <p:set>
                                      <p:cBhvr>
                                        <p:cTn id="93" dur="1" fill="hold">
                                          <p:stCondLst>
                                            <p:cond delay="0"/>
                                          </p:stCondLst>
                                        </p:cTn>
                                        <p:tgtEl>
                                          <p:spTgt spid="69"/>
                                        </p:tgtEl>
                                        <p:attrNameLst>
                                          <p:attrName>style.visibility</p:attrName>
                                        </p:attrNameLst>
                                      </p:cBhvr>
                                      <p:to>
                                        <p:strVal val="visible"/>
                                      </p:to>
                                    </p:set>
                                  </p:childTnLst>
                                </p:cTn>
                              </p:par>
                            </p:childTnLst>
                          </p:cTn>
                        </p:par>
                        <p:par>
                          <p:cTn id="94" fill="hold">
                            <p:stCondLst>
                              <p:cond delay="0"/>
                            </p:stCondLst>
                            <p:childTnLst>
                              <p:par>
                                <p:cTn id="95" presetID="22" presetClass="entr" presetSubtype="8" fill="hold" grpId="0" nodeType="afterEffect">
                                  <p:stCondLst>
                                    <p:cond delay="0"/>
                                  </p:stCondLst>
                                  <p:childTnLst>
                                    <p:set>
                                      <p:cBhvr>
                                        <p:cTn id="96" dur="1" fill="hold">
                                          <p:stCondLst>
                                            <p:cond delay="0"/>
                                          </p:stCondLst>
                                        </p:cTn>
                                        <p:tgtEl>
                                          <p:spTgt spid="71"/>
                                        </p:tgtEl>
                                        <p:attrNameLst>
                                          <p:attrName>style.visibility</p:attrName>
                                        </p:attrNameLst>
                                      </p:cBhvr>
                                      <p:to>
                                        <p:strVal val="visible"/>
                                      </p:to>
                                    </p:set>
                                    <p:animEffect transition="in" filter="wipe(left)">
                                      <p:cBhvr>
                                        <p:cTn id="97" dur="500"/>
                                        <p:tgtEl>
                                          <p:spTgt spid="71"/>
                                        </p:tgtEl>
                                      </p:cBhvr>
                                    </p:animEffect>
                                  </p:childTnLst>
                                </p:cTn>
                              </p:par>
                              <p:par>
                                <p:cTn id="98" presetID="26" presetClass="emph" presetSubtype="0" repeatCount="indefinite" fill="hold" grpId="1" nodeType="withEffect">
                                  <p:stCondLst>
                                    <p:cond delay="0"/>
                                  </p:stCondLst>
                                  <p:endCondLst>
                                    <p:cond evt="onNext" delay="0">
                                      <p:tgtEl>
                                        <p:sldTgt/>
                                      </p:tgtEl>
                                    </p:cond>
                                  </p:endCondLst>
                                  <p:childTnLst>
                                    <p:animEffect transition="out" filter="fade">
                                      <p:cBhvr>
                                        <p:cTn id="99" dur="500" tmFilter="0, 0; .2, .5; .8, .5; 1, 0"/>
                                        <p:tgtEl>
                                          <p:spTgt spid="69"/>
                                        </p:tgtEl>
                                      </p:cBhvr>
                                    </p:animEffect>
                                    <p:animScale>
                                      <p:cBhvr>
                                        <p:cTn id="100" dur="250" autoRev="1" fill="hold"/>
                                        <p:tgtEl>
                                          <p:spTgt spid="69"/>
                                        </p:tgtEl>
                                      </p:cBhvr>
                                      <p:by x="105000" y="105000"/>
                                    </p:animScale>
                                  </p:childTnLst>
                                </p:cTn>
                              </p:par>
                            </p:childTnLst>
                          </p:cTn>
                        </p:par>
                        <p:par>
                          <p:cTn id="101" fill="hold">
                            <p:stCondLst>
                              <p:cond delay="500"/>
                            </p:stCondLst>
                            <p:childTnLst>
                              <p:par>
                                <p:cTn id="102" presetID="22" presetClass="entr" presetSubtype="8" fill="hold" grpId="0" nodeType="afterEffect">
                                  <p:stCondLst>
                                    <p:cond delay="0"/>
                                  </p:stCondLst>
                                  <p:childTnLst>
                                    <p:set>
                                      <p:cBhvr>
                                        <p:cTn id="103" dur="1" fill="hold">
                                          <p:stCondLst>
                                            <p:cond delay="0"/>
                                          </p:stCondLst>
                                        </p:cTn>
                                        <p:tgtEl>
                                          <p:spTgt spid="64"/>
                                        </p:tgtEl>
                                        <p:attrNameLst>
                                          <p:attrName>style.visibility</p:attrName>
                                        </p:attrNameLst>
                                      </p:cBhvr>
                                      <p:to>
                                        <p:strVal val="visible"/>
                                      </p:to>
                                    </p:set>
                                    <p:animEffect transition="in" filter="wipe(left)">
                                      <p:cBhvr>
                                        <p:cTn id="104" dur="500"/>
                                        <p:tgtEl>
                                          <p:spTgt spid="64"/>
                                        </p:tgtEl>
                                      </p:cBhvr>
                                    </p:animEffect>
                                  </p:childTnLst>
                                </p:cTn>
                              </p:par>
                            </p:childTnLst>
                          </p:cTn>
                        </p:par>
                        <p:par>
                          <p:cTn id="105" fill="hold">
                            <p:stCondLst>
                              <p:cond delay="1000"/>
                            </p:stCondLst>
                            <p:childTnLst>
                              <p:par>
                                <p:cTn id="106" presetID="1" presetClass="entr" presetSubtype="0" fill="hold" grpId="0" nodeType="afterEffect">
                                  <p:stCondLst>
                                    <p:cond delay="0"/>
                                  </p:stCondLst>
                                  <p:childTnLst>
                                    <p:set>
                                      <p:cBhvr>
                                        <p:cTn id="107" dur="1" fill="hold">
                                          <p:stCondLst>
                                            <p:cond delay="0"/>
                                          </p:stCondLst>
                                        </p:cTn>
                                        <p:tgtEl>
                                          <p:spTgt spid="65"/>
                                        </p:tgtEl>
                                        <p:attrNameLst>
                                          <p:attrName>style.visibility</p:attrName>
                                        </p:attrNameLst>
                                      </p:cBhvr>
                                      <p:to>
                                        <p:strVal val="visible"/>
                                      </p:to>
                                    </p:set>
                                  </p:childTnLst>
                                </p:cTn>
                              </p:par>
                            </p:childTnLst>
                          </p:cTn>
                        </p:par>
                        <p:par>
                          <p:cTn id="108" fill="hold">
                            <p:stCondLst>
                              <p:cond delay="1000"/>
                            </p:stCondLst>
                            <p:childTnLst>
                              <p:par>
                                <p:cTn id="109" presetID="22" presetClass="entr" presetSubtype="8" fill="hold" grpId="0" nodeType="afterEffect">
                                  <p:stCondLst>
                                    <p:cond delay="0"/>
                                  </p:stCondLst>
                                  <p:childTnLst>
                                    <p:set>
                                      <p:cBhvr>
                                        <p:cTn id="110" dur="1" fill="hold">
                                          <p:stCondLst>
                                            <p:cond delay="0"/>
                                          </p:stCondLst>
                                        </p:cTn>
                                        <p:tgtEl>
                                          <p:spTgt spid="66"/>
                                        </p:tgtEl>
                                        <p:attrNameLst>
                                          <p:attrName>style.visibility</p:attrName>
                                        </p:attrNameLst>
                                      </p:cBhvr>
                                      <p:to>
                                        <p:strVal val="visible"/>
                                      </p:to>
                                    </p:set>
                                    <p:animEffect transition="in" filter="wipe(left)">
                                      <p:cBhvr>
                                        <p:cTn id="111" dur="500"/>
                                        <p:tgtEl>
                                          <p:spTgt spid="66"/>
                                        </p:tgtEl>
                                      </p:cBhvr>
                                    </p:animEffect>
                                  </p:childTnLst>
                                </p:cTn>
                              </p:par>
                            </p:childTnLst>
                          </p:cTn>
                        </p:par>
                      </p:childTnLst>
                    </p:cTn>
                  </p:par>
                  <p:par>
                    <p:cTn id="112" fill="hold">
                      <p:stCondLst>
                        <p:cond delay="indefinite"/>
                      </p:stCondLst>
                      <p:childTnLst>
                        <p:par>
                          <p:cTn id="113" fill="hold">
                            <p:stCondLst>
                              <p:cond delay="0"/>
                            </p:stCondLst>
                            <p:childTnLst>
                              <p:par>
                                <p:cTn id="114" presetID="1" presetClass="exit" presetSubtype="0" fill="hold" grpId="2" nodeType="clickEffect">
                                  <p:stCondLst>
                                    <p:cond delay="0"/>
                                  </p:stCondLst>
                                  <p:childTnLst>
                                    <p:set>
                                      <p:cBhvr>
                                        <p:cTn id="115" dur="1" fill="hold">
                                          <p:stCondLst>
                                            <p:cond delay="0"/>
                                          </p:stCondLst>
                                        </p:cTn>
                                        <p:tgtEl>
                                          <p:spTgt spid="69"/>
                                        </p:tgtEl>
                                        <p:attrNameLst>
                                          <p:attrName>style.visibility</p:attrName>
                                        </p:attrNameLst>
                                      </p:cBhvr>
                                      <p:to>
                                        <p:strVal val="hidden"/>
                                      </p:to>
                                    </p:set>
                                  </p:childTnLst>
                                </p:cTn>
                              </p:par>
                              <p:par>
                                <p:cTn id="116" presetID="1" presetClass="exit" presetSubtype="0" fill="hold" grpId="1" nodeType="withEffect">
                                  <p:stCondLst>
                                    <p:cond delay="0"/>
                                  </p:stCondLst>
                                  <p:childTnLst>
                                    <p:set>
                                      <p:cBhvr>
                                        <p:cTn id="117" dur="1" fill="hold">
                                          <p:stCondLst>
                                            <p:cond delay="0"/>
                                          </p:stCondLst>
                                        </p:cTn>
                                        <p:tgtEl>
                                          <p:spTgt spid="71"/>
                                        </p:tgtEl>
                                        <p:attrNameLst>
                                          <p:attrName>style.visibility</p:attrName>
                                        </p:attrNameLst>
                                      </p:cBhvr>
                                      <p:to>
                                        <p:strVal val="hidden"/>
                                      </p:to>
                                    </p:set>
                                  </p:childTnLst>
                                </p:cTn>
                              </p:par>
                            </p:childTnLst>
                          </p:cTn>
                        </p:par>
                        <p:par>
                          <p:cTn id="118" fill="hold">
                            <p:stCondLst>
                              <p:cond delay="0"/>
                            </p:stCondLst>
                            <p:childTnLst>
                              <p:par>
                                <p:cTn id="119" presetID="22" presetClass="entr" presetSubtype="2" fill="hold" grpId="0" nodeType="afterEffect">
                                  <p:stCondLst>
                                    <p:cond delay="0"/>
                                  </p:stCondLst>
                                  <p:childTnLst>
                                    <p:set>
                                      <p:cBhvr>
                                        <p:cTn id="120" dur="1" fill="hold">
                                          <p:stCondLst>
                                            <p:cond delay="0"/>
                                          </p:stCondLst>
                                        </p:cTn>
                                        <p:tgtEl>
                                          <p:spTgt spid="67"/>
                                        </p:tgtEl>
                                        <p:attrNameLst>
                                          <p:attrName>style.visibility</p:attrName>
                                        </p:attrNameLst>
                                      </p:cBhvr>
                                      <p:to>
                                        <p:strVal val="visible"/>
                                      </p:to>
                                    </p:set>
                                    <p:animEffect transition="in" filter="wipe(right)">
                                      <p:cBhvr>
                                        <p:cTn id="121" dur="500"/>
                                        <p:tgtEl>
                                          <p:spTgt spid="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63" grpId="0"/>
      <p:bldP spid="64" grpId="0" animBg="1"/>
      <p:bldP spid="65" grpId="0" animBg="1"/>
      <p:bldP spid="66" grpId="0" animBg="1"/>
      <p:bldP spid="67" grpId="0" animBg="1"/>
      <p:bldP spid="68" grpId="0" animBg="1"/>
      <p:bldP spid="68" grpId="1" animBg="1"/>
      <p:bldP spid="68" grpId="2" animBg="1"/>
      <p:bldP spid="69" grpId="0" animBg="1"/>
      <p:bldP spid="69" grpId="1" animBg="1"/>
      <p:bldP spid="69" grpId="2" animBg="1"/>
      <p:bldP spid="70" grpId="0"/>
      <p:bldP spid="70" grpId="1"/>
      <p:bldP spid="71" grpId="0"/>
      <p:bldP spid="71"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Times New Roman" pitchFamily="18" charset="0"/>
                <a:cs typeface="Times New Roman" pitchFamily="18" charset="0"/>
              </a:rPr>
              <a:t>JK</a:t>
            </a:r>
            <a:r>
              <a:rPr lang="en-US" dirty="0">
                <a:latin typeface="Times New Roman" pitchFamily="18" charset="0"/>
                <a:cs typeface="Times New Roman" pitchFamily="18" charset="0"/>
              </a:rPr>
              <a:t> Flip-Flop</a:t>
            </a:r>
          </a:p>
        </p:txBody>
      </p:sp>
      <p:graphicFrame>
        <p:nvGraphicFramePr>
          <p:cNvPr id="6" name="Object 4"/>
          <p:cNvGraphicFramePr>
            <a:graphicFrameLocks noChangeAspect="1"/>
          </p:cNvGraphicFramePr>
          <p:nvPr>
            <p:extLst>
              <p:ext uri="{D42A27DB-BD31-4B8C-83A1-F6EECF244321}">
                <p14:modId xmlns:p14="http://schemas.microsoft.com/office/powerpoint/2010/main" val="4192365769"/>
              </p:ext>
            </p:extLst>
          </p:nvPr>
        </p:nvGraphicFramePr>
        <p:xfrm>
          <a:off x="792163" y="1662113"/>
          <a:ext cx="7559675" cy="2749550"/>
        </p:xfrm>
        <a:graphic>
          <a:graphicData uri="http://schemas.openxmlformats.org/presentationml/2006/ole">
            <mc:AlternateContent xmlns:mc="http://schemas.openxmlformats.org/markup-compatibility/2006">
              <mc:Choice xmlns:v="urn:schemas-microsoft-com:vml" Requires="v">
                <p:oleObj name="Visio" r:id="rId2" imgW="2914863" imgH="1060704" progId="Visio.Drawing.11">
                  <p:embed/>
                </p:oleObj>
              </mc:Choice>
              <mc:Fallback>
                <p:oleObj name="Visio" r:id="rId2" imgW="2914863" imgH="1060704"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2163" y="1662113"/>
                        <a:ext cx="7559675" cy="27495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 name="Group 5"/>
          <p:cNvGrpSpPr>
            <a:grpSpLocks/>
          </p:cNvGrpSpPr>
          <p:nvPr/>
        </p:nvGrpSpPr>
        <p:grpSpPr bwMode="auto">
          <a:xfrm>
            <a:off x="5292725" y="4868863"/>
            <a:ext cx="1619250" cy="1620837"/>
            <a:chOff x="2653" y="3067"/>
            <a:chExt cx="1020" cy="1021"/>
          </a:xfrm>
        </p:grpSpPr>
        <p:sp>
          <p:nvSpPr>
            <p:cNvPr id="8" name="Rectangle 6"/>
            <p:cNvSpPr>
              <a:spLocks noChangeArrowheads="1"/>
            </p:cNvSpPr>
            <p:nvPr/>
          </p:nvSpPr>
          <p:spPr bwMode="auto">
            <a:xfrm>
              <a:off x="2880" y="3067"/>
              <a:ext cx="567" cy="1021"/>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9" name="Rectangle 7"/>
            <p:cNvSpPr>
              <a:spLocks noChangeArrowheads="1"/>
            </p:cNvSpPr>
            <p:nvPr/>
          </p:nvSpPr>
          <p:spPr bwMode="auto">
            <a:xfrm>
              <a:off x="288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solidFill>
                    <a:schemeClr val="accent2"/>
                  </a:solidFill>
                  <a:latin typeface="Times New Roman" panose="02020603050405020304" pitchFamily="18" charset="0"/>
                  <a:cs typeface="Times New Roman" panose="02020603050405020304" pitchFamily="18" charset="0"/>
                </a:rPr>
                <a:t>J</a:t>
              </a:r>
            </a:p>
          </p:txBody>
        </p:sp>
        <p:sp>
          <p:nvSpPr>
            <p:cNvPr id="10" name="Line 8"/>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9"/>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 name="Line 10"/>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12"/>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 name="Line 13"/>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Rectangle 14"/>
            <p:cNvSpPr>
              <a:spLocks noChangeArrowheads="1"/>
            </p:cNvSpPr>
            <p:nvPr/>
          </p:nvSpPr>
          <p:spPr bwMode="auto">
            <a:xfrm>
              <a:off x="322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solidFill>
                    <a:schemeClr val="accent2"/>
                  </a:solidFill>
                  <a:latin typeface="Times New Roman" panose="02020603050405020304" pitchFamily="18" charset="0"/>
                  <a:cs typeface="Times New Roman" panose="02020603050405020304" pitchFamily="18" charset="0"/>
                </a:rPr>
                <a:t>Q</a:t>
              </a:r>
            </a:p>
          </p:txBody>
        </p:sp>
        <p:sp>
          <p:nvSpPr>
            <p:cNvPr id="17" name="Oval 15"/>
            <p:cNvSpPr>
              <a:spLocks noChangeAspect="1" noChangeArrowheads="1"/>
            </p:cNvSpPr>
            <p:nvPr/>
          </p:nvSpPr>
          <p:spPr bwMode="auto">
            <a:xfrm>
              <a:off x="3447" y="3819"/>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8" name="Group 16"/>
            <p:cNvGrpSpPr>
              <a:grpSpLocks/>
            </p:cNvGrpSpPr>
            <p:nvPr/>
          </p:nvGrpSpPr>
          <p:grpSpPr bwMode="auto">
            <a:xfrm>
              <a:off x="3220" y="3760"/>
              <a:ext cx="227" cy="214"/>
              <a:chOff x="5034" y="1492"/>
              <a:chExt cx="227" cy="214"/>
            </a:xfrm>
          </p:grpSpPr>
          <p:sp>
            <p:nvSpPr>
              <p:cNvPr id="21" name="Rectangle 17"/>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22" name="Line 18"/>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 name="Line 19"/>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Rectangle 20"/>
            <p:cNvSpPr>
              <a:spLocks noChangeArrowheads="1"/>
            </p:cNvSpPr>
            <p:nvPr/>
          </p:nvSpPr>
          <p:spPr bwMode="auto">
            <a:xfrm>
              <a:off x="2880" y="3767"/>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sp>
        <p:nvSpPr>
          <p:cNvPr id="23" name="Rectangle 21"/>
          <p:cNvSpPr>
            <a:spLocks noChangeArrowheads="1"/>
          </p:cNvSpPr>
          <p:nvPr/>
        </p:nvSpPr>
        <p:spPr bwMode="auto">
          <a:xfrm>
            <a:off x="1504950" y="5145088"/>
            <a:ext cx="218008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800" dirty="0">
                <a:latin typeface="Times New Roman" panose="02020603050405020304" pitchFamily="18" charset="0"/>
                <a:cs typeface="Times New Roman" panose="02020603050405020304" pitchFamily="18" charset="0"/>
              </a:rPr>
              <a:t>D = JQ’ + K’Q</a:t>
            </a:r>
          </a:p>
        </p:txBody>
      </p:sp>
      <p:sp>
        <p:nvSpPr>
          <p:cNvPr id="24" name="Rectangle 22"/>
          <p:cNvSpPr>
            <a:spLocks noChangeArrowheads="1"/>
          </p:cNvSpPr>
          <p:nvPr/>
        </p:nvSpPr>
        <p:spPr bwMode="auto">
          <a:xfrm>
            <a:off x="1397000" y="1600200"/>
            <a:ext cx="6300788" cy="2879725"/>
          </a:xfrm>
          <a:prstGeom prst="rect">
            <a:avLst/>
          </a:prstGeom>
          <a:noFill/>
          <a:ln w="38100" cap="rnd" algn="ctr">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Rectangle 21"/>
          <p:cNvSpPr>
            <a:spLocks noChangeArrowheads="1"/>
          </p:cNvSpPr>
          <p:nvPr/>
        </p:nvSpPr>
        <p:spPr bwMode="auto">
          <a:xfrm>
            <a:off x="1066800" y="5911850"/>
            <a:ext cx="384239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800" dirty="0">
                <a:latin typeface="Times New Roman" panose="02020603050405020304" pitchFamily="18" charset="0"/>
                <a:cs typeface="Times New Roman" panose="02020603050405020304" pitchFamily="18" charset="0"/>
              </a:rPr>
              <a:t>Q (t+1) = D = JQ’ + K’Q </a:t>
            </a:r>
          </a:p>
        </p:txBody>
      </p:sp>
      <p:graphicFrame>
        <p:nvGraphicFramePr>
          <p:cNvPr id="26" name="Group 32"/>
          <p:cNvGraphicFramePr>
            <a:graphicFrameLocks noGrp="1"/>
          </p:cNvGraphicFramePr>
          <p:nvPr>
            <p:extLst>
              <p:ext uri="{D42A27DB-BD31-4B8C-83A1-F6EECF244321}">
                <p14:modId xmlns:p14="http://schemas.microsoft.com/office/powerpoint/2010/main" val="1981432938"/>
              </p:ext>
            </p:extLst>
          </p:nvPr>
        </p:nvGraphicFramePr>
        <p:xfrm>
          <a:off x="6983413" y="4597400"/>
          <a:ext cx="2160587" cy="20320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1081087">
                  <a:extLst>
                    <a:ext uri="{9D8B030D-6E8A-4147-A177-3AD203B41FA5}">
                      <a16:colId xmlns:a16="http://schemas.microsoft.com/office/drawing/2014/main" val="20002"/>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K</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8850582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wipe(left)">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4"/>
                                        </p:tgtEl>
                                        <p:attrNameLst>
                                          <p:attrName>style.visibility</p:attrName>
                                        </p:attrNameLst>
                                      </p:cBhvr>
                                      <p:to>
                                        <p:strVal val="visible"/>
                                      </p:to>
                                    </p:set>
                                  </p:childTnLst>
                                </p:cTn>
                              </p:par>
                            </p:childTnLst>
                          </p:cTn>
                        </p:par>
                        <p:par>
                          <p:cTn id="20" fill="hold">
                            <p:stCondLst>
                              <p:cond delay="0"/>
                            </p:stCondLst>
                            <p:childTnLst>
                              <p:par>
                                <p:cTn id="21" presetID="22" presetClass="entr" presetSubtype="8" fill="hold" nodeType="after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wipe(left)">
                                      <p:cBhvr>
                                        <p:cTn id="23" dur="500"/>
                                        <p:tgtEl>
                                          <p:spTgt spid="7"/>
                                        </p:tgtEl>
                                      </p:cBhvr>
                                    </p:animEffect>
                                  </p:childTnLst>
                                </p:cTn>
                              </p:par>
                            </p:childTnLst>
                          </p:cTn>
                        </p:par>
                        <p:par>
                          <p:cTn id="24" fill="hold">
                            <p:stCondLst>
                              <p:cond delay="500"/>
                            </p:stCondLst>
                            <p:childTnLst>
                              <p:par>
                                <p:cTn id="25" presetID="22" presetClass="entr" presetSubtype="8" fill="hold" grpId="0" nodeType="afterEffect">
                                  <p:stCondLst>
                                    <p:cond delay="0"/>
                                  </p:stCondLst>
                                  <p:childTnLst>
                                    <p:set>
                                      <p:cBhvr>
                                        <p:cTn id="26" dur="1" fill="hold">
                                          <p:stCondLst>
                                            <p:cond delay="0"/>
                                          </p:stCondLst>
                                        </p:cTn>
                                        <p:tgtEl>
                                          <p:spTgt spid="25"/>
                                        </p:tgtEl>
                                        <p:attrNameLst>
                                          <p:attrName>style.visibility</p:attrName>
                                        </p:attrNameLst>
                                      </p:cBhvr>
                                      <p:to>
                                        <p:strVal val="visible"/>
                                      </p:to>
                                    </p:set>
                                    <p:animEffect transition="in" filter="wipe(left)">
                                      <p:cBhvr>
                                        <p:cTn id="27" dur="500"/>
                                        <p:tgtEl>
                                          <p:spTgt spid="25"/>
                                        </p:tgtEl>
                                      </p:cBhvr>
                                    </p:animEffect>
                                  </p:childTnLst>
                                </p:cTn>
                              </p:par>
                            </p:childTnLst>
                          </p:cTn>
                        </p:par>
                        <p:par>
                          <p:cTn id="28" fill="hold">
                            <p:stCondLst>
                              <p:cond delay="1000"/>
                            </p:stCondLst>
                            <p:childTnLst>
                              <p:par>
                                <p:cTn id="29" presetID="22" presetClass="entr" presetSubtype="1" fill="hold" nodeType="afterEffect">
                                  <p:stCondLst>
                                    <p:cond delay="0"/>
                                  </p:stCondLst>
                                  <p:childTnLst>
                                    <p:set>
                                      <p:cBhvr>
                                        <p:cTn id="30" dur="1" fill="hold">
                                          <p:stCondLst>
                                            <p:cond delay="0"/>
                                          </p:stCondLst>
                                        </p:cTn>
                                        <p:tgtEl>
                                          <p:spTgt spid="26"/>
                                        </p:tgtEl>
                                        <p:attrNameLst>
                                          <p:attrName>style.visibility</p:attrName>
                                        </p:attrNameLst>
                                      </p:cBhvr>
                                      <p:to>
                                        <p:strVal val="visible"/>
                                      </p:to>
                                    </p:set>
                                    <p:animEffect transition="in" filter="wipe(up)">
                                      <p:cBhvr>
                                        <p:cTn id="31"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itchFamily="18" charset="0"/>
                <a:cs typeface="Times New Roman" pitchFamily="18" charset="0"/>
              </a:rPr>
              <a:t>T Flip-Flop</a:t>
            </a:r>
          </a:p>
        </p:txBody>
      </p:sp>
      <p:sp>
        <p:nvSpPr>
          <p:cNvPr id="6" name="Rectangle 4"/>
          <p:cNvSpPr>
            <a:spLocks noChangeArrowheads="1"/>
          </p:cNvSpPr>
          <p:nvPr/>
        </p:nvSpPr>
        <p:spPr bwMode="auto">
          <a:xfrm>
            <a:off x="868363" y="5408613"/>
            <a:ext cx="298453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D = TQ’ + T’Q = T </a:t>
            </a:r>
            <a:r>
              <a:rPr lang="en-US" sz="2400" dirty="0">
                <a:latin typeface="Times New Roman" panose="02020603050405020304" pitchFamily="18" charset="0"/>
                <a:cs typeface="Times New Roman" panose="02020603050405020304" pitchFamily="18" charset="0"/>
                <a:sym typeface="Symbol" panose="05050102010706020507" pitchFamily="18" charset="2"/>
              </a:rPr>
              <a:t> Q</a:t>
            </a:r>
          </a:p>
        </p:txBody>
      </p:sp>
      <p:grpSp>
        <p:nvGrpSpPr>
          <p:cNvPr id="7" name="Group 5"/>
          <p:cNvGrpSpPr>
            <a:grpSpLocks/>
          </p:cNvGrpSpPr>
          <p:nvPr/>
        </p:nvGrpSpPr>
        <p:grpSpPr bwMode="auto">
          <a:xfrm>
            <a:off x="971550" y="2349500"/>
            <a:ext cx="2698750" cy="1620838"/>
            <a:chOff x="612" y="1480"/>
            <a:chExt cx="1700" cy="1021"/>
          </a:xfrm>
        </p:grpSpPr>
        <p:sp>
          <p:nvSpPr>
            <p:cNvPr id="8" name="Rectangle 6"/>
            <p:cNvSpPr>
              <a:spLocks noChangeArrowheads="1"/>
            </p:cNvSpPr>
            <p:nvPr/>
          </p:nvSpPr>
          <p:spPr bwMode="auto">
            <a:xfrm>
              <a:off x="1519" y="1480"/>
              <a:ext cx="567" cy="1021"/>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9" name="Rectangle 7"/>
            <p:cNvSpPr>
              <a:spLocks noChangeArrowheads="1"/>
            </p:cNvSpPr>
            <p:nvPr/>
          </p:nvSpPr>
          <p:spPr bwMode="auto">
            <a:xfrm>
              <a:off x="1519" y="1593"/>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10" name="Line 8"/>
            <p:cNvSpPr>
              <a:spLocks noChangeShapeType="1"/>
            </p:cNvSpPr>
            <p:nvPr/>
          </p:nvSpPr>
          <p:spPr bwMode="auto">
            <a:xfrm>
              <a:off x="1519" y="18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9"/>
            <p:cNvSpPr>
              <a:spLocks noChangeShapeType="1"/>
            </p:cNvSpPr>
            <p:nvPr/>
          </p:nvSpPr>
          <p:spPr bwMode="auto">
            <a:xfrm flipH="1">
              <a:off x="1519" y="1992"/>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 name="Line 10"/>
            <p:cNvSpPr>
              <a:spLocks noChangeShapeType="1"/>
            </p:cNvSpPr>
            <p:nvPr/>
          </p:nvSpPr>
          <p:spPr bwMode="auto">
            <a:xfrm flipH="1">
              <a:off x="839" y="1706"/>
              <a:ext cx="680"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1292" y="1992"/>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12"/>
            <p:cNvSpPr>
              <a:spLocks noChangeShapeType="1"/>
            </p:cNvSpPr>
            <p:nvPr/>
          </p:nvSpPr>
          <p:spPr bwMode="auto">
            <a:xfrm flipH="1">
              <a:off x="2086" y="1706"/>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 name="Line 13"/>
            <p:cNvSpPr>
              <a:spLocks noChangeShapeType="1"/>
            </p:cNvSpPr>
            <p:nvPr/>
          </p:nvSpPr>
          <p:spPr bwMode="auto">
            <a:xfrm flipH="1">
              <a:off x="2086" y="2274"/>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6" name="Rectangle 14"/>
            <p:cNvSpPr>
              <a:spLocks noChangeArrowheads="1"/>
            </p:cNvSpPr>
            <p:nvPr/>
          </p:nvSpPr>
          <p:spPr bwMode="auto">
            <a:xfrm>
              <a:off x="1859" y="1593"/>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7" name="Oval 15"/>
            <p:cNvSpPr>
              <a:spLocks noChangeAspect="1" noChangeArrowheads="1"/>
            </p:cNvSpPr>
            <p:nvPr/>
          </p:nvSpPr>
          <p:spPr bwMode="auto">
            <a:xfrm>
              <a:off x="2086" y="2232"/>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8" name="Group 16"/>
            <p:cNvGrpSpPr>
              <a:grpSpLocks/>
            </p:cNvGrpSpPr>
            <p:nvPr/>
          </p:nvGrpSpPr>
          <p:grpSpPr bwMode="auto">
            <a:xfrm>
              <a:off x="1859" y="2173"/>
              <a:ext cx="227" cy="214"/>
              <a:chOff x="5034" y="1492"/>
              <a:chExt cx="227" cy="214"/>
            </a:xfrm>
          </p:grpSpPr>
          <p:sp>
            <p:nvSpPr>
              <p:cNvPr id="23" name="Rectangle 17"/>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24" name="Line 18"/>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9" name="Line 19"/>
            <p:cNvSpPr>
              <a:spLocks noChangeShapeType="1"/>
            </p:cNvSpPr>
            <p:nvPr/>
          </p:nvSpPr>
          <p:spPr bwMode="auto">
            <a:xfrm flipH="1" flipV="1">
              <a:off x="1066" y="2273"/>
              <a:ext cx="453" cy="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Rectangle 20"/>
            <p:cNvSpPr>
              <a:spLocks noChangeArrowheads="1"/>
            </p:cNvSpPr>
            <p:nvPr/>
          </p:nvSpPr>
          <p:spPr bwMode="auto">
            <a:xfrm>
              <a:off x="1519" y="2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sp>
          <p:nvSpPr>
            <p:cNvPr id="21" name="Line 21"/>
            <p:cNvSpPr>
              <a:spLocks noChangeShapeType="1"/>
            </p:cNvSpPr>
            <p:nvPr/>
          </p:nvSpPr>
          <p:spPr bwMode="auto">
            <a:xfrm rot="5400000" flipH="1" flipV="1">
              <a:off x="782" y="1990"/>
              <a:ext cx="56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 name="Rectangle 22"/>
            <p:cNvSpPr>
              <a:spLocks noChangeArrowheads="1"/>
            </p:cNvSpPr>
            <p:nvPr/>
          </p:nvSpPr>
          <p:spPr bwMode="auto">
            <a:xfrm>
              <a:off x="612" y="1593"/>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T</a:t>
              </a:r>
            </a:p>
          </p:txBody>
        </p:sp>
      </p:grpSp>
      <p:grpSp>
        <p:nvGrpSpPr>
          <p:cNvPr id="25" name="Group 23"/>
          <p:cNvGrpSpPr>
            <a:grpSpLocks/>
          </p:cNvGrpSpPr>
          <p:nvPr/>
        </p:nvGrpSpPr>
        <p:grpSpPr bwMode="auto">
          <a:xfrm>
            <a:off x="4562475" y="1989138"/>
            <a:ext cx="3609975" cy="1800225"/>
            <a:chOff x="2874" y="1253"/>
            <a:chExt cx="2274" cy="1134"/>
          </a:xfrm>
        </p:grpSpPr>
        <p:grpSp>
          <p:nvGrpSpPr>
            <p:cNvPr id="26" name="Group 24"/>
            <p:cNvGrpSpPr>
              <a:grpSpLocks/>
            </p:cNvGrpSpPr>
            <p:nvPr/>
          </p:nvGrpSpPr>
          <p:grpSpPr bwMode="auto">
            <a:xfrm>
              <a:off x="3901" y="1480"/>
              <a:ext cx="1020" cy="907"/>
              <a:chOff x="4467" y="913"/>
              <a:chExt cx="1020" cy="907"/>
            </a:xfrm>
          </p:grpSpPr>
          <p:sp>
            <p:nvSpPr>
              <p:cNvPr id="36" name="Rectangle 25"/>
              <p:cNvSpPr>
                <a:spLocks noChangeArrowheads="1"/>
              </p:cNvSpPr>
              <p:nvPr/>
            </p:nvSpPr>
            <p:spPr bwMode="auto">
              <a:xfrm>
                <a:off x="4694" y="913"/>
                <a:ext cx="567" cy="907"/>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37" name="Rectangle 26"/>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D</a:t>
                </a:r>
              </a:p>
            </p:txBody>
          </p:sp>
          <p:sp>
            <p:nvSpPr>
              <p:cNvPr id="38" name="Line 27"/>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 name="Line 28"/>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 name="Line 29"/>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 name="Line 30"/>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 name="Line 31"/>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3" name="Line 32"/>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 name="Rectangle 33"/>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45" name="Oval 34"/>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46" name="Group 35"/>
              <p:cNvGrpSpPr>
                <a:grpSpLocks/>
              </p:cNvGrpSpPr>
              <p:nvPr/>
            </p:nvGrpSpPr>
            <p:grpSpPr bwMode="auto">
              <a:xfrm>
                <a:off x="5034" y="1492"/>
                <a:ext cx="227" cy="214"/>
                <a:chOff x="5034" y="1492"/>
                <a:chExt cx="227" cy="214"/>
              </a:xfrm>
            </p:grpSpPr>
            <p:sp>
              <p:nvSpPr>
                <p:cNvPr id="47" name="Rectangle 36"/>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48" name="Line 3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aphicFrame>
          <p:nvGraphicFramePr>
            <p:cNvPr id="27" name="Object 38"/>
            <p:cNvGraphicFramePr>
              <a:graphicFrameLocks noChangeAspect="1"/>
            </p:cNvGraphicFramePr>
            <p:nvPr/>
          </p:nvGraphicFramePr>
          <p:xfrm>
            <a:off x="3354" y="1551"/>
            <a:ext cx="567" cy="310"/>
          </p:xfrm>
          <a:graphic>
            <a:graphicData uri="http://schemas.openxmlformats.org/presentationml/2006/ole">
              <mc:AlternateContent xmlns:mc="http://schemas.openxmlformats.org/markup-compatibility/2006">
                <mc:Choice xmlns:v="urn:schemas-microsoft-com:vml" Requires="v">
                  <p:oleObj name="Visio" r:id="rId2" imgW="475732" imgH="259933" progId="Visio.Drawing.11">
                    <p:embed/>
                  </p:oleObj>
                </mc:Choice>
                <mc:Fallback>
                  <p:oleObj name="Visio" r:id="rId2" imgW="475732" imgH="259933"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54" y="1551"/>
                          <a:ext cx="567" cy="3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 name="Line 39"/>
            <p:cNvSpPr>
              <a:spLocks noChangeShapeType="1"/>
            </p:cNvSpPr>
            <p:nvPr/>
          </p:nvSpPr>
          <p:spPr bwMode="auto">
            <a:xfrm flipH="1">
              <a:off x="3216" y="1641"/>
              <a:ext cx="159"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40"/>
            <p:cNvSpPr>
              <a:spLocks noChangeShapeType="1"/>
            </p:cNvSpPr>
            <p:nvPr/>
          </p:nvSpPr>
          <p:spPr bwMode="auto">
            <a:xfrm flipH="1">
              <a:off x="3107" y="1772"/>
              <a:ext cx="26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41"/>
            <p:cNvSpPr>
              <a:spLocks noChangeShapeType="1"/>
            </p:cNvSpPr>
            <p:nvPr/>
          </p:nvSpPr>
          <p:spPr bwMode="auto">
            <a:xfrm flipH="1" flipV="1">
              <a:off x="3220" y="1253"/>
              <a:ext cx="1701" cy="1"/>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42"/>
            <p:cNvSpPr>
              <a:spLocks noChangeShapeType="1"/>
            </p:cNvSpPr>
            <p:nvPr/>
          </p:nvSpPr>
          <p:spPr bwMode="auto">
            <a:xfrm rot="5400000" flipH="1" flipV="1">
              <a:off x="4694" y="1480"/>
              <a:ext cx="453"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Rectangle 43"/>
            <p:cNvSpPr>
              <a:spLocks noChangeArrowheads="1"/>
            </p:cNvSpPr>
            <p:nvPr/>
          </p:nvSpPr>
          <p:spPr bwMode="auto">
            <a:xfrm>
              <a:off x="2874" y="1634"/>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T</a:t>
              </a:r>
            </a:p>
          </p:txBody>
        </p:sp>
        <p:sp>
          <p:nvSpPr>
            <p:cNvPr id="33" name="Line 44"/>
            <p:cNvSpPr>
              <a:spLocks noChangeShapeType="1"/>
            </p:cNvSpPr>
            <p:nvPr/>
          </p:nvSpPr>
          <p:spPr bwMode="auto">
            <a:xfrm flipH="1" flipV="1">
              <a:off x="4921" y="1706"/>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4" name="Line 45"/>
            <p:cNvSpPr>
              <a:spLocks noChangeShapeType="1"/>
            </p:cNvSpPr>
            <p:nvPr/>
          </p:nvSpPr>
          <p:spPr bwMode="auto">
            <a:xfrm flipH="1" flipV="1">
              <a:off x="4921" y="2160"/>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5" name="Line 46"/>
            <p:cNvSpPr>
              <a:spLocks noChangeShapeType="1"/>
            </p:cNvSpPr>
            <p:nvPr/>
          </p:nvSpPr>
          <p:spPr bwMode="auto">
            <a:xfrm>
              <a:off x="3220" y="1253"/>
              <a:ext cx="0" cy="398"/>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49" name="Rectangle 47"/>
          <p:cNvSpPr>
            <a:spLocks noChangeArrowheads="1"/>
          </p:cNvSpPr>
          <p:nvPr/>
        </p:nvSpPr>
        <p:spPr bwMode="auto">
          <a:xfrm>
            <a:off x="920750" y="4868863"/>
            <a:ext cx="18478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D = JQ’ + K’Q</a:t>
            </a:r>
          </a:p>
        </p:txBody>
      </p:sp>
      <p:grpSp>
        <p:nvGrpSpPr>
          <p:cNvPr id="50" name="Group 48"/>
          <p:cNvGrpSpPr>
            <a:grpSpLocks/>
          </p:cNvGrpSpPr>
          <p:nvPr/>
        </p:nvGrpSpPr>
        <p:grpSpPr bwMode="auto">
          <a:xfrm>
            <a:off x="5111750" y="4508500"/>
            <a:ext cx="1619250" cy="1439863"/>
            <a:chOff x="4467" y="913"/>
            <a:chExt cx="1020" cy="907"/>
          </a:xfrm>
        </p:grpSpPr>
        <p:sp>
          <p:nvSpPr>
            <p:cNvPr id="51" name="Rectangle 49"/>
            <p:cNvSpPr>
              <a:spLocks noChangeArrowheads="1"/>
            </p:cNvSpPr>
            <p:nvPr/>
          </p:nvSpPr>
          <p:spPr bwMode="auto">
            <a:xfrm>
              <a:off x="4694" y="913"/>
              <a:ext cx="567" cy="907"/>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52" name="Rectangle 50"/>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T</a:t>
              </a:r>
            </a:p>
          </p:txBody>
        </p:sp>
        <p:sp>
          <p:nvSpPr>
            <p:cNvPr id="53" name="Line 51"/>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4" name="Line 52"/>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5" name="Line 53"/>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6" name="Line 54"/>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7" name="Line 55"/>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8" name="Line 56"/>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9" name="Rectangle 57"/>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60" name="Oval 58"/>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61" name="Group 59"/>
            <p:cNvGrpSpPr>
              <a:grpSpLocks/>
            </p:cNvGrpSpPr>
            <p:nvPr/>
          </p:nvGrpSpPr>
          <p:grpSpPr bwMode="auto">
            <a:xfrm>
              <a:off x="5034" y="1492"/>
              <a:ext cx="227" cy="214"/>
              <a:chOff x="5034" y="1492"/>
              <a:chExt cx="227" cy="214"/>
            </a:xfrm>
          </p:grpSpPr>
          <p:sp>
            <p:nvSpPr>
              <p:cNvPr id="62" name="Rectangle 60"/>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63" name="Line 61"/>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64" name="Rectangle 62"/>
          <p:cNvSpPr>
            <a:spLocks noChangeArrowheads="1"/>
          </p:cNvSpPr>
          <p:nvPr/>
        </p:nvSpPr>
        <p:spPr bwMode="auto">
          <a:xfrm>
            <a:off x="1511300" y="2168525"/>
            <a:ext cx="1981200" cy="1981200"/>
          </a:xfrm>
          <a:prstGeom prst="rect">
            <a:avLst/>
          </a:prstGeom>
          <a:noFill/>
          <a:ln w="38100" cap="rnd" algn="ctr">
            <a:solidFill>
              <a:srgbClr val="9966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65" name="Rectangle 63"/>
          <p:cNvSpPr>
            <a:spLocks noChangeArrowheads="1"/>
          </p:cNvSpPr>
          <p:nvPr/>
        </p:nvSpPr>
        <p:spPr bwMode="auto">
          <a:xfrm>
            <a:off x="5018088" y="1808163"/>
            <a:ext cx="2974975" cy="2160587"/>
          </a:xfrm>
          <a:prstGeom prst="rect">
            <a:avLst/>
          </a:prstGeom>
          <a:noFill/>
          <a:ln w="38100" cap="rnd" algn="ctr">
            <a:solidFill>
              <a:srgbClr val="996600"/>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Tree>
    <p:extLst>
      <p:ext uri="{BB962C8B-B14F-4D97-AF65-F5344CB8AC3E}">
        <p14:creationId xmlns:p14="http://schemas.microsoft.com/office/powerpoint/2010/main" val="3280075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9"/>
                                        </p:tgtEl>
                                        <p:attrNameLst>
                                          <p:attrName>style.visibility</p:attrName>
                                        </p:attrNameLst>
                                      </p:cBhvr>
                                      <p:to>
                                        <p:strVal val="visible"/>
                                      </p:to>
                                    </p:set>
                                    <p:animEffect transition="in" filter="wipe(left)">
                                      <p:cBhvr>
                                        <p:cTn id="16" dur="500"/>
                                        <p:tgtEl>
                                          <p:spTgt spid="49"/>
                                        </p:tgtEl>
                                      </p:cBhvr>
                                    </p:animEffect>
                                  </p:childTnLst>
                                </p:cTn>
                              </p:par>
                            </p:childTnLst>
                          </p:cTn>
                        </p:par>
                        <p:par>
                          <p:cTn id="17" fill="hold">
                            <p:stCondLst>
                              <p:cond delay="500"/>
                            </p:stCondLst>
                            <p:childTnLst>
                              <p:par>
                                <p:cTn id="18" presetID="22" presetClass="entr" presetSubtype="8" fill="hold" grpId="0" nodeType="after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wipe(left)">
                                      <p:cBhvr>
                                        <p:cTn id="20" dur="500"/>
                                        <p:tgtEl>
                                          <p:spTgt spid="6"/>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left)">
                                      <p:cBhvr>
                                        <p:cTn id="24" dur="500"/>
                                        <p:tgtEl>
                                          <p:spTgt spid="25"/>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5"/>
                                        </p:tgtEl>
                                        <p:attrNameLst>
                                          <p:attrName>style.visibility</p:attrName>
                                        </p:attrNameLst>
                                      </p:cBhvr>
                                      <p:to>
                                        <p:strVal val="visible"/>
                                      </p:to>
                                    </p:set>
                                  </p:childTnLst>
                                </p:cTn>
                              </p:par>
                            </p:childTnLst>
                          </p:cTn>
                        </p:par>
                        <p:par>
                          <p:cTn id="31" fill="hold">
                            <p:stCondLst>
                              <p:cond delay="0"/>
                            </p:stCondLst>
                            <p:childTnLst>
                              <p:par>
                                <p:cTn id="32" presetID="22" presetClass="entr" presetSubtype="8" fill="hold" nodeType="afterEffect">
                                  <p:stCondLst>
                                    <p:cond delay="0"/>
                                  </p:stCondLst>
                                  <p:childTnLst>
                                    <p:set>
                                      <p:cBhvr>
                                        <p:cTn id="33" dur="1" fill="hold">
                                          <p:stCondLst>
                                            <p:cond delay="0"/>
                                          </p:stCondLst>
                                        </p:cTn>
                                        <p:tgtEl>
                                          <p:spTgt spid="50"/>
                                        </p:tgtEl>
                                        <p:attrNameLst>
                                          <p:attrName>style.visibility</p:attrName>
                                        </p:attrNameLst>
                                      </p:cBhvr>
                                      <p:to>
                                        <p:strVal val="visible"/>
                                      </p:to>
                                    </p:set>
                                    <p:animEffect transition="in" filter="wipe(left)">
                                      <p:cBhvr>
                                        <p:cTn id="34"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9" grpId="0"/>
      <p:bldP spid="64" grpId="0" animBg="1"/>
      <p:bldP spid="6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 Characteristic Equations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itchFamily="18" charset="0"/>
                <a:cs typeface="Times New Roman" pitchFamily="18" charset="0"/>
              </a:rPr>
              <a:t>Analysis / Derivation</a:t>
            </a:r>
          </a:p>
        </p:txBody>
      </p:sp>
      <p:grpSp>
        <p:nvGrpSpPr>
          <p:cNvPr id="6" name="Group 4"/>
          <p:cNvGrpSpPr>
            <a:grpSpLocks/>
          </p:cNvGrpSpPr>
          <p:nvPr/>
        </p:nvGrpSpPr>
        <p:grpSpPr bwMode="auto">
          <a:xfrm>
            <a:off x="1331913" y="2617788"/>
            <a:ext cx="1619250" cy="1620837"/>
            <a:chOff x="2653" y="3067"/>
            <a:chExt cx="1020" cy="1021"/>
          </a:xfrm>
        </p:grpSpPr>
        <p:sp>
          <p:nvSpPr>
            <p:cNvPr id="7" name="Rectangle 5"/>
            <p:cNvSpPr>
              <a:spLocks noChangeArrowheads="1"/>
            </p:cNvSpPr>
            <p:nvPr/>
          </p:nvSpPr>
          <p:spPr bwMode="auto">
            <a:xfrm>
              <a:off x="2880" y="3067"/>
              <a:ext cx="567" cy="1021"/>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8" name="Rectangle 6"/>
            <p:cNvSpPr>
              <a:spLocks noChangeArrowheads="1"/>
            </p:cNvSpPr>
            <p:nvPr/>
          </p:nvSpPr>
          <p:spPr bwMode="auto">
            <a:xfrm>
              <a:off x="288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9" name="Line 7"/>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8"/>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9"/>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0"/>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12"/>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 name="Rectangle 13"/>
            <p:cNvSpPr>
              <a:spLocks noChangeArrowheads="1"/>
            </p:cNvSpPr>
            <p:nvPr/>
          </p:nvSpPr>
          <p:spPr bwMode="auto">
            <a:xfrm>
              <a:off x="322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solidFill>
                    <a:schemeClr val="accent2"/>
                  </a:solidFill>
                  <a:latin typeface="Times New Roman" panose="02020603050405020304" pitchFamily="18" charset="0"/>
                  <a:cs typeface="Times New Roman" panose="02020603050405020304" pitchFamily="18" charset="0"/>
                </a:rPr>
                <a:t>Q</a:t>
              </a:r>
            </a:p>
          </p:txBody>
        </p:sp>
        <p:sp>
          <p:nvSpPr>
            <p:cNvPr id="16" name="Oval 14"/>
            <p:cNvSpPr>
              <a:spLocks noChangeAspect="1" noChangeArrowheads="1"/>
            </p:cNvSpPr>
            <p:nvPr/>
          </p:nvSpPr>
          <p:spPr bwMode="auto">
            <a:xfrm>
              <a:off x="3447" y="3819"/>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7" name="Group 15"/>
            <p:cNvGrpSpPr>
              <a:grpSpLocks/>
            </p:cNvGrpSpPr>
            <p:nvPr/>
          </p:nvGrpSpPr>
          <p:grpSpPr bwMode="auto">
            <a:xfrm>
              <a:off x="3220" y="3760"/>
              <a:ext cx="227" cy="214"/>
              <a:chOff x="5034" y="1492"/>
              <a:chExt cx="227" cy="214"/>
            </a:xfrm>
          </p:grpSpPr>
          <p:sp>
            <p:nvSpPr>
              <p:cNvPr id="20" name="Rectangle 16"/>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21" name="Line 1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 name="Line 18"/>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Rectangle 19"/>
            <p:cNvSpPr>
              <a:spLocks noChangeArrowheads="1"/>
            </p:cNvSpPr>
            <p:nvPr/>
          </p:nvSpPr>
          <p:spPr bwMode="auto">
            <a:xfrm>
              <a:off x="2880" y="3767"/>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graphicFrame>
        <p:nvGraphicFramePr>
          <p:cNvPr id="22" name="Group 20"/>
          <p:cNvGraphicFramePr>
            <a:graphicFrameLocks noGrp="1"/>
          </p:cNvGraphicFramePr>
          <p:nvPr>
            <p:extLst>
              <p:ext uri="{D42A27DB-BD31-4B8C-83A1-F6EECF244321}">
                <p14:modId xmlns:p14="http://schemas.microsoft.com/office/powerpoint/2010/main" val="3038522949"/>
              </p:ext>
            </p:extLst>
          </p:nvPr>
        </p:nvGraphicFramePr>
        <p:xfrm>
          <a:off x="3671888" y="1808163"/>
          <a:ext cx="2700337" cy="36576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1081087">
                  <a:extLst>
                    <a:ext uri="{9D8B030D-6E8A-4147-A177-3AD203B41FA5}">
                      <a16:colId xmlns:a16="http://schemas.microsoft.com/office/drawing/2014/main" val="20003"/>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K</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3" name="Rectangle 70"/>
          <p:cNvSpPr>
            <a:spLocks noChangeArrowheads="1"/>
          </p:cNvSpPr>
          <p:nvPr/>
        </p:nvSpPr>
        <p:spPr bwMode="auto">
          <a:xfrm>
            <a:off x="6654800" y="2349500"/>
            <a:ext cx="1620838" cy="2811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10000"/>
              </a:lnSpc>
              <a:spcBef>
                <a:spcPct val="0"/>
              </a:spcBef>
            </a:pPr>
            <a:r>
              <a:rPr lang="en-US" sz="2400" b="1" dirty="0">
                <a:latin typeface="Times New Roman" panose="02020603050405020304" pitchFamily="18" charset="0"/>
                <a:cs typeface="Times New Roman" panose="02020603050405020304" pitchFamily="18" charset="0"/>
              </a:rPr>
              <a:t>No change</a:t>
            </a:r>
          </a:p>
          <a:p>
            <a:pPr>
              <a:lnSpc>
                <a:spcPct val="110000"/>
              </a:lnSpc>
              <a:spcBef>
                <a:spcPct val="0"/>
              </a:spcBef>
            </a:pPr>
            <a:endParaRPr lang="en-US" sz="2400" b="1" dirty="0">
              <a:latin typeface="Times New Roman" panose="02020603050405020304" pitchFamily="18" charset="0"/>
              <a:cs typeface="Times New Roman" panose="02020603050405020304" pitchFamily="18" charset="0"/>
            </a:endParaRPr>
          </a:p>
          <a:p>
            <a:pPr>
              <a:lnSpc>
                <a:spcPct val="110000"/>
              </a:lnSpc>
              <a:spcBef>
                <a:spcPct val="0"/>
              </a:spcBef>
            </a:pPr>
            <a:r>
              <a:rPr lang="en-US" sz="2400" b="1" dirty="0">
                <a:solidFill>
                  <a:schemeClr val="bg1"/>
                </a:solidFill>
                <a:latin typeface="Times New Roman" panose="02020603050405020304" pitchFamily="18" charset="0"/>
                <a:cs typeface="Times New Roman" panose="02020603050405020304" pitchFamily="18" charset="0"/>
              </a:rPr>
              <a:t>Reset</a:t>
            </a:r>
          </a:p>
          <a:p>
            <a:pPr>
              <a:lnSpc>
                <a:spcPct val="110000"/>
              </a:lnSpc>
              <a:spcBef>
                <a:spcPct val="0"/>
              </a:spcBef>
            </a:pPr>
            <a:endParaRPr lang="en-US" sz="2400" b="1" dirty="0">
              <a:solidFill>
                <a:schemeClr val="bg1"/>
              </a:solidFill>
              <a:latin typeface="Times New Roman" panose="02020603050405020304" pitchFamily="18" charset="0"/>
              <a:cs typeface="Times New Roman" panose="02020603050405020304" pitchFamily="18" charset="0"/>
            </a:endParaRPr>
          </a:p>
          <a:p>
            <a:pPr>
              <a:lnSpc>
                <a:spcPct val="110000"/>
              </a:lnSpc>
              <a:spcBef>
                <a:spcPct val="0"/>
              </a:spcBef>
            </a:pPr>
            <a:r>
              <a:rPr lang="en-US" sz="2400" b="1" dirty="0">
                <a:solidFill>
                  <a:schemeClr val="bg1"/>
                </a:solidFill>
                <a:latin typeface="Times New Roman" panose="02020603050405020304" pitchFamily="18" charset="0"/>
                <a:cs typeface="Times New Roman" panose="02020603050405020304" pitchFamily="18" charset="0"/>
              </a:rPr>
              <a:t>Set</a:t>
            </a:r>
          </a:p>
          <a:p>
            <a:pPr>
              <a:lnSpc>
                <a:spcPct val="110000"/>
              </a:lnSpc>
              <a:spcBef>
                <a:spcPct val="0"/>
              </a:spcBef>
            </a:pPr>
            <a:endParaRPr lang="en-US" sz="2400" b="1" dirty="0">
              <a:solidFill>
                <a:schemeClr val="bg1"/>
              </a:solidFill>
              <a:latin typeface="Times New Roman" panose="02020603050405020304" pitchFamily="18" charset="0"/>
              <a:cs typeface="Times New Roman" panose="02020603050405020304" pitchFamily="18" charset="0"/>
            </a:endParaRPr>
          </a:p>
          <a:p>
            <a:pPr>
              <a:lnSpc>
                <a:spcPct val="110000"/>
              </a:lnSpc>
              <a:spcBef>
                <a:spcPct val="0"/>
              </a:spcBef>
            </a:pPr>
            <a:r>
              <a:rPr lang="en-US" sz="2400" b="1" dirty="0">
                <a:solidFill>
                  <a:schemeClr val="bg1"/>
                </a:solidFill>
                <a:latin typeface="Times New Roman" panose="02020603050405020304" pitchFamily="18" charset="0"/>
                <a:cs typeface="Times New Roman" panose="02020603050405020304" pitchFamily="18" charset="0"/>
              </a:rPr>
              <a:t>Toggle</a:t>
            </a:r>
          </a:p>
        </p:txBody>
      </p:sp>
      <p:sp>
        <p:nvSpPr>
          <p:cNvPr id="24" name="AutoShape 71"/>
          <p:cNvSpPr>
            <a:spLocks/>
          </p:cNvSpPr>
          <p:nvPr/>
        </p:nvSpPr>
        <p:spPr bwMode="auto">
          <a:xfrm>
            <a:off x="6448425" y="2349500"/>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AutoShape 72"/>
          <p:cNvSpPr>
            <a:spLocks/>
          </p:cNvSpPr>
          <p:nvPr/>
        </p:nvSpPr>
        <p:spPr bwMode="auto">
          <a:xfrm>
            <a:off x="6448425" y="3148013"/>
            <a:ext cx="179388" cy="539750"/>
          </a:xfrm>
          <a:prstGeom prst="rightBrace">
            <a:avLst>
              <a:gd name="adj1" fmla="val 25074"/>
              <a:gd name="adj2" fmla="val 50000"/>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6" name="AutoShape 73"/>
          <p:cNvSpPr>
            <a:spLocks/>
          </p:cNvSpPr>
          <p:nvPr/>
        </p:nvSpPr>
        <p:spPr bwMode="auto">
          <a:xfrm>
            <a:off x="6448425" y="3946525"/>
            <a:ext cx="179388" cy="539750"/>
          </a:xfrm>
          <a:prstGeom prst="rightBrace">
            <a:avLst>
              <a:gd name="adj1" fmla="val 25074"/>
              <a:gd name="adj2" fmla="val 50000"/>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7" name="AutoShape 74"/>
          <p:cNvSpPr>
            <a:spLocks/>
          </p:cNvSpPr>
          <p:nvPr/>
        </p:nvSpPr>
        <p:spPr bwMode="auto">
          <a:xfrm>
            <a:off x="6448425" y="4745038"/>
            <a:ext cx="179388" cy="539750"/>
          </a:xfrm>
          <a:prstGeom prst="rightBrace">
            <a:avLst>
              <a:gd name="adj1" fmla="val 25074"/>
              <a:gd name="adj2" fmla="val 50000"/>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8" name="Rectangle 75"/>
          <p:cNvSpPr>
            <a:spLocks noChangeAspect="1" noChangeArrowheads="1"/>
          </p:cNvSpPr>
          <p:nvPr/>
        </p:nvSpPr>
        <p:spPr bwMode="auto">
          <a:xfrm>
            <a:off x="3813175" y="2286000"/>
            <a:ext cx="809625" cy="684213"/>
          </a:xfrm>
          <a:prstGeom prst="rect">
            <a:avLst/>
          </a:prstGeom>
          <a:noFill/>
          <a:ln w="38100" cap="rnd" algn="ctr">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Tree>
    <p:extLst>
      <p:ext uri="{BB962C8B-B14F-4D97-AF65-F5344CB8AC3E}">
        <p14:creationId xmlns:p14="http://schemas.microsoft.com/office/powerpoint/2010/main" val="136705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left)">
                                      <p:cBhvr>
                                        <p:cTn id="11" dur="500"/>
                                        <p:tgtEl>
                                          <p:spTgt spid="6"/>
                                        </p:tgtEl>
                                      </p:cBhvr>
                                    </p:animEffect>
                                  </p:childTnLst>
                                </p:cTn>
                              </p:par>
                            </p:childTnLst>
                          </p:cTn>
                        </p:par>
                        <p:par>
                          <p:cTn id="12" fill="hold">
                            <p:stCondLst>
                              <p:cond delay="1000"/>
                            </p:stCondLst>
                            <p:childTnLst>
                              <p:par>
                                <p:cTn id="13" presetID="22" presetClass="entr" presetSubtype="1" fill="hold" nodeType="afterEffect">
                                  <p:stCondLst>
                                    <p:cond delay="0"/>
                                  </p:stCondLst>
                                  <p:childTnLst>
                                    <p:set>
                                      <p:cBhvr>
                                        <p:cTn id="14" dur="1" fill="hold">
                                          <p:stCondLst>
                                            <p:cond delay="0"/>
                                          </p:stCondLst>
                                        </p:cTn>
                                        <p:tgtEl>
                                          <p:spTgt spid="22"/>
                                        </p:tgtEl>
                                        <p:attrNameLst>
                                          <p:attrName>style.visibility</p:attrName>
                                        </p:attrNameLst>
                                      </p:cBhvr>
                                      <p:to>
                                        <p:strVal val="visible"/>
                                      </p:to>
                                    </p:set>
                                    <p:animEffect transition="in" filter="wipe(up)">
                                      <p:cBhvr>
                                        <p:cTn id="15" dur="500"/>
                                        <p:tgtEl>
                                          <p:spTgt spid="22"/>
                                        </p:tgtEl>
                                      </p:cBhvr>
                                    </p:animEffect>
                                  </p:childTnLst>
                                </p:cTn>
                              </p:par>
                            </p:childTnLst>
                          </p:cTn>
                        </p:par>
                        <p:par>
                          <p:cTn id="16" fill="hold">
                            <p:stCondLst>
                              <p:cond delay="1500"/>
                            </p:stCondLst>
                            <p:childTnLst>
                              <p:par>
                                <p:cTn id="17" presetID="22" presetClass="entr" presetSubtype="1" fill="hold" grpId="0" nodeType="afterEffect">
                                  <p:stCondLst>
                                    <p:cond delay="0"/>
                                  </p:stCondLst>
                                  <p:childTnLst>
                                    <p:set>
                                      <p:cBhvr>
                                        <p:cTn id="18" dur="1" fill="hold">
                                          <p:stCondLst>
                                            <p:cond delay="0"/>
                                          </p:stCondLst>
                                        </p:cTn>
                                        <p:tgtEl>
                                          <p:spTgt spid="28"/>
                                        </p:tgtEl>
                                        <p:attrNameLst>
                                          <p:attrName>style.visibility</p:attrName>
                                        </p:attrNameLst>
                                      </p:cBhvr>
                                      <p:to>
                                        <p:strVal val="visible"/>
                                      </p:to>
                                    </p:set>
                                    <p:animEffect transition="in" filter="wipe(up)">
                                      <p:cBhvr>
                                        <p:cTn id="19" dur="500"/>
                                        <p:tgtEl>
                                          <p:spTgt spid="28"/>
                                        </p:tgtEl>
                                      </p:cBhvr>
                                    </p:animEffect>
                                  </p:childTnLst>
                                </p:cTn>
                              </p:par>
                            </p:childTnLst>
                          </p:cTn>
                        </p:par>
                        <p:par>
                          <p:cTn id="20" fill="hold">
                            <p:stCondLst>
                              <p:cond delay="2000"/>
                            </p:stCondLst>
                            <p:childTnLst>
                              <p:par>
                                <p:cTn id="21" presetID="22" presetClass="entr" presetSubtype="8" fill="hold" grpId="0" nodeType="after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wipe(left)">
                                      <p:cBhvr>
                                        <p:cTn id="23" dur="500"/>
                                        <p:tgtEl>
                                          <p:spTgt spid="24"/>
                                        </p:tgtEl>
                                      </p:cBhvr>
                                    </p:animEffect>
                                  </p:childTnLst>
                                </p:cTn>
                              </p:par>
                            </p:childTnLst>
                          </p:cTn>
                        </p:par>
                        <p:par>
                          <p:cTn id="24" fill="hold">
                            <p:stCondLst>
                              <p:cond delay="2500"/>
                            </p:stCondLst>
                            <p:childTnLst>
                              <p:par>
                                <p:cTn id="25" presetID="22" presetClass="entr" presetSubtype="8" fill="hold" grpId="0" nodeType="after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left)">
                                      <p:cBhvr>
                                        <p:cTn id="2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24" grpId="0" animBg="1"/>
      <p:bldP spid="2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 Characteristic Equations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dirty="0">
                <a:latin typeface="Times New Roman" pitchFamily="18" charset="0"/>
                <a:cs typeface="Times New Roman" pitchFamily="18" charset="0"/>
              </a:rPr>
              <a:t>Analysis / Derivation</a:t>
            </a:r>
          </a:p>
        </p:txBody>
      </p:sp>
      <p:grpSp>
        <p:nvGrpSpPr>
          <p:cNvPr id="6" name="Group 4"/>
          <p:cNvGrpSpPr>
            <a:grpSpLocks/>
          </p:cNvGrpSpPr>
          <p:nvPr/>
        </p:nvGrpSpPr>
        <p:grpSpPr bwMode="auto">
          <a:xfrm>
            <a:off x="1331913" y="2617788"/>
            <a:ext cx="1619250" cy="1620837"/>
            <a:chOff x="2653" y="3067"/>
            <a:chExt cx="1020" cy="1021"/>
          </a:xfrm>
        </p:grpSpPr>
        <p:sp>
          <p:nvSpPr>
            <p:cNvPr id="7" name="Rectangle 5"/>
            <p:cNvSpPr>
              <a:spLocks noChangeArrowheads="1"/>
            </p:cNvSpPr>
            <p:nvPr/>
          </p:nvSpPr>
          <p:spPr bwMode="auto">
            <a:xfrm>
              <a:off x="2880" y="3067"/>
              <a:ext cx="567" cy="1021"/>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8" name="Rectangle 6"/>
            <p:cNvSpPr>
              <a:spLocks noChangeArrowheads="1"/>
            </p:cNvSpPr>
            <p:nvPr/>
          </p:nvSpPr>
          <p:spPr bwMode="auto">
            <a:xfrm>
              <a:off x="288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9" name="Line 7"/>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8"/>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9"/>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0"/>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12"/>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 name="Rectangle 13"/>
            <p:cNvSpPr>
              <a:spLocks noChangeArrowheads="1"/>
            </p:cNvSpPr>
            <p:nvPr/>
          </p:nvSpPr>
          <p:spPr bwMode="auto">
            <a:xfrm>
              <a:off x="322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6" name="Oval 14"/>
            <p:cNvSpPr>
              <a:spLocks noChangeAspect="1" noChangeArrowheads="1"/>
            </p:cNvSpPr>
            <p:nvPr/>
          </p:nvSpPr>
          <p:spPr bwMode="auto">
            <a:xfrm>
              <a:off x="3447" y="3819"/>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7" name="Group 15"/>
            <p:cNvGrpSpPr>
              <a:grpSpLocks/>
            </p:cNvGrpSpPr>
            <p:nvPr/>
          </p:nvGrpSpPr>
          <p:grpSpPr bwMode="auto">
            <a:xfrm>
              <a:off x="3220" y="3760"/>
              <a:ext cx="227" cy="214"/>
              <a:chOff x="5034" y="1492"/>
              <a:chExt cx="227" cy="214"/>
            </a:xfrm>
          </p:grpSpPr>
          <p:sp>
            <p:nvSpPr>
              <p:cNvPr id="20" name="Rectangle 16"/>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21" name="Line 1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 name="Line 18"/>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Rectangle 19"/>
            <p:cNvSpPr>
              <a:spLocks noChangeArrowheads="1"/>
            </p:cNvSpPr>
            <p:nvPr/>
          </p:nvSpPr>
          <p:spPr bwMode="auto">
            <a:xfrm>
              <a:off x="2880" y="3767"/>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graphicFrame>
        <p:nvGraphicFramePr>
          <p:cNvPr id="22" name="Group 20"/>
          <p:cNvGraphicFramePr>
            <a:graphicFrameLocks noGrp="1"/>
          </p:cNvGraphicFramePr>
          <p:nvPr>
            <p:extLst>
              <p:ext uri="{D42A27DB-BD31-4B8C-83A1-F6EECF244321}">
                <p14:modId xmlns:p14="http://schemas.microsoft.com/office/powerpoint/2010/main" val="3019440484"/>
              </p:ext>
            </p:extLst>
          </p:nvPr>
        </p:nvGraphicFramePr>
        <p:xfrm>
          <a:off x="3671888" y="1808163"/>
          <a:ext cx="2700337" cy="36576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1081087">
                  <a:extLst>
                    <a:ext uri="{9D8B030D-6E8A-4147-A177-3AD203B41FA5}">
                      <a16:colId xmlns:a16="http://schemas.microsoft.com/office/drawing/2014/main" val="20003"/>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K</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0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0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0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3" name="Rectangle 70"/>
          <p:cNvSpPr>
            <a:spLocks noChangeArrowheads="1"/>
          </p:cNvSpPr>
          <p:nvPr/>
        </p:nvSpPr>
        <p:spPr bwMode="auto">
          <a:xfrm>
            <a:off x="6654800" y="2349500"/>
            <a:ext cx="1620838" cy="284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1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10000"/>
              </a:lnSpc>
              <a:spcBef>
                <a:spcPct val="0"/>
              </a:spcBef>
            </a:pPr>
            <a:endParaRPr lang="en-US" sz="2400" dirty="0">
              <a:latin typeface="Times New Roman" panose="02020603050405020304" pitchFamily="18" charset="0"/>
              <a:cs typeface="Times New Roman" panose="02020603050405020304" pitchFamily="18" charset="0"/>
            </a:endParaRPr>
          </a:p>
          <a:p>
            <a:pPr>
              <a:lnSpc>
                <a:spcPct val="11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10000"/>
              </a:lnSpc>
              <a:spcBef>
                <a:spcPct val="0"/>
              </a:spcBef>
            </a:pPr>
            <a:endParaRPr lang="en-US" sz="2400" b="1" dirty="0">
              <a:solidFill>
                <a:srgbClr val="996600"/>
              </a:solidFill>
              <a:latin typeface="Times New Roman" panose="02020603050405020304" pitchFamily="18" charset="0"/>
              <a:cs typeface="Times New Roman" panose="02020603050405020304" pitchFamily="18" charset="0"/>
            </a:endParaRPr>
          </a:p>
          <a:p>
            <a:pPr>
              <a:lnSpc>
                <a:spcPct val="110000"/>
              </a:lnSpc>
              <a:spcBef>
                <a:spcPct val="0"/>
              </a:spcBef>
            </a:pPr>
            <a:r>
              <a:rPr lang="en-US" sz="2400" b="1" dirty="0">
                <a:solidFill>
                  <a:schemeClr val="bg1"/>
                </a:solidFill>
                <a:latin typeface="Times New Roman" panose="02020603050405020304" pitchFamily="18" charset="0"/>
                <a:cs typeface="Times New Roman" panose="02020603050405020304" pitchFamily="18" charset="0"/>
              </a:rPr>
              <a:t>Set</a:t>
            </a:r>
          </a:p>
          <a:p>
            <a:pPr>
              <a:lnSpc>
                <a:spcPct val="110000"/>
              </a:lnSpc>
              <a:spcBef>
                <a:spcPct val="0"/>
              </a:spcBef>
            </a:pPr>
            <a:endParaRPr lang="en-US" sz="2400" b="1" dirty="0">
              <a:solidFill>
                <a:schemeClr val="bg1"/>
              </a:solidFill>
              <a:latin typeface="Times New Roman" panose="02020603050405020304" pitchFamily="18" charset="0"/>
              <a:cs typeface="Times New Roman" panose="02020603050405020304" pitchFamily="18" charset="0"/>
            </a:endParaRPr>
          </a:p>
          <a:p>
            <a:pPr>
              <a:lnSpc>
                <a:spcPct val="110000"/>
              </a:lnSpc>
              <a:spcBef>
                <a:spcPct val="0"/>
              </a:spcBef>
            </a:pPr>
            <a:r>
              <a:rPr lang="en-US" sz="2400" b="1" dirty="0">
                <a:solidFill>
                  <a:schemeClr val="bg1"/>
                </a:solidFill>
                <a:latin typeface="Times New Roman" panose="02020603050405020304" pitchFamily="18" charset="0"/>
                <a:cs typeface="Times New Roman" panose="02020603050405020304" pitchFamily="18" charset="0"/>
              </a:rPr>
              <a:t>Toggle</a:t>
            </a:r>
          </a:p>
        </p:txBody>
      </p:sp>
      <p:sp>
        <p:nvSpPr>
          <p:cNvPr id="24" name="AutoShape 71"/>
          <p:cNvSpPr>
            <a:spLocks/>
          </p:cNvSpPr>
          <p:nvPr/>
        </p:nvSpPr>
        <p:spPr bwMode="auto">
          <a:xfrm>
            <a:off x="6448425" y="2349500"/>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AutoShape 72"/>
          <p:cNvSpPr>
            <a:spLocks/>
          </p:cNvSpPr>
          <p:nvPr/>
        </p:nvSpPr>
        <p:spPr bwMode="auto">
          <a:xfrm>
            <a:off x="6448425" y="3148013"/>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6" name="AutoShape 73"/>
          <p:cNvSpPr>
            <a:spLocks/>
          </p:cNvSpPr>
          <p:nvPr/>
        </p:nvSpPr>
        <p:spPr bwMode="auto">
          <a:xfrm>
            <a:off x="6448425" y="3946525"/>
            <a:ext cx="179388" cy="539750"/>
          </a:xfrm>
          <a:prstGeom prst="rightBrace">
            <a:avLst>
              <a:gd name="adj1" fmla="val 25074"/>
              <a:gd name="adj2" fmla="val 50000"/>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7" name="AutoShape 74"/>
          <p:cNvSpPr>
            <a:spLocks/>
          </p:cNvSpPr>
          <p:nvPr/>
        </p:nvSpPr>
        <p:spPr bwMode="auto">
          <a:xfrm>
            <a:off x="6448425" y="4745038"/>
            <a:ext cx="179388" cy="539750"/>
          </a:xfrm>
          <a:prstGeom prst="rightBrace">
            <a:avLst>
              <a:gd name="adj1" fmla="val 25074"/>
              <a:gd name="adj2" fmla="val 50000"/>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8" name="Rectangle 75"/>
          <p:cNvSpPr>
            <a:spLocks noChangeAspect="1" noChangeArrowheads="1"/>
          </p:cNvSpPr>
          <p:nvPr/>
        </p:nvSpPr>
        <p:spPr bwMode="auto">
          <a:xfrm>
            <a:off x="3813175" y="3090863"/>
            <a:ext cx="809625" cy="684212"/>
          </a:xfrm>
          <a:prstGeom prst="rect">
            <a:avLst/>
          </a:prstGeom>
          <a:noFill/>
          <a:ln w="38100" cap="rnd" algn="ctr">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Tree>
    <p:extLst>
      <p:ext uri="{BB962C8B-B14F-4D97-AF65-F5344CB8AC3E}">
        <p14:creationId xmlns:p14="http://schemas.microsoft.com/office/powerpoint/2010/main" val="1736342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xEl>
                                              <p:pRg st="2" end="2"/>
                                            </p:txEl>
                                          </p:spTgt>
                                        </p:tgtEl>
                                        <p:attrNameLst>
                                          <p:attrName>style.visibility</p:attrName>
                                        </p:attrNameLst>
                                      </p:cBhvr>
                                      <p:to>
                                        <p:strVal val="visible"/>
                                      </p:to>
                                    </p:set>
                                    <p:animEffect transition="in" filter="wipe(left)">
                                      <p:cBhvr>
                                        <p:cTn id="15" dur="500"/>
                                        <p:tgtEl>
                                          <p:spTgt spid="2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 Characteristic Equations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dirty="0">
                <a:latin typeface="Times New Roman" pitchFamily="18" charset="0"/>
                <a:cs typeface="Times New Roman" pitchFamily="18" charset="0"/>
              </a:rPr>
              <a:t>Analysis / Derivation</a:t>
            </a:r>
          </a:p>
        </p:txBody>
      </p:sp>
      <p:grpSp>
        <p:nvGrpSpPr>
          <p:cNvPr id="6" name="Group 4"/>
          <p:cNvGrpSpPr>
            <a:grpSpLocks/>
          </p:cNvGrpSpPr>
          <p:nvPr/>
        </p:nvGrpSpPr>
        <p:grpSpPr bwMode="auto">
          <a:xfrm>
            <a:off x="1331913" y="2617788"/>
            <a:ext cx="1619250" cy="1620837"/>
            <a:chOff x="2653" y="3067"/>
            <a:chExt cx="1020" cy="1021"/>
          </a:xfrm>
          <a:solidFill>
            <a:schemeClr val="bg1"/>
          </a:solidFill>
        </p:grpSpPr>
        <p:sp>
          <p:nvSpPr>
            <p:cNvPr id="7" name="Rectangle 5"/>
            <p:cNvSpPr>
              <a:spLocks noChangeArrowheads="1"/>
            </p:cNvSpPr>
            <p:nvPr/>
          </p:nvSpPr>
          <p:spPr bwMode="auto">
            <a:xfrm>
              <a:off x="2880" y="3067"/>
              <a:ext cx="567" cy="1021"/>
            </a:xfrm>
            <a:prstGeom prst="rect">
              <a:avLst/>
            </a:prstGeom>
            <a:grp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8" name="Rectangle 6"/>
            <p:cNvSpPr>
              <a:spLocks noChangeArrowheads="1"/>
            </p:cNvSpPr>
            <p:nvPr/>
          </p:nvSpPr>
          <p:spPr bwMode="auto">
            <a:xfrm>
              <a:off x="2880" y="3180"/>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9" name="Line 7"/>
            <p:cNvSpPr>
              <a:spLocks noChangeShapeType="1"/>
            </p:cNvSpPr>
            <p:nvPr/>
          </p:nvSpPr>
          <p:spPr bwMode="auto">
            <a:xfrm>
              <a:off x="2880" y="3466"/>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10" name="Line 8"/>
            <p:cNvSpPr>
              <a:spLocks noChangeShapeType="1"/>
            </p:cNvSpPr>
            <p:nvPr/>
          </p:nvSpPr>
          <p:spPr bwMode="auto">
            <a:xfrm flipH="1">
              <a:off x="2880" y="3579"/>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11" name="Line 9"/>
            <p:cNvSpPr>
              <a:spLocks noChangeShapeType="1"/>
            </p:cNvSpPr>
            <p:nvPr/>
          </p:nvSpPr>
          <p:spPr bwMode="auto">
            <a:xfrm flipH="1">
              <a:off x="2653" y="3293"/>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12" name="Line 10"/>
            <p:cNvSpPr>
              <a:spLocks noChangeShapeType="1"/>
            </p:cNvSpPr>
            <p:nvPr/>
          </p:nvSpPr>
          <p:spPr bwMode="auto">
            <a:xfrm flipH="1">
              <a:off x="2653" y="3579"/>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13" name="Line 11"/>
            <p:cNvSpPr>
              <a:spLocks noChangeShapeType="1"/>
            </p:cNvSpPr>
            <p:nvPr/>
          </p:nvSpPr>
          <p:spPr bwMode="auto">
            <a:xfrm flipH="1">
              <a:off x="3447" y="3293"/>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14" name="Line 12"/>
            <p:cNvSpPr>
              <a:spLocks noChangeShapeType="1"/>
            </p:cNvSpPr>
            <p:nvPr/>
          </p:nvSpPr>
          <p:spPr bwMode="auto">
            <a:xfrm flipH="1">
              <a:off x="3447" y="3861"/>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15" name="Rectangle 13"/>
            <p:cNvSpPr>
              <a:spLocks noChangeArrowheads="1"/>
            </p:cNvSpPr>
            <p:nvPr/>
          </p:nvSpPr>
          <p:spPr bwMode="auto">
            <a:xfrm>
              <a:off x="3220" y="3180"/>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6" name="Oval 14"/>
            <p:cNvSpPr>
              <a:spLocks noChangeAspect="1" noChangeArrowheads="1"/>
            </p:cNvSpPr>
            <p:nvPr/>
          </p:nvSpPr>
          <p:spPr bwMode="auto">
            <a:xfrm>
              <a:off x="3447" y="3819"/>
              <a:ext cx="79" cy="79"/>
            </a:xfrm>
            <a:prstGeom prst="ellipse">
              <a:avLst/>
            </a:prstGeom>
            <a:grp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7" name="Group 15"/>
            <p:cNvGrpSpPr>
              <a:grpSpLocks/>
            </p:cNvGrpSpPr>
            <p:nvPr/>
          </p:nvGrpSpPr>
          <p:grpSpPr bwMode="auto">
            <a:xfrm>
              <a:off x="3220" y="3760"/>
              <a:ext cx="227" cy="214"/>
              <a:chOff x="5034" y="1492"/>
              <a:chExt cx="227" cy="214"/>
            </a:xfrm>
            <a:grpFill/>
          </p:grpSpPr>
          <p:sp>
            <p:nvSpPr>
              <p:cNvPr id="20" name="Rectangle 16"/>
              <p:cNvSpPr>
                <a:spLocks noChangeArrowheads="1"/>
              </p:cNvSpPr>
              <p:nvPr/>
            </p:nvSpPr>
            <p:spPr bwMode="auto">
              <a:xfrm>
                <a:off x="5034" y="1499"/>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21" name="Line 17"/>
              <p:cNvSpPr>
                <a:spLocks noChangeShapeType="1"/>
              </p:cNvSpPr>
              <p:nvPr/>
            </p:nvSpPr>
            <p:spPr bwMode="auto">
              <a:xfrm flipH="1">
                <a:off x="5099" y="1492"/>
                <a:ext cx="114" cy="0"/>
              </a:xfrm>
              <a:prstGeom prst="line">
                <a:avLst/>
              </a:prstGeom>
              <a:grpFill/>
              <a:ln w="38100">
                <a:solidFill>
                  <a:schemeClr val="accent2"/>
                </a:solidFill>
                <a:round/>
                <a:headEnd/>
                <a:tailEnd/>
              </a:ln>
            </p:spPr>
            <p:txBody>
              <a:bodyPr lIns="0" tIns="0" rIns="0" bIns="0" anchor="ctr">
                <a:spAutoFit/>
              </a:bodyPr>
              <a:lstStyle/>
              <a:p>
                <a:endParaRPr lang="en-US"/>
              </a:p>
            </p:txBody>
          </p:sp>
        </p:grpSp>
        <p:sp>
          <p:nvSpPr>
            <p:cNvPr id="18" name="Line 18"/>
            <p:cNvSpPr>
              <a:spLocks noChangeShapeType="1"/>
            </p:cNvSpPr>
            <p:nvPr/>
          </p:nvSpPr>
          <p:spPr bwMode="auto">
            <a:xfrm flipH="1">
              <a:off x="2653" y="3861"/>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19" name="Rectangle 19"/>
            <p:cNvSpPr>
              <a:spLocks noChangeArrowheads="1"/>
            </p:cNvSpPr>
            <p:nvPr/>
          </p:nvSpPr>
          <p:spPr bwMode="auto">
            <a:xfrm>
              <a:off x="2880" y="3767"/>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graphicFrame>
        <p:nvGraphicFramePr>
          <p:cNvPr id="22" name="Group 20"/>
          <p:cNvGraphicFramePr>
            <a:graphicFrameLocks noGrp="1"/>
          </p:cNvGraphicFramePr>
          <p:nvPr>
            <p:extLst>
              <p:ext uri="{D42A27DB-BD31-4B8C-83A1-F6EECF244321}">
                <p14:modId xmlns:p14="http://schemas.microsoft.com/office/powerpoint/2010/main" val="2410642108"/>
              </p:ext>
            </p:extLst>
          </p:nvPr>
        </p:nvGraphicFramePr>
        <p:xfrm>
          <a:off x="3671888" y="1808163"/>
          <a:ext cx="2700337" cy="36576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1081087">
                  <a:extLst>
                    <a:ext uri="{9D8B030D-6E8A-4147-A177-3AD203B41FA5}">
                      <a16:colId xmlns:a16="http://schemas.microsoft.com/office/drawing/2014/main" val="20003"/>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K</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3" name="Rectangle 70"/>
          <p:cNvSpPr>
            <a:spLocks noChangeArrowheads="1"/>
          </p:cNvSpPr>
          <p:nvPr/>
        </p:nvSpPr>
        <p:spPr bwMode="auto">
          <a:xfrm>
            <a:off x="6654800" y="2349500"/>
            <a:ext cx="1620838" cy="284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1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10000"/>
              </a:lnSpc>
              <a:spcBef>
                <a:spcPct val="0"/>
              </a:spcBef>
            </a:pPr>
            <a:endParaRPr lang="en-US" sz="2400" dirty="0">
              <a:latin typeface="Times New Roman" panose="02020603050405020304" pitchFamily="18" charset="0"/>
              <a:cs typeface="Times New Roman" panose="02020603050405020304" pitchFamily="18" charset="0"/>
            </a:endParaRPr>
          </a:p>
          <a:p>
            <a:pPr>
              <a:lnSpc>
                <a:spcPct val="11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10000"/>
              </a:lnSpc>
              <a:spcBef>
                <a:spcPct val="0"/>
              </a:spcBef>
            </a:pPr>
            <a:endParaRPr lang="en-US" sz="2400" dirty="0">
              <a:latin typeface="Times New Roman" panose="02020603050405020304" pitchFamily="18" charset="0"/>
              <a:cs typeface="Times New Roman" panose="02020603050405020304" pitchFamily="18" charset="0"/>
            </a:endParaRPr>
          </a:p>
          <a:p>
            <a:pPr>
              <a:lnSpc>
                <a:spcPct val="110000"/>
              </a:lnSpc>
              <a:spcBef>
                <a:spcPct val="0"/>
              </a:spcBef>
            </a:pPr>
            <a:r>
              <a:rPr lang="en-US" sz="2400" dirty="0">
                <a:latin typeface="Times New Roman" panose="02020603050405020304" pitchFamily="18" charset="0"/>
                <a:cs typeface="Times New Roman" panose="02020603050405020304" pitchFamily="18" charset="0"/>
              </a:rPr>
              <a:t>Set</a:t>
            </a:r>
          </a:p>
          <a:p>
            <a:pPr>
              <a:lnSpc>
                <a:spcPct val="110000"/>
              </a:lnSpc>
              <a:spcBef>
                <a:spcPct val="0"/>
              </a:spcBef>
            </a:pPr>
            <a:endParaRPr lang="en-US" sz="2400" b="1" dirty="0">
              <a:solidFill>
                <a:srgbClr val="009900"/>
              </a:solidFill>
              <a:latin typeface="Times New Roman" panose="02020603050405020304" pitchFamily="18" charset="0"/>
              <a:cs typeface="Times New Roman" panose="02020603050405020304" pitchFamily="18" charset="0"/>
            </a:endParaRPr>
          </a:p>
          <a:p>
            <a:pPr>
              <a:lnSpc>
                <a:spcPct val="110000"/>
              </a:lnSpc>
              <a:spcBef>
                <a:spcPct val="0"/>
              </a:spcBef>
            </a:pPr>
            <a:r>
              <a:rPr lang="en-US" sz="2400" b="1" dirty="0">
                <a:solidFill>
                  <a:schemeClr val="bg1"/>
                </a:solidFill>
                <a:latin typeface="Times New Roman" panose="02020603050405020304" pitchFamily="18" charset="0"/>
                <a:cs typeface="Times New Roman" panose="02020603050405020304" pitchFamily="18" charset="0"/>
              </a:rPr>
              <a:t>Toggle</a:t>
            </a:r>
          </a:p>
        </p:txBody>
      </p:sp>
      <p:sp>
        <p:nvSpPr>
          <p:cNvPr id="24" name="AutoShape 71"/>
          <p:cNvSpPr>
            <a:spLocks/>
          </p:cNvSpPr>
          <p:nvPr/>
        </p:nvSpPr>
        <p:spPr bwMode="auto">
          <a:xfrm>
            <a:off x="6448425" y="2349500"/>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AutoShape 72"/>
          <p:cNvSpPr>
            <a:spLocks/>
          </p:cNvSpPr>
          <p:nvPr/>
        </p:nvSpPr>
        <p:spPr bwMode="auto">
          <a:xfrm>
            <a:off x="6448425" y="3148013"/>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6" name="AutoShape 73"/>
          <p:cNvSpPr>
            <a:spLocks/>
          </p:cNvSpPr>
          <p:nvPr/>
        </p:nvSpPr>
        <p:spPr bwMode="auto">
          <a:xfrm>
            <a:off x="6448425" y="3946525"/>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7" name="AutoShape 74"/>
          <p:cNvSpPr>
            <a:spLocks/>
          </p:cNvSpPr>
          <p:nvPr/>
        </p:nvSpPr>
        <p:spPr bwMode="auto">
          <a:xfrm>
            <a:off x="6448425" y="4745038"/>
            <a:ext cx="179388" cy="539750"/>
          </a:xfrm>
          <a:prstGeom prst="rightBrace">
            <a:avLst>
              <a:gd name="adj1" fmla="val 25074"/>
              <a:gd name="adj2" fmla="val 50000"/>
            </a:avLst>
          </a:prstGeom>
          <a:noFill/>
          <a:ln w="38100">
            <a:solidFill>
              <a:schemeClr val="bg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8" name="Rectangle 75"/>
          <p:cNvSpPr>
            <a:spLocks noChangeAspect="1" noChangeArrowheads="1"/>
          </p:cNvSpPr>
          <p:nvPr/>
        </p:nvSpPr>
        <p:spPr bwMode="auto">
          <a:xfrm>
            <a:off x="3813175" y="3905250"/>
            <a:ext cx="809625" cy="684213"/>
          </a:xfrm>
          <a:prstGeom prst="rect">
            <a:avLst/>
          </a:prstGeom>
          <a:noFill/>
          <a:ln w="38100" cap="rnd" algn="ctr">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Tree>
    <p:extLst>
      <p:ext uri="{BB962C8B-B14F-4D97-AF65-F5344CB8AC3E}">
        <p14:creationId xmlns:p14="http://schemas.microsoft.com/office/powerpoint/2010/main" val="37054943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xEl>
                                              <p:pRg st="4" end="4"/>
                                            </p:txEl>
                                          </p:spTgt>
                                        </p:tgtEl>
                                        <p:attrNameLst>
                                          <p:attrName>style.visibility</p:attrName>
                                        </p:attrNameLst>
                                      </p:cBhvr>
                                      <p:to>
                                        <p:strVal val="visible"/>
                                      </p:to>
                                    </p:set>
                                    <p:animEffect transition="in" filter="wipe(left)">
                                      <p:cBhvr>
                                        <p:cTn id="15" dur="500"/>
                                        <p:tgtEl>
                                          <p:spTgt spid="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a:spLocks noGrp="1" noChangeArrowheads="1"/>
          </p:cNvSpPr>
          <p:nvPr>
            <p:ph type="title"/>
          </p:nvPr>
        </p:nvSpPr>
        <p:spPr>
          <a:xfrm>
            <a:off x="971550" y="188913"/>
            <a:ext cx="7921625" cy="474662"/>
          </a:xfrm>
        </p:spPr>
        <p:txBody>
          <a:bodyPr>
            <a:noAutofit/>
          </a:bodyPr>
          <a:lstStyle/>
          <a:p>
            <a:pPr>
              <a:defRPr/>
            </a:pPr>
            <a:r>
              <a:rPr lang="en-US" sz="2800" b="1" dirty="0">
                <a:latin typeface="Times New Roman" pitchFamily="18" charset="0"/>
                <a:cs typeface="Times New Roman" pitchFamily="18" charset="0"/>
              </a:rPr>
              <a:t>Combinational Circuits</a:t>
            </a:r>
          </a:p>
        </p:txBody>
      </p:sp>
      <p:sp>
        <p:nvSpPr>
          <p:cNvPr id="7" name="Rectangle 3"/>
          <p:cNvSpPr txBox="1">
            <a:spLocks noChangeArrowheads="1"/>
          </p:cNvSpPr>
          <p:nvPr/>
        </p:nvSpPr>
        <p:spPr>
          <a:xfrm>
            <a:off x="431800" y="1089025"/>
            <a:ext cx="8280400" cy="4859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dirty="0">
                <a:latin typeface="Times New Roman" pitchFamily="18" charset="0"/>
                <a:cs typeface="Times New Roman" pitchFamily="18" charset="0"/>
              </a:rPr>
              <a:t>Output is function of input only</a:t>
            </a:r>
          </a:p>
          <a:p>
            <a:pPr marL="874713" lvl="1" indent="-342900">
              <a:buFont typeface="Wingdings" pitchFamily="2" charset="2"/>
              <a:buChar char="v"/>
            </a:pPr>
            <a:r>
              <a:rPr lang="en-US" dirty="0">
                <a:latin typeface="Times New Roman" pitchFamily="18" charset="0"/>
                <a:cs typeface="Times New Roman" pitchFamily="18" charset="0"/>
              </a:rPr>
              <a:t>i.e. no feedback</a:t>
            </a:r>
          </a:p>
          <a:p>
            <a:pPr marL="808038" lvl="1" indent="-276225">
              <a:buFont typeface="Times New Roman" panose="02020603050405020304" pitchFamily="18" charset="0"/>
              <a:buNone/>
            </a:pPr>
            <a:endParaRPr lang="en-US" dirty="0"/>
          </a:p>
          <a:p>
            <a:pPr marL="808038" lvl="1" indent="-276225">
              <a:buFont typeface="Times New Roman" panose="02020603050405020304" pitchFamily="18" charset="0"/>
              <a:buNone/>
            </a:pPr>
            <a:endParaRPr lang="en-US" dirty="0"/>
          </a:p>
          <a:p>
            <a:pPr marL="808038" lvl="1" indent="-276225">
              <a:buFont typeface="Times New Roman" panose="02020603050405020304" pitchFamily="18" charset="0"/>
              <a:buNone/>
            </a:pPr>
            <a:endParaRPr lang="en-US" dirty="0"/>
          </a:p>
          <a:p>
            <a:pPr marL="808038" lvl="1" indent="-276225">
              <a:buFont typeface="Times New Roman" panose="02020603050405020304" pitchFamily="18" charset="0"/>
              <a:buNone/>
            </a:pPr>
            <a:endParaRPr lang="en-US" dirty="0"/>
          </a:p>
          <a:p>
            <a:pPr marL="808038" lvl="1" indent="-276225">
              <a:buFont typeface="Times New Roman" panose="02020603050405020304" pitchFamily="18" charset="0"/>
              <a:buNone/>
            </a:pPr>
            <a:endParaRPr lang="en-US" dirty="0"/>
          </a:p>
          <a:p>
            <a:pPr marL="808038" lvl="1" indent="-276225">
              <a:buFont typeface="Times New Roman" panose="02020603050405020304" pitchFamily="18" charset="0"/>
              <a:buNone/>
            </a:pPr>
            <a:endParaRPr lang="en-US" dirty="0"/>
          </a:p>
          <a:p>
            <a:pPr marL="808038" lvl="1" indent="-276225">
              <a:buFont typeface="Times New Roman" panose="02020603050405020304" pitchFamily="18" charset="0"/>
              <a:buNone/>
            </a:pPr>
            <a:endParaRPr lang="en-US" dirty="0"/>
          </a:p>
          <a:p>
            <a:pPr marL="808038" lvl="1" indent="-276225">
              <a:buFont typeface="Times New Roman" panose="02020603050405020304" pitchFamily="18" charset="0"/>
              <a:buNone/>
            </a:pPr>
            <a:endParaRPr lang="en-US" dirty="0"/>
          </a:p>
          <a:p>
            <a:pPr marL="808038" lvl="1" indent="-276225">
              <a:buFont typeface="Times New Roman" panose="02020603050405020304" pitchFamily="18" charset="0"/>
              <a:buNone/>
            </a:pPr>
            <a:endParaRPr lang="en-US" dirty="0"/>
          </a:p>
          <a:p>
            <a:pPr marL="808038" lvl="1" indent="-276225">
              <a:buFont typeface="Times New Roman" panose="02020603050405020304" pitchFamily="18" charset="0"/>
              <a:buNone/>
            </a:pPr>
            <a:r>
              <a:rPr lang="en-US" dirty="0">
                <a:latin typeface="Times New Roman" pitchFamily="18" charset="0"/>
                <a:cs typeface="Times New Roman" pitchFamily="18" charset="0"/>
              </a:rPr>
              <a:t>When </a:t>
            </a:r>
            <a:r>
              <a:rPr lang="en-US" dirty="0">
                <a:solidFill>
                  <a:schemeClr val="accent2"/>
                </a:solidFill>
                <a:latin typeface="Times New Roman" pitchFamily="18" charset="0"/>
                <a:cs typeface="Times New Roman" pitchFamily="18" charset="0"/>
              </a:rPr>
              <a:t>input</a:t>
            </a:r>
            <a:r>
              <a:rPr lang="en-US" dirty="0">
                <a:latin typeface="Times New Roman" pitchFamily="18" charset="0"/>
                <a:cs typeface="Times New Roman" pitchFamily="18" charset="0"/>
              </a:rPr>
              <a:t> changes, </a:t>
            </a:r>
            <a:r>
              <a:rPr lang="en-US" dirty="0">
                <a:solidFill>
                  <a:schemeClr val="accent1"/>
                </a:solidFill>
                <a:latin typeface="Times New Roman" pitchFamily="18" charset="0"/>
                <a:cs typeface="Times New Roman" pitchFamily="18" charset="0"/>
              </a:rPr>
              <a:t>output</a:t>
            </a:r>
            <a:r>
              <a:rPr lang="en-US" dirty="0">
                <a:latin typeface="Times New Roman" pitchFamily="18" charset="0"/>
                <a:cs typeface="Times New Roman" pitchFamily="18" charset="0"/>
              </a:rPr>
              <a:t> may change  (after a delay)</a:t>
            </a:r>
          </a:p>
        </p:txBody>
      </p:sp>
      <p:sp>
        <p:nvSpPr>
          <p:cNvPr id="8" name="AutoShape 75"/>
          <p:cNvSpPr>
            <a:spLocks noChangeArrowheads="1"/>
          </p:cNvSpPr>
          <p:nvPr/>
        </p:nvSpPr>
        <p:spPr bwMode="auto">
          <a:xfrm>
            <a:off x="3311525" y="2528888"/>
            <a:ext cx="2519363" cy="1800225"/>
          </a:xfrm>
          <a:prstGeom prst="roundRect">
            <a:avLst>
              <a:gd name="adj" fmla="val 16667"/>
            </a:avLst>
          </a:prstGeom>
          <a:noFill/>
          <a:ln w="38100"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9" name="Line 76"/>
          <p:cNvSpPr>
            <a:spLocks noChangeShapeType="1"/>
          </p:cNvSpPr>
          <p:nvPr/>
        </p:nvSpPr>
        <p:spPr bwMode="auto">
          <a:xfrm>
            <a:off x="2411413" y="2889250"/>
            <a:ext cx="900112" cy="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0" name="Line 77"/>
          <p:cNvSpPr>
            <a:spLocks noChangeShapeType="1"/>
          </p:cNvSpPr>
          <p:nvPr/>
        </p:nvSpPr>
        <p:spPr bwMode="auto">
          <a:xfrm>
            <a:off x="2411413" y="3968750"/>
            <a:ext cx="900112" cy="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1" name="Line 78"/>
          <p:cNvSpPr>
            <a:spLocks noChangeShapeType="1"/>
          </p:cNvSpPr>
          <p:nvPr/>
        </p:nvSpPr>
        <p:spPr bwMode="auto">
          <a:xfrm>
            <a:off x="2411413" y="3248025"/>
            <a:ext cx="900112" cy="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2" name="Text Box 79"/>
          <p:cNvSpPr txBox="1">
            <a:spLocks noChangeArrowheads="1"/>
          </p:cNvSpPr>
          <p:nvPr/>
        </p:nvSpPr>
        <p:spPr bwMode="auto">
          <a:xfrm>
            <a:off x="2771775" y="3429000"/>
            <a:ext cx="1809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50000"/>
              </a:lnSpc>
              <a:spcBef>
                <a:spcPct val="0"/>
              </a:spcBef>
            </a:pPr>
            <a:r>
              <a:rPr lang="en-US" b="1">
                <a:solidFill>
                  <a:schemeClr val="accent2"/>
                </a:solidFill>
              </a:rPr>
              <a:t>•</a:t>
            </a:r>
          </a:p>
          <a:p>
            <a:pPr>
              <a:lnSpc>
                <a:spcPct val="50000"/>
              </a:lnSpc>
              <a:spcBef>
                <a:spcPct val="0"/>
              </a:spcBef>
            </a:pPr>
            <a:r>
              <a:rPr lang="en-US" b="1">
                <a:solidFill>
                  <a:schemeClr val="accent2"/>
                </a:solidFill>
              </a:rPr>
              <a:t>•</a:t>
            </a:r>
          </a:p>
          <a:p>
            <a:pPr>
              <a:lnSpc>
                <a:spcPct val="50000"/>
              </a:lnSpc>
              <a:spcBef>
                <a:spcPct val="0"/>
              </a:spcBef>
            </a:pPr>
            <a:r>
              <a:rPr lang="en-US" b="1">
                <a:solidFill>
                  <a:schemeClr val="accent2"/>
                </a:solidFill>
              </a:rPr>
              <a:t>•</a:t>
            </a:r>
          </a:p>
        </p:txBody>
      </p:sp>
      <p:sp>
        <p:nvSpPr>
          <p:cNvPr id="13" name="Line 80"/>
          <p:cNvSpPr>
            <a:spLocks noChangeShapeType="1"/>
          </p:cNvSpPr>
          <p:nvPr/>
        </p:nvSpPr>
        <p:spPr bwMode="auto">
          <a:xfrm>
            <a:off x="5830888" y="2889250"/>
            <a:ext cx="900112" cy="0"/>
          </a:xfrm>
          <a:prstGeom prst="line">
            <a:avLst/>
          </a:prstGeom>
          <a:noFill/>
          <a:ln w="38100">
            <a:solidFill>
              <a:schemeClr val="accent1"/>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4" name="Line 81"/>
          <p:cNvSpPr>
            <a:spLocks noChangeShapeType="1"/>
          </p:cNvSpPr>
          <p:nvPr/>
        </p:nvSpPr>
        <p:spPr bwMode="auto">
          <a:xfrm>
            <a:off x="5830888" y="3968750"/>
            <a:ext cx="900112" cy="0"/>
          </a:xfrm>
          <a:prstGeom prst="line">
            <a:avLst/>
          </a:prstGeom>
          <a:noFill/>
          <a:ln w="38100">
            <a:solidFill>
              <a:schemeClr val="accent1"/>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5" name="Line 82"/>
          <p:cNvSpPr>
            <a:spLocks noChangeShapeType="1"/>
          </p:cNvSpPr>
          <p:nvPr/>
        </p:nvSpPr>
        <p:spPr bwMode="auto">
          <a:xfrm>
            <a:off x="5830888" y="3248025"/>
            <a:ext cx="900112" cy="0"/>
          </a:xfrm>
          <a:prstGeom prst="line">
            <a:avLst/>
          </a:prstGeom>
          <a:noFill/>
          <a:ln w="38100">
            <a:solidFill>
              <a:schemeClr val="accent1"/>
            </a:solidFill>
            <a:round/>
            <a:headEnd/>
            <a:tailEnd type="triangle" w="lg" len="lg"/>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16" name="Text Box 83"/>
          <p:cNvSpPr txBox="1">
            <a:spLocks noChangeArrowheads="1"/>
          </p:cNvSpPr>
          <p:nvPr/>
        </p:nvSpPr>
        <p:spPr bwMode="auto">
          <a:xfrm>
            <a:off x="6191250" y="3429000"/>
            <a:ext cx="180975"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50000"/>
              </a:lnSpc>
              <a:spcBef>
                <a:spcPct val="0"/>
              </a:spcBef>
            </a:pPr>
            <a:r>
              <a:rPr lang="en-US" b="1">
                <a:solidFill>
                  <a:schemeClr val="accent1"/>
                </a:solidFill>
              </a:rPr>
              <a:t>•</a:t>
            </a:r>
          </a:p>
          <a:p>
            <a:pPr>
              <a:lnSpc>
                <a:spcPct val="50000"/>
              </a:lnSpc>
              <a:spcBef>
                <a:spcPct val="0"/>
              </a:spcBef>
            </a:pPr>
            <a:r>
              <a:rPr lang="en-US" b="1">
                <a:solidFill>
                  <a:schemeClr val="accent1"/>
                </a:solidFill>
              </a:rPr>
              <a:t>•</a:t>
            </a:r>
          </a:p>
          <a:p>
            <a:pPr>
              <a:lnSpc>
                <a:spcPct val="50000"/>
              </a:lnSpc>
              <a:spcBef>
                <a:spcPct val="0"/>
              </a:spcBef>
            </a:pPr>
            <a:r>
              <a:rPr lang="en-US" b="1">
                <a:solidFill>
                  <a:schemeClr val="accent1"/>
                </a:solidFill>
              </a:rPr>
              <a:t>•</a:t>
            </a:r>
          </a:p>
        </p:txBody>
      </p:sp>
      <p:sp>
        <p:nvSpPr>
          <p:cNvPr id="17" name="Text Box 84"/>
          <p:cNvSpPr txBox="1">
            <a:spLocks noChangeArrowheads="1"/>
          </p:cNvSpPr>
          <p:nvPr/>
        </p:nvSpPr>
        <p:spPr bwMode="auto">
          <a:xfrm>
            <a:off x="971550" y="3248025"/>
            <a:ext cx="1260475"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n</a:t>
            </a:r>
            <a:r>
              <a:rPr lang="en-US" sz="2400" b="1">
                <a:latin typeface="Times New Roman" panose="02020603050405020304" pitchFamily="18" charset="0"/>
                <a:cs typeface="Times New Roman" panose="02020603050405020304" pitchFamily="18" charset="0"/>
              </a:rPr>
              <a:t> inputs</a:t>
            </a:r>
          </a:p>
        </p:txBody>
      </p:sp>
      <p:sp>
        <p:nvSpPr>
          <p:cNvPr id="18" name="Text Box 85"/>
          <p:cNvSpPr txBox="1">
            <a:spLocks noChangeArrowheads="1"/>
          </p:cNvSpPr>
          <p:nvPr/>
        </p:nvSpPr>
        <p:spPr bwMode="auto">
          <a:xfrm>
            <a:off x="6911975" y="3248025"/>
            <a:ext cx="1439863"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m</a:t>
            </a:r>
            <a:r>
              <a:rPr lang="en-US" sz="2400" b="1">
                <a:latin typeface="Times New Roman" panose="02020603050405020304" pitchFamily="18" charset="0"/>
                <a:cs typeface="Times New Roman" panose="02020603050405020304" pitchFamily="18" charset="0"/>
              </a:rPr>
              <a:t> outputs</a:t>
            </a:r>
          </a:p>
        </p:txBody>
      </p:sp>
      <p:sp>
        <p:nvSpPr>
          <p:cNvPr id="19" name="Text Box 86"/>
          <p:cNvSpPr txBox="1">
            <a:spLocks noChangeArrowheads="1"/>
          </p:cNvSpPr>
          <p:nvPr/>
        </p:nvSpPr>
        <p:spPr bwMode="auto">
          <a:xfrm>
            <a:off x="3490913" y="3068638"/>
            <a:ext cx="2160587" cy="712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spcBef>
                <a:spcPct val="15000"/>
              </a:spcBef>
            </a:pPr>
            <a:r>
              <a:rPr lang="en-US" sz="2400" b="1">
                <a:latin typeface="Times New Roman" panose="02020603050405020304" pitchFamily="18" charset="0"/>
                <a:cs typeface="Times New Roman" panose="02020603050405020304" pitchFamily="18" charset="0"/>
              </a:rPr>
              <a:t>Combinational</a:t>
            </a:r>
          </a:p>
          <a:p>
            <a:pPr>
              <a:spcBef>
                <a:spcPct val="15000"/>
              </a:spcBef>
            </a:pPr>
            <a:r>
              <a:rPr lang="en-US" sz="2400" b="1">
                <a:latin typeface="Times New Roman" panose="02020603050405020304" pitchFamily="18" charset="0"/>
                <a:cs typeface="Times New Roman" panose="02020603050405020304" pitchFamily="18" charset="0"/>
              </a:rPr>
              <a:t>Circuits</a:t>
            </a:r>
          </a:p>
        </p:txBody>
      </p:sp>
      <p:sp>
        <p:nvSpPr>
          <p:cNvPr id="20" name="Line 87"/>
          <p:cNvSpPr>
            <a:spLocks noChangeShapeType="1"/>
          </p:cNvSpPr>
          <p:nvPr/>
        </p:nvSpPr>
        <p:spPr bwMode="auto">
          <a:xfrm>
            <a:off x="6192838" y="3968750"/>
            <a:ext cx="0" cy="900113"/>
          </a:xfrm>
          <a:prstGeom prst="line">
            <a:avLst/>
          </a:prstGeom>
          <a:noFill/>
          <a:ln w="38100">
            <a:solidFill>
              <a:srgbClr val="9966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1" name="Line 88"/>
          <p:cNvSpPr>
            <a:spLocks noChangeShapeType="1"/>
          </p:cNvSpPr>
          <p:nvPr/>
        </p:nvSpPr>
        <p:spPr bwMode="auto">
          <a:xfrm flipH="1" flipV="1">
            <a:off x="2411413" y="4868863"/>
            <a:ext cx="3781425" cy="1587"/>
          </a:xfrm>
          <a:prstGeom prst="line">
            <a:avLst/>
          </a:prstGeom>
          <a:noFill/>
          <a:ln w="38100">
            <a:solidFill>
              <a:srgbClr val="9966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2" name="Line 89"/>
          <p:cNvSpPr>
            <a:spLocks noChangeShapeType="1"/>
          </p:cNvSpPr>
          <p:nvPr/>
        </p:nvSpPr>
        <p:spPr bwMode="auto">
          <a:xfrm flipV="1">
            <a:off x="2411413" y="3968750"/>
            <a:ext cx="0" cy="901700"/>
          </a:xfrm>
          <a:prstGeom prst="line">
            <a:avLst/>
          </a:prstGeom>
          <a:noFill/>
          <a:ln w="38100">
            <a:solidFill>
              <a:srgbClr val="996600"/>
            </a:solidFill>
            <a:round/>
            <a:headEnd/>
            <a:tailEnd/>
          </a:ln>
          <a:extLst>
            <a:ext uri="{909E8E84-426E-40DD-AFC4-6F175D3DCCD1}">
              <a14:hiddenFill xmlns:a14="http://schemas.microsoft.com/office/drawing/2010/main">
                <a:noFill/>
              </a14:hiddenFill>
            </a:ext>
          </a:extLst>
        </p:spPr>
        <p:txBody>
          <a:bodyPr lIns="0" tIns="0" rIns="0" bIns="0">
            <a:spAutoFit/>
          </a:bodyPr>
          <a:lstStyle/>
          <a:p>
            <a:endParaRPr lang="en-US"/>
          </a:p>
        </p:txBody>
      </p:sp>
      <p:sp>
        <p:nvSpPr>
          <p:cNvPr id="23" name="Text Box 90"/>
          <p:cNvSpPr txBox="1">
            <a:spLocks noChangeArrowheads="1"/>
          </p:cNvSpPr>
          <p:nvPr/>
        </p:nvSpPr>
        <p:spPr bwMode="auto">
          <a:xfrm>
            <a:off x="4108450" y="4381500"/>
            <a:ext cx="900113" cy="987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7200" b="1">
                <a:sym typeface="Wingdings" panose="05000000000000000000" pitchFamily="2" charset="2"/>
              </a:rPr>
              <a:t></a:t>
            </a:r>
          </a:p>
        </p:txBody>
      </p:sp>
    </p:spTree>
    <p:extLst>
      <p:ext uri="{BB962C8B-B14F-4D97-AF65-F5344CB8AC3E}">
        <p14:creationId xmlns:p14="http://schemas.microsoft.com/office/powerpoint/2010/main" val="836752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wipe(left)">
                                      <p:cBhvr>
                                        <p:cTn id="7" dur="500"/>
                                        <p:tgtEl>
                                          <p:spTgt spid="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Effect transition="in" filter="wipe(left)">
                                      <p:cBhvr>
                                        <p:cTn id="11" dur="500"/>
                                        <p:tgtEl>
                                          <p:spTgt spid="7">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1" fill="hold" grpId="0" nodeType="clickEffect">
                                  <p:stCondLst>
                                    <p:cond delay="0"/>
                                  </p:stCondLst>
                                  <p:childTnLst>
                                    <p:set>
                                      <p:cBhvr>
                                        <p:cTn id="15" dur="1" fill="hold">
                                          <p:stCondLst>
                                            <p:cond delay="0"/>
                                          </p:stCondLst>
                                        </p:cTn>
                                        <p:tgtEl>
                                          <p:spTgt spid="20"/>
                                        </p:tgtEl>
                                        <p:attrNameLst>
                                          <p:attrName>style.visibility</p:attrName>
                                        </p:attrNameLst>
                                      </p:cBhvr>
                                      <p:to>
                                        <p:strVal val="visible"/>
                                      </p:to>
                                    </p:set>
                                    <p:animEffect transition="in" filter="wipe(up)">
                                      <p:cBhvr>
                                        <p:cTn id="16" dur="500"/>
                                        <p:tgtEl>
                                          <p:spTgt spid="20"/>
                                        </p:tgtEl>
                                      </p:cBhvr>
                                    </p:animEffect>
                                  </p:childTnLst>
                                </p:cTn>
                              </p:par>
                            </p:childTnLst>
                          </p:cTn>
                        </p:par>
                        <p:par>
                          <p:cTn id="17" fill="hold">
                            <p:stCondLst>
                              <p:cond delay="500"/>
                            </p:stCondLst>
                            <p:childTnLst>
                              <p:par>
                                <p:cTn id="18" presetID="22" presetClass="entr" presetSubtype="2" fill="hold" grpId="0"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right)">
                                      <p:cBhvr>
                                        <p:cTn id="20" dur="500"/>
                                        <p:tgtEl>
                                          <p:spTgt spid="21"/>
                                        </p:tgtEl>
                                      </p:cBhvr>
                                    </p:animEffect>
                                  </p:childTnLst>
                                </p:cTn>
                              </p:par>
                            </p:childTnLst>
                          </p:cTn>
                        </p:par>
                        <p:par>
                          <p:cTn id="21" fill="hold">
                            <p:stCondLst>
                              <p:cond delay="1000"/>
                            </p:stCondLst>
                            <p:childTnLst>
                              <p:par>
                                <p:cTn id="22" presetID="22" presetClass="entr" presetSubtype="4"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down)">
                                      <p:cBhvr>
                                        <p:cTn id="24" dur="500"/>
                                        <p:tgtEl>
                                          <p:spTgt spid="22"/>
                                        </p:tgtEl>
                                      </p:cBhvr>
                                    </p:animEffect>
                                  </p:childTnLst>
                                </p:cTn>
                              </p:par>
                            </p:childTnLst>
                          </p:cTn>
                        </p:par>
                        <p:par>
                          <p:cTn id="25" fill="hold">
                            <p:stCondLst>
                              <p:cond delay="1500"/>
                            </p:stCondLst>
                            <p:childTnLst>
                              <p:par>
                                <p:cTn id="26" presetID="22" presetClass="entr" presetSubtype="1" fill="hold" grpId="0" nodeType="after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wipe(up)">
                                      <p:cBhvr>
                                        <p:cTn id="28" dur="500"/>
                                        <p:tgtEl>
                                          <p:spTgt spid="23"/>
                                        </p:tgtEl>
                                      </p:cBhvr>
                                    </p:animEffect>
                                  </p:childTnLst>
                                </p:cTn>
                              </p:par>
                            </p:childTnLst>
                          </p:cTn>
                        </p:par>
                        <p:par>
                          <p:cTn id="29" fill="hold">
                            <p:stCondLst>
                              <p:cond delay="2000"/>
                            </p:stCondLst>
                            <p:childTnLst>
                              <p:par>
                                <p:cTn id="30" presetID="3" presetClass="emph" presetSubtype="6" repeatCount="indefinite" fill="hold" grpId="1" nodeType="afterEffect">
                                  <p:stCondLst>
                                    <p:cond delay="0"/>
                                  </p:stCondLst>
                                  <p:endCondLst>
                                    <p:cond evt="onNext" delay="0">
                                      <p:tgtEl>
                                        <p:sldTgt/>
                                      </p:tgtEl>
                                    </p:cond>
                                  </p:endCondLst>
                                  <p:childTnLst>
                                    <p:animClr clrSpc="hsl" dir="cw">
                                      <p:cBhvr override="childStyle">
                                        <p:cTn id="31" dur="500" fill="hold"/>
                                        <p:tgtEl>
                                          <p:spTgt spid="23"/>
                                        </p:tgtEl>
                                        <p:attrNameLst>
                                          <p:attrName>style.color</p:attrName>
                                        </p:attrNameLst>
                                      </p:cBhvr>
                                      <p:to>
                                        <a:schemeClr val="accent1"/>
                                      </p:to>
                                    </p:animClr>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7">
                                            <p:txEl>
                                              <p:pRg st="11" end="11"/>
                                            </p:txEl>
                                          </p:spTgt>
                                        </p:tgtEl>
                                        <p:attrNameLst>
                                          <p:attrName>style.visibility</p:attrName>
                                        </p:attrNameLst>
                                      </p:cBhvr>
                                      <p:to>
                                        <p:strVal val="visible"/>
                                      </p:to>
                                    </p:set>
                                    <p:animEffect transition="in" filter="wipe(left)">
                                      <p:cBhvr>
                                        <p:cTn id="36" dur="500"/>
                                        <p:tgtEl>
                                          <p:spTgt spid="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p:bldP spid="23" grpId="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 Characteristic Equations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dirty="0">
                <a:latin typeface="Times New Roman" pitchFamily="18" charset="0"/>
                <a:cs typeface="Times New Roman" pitchFamily="18" charset="0"/>
              </a:rPr>
              <a:t>Analysis / Derivation</a:t>
            </a:r>
          </a:p>
        </p:txBody>
      </p:sp>
      <p:grpSp>
        <p:nvGrpSpPr>
          <p:cNvPr id="6" name="Group 4"/>
          <p:cNvGrpSpPr>
            <a:grpSpLocks/>
          </p:cNvGrpSpPr>
          <p:nvPr/>
        </p:nvGrpSpPr>
        <p:grpSpPr bwMode="auto">
          <a:xfrm>
            <a:off x="1331913" y="2617788"/>
            <a:ext cx="1619250" cy="1620837"/>
            <a:chOff x="2653" y="3067"/>
            <a:chExt cx="1020" cy="1021"/>
          </a:xfrm>
        </p:grpSpPr>
        <p:sp>
          <p:nvSpPr>
            <p:cNvPr id="7" name="Rectangle 5"/>
            <p:cNvSpPr>
              <a:spLocks noChangeArrowheads="1"/>
            </p:cNvSpPr>
            <p:nvPr/>
          </p:nvSpPr>
          <p:spPr bwMode="auto">
            <a:xfrm>
              <a:off x="2880" y="3067"/>
              <a:ext cx="567" cy="1021"/>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8" name="Rectangle 6"/>
            <p:cNvSpPr>
              <a:spLocks noChangeArrowheads="1"/>
            </p:cNvSpPr>
            <p:nvPr/>
          </p:nvSpPr>
          <p:spPr bwMode="auto">
            <a:xfrm>
              <a:off x="288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9" name="Line 7"/>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8"/>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9"/>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0"/>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12"/>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 name="Rectangle 13"/>
            <p:cNvSpPr>
              <a:spLocks noChangeArrowheads="1"/>
            </p:cNvSpPr>
            <p:nvPr/>
          </p:nvSpPr>
          <p:spPr bwMode="auto">
            <a:xfrm>
              <a:off x="322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6" name="Oval 14"/>
            <p:cNvSpPr>
              <a:spLocks noChangeAspect="1" noChangeArrowheads="1"/>
            </p:cNvSpPr>
            <p:nvPr/>
          </p:nvSpPr>
          <p:spPr bwMode="auto">
            <a:xfrm>
              <a:off x="3447" y="3819"/>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7" name="Group 15"/>
            <p:cNvGrpSpPr>
              <a:grpSpLocks/>
            </p:cNvGrpSpPr>
            <p:nvPr/>
          </p:nvGrpSpPr>
          <p:grpSpPr bwMode="auto">
            <a:xfrm>
              <a:off x="3220" y="3760"/>
              <a:ext cx="227" cy="214"/>
              <a:chOff x="5034" y="1492"/>
              <a:chExt cx="227" cy="214"/>
            </a:xfrm>
          </p:grpSpPr>
          <p:sp>
            <p:nvSpPr>
              <p:cNvPr id="20" name="Rectangle 16"/>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21" name="Line 1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 name="Line 18"/>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Rectangle 19"/>
            <p:cNvSpPr>
              <a:spLocks noChangeArrowheads="1"/>
            </p:cNvSpPr>
            <p:nvPr/>
          </p:nvSpPr>
          <p:spPr bwMode="auto">
            <a:xfrm>
              <a:off x="2880" y="3767"/>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graphicFrame>
        <p:nvGraphicFramePr>
          <p:cNvPr id="22" name="Group 20"/>
          <p:cNvGraphicFramePr>
            <a:graphicFrameLocks noGrp="1"/>
          </p:cNvGraphicFramePr>
          <p:nvPr>
            <p:extLst>
              <p:ext uri="{D42A27DB-BD31-4B8C-83A1-F6EECF244321}">
                <p14:modId xmlns:p14="http://schemas.microsoft.com/office/powerpoint/2010/main" val="1327248940"/>
              </p:ext>
            </p:extLst>
          </p:nvPr>
        </p:nvGraphicFramePr>
        <p:xfrm>
          <a:off x="3671888" y="1808163"/>
          <a:ext cx="2700337" cy="36576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1081087">
                  <a:extLst>
                    <a:ext uri="{9D8B030D-6E8A-4147-A177-3AD203B41FA5}">
                      <a16:colId xmlns:a16="http://schemas.microsoft.com/office/drawing/2014/main" val="20003"/>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K</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3" name="Rectangle 70"/>
          <p:cNvSpPr>
            <a:spLocks noChangeArrowheads="1"/>
          </p:cNvSpPr>
          <p:nvPr/>
        </p:nvSpPr>
        <p:spPr bwMode="auto">
          <a:xfrm>
            <a:off x="6654800" y="2349500"/>
            <a:ext cx="1620838" cy="28438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1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10000"/>
              </a:lnSpc>
              <a:spcBef>
                <a:spcPct val="0"/>
              </a:spcBef>
            </a:pPr>
            <a:endParaRPr lang="en-US" sz="2400" dirty="0">
              <a:latin typeface="Times New Roman" panose="02020603050405020304" pitchFamily="18" charset="0"/>
              <a:cs typeface="Times New Roman" panose="02020603050405020304" pitchFamily="18" charset="0"/>
            </a:endParaRPr>
          </a:p>
          <a:p>
            <a:pPr>
              <a:lnSpc>
                <a:spcPct val="11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10000"/>
              </a:lnSpc>
              <a:spcBef>
                <a:spcPct val="0"/>
              </a:spcBef>
            </a:pPr>
            <a:endParaRPr lang="en-US" sz="2400" dirty="0">
              <a:latin typeface="Times New Roman" panose="02020603050405020304" pitchFamily="18" charset="0"/>
              <a:cs typeface="Times New Roman" panose="02020603050405020304" pitchFamily="18" charset="0"/>
            </a:endParaRPr>
          </a:p>
          <a:p>
            <a:pPr>
              <a:lnSpc>
                <a:spcPct val="110000"/>
              </a:lnSpc>
              <a:spcBef>
                <a:spcPct val="0"/>
              </a:spcBef>
            </a:pPr>
            <a:r>
              <a:rPr lang="en-US" sz="2400" dirty="0">
                <a:latin typeface="Times New Roman" panose="02020603050405020304" pitchFamily="18" charset="0"/>
                <a:cs typeface="Times New Roman" panose="02020603050405020304" pitchFamily="18" charset="0"/>
              </a:rPr>
              <a:t>Set</a:t>
            </a:r>
          </a:p>
          <a:p>
            <a:pPr>
              <a:lnSpc>
                <a:spcPct val="110000"/>
              </a:lnSpc>
              <a:spcBef>
                <a:spcPct val="0"/>
              </a:spcBef>
            </a:pPr>
            <a:endParaRPr lang="en-US" sz="2400" dirty="0">
              <a:latin typeface="Times New Roman" panose="02020603050405020304" pitchFamily="18" charset="0"/>
              <a:cs typeface="Times New Roman" panose="02020603050405020304" pitchFamily="18" charset="0"/>
            </a:endParaRPr>
          </a:p>
          <a:p>
            <a:pPr>
              <a:lnSpc>
                <a:spcPct val="110000"/>
              </a:lnSpc>
              <a:spcBef>
                <a:spcPct val="0"/>
              </a:spcBef>
            </a:pPr>
            <a:r>
              <a:rPr lang="en-US" sz="2400" dirty="0">
                <a:latin typeface="Times New Roman" panose="02020603050405020304" pitchFamily="18" charset="0"/>
                <a:cs typeface="Times New Roman" panose="02020603050405020304" pitchFamily="18" charset="0"/>
              </a:rPr>
              <a:t>Toggle</a:t>
            </a:r>
          </a:p>
        </p:txBody>
      </p:sp>
      <p:sp>
        <p:nvSpPr>
          <p:cNvPr id="24" name="AutoShape 71"/>
          <p:cNvSpPr>
            <a:spLocks/>
          </p:cNvSpPr>
          <p:nvPr/>
        </p:nvSpPr>
        <p:spPr bwMode="auto">
          <a:xfrm>
            <a:off x="6448425" y="2349500"/>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AutoShape 72"/>
          <p:cNvSpPr>
            <a:spLocks/>
          </p:cNvSpPr>
          <p:nvPr/>
        </p:nvSpPr>
        <p:spPr bwMode="auto">
          <a:xfrm>
            <a:off x="6448425" y="3148013"/>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6" name="AutoShape 73"/>
          <p:cNvSpPr>
            <a:spLocks/>
          </p:cNvSpPr>
          <p:nvPr/>
        </p:nvSpPr>
        <p:spPr bwMode="auto">
          <a:xfrm>
            <a:off x="6448425" y="3946525"/>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7" name="AutoShape 74"/>
          <p:cNvSpPr>
            <a:spLocks/>
          </p:cNvSpPr>
          <p:nvPr/>
        </p:nvSpPr>
        <p:spPr bwMode="auto">
          <a:xfrm>
            <a:off x="6448425" y="4787900"/>
            <a:ext cx="179388" cy="539750"/>
          </a:xfrm>
          <a:prstGeom prst="rightBrace">
            <a:avLst>
              <a:gd name="adj1" fmla="val 25074"/>
              <a:gd name="adj2" fmla="val 50000"/>
            </a:avLst>
          </a:prstGeom>
          <a:noFill/>
          <a:ln w="38100">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8" name="Rectangle 75"/>
          <p:cNvSpPr>
            <a:spLocks noChangeAspect="1" noChangeArrowheads="1"/>
          </p:cNvSpPr>
          <p:nvPr/>
        </p:nvSpPr>
        <p:spPr bwMode="auto">
          <a:xfrm>
            <a:off x="3813175" y="4724400"/>
            <a:ext cx="809625" cy="684213"/>
          </a:xfrm>
          <a:prstGeom prst="rect">
            <a:avLst/>
          </a:prstGeom>
          <a:noFill/>
          <a:ln w="38100" cap="rnd" algn="ctr">
            <a:solidFill>
              <a:schemeClr val="accent1"/>
            </a:solidFill>
            <a:prstDash val="sysDot"/>
            <a:miter lim="800000"/>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Tree>
    <p:extLst>
      <p:ext uri="{BB962C8B-B14F-4D97-AF65-F5344CB8AC3E}">
        <p14:creationId xmlns:p14="http://schemas.microsoft.com/office/powerpoint/2010/main" val="2838194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8"/>
                                        </p:tgtEl>
                                        <p:attrNameLst>
                                          <p:attrName>style.visibility</p:attrName>
                                        </p:attrNameLst>
                                      </p:cBhvr>
                                      <p:to>
                                        <p:strVal val="visible"/>
                                      </p:to>
                                    </p:set>
                                    <p:animEffect transition="in" filter="wipe(up)">
                                      <p:cBhvr>
                                        <p:cTn id="7" dur="500"/>
                                        <p:tgtEl>
                                          <p:spTgt spid="2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23">
                                            <p:txEl>
                                              <p:pRg st="6" end="6"/>
                                            </p:txEl>
                                          </p:spTgt>
                                        </p:tgtEl>
                                        <p:attrNameLst>
                                          <p:attrName>style.visibility</p:attrName>
                                        </p:attrNameLst>
                                      </p:cBhvr>
                                      <p:to>
                                        <p:strVal val="visible"/>
                                      </p:to>
                                    </p:set>
                                    <p:animEffect transition="in" filter="wipe(left)">
                                      <p:cBhvr>
                                        <p:cTn id="15" dur="500"/>
                                        <p:tgtEl>
                                          <p:spTgt spid="2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 Characteristic Equations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dirty="0">
                <a:latin typeface="Times New Roman" pitchFamily="18" charset="0"/>
                <a:cs typeface="Times New Roman" pitchFamily="18" charset="0"/>
              </a:rPr>
              <a:t>Analysis / Derivation</a:t>
            </a:r>
          </a:p>
        </p:txBody>
      </p:sp>
      <p:grpSp>
        <p:nvGrpSpPr>
          <p:cNvPr id="6" name="Group 4"/>
          <p:cNvGrpSpPr>
            <a:grpSpLocks/>
          </p:cNvGrpSpPr>
          <p:nvPr/>
        </p:nvGrpSpPr>
        <p:grpSpPr bwMode="auto">
          <a:xfrm>
            <a:off x="1331913" y="2617788"/>
            <a:ext cx="1619250" cy="1620837"/>
            <a:chOff x="2653" y="3067"/>
            <a:chExt cx="1020" cy="1021"/>
          </a:xfrm>
        </p:grpSpPr>
        <p:sp>
          <p:nvSpPr>
            <p:cNvPr id="7" name="Rectangle 5"/>
            <p:cNvSpPr>
              <a:spLocks noChangeArrowheads="1"/>
            </p:cNvSpPr>
            <p:nvPr/>
          </p:nvSpPr>
          <p:spPr bwMode="auto">
            <a:xfrm>
              <a:off x="2880" y="3067"/>
              <a:ext cx="567" cy="1021"/>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8" name="Rectangle 6"/>
            <p:cNvSpPr>
              <a:spLocks noChangeArrowheads="1"/>
            </p:cNvSpPr>
            <p:nvPr/>
          </p:nvSpPr>
          <p:spPr bwMode="auto">
            <a:xfrm>
              <a:off x="288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9" name="Line 7"/>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8"/>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9"/>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0"/>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12"/>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 name="Rectangle 13"/>
            <p:cNvSpPr>
              <a:spLocks noChangeArrowheads="1"/>
            </p:cNvSpPr>
            <p:nvPr/>
          </p:nvSpPr>
          <p:spPr bwMode="auto">
            <a:xfrm>
              <a:off x="322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solidFill>
                    <a:schemeClr val="accent2"/>
                  </a:solidFill>
                  <a:latin typeface="Times New Roman" panose="02020603050405020304" pitchFamily="18" charset="0"/>
                  <a:cs typeface="Times New Roman" panose="02020603050405020304" pitchFamily="18" charset="0"/>
                </a:rPr>
                <a:t>Q</a:t>
              </a:r>
            </a:p>
          </p:txBody>
        </p:sp>
        <p:sp>
          <p:nvSpPr>
            <p:cNvPr id="16" name="Oval 14"/>
            <p:cNvSpPr>
              <a:spLocks noChangeAspect="1" noChangeArrowheads="1"/>
            </p:cNvSpPr>
            <p:nvPr/>
          </p:nvSpPr>
          <p:spPr bwMode="auto">
            <a:xfrm>
              <a:off x="3447" y="3819"/>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7" name="Group 15"/>
            <p:cNvGrpSpPr>
              <a:grpSpLocks/>
            </p:cNvGrpSpPr>
            <p:nvPr/>
          </p:nvGrpSpPr>
          <p:grpSpPr bwMode="auto">
            <a:xfrm>
              <a:off x="3220" y="3760"/>
              <a:ext cx="227" cy="214"/>
              <a:chOff x="5034" y="1492"/>
              <a:chExt cx="227" cy="214"/>
            </a:xfrm>
          </p:grpSpPr>
          <p:sp>
            <p:nvSpPr>
              <p:cNvPr id="20" name="Rectangle 16"/>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21" name="Line 1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18" name="Line 18"/>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Rectangle 19"/>
            <p:cNvSpPr>
              <a:spLocks noChangeArrowheads="1"/>
            </p:cNvSpPr>
            <p:nvPr/>
          </p:nvSpPr>
          <p:spPr bwMode="auto">
            <a:xfrm>
              <a:off x="2880" y="3767"/>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graphicFrame>
        <p:nvGraphicFramePr>
          <p:cNvPr id="22" name="Group 20"/>
          <p:cNvGraphicFramePr>
            <a:graphicFrameLocks noGrp="1"/>
          </p:cNvGraphicFramePr>
          <p:nvPr>
            <p:extLst>
              <p:ext uri="{D42A27DB-BD31-4B8C-83A1-F6EECF244321}">
                <p14:modId xmlns:p14="http://schemas.microsoft.com/office/powerpoint/2010/main" val="943523430"/>
              </p:ext>
            </p:extLst>
          </p:nvPr>
        </p:nvGraphicFramePr>
        <p:xfrm>
          <a:off x="3671888" y="1808163"/>
          <a:ext cx="2700337" cy="36576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gridCol w="1081087">
                  <a:extLst>
                    <a:ext uri="{9D8B030D-6E8A-4147-A177-3AD203B41FA5}">
                      <a16:colId xmlns:a16="http://schemas.microsoft.com/office/drawing/2014/main" val="20003"/>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K</a:t>
                      </a:r>
                    </a:p>
                  </a:txBody>
                  <a:tcPr marL="0" marR="0" marT="0" marB="0" anchor="ctr" horzOverflow="overflow">
                    <a:lnL>
                      <a:noFill/>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graphicFrame>
        <p:nvGraphicFramePr>
          <p:cNvPr id="23" name="Group 70"/>
          <p:cNvGraphicFramePr>
            <a:graphicFrameLocks noGrp="1"/>
          </p:cNvGraphicFramePr>
          <p:nvPr>
            <p:extLst>
              <p:ext uri="{D42A27DB-BD31-4B8C-83A1-F6EECF244321}">
                <p14:modId xmlns:p14="http://schemas.microsoft.com/office/powerpoint/2010/main" val="3368383108"/>
              </p:ext>
            </p:extLst>
          </p:nvPr>
        </p:nvGraphicFramePr>
        <p:xfrm>
          <a:off x="6551613" y="2660650"/>
          <a:ext cx="2159000" cy="1538287"/>
        </p:xfrm>
        <a:graphic>
          <a:graphicData uri="http://schemas.openxmlformats.org/drawingml/2006/table">
            <a:tbl>
              <a:tblPr/>
              <a:tblGrid>
                <a:gridCol w="130175">
                  <a:extLst>
                    <a:ext uri="{9D8B030D-6E8A-4147-A177-3AD203B41FA5}">
                      <a16:colId xmlns:a16="http://schemas.microsoft.com/office/drawing/2014/main" val="20000"/>
                    </a:ext>
                  </a:extLst>
                </a:gridCol>
                <a:gridCol w="131762">
                  <a:extLst>
                    <a:ext uri="{9D8B030D-6E8A-4147-A177-3AD203B41FA5}">
                      <a16:colId xmlns:a16="http://schemas.microsoft.com/office/drawing/2014/main" val="20001"/>
                    </a:ext>
                  </a:extLst>
                </a:gridCol>
                <a:gridCol w="474663">
                  <a:extLst>
                    <a:ext uri="{9D8B030D-6E8A-4147-A177-3AD203B41FA5}">
                      <a16:colId xmlns:a16="http://schemas.microsoft.com/office/drawing/2014/main" val="20002"/>
                    </a:ext>
                  </a:extLst>
                </a:gridCol>
                <a:gridCol w="474662">
                  <a:extLst>
                    <a:ext uri="{9D8B030D-6E8A-4147-A177-3AD203B41FA5}">
                      <a16:colId xmlns:a16="http://schemas.microsoft.com/office/drawing/2014/main" val="20003"/>
                    </a:ext>
                  </a:extLst>
                </a:gridCol>
                <a:gridCol w="473075">
                  <a:extLst>
                    <a:ext uri="{9D8B030D-6E8A-4147-A177-3AD203B41FA5}">
                      <a16:colId xmlns:a16="http://schemas.microsoft.com/office/drawing/2014/main" val="20004"/>
                    </a:ext>
                  </a:extLst>
                </a:gridCol>
                <a:gridCol w="474663">
                  <a:extLst>
                    <a:ext uri="{9D8B030D-6E8A-4147-A177-3AD203B41FA5}">
                      <a16:colId xmlns:a16="http://schemas.microsoft.com/office/drawing/2014/main" val="20005"/>
                    </a:ext>
                  </a:extLst>
                </a:gridCol>
              </a:tblGrid>
              <a:tr h="152432">
                <a:tc rowSpan="2"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1"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a:noFill/>
                    </a:lnR>
                    <a:lnT cap="flat">
                      <a:noFill/>
                    </a:lnT>
                    <a:lnB>
                      <a:noFill/>
                    </a:lnB>
                    <a:lnTlToBr>
                      <a:noFill/>
                    </a:lnTlToBr>
                    <a:lnBlToTr>
                      <a:noFill/>
                    </a:lnBlToTr>
                    <a:noFill/>
                  </a:tcPr>
                </a:tc>
                <a:tc rowSpan="2" hMerge="1">
                  <a:txBody>
                    <a:bodyPr/>
                    <a:lstStyle/>
                    <a:p>
                      <a:endParaRPr lang="en-US"/>
                    </a:p>
                  </a:txBody>
                  <a:tcPr/>
                </a:tc>
                <a:tc row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a:noFill/>
                    </a:lnR>
                    <a:lnT cap="flat">
                      <a:noFill/>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8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a:noFill/>
                    </a:lnR>
                    <a:lnT cap="flat">
                      <a:noFill/>
                    </a:lnT>
                    <a:lnB>
                      <a:noFill/>
                    </a:lnB>
                    <a:lnTlToBr>
                      <a:noFill/>
                    </a:lnTlToBr>
                    <a:lnBlToTr>
                      <a:noFill/>
                    </a:lnBlToTr>
                    <a:noFill/>
                  </a:tcPr>
                </a:tc>
                <a:tc rowSpan="2"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K</a:t>
                      </a:r>
                    </a:p>
                  </a:txBody>
                  <a:tcPr marL="0" marR="0" marT="0" marB="0" horzOverflow="overflow">
                    <a:lnL>
                      <a:noFill/>
                    </a:lnL>
                    <a:lnR cap="flat">
                      <a:noFill/>
                    </a:lnR>
                    <a:lnT cap="flat">
                      <a:noFill/>
                    </a:lnT>
                    <a:lnB w="57150" cap="flat" cmpd="sng" algn="ctr">
                      <a:solidFill>
                        <a:schemeClr val="tx1"/>
                      </a:solidFill>
                      <a:prstDash val="solid"/>
                      <a:round/>
                      <a:headEnd type="none" w="med" len="med"/>
                      <a:tailEnd type="none" w="med" len="med"/>
                    </a:lnB>
                    <a:lnTlToBr>
                      <a:noFill/>
                    </a:lnTlToBr>
                    <a:lnBlToTr>
                      <a:noFill/>
                    </a:lnBlToTr>
                    <a:noFill/>
                  </a:tcPr>
                </a:tc>
                <a:tc rowSpan="2" hMerge="1">
                  <a:txBody>
                    <a:bodyPr/>
                    <a:lstStyle/>
                    <a:p>
                      <a:endParaRPr lang="en-US"/>
                    </a:p>
                  </a:txBody>
                  <a:tcPr/>
                </a:tc>
                <a:extLst>
                  <a:ext uri="{0D108BD9-81ED-4DB2-BD59-A6C34878D82A}">
                    <a16:rowId xmlns:a16="http://schemas.microsoft.com/office/drawing/2014/main" val="10000"/>
                  </a:ext>
                </a:extLst>
              </a:tr>
              <a:tr h="213404">
                <a:tc gridSpan="2" vMerge="1">
                  <a:txBody>
                    <a:bodyPr/>
                    <a:lstStyle/>
                    <a:p>
                      <a:endParaRPr lang="en-US"/>
                    </a:p>
                  </a:txBody>
                  <a:tcPr/>
                </a:tc>
                <a:tc hMerge="1" vMerge="1">
                  <a:txBody>
                    <a:bodyPr/>
                    <a:lstStyle/>
                    <a:p>
                      <a:endParaRPr lang="en-US"/>
                    </a:p>
                  </a:txBody>
                  <a:tcPr/>
                </a:tc>
                <a:tc v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8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w="12700" cap="flat" cmpd="sng" algn="ctr">
                      <a:solidFill>
                        <a:schemeClr val="tx1"/>
                      </a:solidFill>
                      <a:prstDash val="solid"/>
                      <a:round/>
                      <a:headEnd type="none" w="med" len="med"/>
                      <a:tailEnd type="none" w="med" len="med"/>
                    </a:lnR>
                    <a:lnT>
                      <a:noFill/>
                    </a:lnT>
                    <a:lnB w="19050" cap="flat" cmpd="sng" algn="ctr">
                      <a:solidFill>
                        <a:schemeClr val="tx1"/>
                      </a:solidFill>
                      <a:prstDash val="solid"/>
                      <a:round/>
                      <a:headEnd type="none" w="med" len="med"/>
                      <a:tailEnd type="none" w="med" len="med"/>
                    </a:lnB>
                    <a:lnTlToBr>
                      <a:noFill/>
                    </a:lnTlToBr>
                    <a:lnBlToTr>
                      <a:noFill/>
                    </a:lnBlToTr>
                    <a:noFill/>
                  </a:tcPr>
                </a:tc>
                <a:tc gridSpan="2" vMerge="1">
                  <a:txBody>
                    <a:bodyPr/>
                    <a:lstStyle/>
                    <a:p>
                      <a:endParaRPr lang="en-US"/>
                    </a:p>
                  </a:txBody>
                  <a:tcPr/>
                </a:tc>
                <a:tc hMerge="1" vMerge="1">
                  <a:txBody>
                    <a:bodyPr/>
                    <a:lstStyle/>
                    <a:p>
                      <a:endParaRPr lang="en-US"/>
                    </a:p>
                  </a:txBody>
                  <a:tcPr/>
                </a:tc>
                <a:extLst>
                  <a:ext uri="{0D108BD9-81ED-4DB2-BD59-A6C34878D82A}">
                    <a16:rowId xmlns:a16="http://schemas.microsoft.com/office/drawing/2014/main" val="10001"/>
                  </a:ext>
                </a:extLst>
              </a:tr>
              <a:tr h="403308">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8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a:noFill/>
                    </a:lnR>
                    <a:lnT>
                      <a:noFill/>
                    </a:lnT>
                    <a:lnB>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8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w="1905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190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009900"/>
                          </a:solidFill>
                          <a:effectLst/>
                          <a:latin typeface="Times New Roman" pitchFamily="18" charset="0"/>
                          <a:cs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3308">
                <a:tc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J</a:t>
                      </a:r>
                    </a:p>
                  </a:txBody>
                  <a:tcPr marL="0" marR="0" marT="0" marB="0" anchor="ctr" horzOverflow="overflow">
                    <a:lnL cap="flat">
                      <a:noFill/>
                    </a:lnL>
                    <a:lnR w="57150" cap="flat" cmpd="sng" algn="ctr">
                      <a:solidFill>
                        <a:schemeClr val="tx1"/>
                      </a:solidFill>
                      <a:prstDash val="solid"/>
                      <a:round/>
                      <a:headEnd type="none" w="med" len="med"/>
                      <a:tailEnd type="none" w="med" len="med"/>
                    </a:lnR>
                    <a:lnT>
                      <a:noFill/>
                    </a:lnT>
                    <a:lnB>
                      <a:noFill/>
                    </a:lnB>
                    <a:lnTlToBr>
                      <a:noFill/>
                    </a:lnTlToBr>
                    <a:lnBlToTr>
                      <a:noFill/>
                    </a:lnBlToTr>
                    <a:noFill/>
                  </a:tcPr>
                </a:tc>
                <a:tc h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009900"/>
                          </a:solidFill>
                          <a:effectLst/>
                          <a:latin typeface="Times New Roman" pitchFamily="18" charset="0"/>
                          <a:cs typeface="Times New Roman" pitchFamily="18" charset="0"/>
                        </a:rPr>
                        <a:t>1</a:t>
                      </a:r>
                    </a:p>
                  </a:txBody>
                  <a:tcPr marL="0" marR="0" marT="0" marB="0" anchor="ctr" horzOverflow="overflow">
                    <a:lnL w="5715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009900"/>
                          </a:solidFill>
                          <a:effectLst/>
                          <a:latin typeface="Times New Roman" pitchFamily="18" charset="0"/>
                          <a:cs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009900"/>
                          </a:solidFill>
                          <a:effectLst/>
                          <a:latin typeface="Times New Roman" pitchFamily="18" charset="0"/>
                          <a:cs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65134">
                <a:tc rowSpan="2"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24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cap="flat">
                      <a:noFill/>
                    </a:lnL>
                    <a:lnR>
                      <a:noFill/>
                    </a:lnR>
                    <a:lnT>
                      <a:noFill/>
                    </a:lnT>
                    <a:lnB cap="flat">
                      <a:noFill/>
                    </a:lnB>
                    <a:lnTlToBr>
                      <a:noFill/>
                    </a:lnTlToBr>
                    <a:lnBlToTr>
                      <a:noFill/>
                    </a:lnBlToTr>
                    <a:noFill/>
                  </a:tcPr>
                </a:tc>
                <a:tc rowSpan="2" h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8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w="1270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a:noFill/>
                    </a:lnB>
                    <a:lnTlToBr>
                      <a:noFill/>
                    </a:lnTlToBr>
                    <a:lnBlToTr>
                      <a:noFill/>
                    </a:lnBlToTr>
                    <a:noFill/>
                  </a:tcPr>
                </a:tc>
                <a:tc rowSpan="2" gridSpan="2">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Q</a:t>
                      </a:r>
                    </a:p>
                  </a:txBody>
                  <a:tcPr marL="0" marR="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cap="flat">
                      <a:noFill/>
                    </a:lnB>
                    <a:lnTlToBr>
                      <a:noFill/>
                    </a:lnTlToBr>
                    <a:lnBlToTr>
                      <a:noFill/>
                    </a:lnBlToTr>
                    <a:noFill/>
                  </a:tcPr>
                </a:tc>
                <a:tc rowSpan="2" h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8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cap="flat">
                      <a:noFill/>
                    </a:lnR>
                    <a:lnT w="19050" cap="flat" cmpd="sng" algn="ctr">
                      <a:solidFill>
                        <a:schemeClr val="tx1"/>
                      </a:solidFill>
                      <a:prstDash val="solid"/>
                      <a:round/>
                      <a:headEnd type="none" w="med" len="med"/>
                      <a:tailEnd type="none" w="med" len="med"/>
                    </a:lnT>
                    <a:lnB>
                      <a:noFill/>
                    </a:lnB>
                    <a:lnTlToBr>
                      <a:noFill/>
                    </a:lnTlToBr>
                    <a:lnBlToTr>
                      <a:noFill/>
                    </a:lnBlToTr>
                    <a:noFill/>
                  </a:tcPr>
                </a:tc>
                <a:extLst>
                  <a:ext uri="{0D108BD9-81ED-4DB2-BD59-A6C34878D82A}">
                    <a16:rowId xmlns:a16="http://schemas.microsoft.com/office/drawing/2014/main" val="10004"/>
                  </a:ext>
                </a:extLst>
              </a:tr>
              <a:tr h="200701">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8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a:noFill/>
                    </a:lnR>
                    <a:lnT>
                      <a:noFill/>
                    </a:lnT>
                    <a:lnB cap="flat">
                      <a:noFill/>
                    </a:lnB>
                    <a:lnTlToBr>
                      <a:noFill/>
                    </a:lnTlToBr>
                    <a:lnBlToTr>
                      <a:noFill/>
                    </a:lnBlToTr>
                    <a:noFill/>
                  </a:tcPr>
                </a:tc>
                <a:tc gridSpan="2" vMerge="1">
                  <a:txBody>
                    <a:bodyPr/>
                    <a:lstStyle/>
                    <a:p>
                      <a:endParaRPr lang="en-US"/>
                    </a:p>
                  </a:txBody>
                  <a:tcPr/>
                </a:tc>
                <a:tc hMerge="1" vMerge="1">
                  <a:txBody>
                    <a:bodyPr/>
                    <a:lstStyle/>
                    <a:p>
                      <a:endParaRPr lang="en-US"/>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800" b="1"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anchor="ctr" horzOverflow="overflow">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4" name="AutoShape 119"/>
          <p:cNvSpPr>
            <a:spLocks noChangeArrowheads="1"/>
          </p:cNvSpPr>
          <p:nvPr/>
        </p:nvSpPr>
        <p:spPr bwMode="auto">
          <a:xfrm>
            <a:off x="7335838" y="3067050"/>
            <a:ext cx="336550" cy="719138"/>
          </a:xfrm>
          <a:prstGeom prst="roundRect">
            <a:avLst>
              <a:gd name="adj" fmla="val 16667"/>
            </a:avLst>
          </a:prstGeom>
          <a:noFill/>
          <a:ln w="28575" algn="ctr">
            <a:solidFill>
              <a:schemeClr val="accent1"/>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AutoShape 120"/>
          <p:cNvSpPr>
            <a:spLocks/>
          </p:cNvSpPr>
          <p:nvPr/>
        </p:nvSpPr>
        <p:spPr bwMode="auto">
          <a:xfrm flipH="1">
            <a:off x="6732588" y="3476625"/>
            <a:ext cx="436562" cy="319088"/>
          </a:xfrm>
          <a:prstGeom prst="leftBracket">
            <a:avLst>
              <a:gd name="adj" fmla="val 7352"/>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6" name="AutoShape 121"/>
          <p:cNvSpPr>
            <a:spLocks/>
          </p:cNvSpPr>
          <p:nvPr/>
        </p:nvSpPr>
        <p:spPr bwMode="auto">
          <a:xfrm>
            <a:off x="8339138" y="3476625"/>
            <a:ext cx="500062" cy="315913"/>
          </a:xfrm>
          <a:prstGeom prst="leftBracket">
            <a:avLst>
              <a:gd name="adj" fmla="val 7352"/>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7" name="Rectangle 122"/>
          <p:cNvSpPr>
            <a:spLocks noChangeArrowheads="1"/>
          </p:cNvSpPr>
          <p:nvPr/>
        </p:nvSpPr>
        <p:spPr bwMode="auto">
          <a:xfrm>
            <a:off x="3851275" y="5768975"/>
            <a:ext cx="2520950" cy="404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lnSpc>
                <a:spcPct val="120000"/>
              </a:lnSpc>
              <a:spcBef>
                <a:spcPct val="0"/>
              </a:spcBef>
            </a:pPr>
            <a:r>
              <a:rPr lang="en-US" sz="2400" i="1" dirty="0">
                <a:latin typeface="Times New Roman" panose="02020603050405020304" pitchFamily="18" charset="0"/>
                <a:cs typeface="Times New Roman" panose="02020603050405020304" pitchFamily="18" charset="0"/>
              </a:rPr>
              <a:t>Q</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t</a:t>
            </a:r>
            <a:r>
              <a:rPr lang="en-US" sz="2400" dirty="0">
                <a:latin typeface="Times New Roman" panose="02020603050405020304" pitchFamily="18" charset="0"/>
                <a:cs typeface="Times New Roman" panose="02020603050405020304" pitchFamily="18" charset="0"/>
              </a:rPr>
              <a:t>+1) </a:t>
            </a:r>
            <a:r>
              <a:rPr lang="en-US" sz="2400" dirty="0">
                <a:solidFill>
                  <a:schemeClr val="accent1"/>
                </a:solidFill>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JQ’ </a:t>
            </a:r>
            <a:r>
              <a:rPr lang="en-US" sz="2400" dirty="0">
                <a:latin typeface="Times New Roman" panose="02020603050405020304" pitchFamily="18" charset="0"/>
                <a:cs typeface="Times New Roman" panose="02020603050405020304" pitchFamily="18" charset="0"/>
              </a:rPr>
              <a:t>+</a:t>
            </a:r>
            <a:r>
              <a:rPr lang="en-US" sz="2400" i="1" dirty="0">
                <a:latin typeface="Times New Roman" panose="02020603050405020304" pitchFamily="18" charset="0"/>
                <a:cs typeface="Times New Roman" panose="02020603050405020304" pitchFamily="18" charset="0"/>
              </a:rPr>
              <a:t> K’Q</a:t>
            </a:r>
          </a:p>
        </p:txBody>
      </p:sp>
    </p:spTree>
    <p:extLst>
      <p:ext uri="{BB962C8B-B14F-4D97-AF65-F5344CB8AC3E}">
        <p14:creationId xmlns:p14="http://schemas.microsoft.com/office/powerpoint/2010/main" val="21172588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 Characteristic Tables</a:t>
            </a:r>
          </a:p>
        </p:txBody>
      </p:sp>
      <p:grpSp>
        <p:nvGrpSpPr>
          <p:cNvPr id="5" name="Group 3"/>
          <p:cNvGrpSpPr>
            <a:grpSpLocks/>
          </p:cNvGrpSpPr>
          <p:nvPr/>
        </p:nvGrpSpPr>
        <p:grpSpPr bwMode="auto">
          <a:xfrm>
            <a:off x="1331913" y="1268413"/>
            <a:ext cx="1619250" cy="1439862"/>
            <a:chOff x="4467" y="913"/>
            <a:chExt cx="1020" cy="907"/>
          </a:xfrm>
        </p:grpSpPr>
        <p:sp>
          <p:nvSpPr>
            <p:cNvPr id="6" name="Rectangle 4"/>
            <p:cNvSpPr>
              <a:spLocks noChangeArrowheads="1"/>
            </p:cNvSpPr>
            <p:nvPr/>
          </p:nvSpPr>
          <p:spPr bwMode="auto">
            <a:xfrm>
              <a:off x="4694" y="913"/>
              <a:ext cx="567" cy="907"/>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7" name="Rectangle 5"/>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D</a:t>
              </a:r>
            </a:p>
          </p:txBody>
        </p:sp>
        <p:sp>
          <p:nvSpPr>
            <p:cNvPr id="8" name="Line 6"/>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7"/>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8"/>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9"/>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0"/>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Rectangle 12"/>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5" name="Oval 13"/>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6" name="Group 14"/>
            <p:cNvGrpSpPr>
              <a:grpSpLocks/>
            </p:cNvGrpSpPr>
            <p:nvPr/>
          </p:nvGrpSpPr>
          <p:grpSpPr bwMode="auto">
            <a:xfrm>
              <a:off x="5034" y="1492"/>
              <a:ext cx="227" cy="214"/>
              <a:chOff x="5034" y="1492"/>
              <a:chExt cx="227" cy="214"/>
            </a:xfrm>
          </p:grpSpPr>
          <p:sp>
            <p:nvSpPr>
              <p:cNvPr id="17" name="Rectangle 15"/>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8" name="Line 16"/>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aphicFrame>
        <p:nvGraphicFramePr>
          <p:cNvPr id="19" name="Group 17"/>
          <p:cNvGraphicFramePr>
            <a:graphicFrameLocks noGrp="1"/>
          </p:cNvGraphicFramePr>
          <p:nvPr>
            <p:extLst>
              <p:ext uri="{D42A27DB-BD31-4B8C-83A1-F6EECF244321}">
                <p14:modId xmlns:p14="http://schemas.microsoft.com/office/powerpoint/2010/main" val="3429338689"/>
              </p:ext>
            </p:extLst>
          </p:nvPr>
        </p:nvGraphicFramePr>
        <p:xfrm>
          <a:off x="4030663" y="1309688"/>
          <a:ext cx="1800225" cy="1219200"/>
        </p:xfrm>
        <a:graphic>
          <a:graphicData uri="http://schemas.openxmlformats.org/drawingml/2006/table">
            <a:tbl>
              <a:tblPr/>
              <a:tblGrid>
                <a:gridCol w="53975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D</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 name="Rectangle 31"/>
          <p:cNvSpPr>
            <a:spLocks noChangeArrowheads="1"/>
          </p:cNvSpPr>
          <p:nvPr/>
        </p:nvSpPr>
        <p:spPr bwMode="auto">
          <a:xfrm>
            <a:off x="6192838" y="1652588"/>
            <a:ext cx="162083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Set</a:t>
            </a:r>
          </a:p>
        </p:txBody>
      </p:sp>
      <p:graphicFrame>
        <p:nvGraphicFramePr>
          <p:cNvPr id="21" name="Group 32"/>
          <p:cNvGraphicFramePr>
            <a:graphicFrameLocks noGrp="1"/>
          </p:cNvGraphicFramePr>
          <p:nvPr>
            <p:extLst>
              <p:ext uri="{D42A27DB-BD31-4B8C-83A1-F6EECF244321}">
                <p14:modId xmlns:p14="http://schemas.microsoft.com/office/powerpoint/2010/main" val="3257641513"/>
              </p:ext>
            </p:extLst>
          </p:nvPr>
        </p:nvGraphicFramePr>
        <p:xfrm>
          <a:off x="3851275" y="2889250"/>
          <a:ext cx="2160588" cy="20320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K</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Rectangle 57"/>
          <p:cNvSpPr>
            <a:spLocks noChangeArrowheads="1"/>
          </p:cNvSpPr>
          <p:nvPr/>
        </p:nvSpPr>
        <p:spPr bwMode="auto">
          <a:xfrm>
            <a:off x="6192838" y="3168650"/>
            <a:ext cx="1620837" cy="17727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Set</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Toggle</a:t>
            </a:r>
          </a:p>
        </p:txBody>
      </p:sp>
      <p:grpSp>
        <p:nvGrpSpPr>
          <p:cNvPr id="23" name="Group 58"/>
          <p:cNvGrpSpPr>
            <a:grpSpLocks/>
          </p:cNvGrpSpPr>
          <p:nvPr/>
        </p:nvGrpSpPr>
        <p:grpSpPr bwMode="auto">
          <a:xfrm>
            <a:off x="1331913" y="3068638"/>
            <a:ext cx="1619250" cy="1620837"/>
            <a:chOff x="2653" y="3067"/>
            <a:chExt cx="1020" cy="1021"/>
          </a:xfrm>
        </p:grpSpPr>
        <p:sp>
          <p:nvSpPr>
            <p:cNvPr id="24" name="Rectangle 59"/>
            <p:cNvSpPr>
              <a:spLocks noChangeArrowheads="1"/>
            </p:cNvSpPr>
            <p:nvPr/>
          </p:nvSpPr>
          <p:spPr bwMode="auto">
            <a:xfrm>
              <a:off x="2880" y="3067"/>
              <a:ext cx="567" cy="1021"/>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Rectangle 60"/>
            <p:cNvSpPr>
              <a:spLocks noChangeArrowheads="1"/>
            </p:cNvSpPr>
            <p:nvPr/>
          </p:nvSpPr>
          <p:spPr bwMode="auto">
            <a:xfrm>
              <a:off x="288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26" name="Line 61"/>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 name="Line 62"/>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Line 63"/>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64"/>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65"/>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66"/>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Rectangle 67"/>
            <p:cNvSpPr>
              <a:spLocks noChangeArrowheads="1"/>
            </p:cNvSpPr>
            <p:nvPr/>
          </p:nvSpPr>
          <p:spPr bwMode="auto">
            <a:xfrm>
              <a:off x="322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33" name="Oval 68"/>
            <p:cNvSpPr>
              <a:spLocks noChangeAspect="1" noChangeArrowheads="1"/>
            </p:cNvSpPr>
            <p:nvPr/>
          </p:nvSpPr>
          <p:spPr bwMode="auto">
            <a:xfrm>
              <a:off x="3447" y="3819"/>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34" name="Group 69"/>
            <p:cNvGrpSpPr>
              <a:grpSpLocks/>
            </p:cNvGrpSpPr>
            <p:nvPr/>
          </p:nvGrpSpPr>
          <p:grpSpPr bwMode="auto">
            <a:xfrm>
              <a:off x="3220" y="3760"/>
              <a:ext cx="227" cy="214"/>
              <a:chOff x="5034" y="1492"/>
              <a:chExt cx="227" cy="214"/>
            </a:xfrm>
          </p:grpSpPr>
          <p:sp>
            <p:nvSpPr>
              <p:cNvPr id="37" name="Rectangle 70"/>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38" name="Line 71"/>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5" name="Line 72"/>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 name="Rectangle 73"/>
            <p:cNvSpPr>
              <a:spLocks noChangeArrowheads="1"/>
            </p:cNvSpPr>
            <p:nvPr/>
          </p:nvSpPr>
          <p:spPr bwMode="auto">
            <a:xfrm>
              <a:off x="2880" y="3767"/>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grpSp>
        <p:nvGrpSpPr>
          <p:cNvPr id="39" name="Group 74"/>
          <p:cNvGrpSpPr>
            <a:grpSpLocks/>
          </p:cNvGrpSpPr>
          <p:nvPr/>
        </p:nvGrpSpPr>
        <p:grpSpPr bwMode="auto">
          <a:xfrm>
            <a:off x="1331913" y="5049838"/>
            <a:ext cx="1619250" cy="1439862"/>
            <a:chOff x="4467" y="913"/>
            <a:chExt cx="1020" cy="907"/>
          </a:xfrm>
        </p:grpSpPr>
        <p:sp>
          <p:nvSpPr>
            <p:cNvPr id="40" name="Rectangle 75"/>
            <p:cNvSpPr>
              <a:spLocks noChangeArrowheads="1"/>
            </p:cNvSpPr>
            <p:nvPr/>
          </p:nvSpPr>
          <p:spPr bwMode="auto">
            <a:xfrm>
              <a:off x="4694" y="913"/>
              <a:ext cx="567" cy="907"/>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41" name="Rectangle 76"/>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T</a:t>
              </a:r>
            </a:p>
          </p:txBody>
        </p:sp>
        <p:sp>
          <p:nvSpPr>
            <p:cNvPr id="42" name="Line 77"/>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78"/>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79"/>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 name="Line 80"/>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81"/>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82"/>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8" name="Rectangle 83"/>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49" name="Oval 84"/>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50" name="Group 85"/>
            <p:cNvGrpSpPr>
              <a:grpSpLocks/>
            </p:cNvGrpSpPr>
            <p:nvPr/>
          </p:nvGrpSpPr>
          <p:grpSpPr bwMode="auto">
            <a:xfrm>
              <a:off x="5034" y="1492"/>
              <a:ext cx="227" cy="214"/>
              <a:chOff x="5034" y="1492"/>
              <a:chExt cx="227" cy="214"/>
            </a:xfrm>
          </p:grpSpPr>
          <p:sp>
            <p:nvSpPr>
              <p:cNvPr id="51" name="Rectangle 86"/>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52" name="Line 8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aphicFrame>
        <p:nvGraphicFramePr>
          <p:cNvPr id="53" name="Group 88"/>
          <p:cNvGraphicFramePr>
            <a:graphicFrameLocks noGrp="1"/>
          </p:cNvGraphicFramePr>
          <p:nvPr>
            <p:extLst>
              <p:ext uri="{D42A27DB-BD31-4B8C-83A1-F6EECF244321}">
                <p14:modId xmlns:p14="http://schemas.microsoft.com/office/powerpoint/2010/main" val="4125772457"/>
              </p:ext>
            </p:extLst>
          </p:nvPr>
        </p:nvGraphicFramePr>
        <p:xfrm>
          <a:off x="4030663" y="5270500"/>
          <a:ext cx="1800225" cy="1219200"/>
        </p:xfrm>
        <a:graphic>
          <a:graphicData uri="http://schemas.openxmlformats.org/drawingml/2006/table">
            <a:tbl>
              <a:tblPr/>
              <a:tblGrid>
                <a:gridCol w="53975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4" name="Rectangle 102"/>
          <p:cNvSpPr>
            <a:spLocks noChangeArrowheads="1"/>
          </p:cNvSpPr>
          <p:nvPr/>
        </p:nvSpPr>
        <p:spPr bwMode="auto">
          <a:xfrm>
            <a:off x="6192838" y="5613400"/>
            <a:ext cx="1620837" cy="8863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Toggle</a:t>
            </a:r>
          </a:p>
        </p:txBody>
      </p:sp>
    </p:spTree>
    <p:extLst>
      <p:ext uri="{BB962C8B-B14F-4D97-AF65-F5344CB8AC3E}">
        <p14:creationId xmlns:p14="http://schemas.microsoft.com/office/powerpoint/2010/main" val="1872046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up)">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up)">
                                      <p:cBhvr>
                                        <p:cTn id="35" dur="500"/>
                                        <p:tgtEl>
                                          <p:spTgt spid="5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up)">
                                      <p:cBhvr>
                                        <p:cTn id="3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5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Flip-Flop Characteristic Equations</a:t>
            </a:r>
          </a:p>
        </p:txBody>
      </p:sp>
      <p:grpSp>
        <p:nvGrpSpPr>
          <p:cNvPr id="5" name="Group 3"/>
          <p:cNvGrpSpPr>
            <a:grpSpLocks/>
          </p:cNvGrpSpPr>
          <p:nvPr/>
        </p:nvGrpSpPr>
        <p:grpSpPr bwMode="auto">
          <a:xfrm>
            <a:off x="1331913" y="1268413"/>
            <a:ext cx="1619250" cy="1439862"/>
            <a:chOff x="4467" y="913"/>
            <a:chExt cx="1020" cy="907"/>
          </a:xfrm>
        </p:grpSpPr>
        <p:sp>
          <p:nvSpPr>
            <p:cNvPr id="6" name="Rectangle 4"/>
            <p:cNvSpPr>
              <a:spLocks noChangeArrowheads="1"/>
            </p:cNvSpPr>
            <p:nvPr/>
          </p:nvSpPr>
          <p:spPr bwMode="auto">
            <a:xfrm>
              <a:off x="4694" y="913"/>
              <a:ext cx="567" cy="907"/>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7" name="Rectangle 5"/>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D</a:t>
              </a:r>
            </a:p>
          </p:txBody>
        </p:sp>
        <p:sp>
          <p:nvSpPr>
            <p:cNvPr id="8" name="Line 6"/>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7"/>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8"/>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9"/>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0"/>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Rectangle 12"/>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5" name="Oval 13"/>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6" name="Group 14"/>
            <p:cNvGrpSpPr>
              <a:grpSpLocks/>
            </p:cNvGrpSpPr>
            <p:nvPr/>
          </p:nvGrpSpPr>
          <p:grpSpPr bwMode="auto">
            <a:xfrm>
              <a:off x="5034" y="1492"/>
              <a:ext cx="227" cy="214"/>
              <a:chOff x="5034" y="1492"/>
              <a:chExt cx="227" cy="214"/>
            </a:xfrm>
          </p:grpSpPr>
          <p:sp>
            <p:nvSpPr>
              <p:cNvPr id="17" name="Rectangle 15"/>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8" name="Line 16"/>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aphicFrame>
        <p:nvGraphicFramePr>
          <p:cNvPr id="19" name="Group 17"/>
          <p:cNvGraphicFramePr>
            <a:graphicFrameLocks noGrp="1"/>
          </p:cNvGraphicFramePr>
          <p:nvPr>
            <p:extLst>
              <p:ext uri="{D42A27DB-BD31-4B8C-83A1-F6EECF244321}">
                <p14:modId xmlns:p14="http://schemas.microsoft.com/office/powerpoint/2010/main" val="3569581542"/>
              </p:ext>
            </p:extLst>
          </p:nvPr>
        </p:nvGraphicFramePr>
        <p:xfrm>
          <a:off x="4030663" y="1309688"/>
          <a:ext cx="1800225" cy="1219200"/>
        </p:xfrm>
        <a:graphic>
          <a:graphicData uri="http://schemas.openxmlformats.org/drawingml/2006/table">
            <a:tbl>
              <a:tblPr/>
              <a:tblGrid>
                <a:gridCol w="53975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D</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 name="Rectangle 31"/>
          <p:cNvSpPr>
            <a:spLocks noChangeArrowheads="1"/>
          </p:cNvSpPr>
          <p:nvPr/>
        </p:nvSpPr>
        <p:spPr bwMode="auto">
          <a:xfrm>
            <a:off x="6372225" y="1808163"/>
            <a:ext cx="162083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lnSpc>
                <a:spcPct val="120000"/>
              </a:lnSpc>
              <a:spcBef>
                <a:spcPct val="0"/>
              </a:spcBef>
            </a:pPr>
            <a:r>
              <a:rPr lang="en-US" sz="2400" b="1" i="1" dirty="0">
                <a:latin typeface="Times New Roman" panose="02020603050405020304" pitchFamily="18" charset="0"/>
                <a:cs typeface="Times New Roman" panose="02020603050405020304" pitchFamily="18" charset="0"/>
              </a:rPr>
              <a:t>Q</a:t>
            </a:r>
            <a:r>
              <a:rPr lang="en-US" sz="2400" b="1" dirty="0">
                <a:latin typeface="Times New Roman" panose="02020603050405020304" pitchFamily="18" charset="0"/>
                <a:cs typeface="Times New Roman" panose="02020603050405020304" pitchFamily="18" charset="0"/>
              </a:rPr>
              <a:t>(</a:t>
            </a:r>
            <a:r>
              <a:rPr lang="en-US" sz="2400" b="1" i="1" dirty="0">
                <a:latin typeface="Times New Roman" panose="02020603050405020304" pitchFamily="18" charset="0"/>
                <a:cs typeface="Times New Roman" panose="02020603050405020304" pitchFamily="18" charset="0"/>
              </a:rPr>
              <a:t>t</a:t>
            </a:r>
            <a:r>
              <a:rPr lang="en-US" sz="2400" b="1" dirty="0">
                <a:latin typeface="Times New Roman" panose="02020603050405020304" pitchFamily="18" charset="0"/>
                <a:cs typeface="Times New Roman" panose="02020603050405020304" pitchFamily="18" charset="0"/>
              </a:rPr>
              <a:t>+1) </a:t>
            </a:r>
            <a:r>
              <a:rPr lang="en-US" sz="2400" b="1" dirty="0">
                <a:solidFill>
                  <a:schemeClr val="accent1"/>
                </a:solidFill>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 </a:t>
            </a:r>
            <a:r>
              <a:rPr lang="en-US" sz="2400" b="1" i="1" dirty="0">
                <a:latin typeface="Times New Roman" panose="02020603050405020304" pitchFamily="18" charset="0"/>
                <a:cs typeface="Times New Roman" panose="02020603050405020304" pitchFamily="18" charset="0"/>
              </a:rPr>
              <a:t>D</a:t>
            </a:r>
          </a:p>
        </p:txBody>
      </p:sp>
      <p:graphicFrame>
        <p:nvGraphicFramePr>
          <p:cNvPr id="21" name="Group 32"/>
          <p:cNvGraphicFramePr>
            <a:graphicFrameLocks noGrp="1"/>
          </p:cNvGraphicFramePr>
          <p:nvPr>
            <p:extLst>
              <p:ext uri="{D42A27DB-BD31-4B8C-83A1-F6EECF244321}">
                <p14:modId xmlns:p14="http://schemas.microsoft.com/office/powerpoint/2010/main" val="449720825"/>
              </p:ext>
            </p:extLst>
          </p:nvPr>
        </p:nvGraphicFramePr>
        <p:xfrm>
          <a:off x="3851275" y="2889250"/>
          <a:ext cx="2160588" cy="20320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K</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Rectangle 57"/>
          <p:cNvSpPr>
            <a:spLocks noChangeArrowheads="1"/>
          </p:cNvSpPr>
          <p:nvPr/>
        </p:nvSpPr>
        <p:spPr bwMode="auto">
          <a:xfrm>
            <a:off x="6372225" y="3608388"/>
            <a:ext cx="252095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lnSpc>
                <a:spcPct val="120000"/>
              </a:lnSpc>
              <a:spcBef>
                <a:spcPct val="0"/>
              </a:spcBef>
            </a:pPr>
            <a:r>
              <a:rPr lang="en-US" sz="2400" b="1" i="1">
                <a:latin typeface="Times New Roman" panose="02020603050405020304" pitchFamily="18" charset="0"/>
                <a:cs typeface="Times New Roman" panose="02020603050405020304" pitchFamily="18" charset="0"/>
              </a:rPr>
              <a:t>Q</a:t>
            </a:r>
            <a:r>
              <a:rPr lang="en-US" sz="2400" b="1">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t</a:t>
            </a:r>
            <a:r>
              <a:rPr lang="en-US" sz="2400" b="1">
                <a:latin typeface="Times New Roman" panose="02020603050405020304" pitchFamily="18" charset="0"/>
                <a:cs typeface="Times New Roman" panose="02020603050405020304" pitchFamily="18" charset="0"/>
              </a:rPr>
              <a:t>+1) </a:t>
            </a:r>
            <a:r>
              <a:rPr lang="en-US" sz="2400" b="1">
                <a:solidFill>
                  <a:schemeClr val="accent1"/>
                </a:solidFill>
                <a:latin typeface="Times New Roman" panose="02020603050405020304" pitchFamily="18" charset="0"/>
                <a:cs typeface="Times New Roman" panose="02020603050405020304" pitchFamily="18" charset="0"/>
              </a:rPr>
              <a:t>=</a:t>
            </a:r>
            <a:r>
              <a:rPr lang="en-US" sz="2400" b="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JQ’ </a:t>
            </a:r>
            <a:r>
              <a:rPr lang="en-US" sz="2400" b="1">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 K’Q</a:t>
            </a:r>
          </a:p>
        </p:txBody>
      </p:sp>
      <p:grpSp>
        <p:nvGrpSpPr>
          <p:cNvPr id="23" name="Group 58"/>
          <p:cNvGrpSpPr>
            <a:grpSpLocks/>
          </p:cNvGrpSpPr>
          <p:nvPr/>
        </p:nvGrpSpPr>
        <p:grpSpPr bwMode="auto">
          <a:xfrm>
            <a:off x="1331913" y="3068638"/>
            <a:ext cx="1619250" cy="1620837"/>
            <a:chOff x="2653" y="3067"/>
            <a:chExt cx="1020" cy="1021"/>
          </a:xfrm>
          <a:solidFill>
            <a:schemeClr val="bg1"/>
          </a:solidFill>
        </p:grpSpPr>
        <p:sp>
          <p:nvSpPr>
            <p:cNvPr id="24" name="Rectangle 59"/>
            <p:cNvSpPr>
              <a:spLocks noChangeArrowheads="1"/>
            </p:cNvSpPr>
            <p:nvPr/>
          </p:nvSpPr>
          <p:spPr bwMode="auto">
            <a:xfrm>
              <a:off x="2880" y="3067"/>
              <a:ext cx="567" cy="1021"/>
            </a:xfrm>
            <a:prstGeom prst="rect">
              <a:avLst/>
            </a:prstGeom>
            <a:grp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Rectangle 60"/>
            <p:cNvSpPr>
              <a:spLocks noChangeArrowheads="1"/>
            </p:cNvSpPr>
            <p:nvPr/>
          </p:nvSpPr>
          <p:spPr bwMode="auto">
            <a:xfrm>
              <a:off x="2880" y="3180"/>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26" name="Line 61"/>
            <p:cNvSpPr>
              <a:spLocks noChangeShapeType="1"/>
            </p:cNvSpPr>
            <p:nvPr/>
          </p:nvSpPr>
          <p:spPr bwMode="auto">
            <a:xfrm>
              <a:off x="2880" y="3466"/>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27" name="Line 62"/>
            <p:cNvSpPr>
              <a:spLocks noChangeShapeType="1"/>
            </p:cNvSpPr>
            <p:nvPr/>
          </p:nvSpPr>
          <p:spPr bwMode="auto">
            <a:xfrm flipH="1">
              <a:off x="2880" y="3579"/>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28" name="Line 63"/>
            <p:cNvSpPr>
              <a:spLocks noChangeShapeType="1"/>
            </p:cNvSpPr>
            <p:nvPr/>
          </p:nvSpPr>
          <p:spPr bwMode="auto">
            <a:xfrm flipH="1">
              <a:off x="2653" y="3293"/>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29" name="Line 64"/>
            <p:cNvSpPr>
              <a:spLocks noChangeShapeType="1"/>
            </p:cNvSpPr>
            <p:nvPr/>
          </p:nvSpPr>
          <p:spPr bwMode="auto">
            <a:xfrm flipH="1">
              <a:off x="2653" y="3579"/>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30" name="Line 65"/>
            <p:cNvSpPr>
              <a:spLocks noChangeShapeType="1"/>
            </p:cNvSpPr>
            <p:nvPr/>
          </p:nvSpPr>
          <p:spPr bwMode="auto">
            <a:xfrm flipH="1">
              <a:off x="3447" y="3293"/>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31" name="Line 66"/>
            <p:cNvSpPr>
              <a:spLocks noChangeShapeType="1"/>
            </p:cNvSpPr>
            <p:nvPr/>
          </p:nvSpPr>
          <p:spPr bwMode="auto">
            <a:xfrm flipH="1">
              <a:off x="3447" y="3861"/>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32" name="Rectangle 67"/>
            <p:cNvSpPr>
              <a:spLocks noChangeArrowheads="1"/>
            </p:cNvSpPr>
            <p:nvPr/>
          </p:nvSpPr>
          <p:spPr bwMode="auto">
            <a:xfrm>
              <a:off x="3220" y="3180"/>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33" name="Oval 68"/>
            <p:cNvSpPr>
              <a:spLocks noChangeAspect="1" noChangeArrowheads="1"/>
            </p:cNvSpPr>
            <p:nvPr/>
          </p:nvSpPr>
          <p:spPr bwMode="auto">
            <a:xfrm>
              <a:off x="3447" y="3819"/>
              <a:ext cx="79" cy="79"/>
            </a:xfrm>
            <a:prstGeom prst="ellipse">
              <a:avLst/>
            </a:prstGeom>
            <a:grp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34" name="Group 69"/>
            <p:cNvGrpSpPr>
              <a:grpSpLocks/>
            </p:cNvGrpSpPr>
            <p:nvPr/>
          </p:nvGrpSpPr>
          <p:grpSpPr bwMode="auto">
            <a:xfrm>
              <a:off x="3220" y="3760"/>
              <a:ext cx="227" cy="214"/>
              <a:chOff x="5034" y="1492"/>
              <a:chExt cx="227" cy="214"/>
            </a:xfrm>
            <a:grpFill/>
          </p:grpSpPr>
          <p:sp>
            <p:nvSpPr>
              <p:cNvPr id="37" name="Rectangle 70"/>
              <p:cNvSpPr>
                <a:spLocks noChangeArrowheads="1"/>
              </p:cNvSpPr>
              <p:nvPr/>
            </p:nvSpPr>
            <p:spPr bwMode="auto">
              <a:xfrm>
                <a:off x="5034" y="1499"/>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38" name="Line 71"/>
              <p:cNvSpPr>
                <a:spLocks noChangeShapeType="1"/>
              </p:cNvSpPr>
              <p:nvPr/>
            </p:nvSpPr>
            <p:spPr bwMode="auto">
              <a:xfrm flipH="1">
                <a:off x="5099" y="1492"/>
                <a:ext cx="114" cy="0"/>
              </a:xfrm>
              <a:prstGeom prst="line">
                <a:avLst/>
              </a:prstGeom>
              <a:grpFill/>
              <a:ln w="38100">
                <a:solidFill>
                  <a:schemeClr val="accent2"/>
                </a:solidFill>
                <a:round/>
                <a:headEnd/>
                <a:tailEnd/>
              </a:ln>
            </p:spPr>
            <p:txBody>
              <a:bodyPr lIns="0" tIns="0" rIns="0" bIns="0" anchor="ctr">
                <a:spAutoFit/>
              </a:bodyPr>
              <a:lstStyle/>
              <a:p>
                <a:endParaRPr lang="en-US"/>
              </a:p>
            </p:txBody>
          </p:sp>
        </p:grpSp>
        <p:sp>
          <p:nvSpPr>
            <p:cNvPr id="35" name="Line 72"/>
            <p:cNvSpPr>
              <a:spLocks noChangeShapeType="1"/>
            </p:cNvSpPr>
            <p:nvPr/>
          </p:nvSpPr>
          <p:spPr bwMode="auto">
            <a:xfrm flipH="1">
              <a:off x="2653" y="3861"/>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36" name="Rectangle 73"/>
            <p:cNvSpPr>
              <a:spLocks noChangeArrowheads="1"/>
            </p:cNvSpPr>
            <p:nvPr/>
          </p:nvSpPr>
          <p:spPr bwMode="auto">
            <a:xfrm>
              <a:off x="2880" y="3767"/>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grpSp>
        <p:nvGrpSpPr>
          <p:cNvPr id="39" name="Group 74"/>
          <p:cNvGrpSpPr>
            <a:grpSpLocks/>
          </p:cNvGrpSpPr>
          <p:nvPr/>
        </p:nvGrpSpPr>
        <p:grpSpPr bwMode="auto">
          <a:xfrm>
            <a:off x="1331913" y="5049838"/>
            <a:ext cx="1619250" cy="1439862"/>
            <a:chOff x="4467" y="913"/>
            <a:chExt cx="1020" cy="907"/>
          </a:xfrm>
          <a:solidFill>
            <a:schemeClr val="bg1"/>
          </a:solidFill>
        </p:grpSpPr>
        <p:sp>
          <p:nvSpPr>
            <p:cNvPr id="40" name="Rectangle 75"/>
            <p:cNvSpPr>
              <a:spLocks noChangeArrowheads="1"/>
            </p:cNvSpPr>
            <p:nvPr/>
          </p:nvSpPr>
          <p:spPr bwMode="auto">
            <a:xfrm>
              <a:off x="4694" y="913"/>
              <a:ext cx="567" cy="907"/>
            </a:xfrm>
            <a:prstGeom prst="rect">
              <a:avLst/>
            </a:prstGeom>
            <a:grp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41" name="Rectangle 76"/>
            <p:cNvSpPr>
              <a:spLocks noChangeArrowheads="1"/>
            </p:cNvSpPr>
            <p:nvPr/>
          </p:nvSpPr>
          <p:spPr bwMode="auto">
            <a:xfrm>
              <a:off x="4694" y="1026"/>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T</a:t>
              </a:r>
            </a:p>
          </p:txBody>
        </p:sp>
        <p:sp>
          <p:nvSpPr>
            <p:cNvPr id="42" name="Line 77"/>
            <p:cNvSpPr>
              <a:spLocks noChangeShapeType="1"/>
            </p:cNvSpPr>
            <p:nvPr/>
          </p:nvSpPr>
          <p:spPr bwMode="auto">
            <a:xfrm>
              <a:off x="4694" y="1480"/>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43" name="Line 78"/>
            <p:cNvSpPr>
              <a:spLocks noChangeShapeType="1"/>
            </p:cNvSpPr>
            <p:nvPr/>
          </p:nvSpPr>
          <p:spPr bwMode="auto">
            <a:xfrm flipH="1">
              <a:off x="4694" y="1593"/>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44" name="Line 79"/>
            <p:cNvSpPr>
              <a:spLocks noChangeShapeType="1"/>
            </p:cNvSpPr>
            <p:nvPr/>
          </p:nvSpPr>
          <p:spPr bwMode="auto">
            <a:xfrm flipH="1">
              <a:off x="4467" y="1139"/>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45" name="Line 80"/>
            <p:cNvSpPr>
              <a:spLocks noChangeShapeType="1"/>
            </p:cNvSpPr>
            <p:nvPr/>
          </p:nvSpPr>
          <p:spPr bwMode="auto">
            <a:xfrm flipH="1">
              <a:off x="4467" y="1593"/>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46" name="Line 81"/>
            <p:cNvSpPr>
              <a:spLocks noChangeShapeType="1"/>
            </p:cNvSpPr>
            <p:nvPr/>
          </p:nvSpPr>
          <p:spPr bwMode="auto">
            <a:xfrm flipH="1">
              <a:off x="5261" y="1139"/>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47" name="Line 82"/>
            <p:cNvSpPr>
              <a:spLocks noChangeShapeType="1"/>
            </p:cNvSpPr>
            <p:nvPr/>
          </p:nvSpPr>
          <p:spPr bwMode="auto">
            <a:xfrm flipH="1">
              <a:off x="5261" y="1593"/>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48" name="Rectangle 83"/>
            <p:cNvSpPr>
              <a:spLocks noChangeArrowheads="1"/>
            </p:cNvSpPr>
            <p:nvPr/>
          </p:nvSpPr>
          <p:spPr bwMode="auto">
            <a:xfrm>
              <a:off x="5034" y="1026"/>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49" name="Oval 84"/>
            <p:cNvSpPr>
              <a:spLocks noChangeAspect="1" noChangeArrowheads="1"/>
            </p:cNvSpPr>
            <p:nvPr/>
          </p:nvSpPr>
          <p:spPr bwMode="auto">
            <a:xfrm>
              <a:off x="5261" y="1551"/>
              <a:ext cx="79" cy="79"/>
            </a:xfrm>
            <a:prstGeom prst="ellipse">
              <a:avLst/>
            </a:prstGeom>
            <a:grp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50" name="Group 85"/>
            <p:cNvGrpSpPr>
              <a:grpSpLocks/>
            </p:cNvGrpSpPr>
            <p:nvPr/>
          </p:nvGrpSpPr>
          <p:grpSpPr bwMode="auto">
            <a:xfrm>
              <a:off x="5034" y="1492"/>
              <a:ext cx="227" cy="214"/>
              <a:chOff x="5034" y="1492"/>
              <a:chExt cx="227" cy="214"/>
            </a:xfrm>
            <a:grpFill/>
          </p:grpSpPr>
          <p:sp>
            <p:nvSpPr>
              <p:cNvPr id="51" name="Rectangle 86"/>
              <p:cNvSpPr>
                <a:spLocks noChangeArrowheads="1"/>
              </p:cNvSpPr>
              <p:nvPr/>
            </p:nvSpPr>
            <p:spPr bwMode="auto">
              <a:xfrm>
                <a:off x="5034" y="1499"/>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52" name="Line 87"/>
              <p:cNvSpPr>
                <a:spLocks noChangeShapeType="1"/>
              </p:cNvSpPr>
              <p:nvPr/>
            </p:nvSpPr>
            <p:spPr bwMode="auto">
              <a:xfrm flipH="1">
                <a:off x="5099" y="1492"/>
                <a:ext cx="114" cy="0"/>
              </a:xfrm>
              <a:prstGeom prst="line">
                <a:avLst/>
              </a:prstGeom>
              <a:grpFill/>
              <a:ln w="38100">
                <a:solidFill>
                  <a:schemeClr val="accent2"/>
                </a:solidFill>
                <a:round/>
                <a:headEnd/>
                <a:tailEnd/>
              </a:ln>
            </p:spPr>
            <p:txBody>
              <a:bodyPr lIns="0" tIns="0" rIns="0" bIns="0" anchor="ctr">
                <a:spAutoFit/>
              </a:bodyPr>
              <a:lstStyle/>
              <a:p>
                <a:endParaRPr lang="en-US"/>
              </a:p>
            </p:txBody>
          </p:sp>
        </p:grpSp>
      </p:grpSp>
      <p:graphicFrame>
        <p:nvGraphicFramePr>
          <p:cNvPr id="53" name="Group 88"/>
          <p:cNvGraphicFramePr>
            <a:graphicFrameLocks noGrp="1"/>
          </p:cNvGraphicFramePr>
          <p:nvPr>
            <p:extLst>
              <p:ext uri="{D42A27DB-BD31-4B8C-83A1-F6EECF244321}">
                <p14:modId xmlns:p14="http://schemas.microsoft.com/office/powerpoint/2010/main" val="1650839251"/>
              </p:ext>
            </p:extLst>
          </p:nvPr>
        </p:nvGraphicFramePr>
        <p:xfrm>
          <a:off x="4030663" y="5270500"/>
          <a:ext cx="1800225" cy="1219200"/>
        </p:xfrm>
        <a:graphic>
          <a:graphicData uri="http://schemas.openxmlformats.org/drawingml/2006/table">
            <a:tbl>
              <a:tblPr/>
              <a:tblGrid>
                <a:gridCol w="53975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0">
                          <a:ln>
                            <a:noFill/>
                          </a:ln>
                          <a:solidFill>
                            <a:schemeClr val="tx1"/>
                          </a:solidFill>
                          <a:effectLst/>
                          <a:latin typeface="Times New Roman" pitchFamily="18" charset="0"/>
                          <a:cs typeface="Times New Roman" pitchFamily="18" charset="0"/>
                        </a:rPr>
                        <a:t>(</a:t>
                      </a:r>
                      <a:r>
                        <a:rPr kumimoji="0" lang="en-US" sz="2400" b="0" i="1" u="none" strike="noStrike" cap="none" normalizeH="0" baseline="0">
                          <a:ln>
                            <a:noFill/>
                          </a:ln>
                          <a:solidFill>
                            <a:schemeClr val="tx1"/>
                          </a:solidFill>
                          <a:effectLst/>
                          <a:latin typeface="Times New Roman" pitchFamily="18" charset="0"/>
                          <a:cs typeface="Times New Roman" pitchFamily="18" charset="0"/>
                        </a:rPr>
                        <a:t>t</a:t>
                      </a: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4" name="Rectangle 102"/>
          <p:cNvSpPr>
            <a:spLocks noChangeArrowheads="1"/>
          </p:cNvSpPr>
          <p:nvPr/>
        </p:nvSpPr>
        <p:spPr bwMode="auto">
          <a:xfrm>
            <a:off x="6372225" y="5768975"/>
            <a:ext cx="2339975"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lnSpc>
                <a:spcPct val="120000"/>
              </a:lnSpc>
              <a:spcBef>
                <a:spcPct val="0"/>
              </a:spcBef>
            </a:pPr>
            <a:r>
              <a:rPr lang="en-US" sz="2400" b="1" i="1">
                <a:latin typeface="Times New Roman" panose="02020603050405020304" pitchFamily="18" charset="0"/>
                <a:cs typeface="Times New Roman" panose="02020603050405020304" pitchFamily="18" charset="0"/>
              </a:rPr>
              <a:t>Q</a:t>
            </a:r>
            <a:r>
              <a:rPr lang="en-US" sz="2400" b="1">
                <a:latin typeface="Times New Roman" panose="02020603050405020304" pitchFamily="18" charset="0"/>
                <a:cs typeface="Times New Roman" panose="02020603050405020304" pitchFamily="18" charset="0"/>
              </a:rPr>
              <a:t>(</a:t>
            </a:r>
            <a:r>
              <a:rPr lang="en-US" sz="2400" b="1" i="1">
                <a:latin typeface="Times New Roman" panose="02020603050405020304" pitchFamily="18" charset="0"/>
                <a:cs typeface="Times New Roman" panose="02020603050405020304" pitchFamily="18" charset="0"/>
              </a:rPr>
              <a:t>t</a:t>
            </a:r>
            <a:r>
              <a:rPr lang="en-US" sz="2400" b="1">
                <a:latin typeface="Times New Roman" panose="02020603050405020304" pitchFamily="18" charset="0"/>
                <a:cs typeface="Times New Roman" panose="02020603050405020304" pitchFamily="18" charset="0"/>
              </a:rPr>
              <a:t>+1) </a:t>
            </a:r>
            <a:r>
              <a:rPr lang="en-US" sz="2400" b="1">
                <a:solidFill>
                  <a:schemeClr val="accent1"/>
                </a:solidFill>
                <a:latin typeface="Times New Roman" panose="02020603050405020304" pitchFamily="18" charset="0"/>
                <a:cs typeface="Times New Roman" panose="02020603050405020304" pitchFamily="18" charset="0"/>
              </a:rPr>
              <a:t>=</a:t>
            </a:r>
            <a:r>
              <a:rPr lang="en-US" sz="2400" b="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T</a:t>
            </a:r>
            <a:r>
              <a:rPr lang="en-US" sz="2400" b="1">
                <a:latin typeface="Times New Roman" panose="02020603050405020304" pitchFamily="18" charset="0"/>
                <a:cs typeface="Times New Roman" panose="02020603050405020304" pitchFamily="18" charset="0"/>
              </a:rPr>
              <a:t> </a:t>
            </a:r>
            <a:r>
              <a:rPr lang="en-US" sz="2000" b="1">
                <a:latin typeface="Times New Roman" panose="02020603050405020304" pitchFamily="18" charset="0"/>
                <a:cs typeface="Times New Roman" panose="02020603050405020304" pitchFamily="18" charset="0"/>
                <a:sym typeface="Symbol" panose="05050102010706020507" pitchFamily="18" charset="2"/>
              </a:rPr>
              <a:t></a:t>
            </a:r>
            <a:r>
              <a:rPr lang="en-US" sz="2400" b="1">
                <a:latin typeface="Times New Roman" panose="02020603050405020304" pitchFamily="18" charset="0"/>
                <a:cs typeface="Times New Roman" panose="02020603050405020304" pitchFamily="18" charset="0"/>
              </a:rPr>
              <a:t> </a:t>
            </a:r>
            <a:r>
              <a:rPr lang="en-US" sz="2400" b="1" i="1">
                <a:latin typeface="Times New Roman" panose="02020603050405020304" pitchFamily="18" charset="0"/>
                <a:cs typeface="Times New Roman" panose="02020603050405020304" pitchFamily="18" charset="0"/>
              </a:rPr>
              <a:t>Q</a:t>
            </a:r>
          </a:p>
        </p:txBody>
      </p:sp>
    </p:spTree>
    <p:extLst>
      <p:ext uri="{BB962C8B-B14F-4D97-AF65-F5344CB8AC3E}">
        <p14:creationId xmlns:p14="http://schemas.microsoft.com/office/powerpoint/2010/main" val="37981319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wipe(left)">
                                      <p:cBhvr>
                                        <p:cTn id="15" dur="500"/>
                                        <p:tgtEl>
                                          <p:spTgt spid="20"/>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3"/>
                                        </p:tgtEl>
                                        <p:attrNameLst>
                                          <p:attrName>style.visibility</p:attrName>
                                        </p:attrNameLst>
                                      </p:cBhvr>
                                      <p:to>
                                        <p:strVal val="visible"/>
                                      </p:to>
                                    </p:set>
                                    <p:animEffect transition="in" filter="wipe(left)">
                                      <p:cBhvr>
                                        <p:cTn id="20" dur="500"/>
                                        <p:tgtEl>
                                          <p:spTgt spid="23"/>
                                        </p:tgtEl>
                                      </p:cBhvr>
                                    </p:animEffect>
                                  </p:childTnLst>
                                </p:cTn>
                              </p:par>
                            </p:childTnLst>
                          </p:cTn>
                        </p:par>
                        <p:par>
                          <p:cTn id="21" fill="hold">
                            <p:stCondLst>
                              <p:cond delay="500"/>
                            </p:stCondLst>
                            <p:childTnLst>
                              <p:par>
                                <p:cTn id="22" presetID="22" presetClass="entr" presetSubtype="1" fill="hold" nodeType="after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wipe(up)">
                                      <p:cBhvr>
                                        <p:cTn id="24" dur="500"/>
                                        <p:tgtEl>
                                          <p:spTgt spid="21"/>
                                        </p:tgtEl>
                                      </p:cBhvr>
                                    </p:animEffect>
                                  </p:childTnLst>
                                </p:cTn>
                              </p:par>
                            </p:childTnLst>
                          </p:cTn>
                        </p:par>
                        <p:par>
                          <p:cTn id="25" fill="hold">
                            <p:stCondLst>
                              <p:cond delay="1000"/>
                            </p:stCondLst>
                            <p:childTnLst>
                              <p:par>
                                <p:cTn id="26" presetID="22" presetClass="entr" presetSubtype="8" fill="hold" grpId="0" nodeType="afterEffect">
                                  <p:stCondLst>
                                    <p:cond delay="0"/>
                                  </p:stCondLst>
                                  <p:childTnLst>
                                    <p:set>
                                      <p:cBhvr>
                                        <p:cTn id="27" dur="1" fill="hold">
                                          <p:stCondLst>
                                            <p:cond delay="0"/>
                                          </p:stCondLst>
                                        </p:cTn>
                                        <p:tgtEl>
                                          <p:spTgt spid="22"/>
                                        </p:tgtEl>
                                        <p:attrNameLst>
                                          <p:attrName>style.visibility</p:attrName>
                                        </p:attrNameLst>
                                      </p:cBhvr>
                                      <p:to>
                                        <p:strVal val="visible"/>
                                      </p:to>
                                    </p:set>
                                    <p:animEffect transition="in" filter="wipe(left)">
                                      <p:cBhvr>
                                        <p:cTn id="28" dur="500"/>
                                        <p:tgtEl>
                                          <p:spTgt spid="2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39"/>
                                        </p:tgtEl>
                                        <p:attrNameLst>
                                          <p:attrName>style.visibility</p:attrName>
                                        </p:attrNameLst>
                                      </p:cBhvr>
                                      <p:to>
                                        <p:strVal val="visible"/>
                                      </p:to>
                                    </p:set>
                                    <p:animEffect transition="in" filter="wipe(left)">
                                      <p:cBhvr>
                                        <p:cTn id="33" dur="500"/>
                                        <p:tgtEl>
                                          <p:spTgt spid="39"/>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53"/>
                                        </p:tgtEl>
                                        <p:attrNameLst>
                                          <p:attrName>style.visibility</p:attrName>
                                        </p:attrNameLst>
                                      </p:cBhvr>
                                      <p:to>
                                        <p:strVal val="visible"/>
                                      </p:to>
                                    </p:set>
                                    <p:animEffect transition="in" filter="wipe(up)">
                                      <p:cBhvr>
                                        <p:cTn id="37" dur="500"/>
                                        <p:tgtEl>
                                          <p:spTgt spid="53"/>
                                        </p:tgtEl>
                                      </p:cBhvr>
                                    </p:animEffect>
                                  </p:childTnLst>
                                </p:cTn>
                              </p:par>
                            </p:childTnLst>
                          </p:cTn>
                        </p:par>
                        <p:par>
                          <p:cTn id="38" fill="hold">
                            <p:stCondLst>
                              <p:cond delay="1000"/>
                            </p:stCondLst>
                            <p:childTnLst>
                              <p:par>
                                <p:cTn id="39" presetID="22" presetClass="entr" presetSubtype="8" fill="hold" grpId="0" nodeType="afterEffect">
                                  <p:stCondLst>
                                    <p:cond delay="0"/>
                                  </p:stCondLst>
                                  <p:childTnLst>
                                    <p:set>
                                      <p:cBhvr>
                                        <p:cTn id="40" dur="1" fill="hold">
                                          <p:stCondLst>
                                            <p:cond delay="0"/>
                                          </p:stCondLst>
                                        </p:cTn>
                                        <p:tgtEl>
                                          <p:spTgt spid="54"/>
                                        </p:tgtEl>
                                        <p:attrNameLst>
                                          <p:attrName>style.visibility</p:attrName>
                                        </p:attrNameLst>
                                      </p:cBhvr>
                                      <p:to>
                                        <p:strVal val="visible"/>
                                      </p:to>
                                    </p:set>
                                    <p:animEffect transition="in" filter="wipe(left)">
                                      <p:cBhvr>
                                        <p:cTn id="41"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5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90085" y="59138"/>
            <a:ext cx="4176143"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SR and JK flip flop</a:t>
            </a:r>
            <a:endParaRPr lang="en-US" sz="4000" dirty="0"/>
          </a:p>
        </p:txBody>
      </p:sp>
      <p:pic>
        <p:nvPicPr>
          <p:cNvPr id="11" name="Picture 10"/>
          <p:cNvPicPr>
            <a:picLocks noChangeAspect="1"/>
          </p:cNvPicPr>
          <p:nvPr/>
        </p:nvPicPr>
        <p:blipFill>
          <a:blip r:embed="rId2"/>
          <a:stretch>
            <a:fillRect/>
          </a:stretch>
        </p:blipFill>
        <p:spPr>
          <a:xfrm>
            <a:off x="481877" y="1282411"/>
            <a:ext cx="4391025" cy="2419350"/>
          </a:xfrm>
          <a:prstGeom prst="rect">
            <a:avLst/>
          </a:prstGeom>
        </p:spPr>
      </p:pic>
      <p:pic>
        <p:nvPicPr>
          <p:cNvPr id="9" name="Picture 8"/>
          <p:cNvPicPr>
            <a:picLocks noChangeAspect="1"/>
          </p:cNvPicPr>
          <p:nvPr/>
        </p:nvPicPr>
        <p:blipFill>
          <a:blip r:embed="rId3"/>
          <a:stretch>
            <a:fillRect/>
          </a:stretch>
        </p:blipFill>
        <p:spPr>
          <a:xfrm>
            <a:off x="6072185" y="1282411"/>
            <a:ext cx="4391025" cy="2419350"/>
          </a:xfrm>
          <a:prstGeom prst="rect">
            <a:avLst/>
          </a:prstGeom>
        </p:spPr>
      </p:pic>
      <p:sp>
        <p:nvSpPr>
          <p:cNvPr id="2" name="Right Arrow 1"/>
          <p:cNvSpPr/>
          <p:nvPr/>
        </p:nvSpPr>
        <p:spPr>
          <a:xfrm>
            <a:off x="5146431" y="2250831"/>
            <a:ext cx="832338" cy="59787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3" name="Table 2"/>
          <p:cNvGraphicFramePr>
            <a:graphicFrameLocks noGrp="1"/>
          </p:cNvGraphicFramePr>
          <p:nvPr>
            <p:extLst>
              <p:ext uri="{D42A27DB-BD31-4B8C-83A1-F6EECF244321}">
                <p14:modId xmlns:p14="http://schemas.microsoft.com/office/powerpoint/2010/main" val="3197850826"/>
              </p:ext>
            </p:extLst>
          </p:nvPr>
        </p:nvGraphicFramePr>
        <p:xfrm>
          <a:off x="285426" y="4542366"/>
          <a:ext cx="4580802" cy="2225040"/>
        </p:xfrm>
        <a:graphic>
          <a:graphicData uri="http://schemas.openxmlformats.org/drawingml/2006/table">
            <a:tbl>
              <a:tblPr firstRow="1" bandRow="1">
                <a:tableStyleId>{5C22544A-7EE6-4342-B048-85BDC9FD1C3A}</a:tableStyleId>
              </a:tblPr>
              <a:tblGrid>
                <a:gridCol w="1526934">
                  <a:extLst>
                    <a:ext uri="{9D8B030D-6E8A-4147-A177-3AD203B41FA5}">
                      <a16:colId xmlns:a16="http://schemas.microsoft.com/office/drawing/2014/main" val="20000"/>
                    </a:ext>
                  </a:extLst>
                </a:gridCol>
                <a:gridCol w="1526934">
                  <a:extLst>
                    <a:ext uri="{9D8B030D-6E8A-4147-A177-3AD203B41FA5}">
                      <a16:colId xmlns:a16="http://schemas.microsoft.com/office/drawing/2014/main" val="20001"/>
                    </a:ext>
                  </a:extLst>
                </a:gridCol>
                <a:gridCol w="1526934">
                  <a:extLst>
                    <a:ext uri="{9D8B030D-6E8A-4147-A177-3AD203B41FA5}">
                      <a16:colId xmlns:a16="http://schemas.microsoft.com/office/drawing/2014/main" val="20002"/>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1"/>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2"/>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3"/>
                  </a:ext>
                </a:extLst>
              </a:tr>
              <a:tr h="370840">
                <a:tc>
                  <a:txBody>
                    <a:bodyPr/>
                    <a:lstStyle/>
                    <a:p>
                      <a:endParaRPr lang="en-US"/>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10004"/>
                  </a:ext>
                </a:extLst>
              </a:tr>
              <a:tr h="370840">
                <a:tc>
                  <a:txBody>
                    <a:bodyPr/>
                    <a:lstStyle/>
                    <a:p>
                      <a:endParaRPr lang="en-US"/>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27718340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690085" y="59138"/>
            <a:ext cx="8108887"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Race Around Condition of JK flip flop</a:t>
            </a:r>
            <a:endParaRPr lang="en-US" sz="4000" dirty="0"/>
          </a:p>
        </p:txBody>
      </p:sp>
      <p:pic>
        <p:nvPicPr>
          <p:cNvPr id="8" name="Picture 7"/>
          <p:cNvPicPr>
            <a:picLocks noChangeAspect="1"/>
          </p:cNvPicPr>
          <p:nvPr/>
        </p:nvPicPr>
        <p:blipFill>
          <a:blip r:embed="rId2"/>
          <a:stretch>
            <a:fillRect/>
          </a:stretch>
        </p:blipFill>
        <p:spPr>
          <a:xfrm>
            <a:off x="690085" y="958042"/>
            <a:ext cx="4889318" cy="2942692"/>
          </a:xfrm>
          <a:prstGeom prst="rect">
            <a:avLst/>
          </a:prstGeom>
        </p:spPr>
      </p:pic>
      <p:pic>
        <p:nvPicPr>
          <p:cNvPr id="2" name="Picture 1"/>
          <p:cNvPicPr>
            <a:picLocks noChangeAspect="1"/>
          </p:cNvPicPr>
          <p:nvPr/>
        </p:nvPicPr>
        <p:blipFill>
          <a:blip r:embed="rId3"/>
          <a:stretch>
            <a:fillRect/>
          </a:stretch>
        </p:blipFill>
        <p:spPr>
          <a:xfrm>
            <a:off x="6525491" y="958042"/>
            <a:ext cx="4691861" cy="2942692"/>
          </a:xfrm>
          <a:prstGeom prst="rect">
            <a:avLst/>
          </a:prstGeom>
        </p:spPr>
      </p:pic>
      <p:pic>
        <p:nvPicPr>
          <p:cNvPr id="3" name="Picture 2"/>
          <p:cNvPicPr>
            <a:picLocks noChangeAspect="1"/>
          </p:cNvPicPr>
          <p:nvPr/>
        </p:nvPicPr>
        <p:blipFill>
          <a:blip r:embed="rId4"/>
          <a:stretch>
            <a:fillRect/>
          </a:stretch>
        </p:blipFill>
        <p:spPr>
          <a:xfrm>
            <a:off x="690085" y="3900734"/>
            <a:ext cx="4940150" cy="2590800"/>
          </a:xfrm>
          <a:prstGeom prst="rect">
            <a:avLst/>
          </a:prstGeom>
        </p:spPr>
      </p:pic>
      <p:cxnSp>
        <p:nvCxnSpPr>
          <p:cNvPr id="6" name="Straight Arrow Connector 5"/>
          <p:cNvCxnSpPr/>
          <p:nvPr/>
        </p:nvCxnSpPr>
        <p:spPr>
          <a:xfrm>
            <a:off x="2098430" y="4498731"/>
            <a:ext cx="11723" cy="2491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1699846" y="4191000"/>
            <a:ext cx="398584" cy="369332"/>
          </a:xfrm>
          <a:prstGeom prst="rect">
            <a:avLst/>
          </a:prstGeom>
          <a:noFill/>
        </p:spPr>
        <p:txBody>
          <a:bodyPr wrap="square" rtlCol="0">
            <a:spAutoFit/>
          </a:bodyPr>
          <a:lstStyle/>
          <a:p>
            <a:r>
              <a:rPr lang="en-US" dirty="0">
                <a:solidFill>
                  <a:srgbClr val="FF0000"/>
                </a:solidFill>
              </a:rPr>
              <a:t>1</a:t>
            </a:r>
          </a:p>
        </p:txBody>
      </p:sp>
      <p:sp>
        <p:nvSpPr>
          <p:cNvPr id="11" name="TextBox 10"/>
          <p:cNvSpPr txBox="1"/>
          <p:nvPr/>
        </p:nvSpPr>
        <p:spPr>
          <a:xfrm>
            <a:off x="2098430" y="4438622"/>
            <a:ext cx="398584" cy="369332"/>
          </a:xfrm>
          <a:prstGeom prst="rect">
            <a:avLst/>
          </a:prstGeom>
          <a:noFill/>
        </p:spPr>
        <p:txBody>
          <a:bodyPr wrap="square" rtlCol="0">
            <a:spAutoFit/>
          </a:bodyPr>
          <a:lstStyle/>
          <a:p>
            <a:r>
              <a:rPr lang="en-US" dirty="0">
                <a:solidFill>
                  <a:srgbClr val="FF0000"/>
                </a:solidFill>
              </a:rPr>
              <a:t>0</a:t>
            </a:r>
          </a:p>
        </p:txBody>
      </p:sp>
    </p:spTree>
    <p:extLst>
      <p:ext uri="{BB962C8B-B14F-4D97-AF65-F5344CB8AC3E}">
        <p14:creationId xmlns:p14="http://schemas.microsoft.com/office/powerpoint/2010/main" val="30060415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08794" y="767024"/>
            <a:ext cx="5494454" cy="3324729"/>
          </a:xfrm>
          <a:prstGeom prst="rect">
            <a:avLst/>
          </a:prstGeom>
        </p:spPr>
      </p:pic>
      <p:pic>
        <p:nvPicPr>
          <p:cNvPr id="5" name="Picture 4"/>
          <p:cNvPicPr>
            <a:picLocks noChangeAspect="1"/>
          </p:cNvPicPr>
          <p:nvPr/>
        </p:nvPicPr>
        <p:blipFill>
          <a:blip r:embed="rId3"/>
          <a:stretch>
            <a:fillRect/>
          </a:stretch>
        </p:blipFill>
        <p:spPr>
          <a:xfrm>
            <a:off x="7732296" y="849916"/>
            <a:ext cx="4259380" cy="3241837"/>
          </a:xfrm>
          <a:prstGeom prst="rect">
            <a:avLst/>
          </a:prstGeom>
        </p:spPr>
      </p:pic>
      <p:pic>
        <p:nvPicPr>
          <p:cNvPr id="6" name="Picture 5"/>
          <p:cNvPicPr>
            <a:picLocks noChangeAspect="1"/>
          </p:cNvPicPr>
          <p:nvPr/>
        </p:nvPicPr>
        <p:blipFill>
          <a:blip r:embed="rId4"/>
          <a:stretch>
            <a:fillRect/>
          </a:stretch>
        </p:blipFill>
        <p:spPr>
          <a:xfrm>
            <a:off x="308794" y="4343400"/>
            <a:ext cx="5494454" cy="2350168"/>
          </a:xfrm>
          <a:prstGeom prst="rect">
            <a:avLst/>
          </a:prstGeom>
        </p:spPr>
      </p:pic>
      <p:sp>
        <p:nvSpPr>
          <p:cNvPr id="7" name="TextBox 6"/>
          <p:cNvSpPr txBox="1"/>
          <p:nvPr/>
        </p:nvSpPr>
        <p:spPr>
          <a:xfrm>
            <a:off x="6112042" y="4091753"/>
            <a:ext cx="4892842" cy="1569660"/>
          </a:xfrm>
          <a:prstGeom prst="rect">
            <a:avLst/>
          </a:prstGeom>
          <a:noFill/>
        </p:spPr>
        <p:txBody>
          <a:bodyPr wrap="square" rtlCol="0">
            <a:spAutoFit/>
          </a:bodyPr>
          <a:lstStyle/>
          <a:p>
            <a:pPr marL="342900" indent="-3429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Conditions to overcome Racing :</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T/2&lt;Propagation delay of FF   x</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Edge Triggering </a:t>
            </a:r>
          </a:p>
          <a:p>
            <a:pPr marL="342900" indent="-342900">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Master-Slave  </a:t>
            </a:r>
          </a:p>
        </p:txBody>
      </p:sp>
      <p:sp>
        <p:nvSpPr>
          <p:cNvPr id="10" name="Rectangle 9"/>
          <p:cNvSpPr/>
          <p:nvPr/>
        </p:nvSpPr>
        <p:spPr>
          <a:xfrm>
            <a:off x="690085" y="59138"/>
            <a:ext cx="8108887"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Race Around Condition of JK flip flop</a:t>
            </a:r>
            <a:endParaRPr lang="en-US" sz="4000" dirty="0"/>
          </a:p>
        </p:txBody>
      </p:sp>
      <p:sp>
        <p:nvSpPr>
          <p:cNvPr id="3" name="Rectangle 2"/>
          <p:cNvSpPr/>
          <p:nvPr/>
        </p:nvSpPr>
        <p:spPr>
          <a:xfrm>
            <a:off x="7831015" y="3317631"/>
            <a:ext cx="4044462" cy="644769"/>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2086708" y="1430215"/>
            <a:ext cx="668215" cy="369332"/>
          </a:xfrm>
          <a:prstGeom prst="rect">
            <a:avLst/>
          </a:prstGeom>
          <a:noFill/>
        </p:spPr>
        <p:txBody>
          <a:bodyPr wrap="square" rtlCol="0">
            <a:spAutoFit/>
          </a:bodyPr>
          <a:lstStyle/>
          <a:p>
            <a:r>
              <a:rPr lang="en-US" dirty="0">
                <a:solidFill>
                  <a:srgbClr val="FF0000"/>
                </a:solidFill>
              </a:rPr>
              <a:t>1</a:t>
            </a:r>
          </a:p>
        </p:txBody>
      </p:sp>
      <p:sp>
        <p:nvSpPr>
          <p:cNvPr id="11" name="TextBox 10"/>
          <p:cNvSpPr txBox="1"/>
          <p:nvPr/>
        </p:nvSpPr>
        <p:spPr>
          <a:xfrm>
            <a:off x="2086707" y="2625969"/>
            <a:ext cx="668215" cy="369332"/>
          </a:xfrm>
          <a:prstGeom prst="rect">
            <a:avLst/>
          </a:prstGeom>
          <a:noFill/>
        </p:spPr>
        <p:txBody>
          <a:bodyPr wrap="square" rtlCol="0">
            <a:spAutoFit/>
          </a:bodyPr>
          <a:lstStyle/>
          <a:p>
            <a:r>
              <a:rPr lang="en-US" dirty="0">
                <a:solidFill>
                  <a:srgbClr val="FF0000"/>
                </a:solidFill>
              </a:rPr>
              <a:t>0</a:t>
            </a:r>
          </a:p>
        </p:txBody>
      </p:sp>
    </p:spTree>
    <p:extLst>
      <p:ext uri="{BB962C8B-B14F-4D97-AF65-F5344CB8AC3E}">
        <p14:creationId xmlns:p14="http://schemas.microsoft.com/office/powerpoint/2010/main" val="23879893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10045" y="983673"/>
            <a:ext cx="3664528" cy="2438400"/>
          </a:xfrm>
          <a:prstGeom prst="rect">
            <a:avLst/>
          </a:prstGeom>
        </p:spPr>
      </p:pic>
      <p:pic>
        <p:nvPicPr>
          <p:cNvPr id="5" name="Picture 4"/>
          <p:cNvPicPr>
            <a:picLocks noChangeAspect="1"/>
          </p:cNvPicPr>
          <p:nvPr/>
        </p:nvPicPr>
        <p:blipFill>
          <a:blip r:embed="rId3"/>
          <a:stretch>
            <a:fillRect/>
          </a:stretch>
        </p:blipFill>
        <p:spPr>
          <a:xfrm>
            <a:off x="4567510" y="959161"/>
            <a:ext cx="6457676" cy="2636627"/>
          </a:xfrm>
          <a:prstGeom prst="rect">
            <a:avLst/>
          </a:prstGeom>
        </p:spPr>
      </p:pic>
      <p:sp>
        <p:nvSpPr>
          <p:cNvPr id="6" name="TextBox 5"/>
          <p:cNvSpPr txBox="1"/>
          <p:nvPr/>
        </p:nvSpPr>
        <p:spPr>
          <a:xfrm>
            <a:off x="1361209" y="467591"/>
            <a:ext cx="9663978"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  JK flip flop                                        Master Slave Operation of  JK flip flop</a:t>
            </a:r>
          </a:p>
        </p:txBody>
      </p:sp>
      <p:sp>
        <p:nvSpPr>
          <p:cNvPr id="7" name="Oval Callout 6"/>
          <p:cNvSpPr/>
          <p:nvPr/>
        </p:nvSpPr>
        <p:spPr>
          <a:xfrm>
            <a:off x="5787736" y="3657600"/>
            <a:ext cx="1174173" cy="477982"/>
          </a:xfrm>
          <a:prstGeom prst="wedgeEllipseCallout">
            <a:avLst>
              <a:gd name="adj1" fmla="val 49458"/>
              <a:gd name="adj2" fmla="val -285932"/>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Master</a:t>
            </a:r>
          </a:p>
        </p:txBody>
      </p:sp>
      <p:sp>
        <p:nvSpPr>
          <p:cNvPr id="8" name="Oval Callout 7"/>
          <p:cNvSpPr/>
          <p:nvPr/>
        </p:nvSpPr>
        <p:spPr>
          <a:xfrm>
            <a:off x="8468590" y="3476490"/>
            <a:ext cx="1174173" cy="477982"/>
          </a:xfrm>
          <a:prstGeom prst="wedgeEllipseCallout">
            <a:avLst>
              <a:gd name="adj1" fmla="val 32644"/>
              <a:gd name="adj2" fmla="val -266367"/>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ysClr val="windowText" lastClr="000000"/>
                </a:solidFill>
                <a:latin typeface="Times New Roman" panose="02020603050405020304" pitchFamily="18" charset="0"/>
                <a:cs typeface="Times New Roman" panose="02020603050405020304" pitchFamily="18" charset="0"/>
              </a:rPr>
              <a:t>Slave</a:t>
            </a:r>
          </a:p>
        </p:txBody>
      </p:sp>
      <p:pic>
        <p:nvPicPr>
          <p:cNvPr id="11" name="Picture 10"/>
          <p:cNvPicPr>
            <a:picLocks noChangeAspect="1"/>
          </p:cNvPicPr>
          <p:nvPr/>
        </p:nvPicPr>
        <p:blipFill>
          <a:blip r:embed="rId4"/>
          <a:stretch>
            <a:fillRect/>
          </a:stretch>
        </p:blipFill>
        <p:spPr>
          <a:xfrm>
            <a:off x="5053011" y="4190000"/>
            <a:ext cx="5972175" cy="2283536"/>
          </a:xfrm>
          <a:prstGeom prst="rect">
            <a:avLst/>
          </a:prstGeom>
        </p:spPr>
      </p:pic>
      <p:sp>
        <p:nvSpPr>
          <p:cNvPr id="13" name="TextBox 12"/>
          <p:cNvSpPr txBox="1"/>
          <p:nvPr/>
        </p:nvSpPr>
        <p:spPr>
          <a:xfrm>
            <a:off x="710046" y="4623955"/>
            <a:ext cx="4256810" cy="1200329"/>
          </a:xfrm>
          <a:prstGeom prst="rect">
            <a:avLst/>
          </a:prstGeom>
          <a:noFill/>
        </p:spPr>
        <p:txBody>
          <a:bodyPr wrap="square" rtlCol="0">
            <a:spAutoFit/>
          </a:bodyPr>
          <a:lstStyle/>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T/2&lt;Propagation Delay of FF</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Edge Triggered </a:t>
            </a:r>
          </a:p>
          <a:p>
            <a:pPr marL="285750" indent="-285750">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Master-Slave (M.S. operation is same as negative edge triggering])</a:t>
            </a:r>
          </a:p>
        </p:txBody>
      </p:sp>
      <p:sp>
        <p:nvSpPr>
          <p:cNvPr id="2" name="TextBox 1"/>
          <p:cNvSpPr txBox="1"/>
          <p:nvPr/>
        </p:nvSpPr>
        <p:spPr>
          <a:xfrm>
            <a:off x="7690337" y="1277815"/>
            <a:ext cx="867509" cy="369332"/>
          </a:xfrm>
          <a:prstGeom prst="rect">
            <a:avLst/>
          </a:prstGeom>
          <a:noFill/>
        </p:spPr>
        <p:txBody>
          <a:bodyPr wrap="square" rtlCol="0">
            <a:spAutoFit/>
          </a:bodyPr>
          <a:lstStyle/>
          <a:p>
            <a:r>
              <a:rPr lang="en-US" dirty="0" err="1">
                <a:solidFill>
                  <a:srgbClr val="FF0000"/>
                </a:solidFill>
              </a:rPr>
              <a:t>Qm</a:t>
            </a:r>
            <a:endParaRPr lang="en-US" dirty="0">
              <a:solidFill>
                <a:srgbClr val="FF0000"/>
              </a:solidFill>
            </a:endParaRPr>
          </a:p>
        </p:txBody>
      </p:sp>
    </p:spTree>
    <p:extLst>
      <p:ext uri="{BB962C8B-B14F-4D97-AF65-F5344CB8AC3E}">
        <p14:creationId xmlns:p14="http://schemas.microsoft.com/office/powerpoint/2010/main" val="35224408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4"/>
          <p:cNvSpPr>
            <a:spLocks noGrp="1"/>
          </p:cNvSpPr>
          <p:nvPr>
            <p:ph type="ftr" sz="quarter" idx="11"/>
          </p:nvPr>
        </p:nvSpPr>
        <p:spPr>
          <a:xfrm>
            <a:off x="3132138" y="6489700"/>
            <a:ext cx="3311525" cy="288925"/>
          </a:xfrm>
        </p:spPr>
        <p:txBody>
          <a:bodyPr/>
          <a:lstStyle/>
          <a:p>
            <a:pPr>
              <a:defRPr/>
            </a:pPr>
            <a:r>
              <a:rPr lang="tr-TR"/>
              <a:t>Eastern Mediterranean University</a:t>
            </a:r>
            <a:endParaRPr lang="en-US"/>
          </a:p>
        </p:txBody>
      </p:sp>
      <p:sp>
        <p:nvSpPr>
          <p:cNvPr id="3" name="Slide Number Placeholder 5"/>
          <p:cNvSpPr>
            <a:spLocks noGrp="1"/>
          </p:cNvSpPr>
          <p:nvPr>
            <p:ph type="sldNum" sz="quarter" idx="12"/>
          </p:nvPr>
        </p:nvSpPr>
        <p:spPr>
          <a:xfrm>
            <a:off x="7945438" y="6489700"/>
            <a:ext cx="1198562" cy="288925"/>
          </a:xfrm>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fld id="{8FAFFD6E-00B9-499E-AFE2-6B4E5FA33F87}" type="slidenum">
              <a:rPr lang="en-US"/>
              <a:pPr/>
              <a:t>28</a:t>
            </a:fld>
            <a:endParaRPr lang="en-US"/>
          </a:p>
        </p:txBody>
      </p:sp>
      <p:sp>
        <p:nvSpPr>
          <p:cNvPr id="4" name="Rectangle 2"/>
          <p:cNvSpPr>
            <a:spLocks noGrp="1" noChangeArrowheads="1"/>
          </p:cNvSpPr>
          <p:nvPr>
            <p:ph type="title"/>
          </p:nvPr>
        </p:nvSpPr>
        <p:spPr>
          <a:xfrm>
            <a:off x="971550" y="188913"/>
            <a:ext cx="7921625" cy="474662"/>
          </a:xfrm>
        </p:spPr>
        <p:txBody>
          <a:bodyPr>
            <a:noAutofit/>
          </a:bodyPr>
          <a:lstStyle/>
          <a:p>
            <a:pPr>
              <a:defRPr/>
            </a:pPr>
            <a:r>
              <a:rPr lang="en-US" sz="3200" dirty="0">
                <a:latin typeface="Times New Roman" pitchFamily="18" charset="0"/>
                <a:cs typeface="Times New Roman" pitchFamily="18" charset="0"/>
              </a:rPr>
              <a:t>Flip-Flop Characteristic Tables</a:t>
            </a:r>
          </a:p>
        </p:txBody>
      </p:sp>
      <p:grpSp>
        <p:nvGrpSpPr>
          <p:cNvPr id="5" name="Group 3"/>
          <p:cNvGrpSpPr>
            <a:grpSpLocks/>
          </p:cNvGrpSpPr>
          <p:nvPr/>
        </p:nvGrpSpPr>
        <p:grpSpPr bwMode="auto">
          <a:xfrm>
            <a:off x="1331913" y="1268413"/>
            <a:ext cx="1619250" cy="1439862"/>
            <a:chOff x="4467" y="913"/>
            <a:chExt cx="1020" cy="907"/>
          </a:xfrm>
        </p:grpSpPr>
        <p:sp>
          <p:nvSpPr>
            <p:cNvPr id="6" name="Rectangle 4"/>
            <p:cNvSpPr>
              <a:spLocks noChangeArrowheads="1"/>
            </p:cNvSpPr>
            <p:nvPr/>
          </p:nvSpPr>
          <p:spPr bwMode="auto">
            <a:xfrm>
              <a:off x="4694" y="913"/>
              <a:ext cx="567" cy="907"/>
            </a:xfrm>
            <a:prstGeom prst="rect">
              <a:avLst/>
            </a:prstGeom>
            <a:solidFill>
              <a:srgbClr val="FFFF00"/>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7" name="Rectangle 5"/>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D</a:t>
              </a:r>
            </a:p>
          </p:txBody>
        </p:sp>
        <p:sp>
          <p:nvSpPr>
            <p:cNvPr id="8" name="Line 6"/>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7"/>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8"/>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9"/>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0"/>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Rectangle 12"/>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5" name="Oval 13"/>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6" name="Group 14"/>
            <p:cNvGrpSpPr>
              <a:grpSpLocks/>
            </p:cNvGrpSpPr>
            <p:nvPr/>
          </p:nvGrpSpPr>
          <p:grpSpPr bwMode="auto">
            <a:xfrm>
              <a:off x="5034" y="1492"/>
              <a:ext cx="227" cy="214"/>
              <a:chOff x="5034" y="1492"/>
              <a:chExt cx="227" cy="214"/>
            </a:xfrm>
          </p:grpSpPr>
          <p:sp>
            <p:nvSpPr>
              <p:cNvPr id="17" name="Rectangle 15"/>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8" name="Line 16"/>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aphicFrame>
        <p:nvGraphicFramePr>
          <p:cNvPr id="19" name="Group 17"/>
          <p:cNvGraphicFramePr>
            <a:graphicFrameLocks noGrp="1"/>
          </p:cNvGraphicFramePr>
          <p:nvPr>
            <p:extLst>
              <p:ext uri="{D42A27DB-BD31-4B8C-83A1-F6EECF244321}">
                <p14:modId xmlns:p14="http://schemas.microsoft.com/office/powerpoint/2010/main" val="1430363150"/>
              </p:ext>
            </p:extLst>
          </p:nvPr>
        </p:nvGraphicFramePr>
        <p:xfrm>
          <a:off x="4030663" y="1309688"/>
          <a:ext cx="1800225" cy="1219200"/>
        </p:xfrm>
        <a:graphic>
          <a:graphicData uri="http://schemas.openxmlformats.org/drawingml/2006/table">
            <a:tbl>
              <a:tblPr/>
              <a:tblGrid>
                <a:gridCol w="53975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rgbClr val="FFFF00"/>
                          </a:solidFill>
                          <a:effectLst/>
                          <a:latin typeface="Times New Roman" pitchFamily="18" charset="0"/>
                          <a:cs typeface="Times New Roman" pitchFamily="18" charset="0"/>
                        </a:rPr>
                        <a:t>D</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rgbClr val="FFFF00"/>
                          </a:solidFill>
                          <a:effectLst/>
                          <a:latin typeface="Times New Roman" pitchFamily="18" charset="0"/>
                          <a:cs typeface="Times New Roman" pitchFamily="18" charset="0"/>
                        </a:rPr>
                        <a:t>Q</a:t>
                      </a:r>
                      <a:r>
                        <a:rPr kumimoji="0" lang="en-US" sz="2400" b="1" i="0" u="none" strike="noStrike" cap="none" normalizeH="0" baseline="0">
                          <a:ln>
                            <a:noFill/>
                          </a:ln>
                          <a:solidFill>
                            <a:srgbClr val="FFFF00"/>
                          </a:solidFill>
                          <a:effectLst/>
                          <a:latin typeface="Times New Roman" pitchFamily="18" charset="0"/>
                          <a:cs typeface="Times New Roman" pitchFamily="18" charset="0"/>
                        </a:rPr>
                        <a:t>(</a:t>
                      </a:r>
                      <a:r>
                        <a:rPr kumimoji="0" lang="en-US" sz="2400" b="1" i="1" u="none" strike="noStrike" cap="none" normalizeH="0" baseline="0">
                          <a:ln>
                            <a:noFill/>
                          </a:ln>
                          <a:solidFill>
                            <a:srgbClr val="FFFF00"/>
                          </a:solidFill>
                          <a:effectLst/>
                          <a:latin typeface="Times New Roman" pitchFamily="18" charset="0"/>
                          <a:cs typeface="Times New Roman" pitchFamily="18" charset="0"/>
                        </a:rPr>
                        <a:t>t</a:t>
                      </a:r>
                      <a:r>
                        <a:rPr kumimoji="0" lang="en-US" sz="2400" b="1" i="0" u="none" strike="noStrike" cap="none" normalizeH="0" baseline="0">
                          <a:ln>
                            <a:noFill/>
                          </a:ln>
                          <a:solidFill>
                            <a:srgbClr val="FFFF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20" name="Rectangle 31"/>
          <p:cNvSpPr>
            <a:spLocks noChangeArrowheads="1"/>
          </p:cNvSpPr>
          <p:nvPr/>
        </p:nvSpPr>
        <p:spPr bwMode="auto">
          <a:xfrm>
            <a:off x="6192838" y="1652588"/>
            <a:ext cx="162083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b="1">
                <a:solidFill>
                  <a:srgbClr val="996600"/>
                </a:solidFill>
                <a:latin typeface="Times New Roman" panose="02020603050405020304" pitchFamily="18" charset="0"/>
                <a:cs typeface="Times New Roman" panose="02020603050405020304" pitchFamily="18" charset="0"/>
              </a:rPr>
              <a:t>Reset</a:t>
            </a:r>
          </a:p>
          <a:p>
            <a:pPr>
              <a:lnSpc>
                <a:spcPct val="120000"/>
              </a:lnSpc>
              <a:spcBef>
                <a:spcPct val="0"/>
              </a:spcBef>
            </a:pPr>
            <a:r>
              <a:rPr lang="en-US" sz="2400" b="1">
                <a:solidFill>
                  <a:srgbClr val="009900"/>
                </a:solidFill>
                <a:latin typeface="Times New Roman" panose="02020603050405020304" pitchFamily="18" charset="0"/>
                <a:cs typeface="Times New Roman" panose="02020603050405020304" pitchFamily="18" charset="0"/>
              </a:rPr>
              <a:t>Set</a:t>
            </a:r>
          </a:p>
        </p:txBody>
      </p:sp>
      <p:graphicFrame>
        <p:nvGraphicFramePr>
          <p:cNvPr id="21" name="Group 32"/>
          <p:cNvGraphicFramePr>
            <a:graphicFrameLocks noGrp="1"/>
          </p:cNvGraphicFramePr>
          <p:nvPr>
            <p:extLst>
              <p:ext uri="{D42A27DB-BD31-4B8C-83A1-F6EECF244321}">
                <p14:modId xmlns:p14="http://schemas.microsoft.com/office/powerpoint/2010/main" val="1609772987"/>
              </p:ext>
            </p:extLst>
          </p:nvPr>
        </p:nvGraphicFramePr>
        <p:xfrm>
          <a:off x="3851275" y="2889250"/>
          <a:ext cx="2160588" cy="20320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rgbClr val="FFFF00"/>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rgbClr val="FFFF00"/>
                          </a:solidFill>
                          <a:effectLst/>
                          <a:latin typeface="Times New Roman" pitchFamily="18" charset="0"/>
                          <a:cs typeface="Times New Roman" pitchFamily="18" charset="0"/>
                        </a:rPr>
                        <a:t>K</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rgbClr val="FFFF00"/>
                          </a:solidFill>
                          <a:effectLst/>
                          <a:latin typeface="Times New Roman" pitchFamily="18" charset="0"/>
                          <a:cs typeface="Times New Roman" pitchFamily="18" charset="0"/>
                        </a:rPr>
                        <a:t>Q</a:t>
                      </a:r>
                      <a:r>
                        <a:rPr kumimoji="0" lang="en-US" sz="2400" b="1" i="0" u="none" strike="noStrike" cap="none" normalizeH="0" baseline="0">
                          <a:ln>
                            <a:noFill/>
                          </a:ln>
                          <a:solidFill>
                            <a:srgbClr val="FFFF00"/>
                          </a:solidFill>
                          <a:effectLst/>
                          <a:latin typeface="Times New Roman" pitchFamily="18" charset="0"/>
                          <a:cs typeface="Times New Roman" pitchFamily="18" charset="0"/>
                        </a:rPr>
                        <a:t>(</a:t>
                      </a:r>
                      <a:r>
                        <a:rPr kumimoji="0" lang="en-US" sz="2400" b="1" i="1" u="none" strike="noStrike" cap="none" normalizeH="0" baseline="0">
                          <a:ln>
                            <a:noFill/>
                          </a:ln>
                          <a:solidFill>
                            <a:srgbClr val="FFFF00"/>
                          </a:solidFill>
                          <a:effectLst/>
                          <a:latin typeface="Times New Roman" pitchFamily="18" charset="0"/>
                          <a:cs typeface="Times New Roman" pitchFamily="18" charset="0"/>
                        </a:rPr>
                        <a:t>t</a:t>
                      </a:r>
                      <a:r>
                        <a:rPr kumimoji="0" lang="en-US" sz="2400" b="1" i="0" u="none" strike="noStrike" cap="none" normalizeH="0" baseline="0">
                          <a:ln>
                            <a:noFill/>
                          </a:ln>
                          <a:solidFill>
                            <a:srgbClr val="FFFF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Q</a:t>
                      </a:r>
                      <a:r>
                        <a:rPr kumimoji="0" lang="en-US" sz="2400" b="1" i="0" u="none" strike="noStrike" cap="none" normalizeH="0" baseline="0">
                          <a:ln>
                            <a:noFill/>
                          </a:ln>
                          <a:solidFill>
                            <a:schemeClr val="tx1"/>
                          </a:solidFill>
                          <a:effectLst/>
                          <a:latin typeface="Times New Roman" pitchFamily="18" charset="0"/>
                          <a:cs typeface="Times New Roman" pitchFamily="18" charset="0"/>
                        </a:rPr>
                        <a:t>(</a:t>
                      </a:r>
                      <a:r>
                        <a:rPr kumimoji="0" lang="en-US" sz="2400" b="1" i="1" u="none" strike="noStrike" cap="none" normalizeH="0" baseline="0">
                          <a:ln>
                            <a:noFill/>
                          </a:ln>
                          <a:solidFill>
                            <a:schemeClr val="tx1"/>
                          </a:solidFill>
                          <a:effectLst/>
                          <a:latin typeface="Times New Roman" pitchFamily="18" charset="0"/>
                          <a:cs typeface="Times New Roman" pitchFamily="18" charset="0"/>
                        </a:rPr>
                        <a:t>t</a:t>
                      </a:r>
                      <a:r>
                        <a:rPr kumimoji="0" lang="en-US" sz="2400" b="1" i="0" u="none" strike="noStrike" cap="none" normalizeH="0" baseline="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accent1"/>
                          </a:solidFill>
                          <a:effectLst/>
                          <a:latin typeface="Times New Roman" pitchFamily="18" charset="0"/>
                          <a:cs typeface="Times New Roman" pitchFamily="18" charset="0"/>
                        </a:rPr>
                        <a:t>Q’</a:t>
                      </a: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a:t>
                      </a:r>
                      <a:r>
                        <a:rPr kumimoji="0" lang="en-US" sz="2400" b="1" i="1" u="none" strike="noStrike" cap="none" normalizeH="0" baseline="0" dirty="0">
                          <a:ln>
                            <a:noFill/>
                          </a:ln>
                          <a:solidFill>
                            <a:schemeClr val="accent1"/>
                          </a:solidFill>
                          <a:effectLst/>
                          <a:latin typeface="Times New Roman" pitchFamily="18" charset="0"/>
                          <a:cs typeface="Times New Roman" pitchFamily="18" charset="0"/>
                        </a:rPr>
                        <a:t>t</a:t>
                      </a:r>
                      <a:r>
                        <a:rPr kumimoji="0" lang="en-US" sz="2400" b="1" i="0" u="none" strike="noStrike" cap="none" normalizeH="0" baseline="0" dirty="0">
                          <a:ln>
                            <a:noFill/>
                          </a:ln>
                          <a:solidFill>
                            <a:schemeClr val="accent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Rectangle 57"/>
          <p:cNvSpPr>
            <a:spLocks noChangeArrowheads="1"/>
          </p:cNvSpPr>
          <p:nvPr/>
        </p:nvSpPr>
        <p:spPr bwMode="auto">
          <a:xfrm>
            <a:off x="6192838" y="3168650"/>
            <a:ext cx="1620837"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b="1">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b="1">
                <a:solidFill>
                  <a:srgbClr val="996600"/>
                </a:solidFill>
                <a:latin typeface="Times New Roman" panose="02020603050405020304" pitchFamily="18" charset="0"/>
                <a:cs typeface="Times New Roman" panose="02020603050405020304" pitchFamily="18" charset="0"/>
              </a:rPr>
              <a:t>Reset</a:t>
            </a:r>
          </a:p>
          <a:p>
            <a:pPr>
              <a:lnSpc>
                <a:spcPct val="120000"/>
              </a:lnSpc>
              <a:spcBef>
                <a:spcPct val="0"/>
              </a:spcBef>
            </a:pPr>
            <a:r>
              <a:rPr lang="en-US" sz="2400" b="1">
                <a:solidFill>
                  <a:srgbClr val="009900"/>
                </a:solidFill>
                <a:latin typeface="Times New Roman" panose="02020603050405020304" pitchFamily="18" charset="0"/>
                <a:cs typeface="Times New Roman" panose="02020603050405020304" pitchFamily="18" charset="0"/>
              </a:rPr>
              <a:t>Set</a:t>
            </a:r>
          </a:p>
          <a:p>
            <a:pPr>
              <a:lnSpc>
                <a:spcPct val="120000"/>
              </a:lnSpc>
              <a:spcBef>
                <a:spcPct val="0"/>
              </a:spcBef>
            </a:pPr>
            <a:r>
              <a:rPr lang="en-US" sz="2400" b="1">
                <a:solidFill>
                  <a:schemeClr val="accent1"/>
                </a:solidFill>
                <a:latin typeface="Times New Roman" panose="02020603050405020304" pitchFamily="18" charset="0"/>
                <a:cs typeface="Times New Roman" panose="02020603050405020304" pitchFamily="18" charset="0"/>
              </a:rPr>
              <a:t>Toggle</a:t>
            </a:r>
          </a:p>
        </p:txBody>
      </p:sp>
      <p:grpSp>
        <p:nvGrpSpPr>
          <p:cNvPr id="23" name="Group 58"/>
          <p:cNvGrpSpPr>
            <a:grpSpLocks/>
          </p:cNvGrpSpPr>
          <p:nvPr/>
        </p:nvGrpSpPr>
        <p:grpSpPr bwMode="auto">
          <a:xfrm>
            <a:off x="1331913" y="3068638"/>
            <a:ext cx="1619250" cy="1620837"/>
            <a:chOff x="2653" y="3067"/>
            <a:chExt cx="1020" cy="1021"/>
          </a:xfrm>
        </p:grpSpPr>
        <p:sp>
          <p:nvSpPr>
            <p:cNvPr id="24" name="Rectangle 59"/>
            <p:cNvSpPr>
              <a:spLocks noChangeArrowheads="1"/>
            </p:cNvSpPr>
            <p:nvPr/>
          </p:nvSpPr>
          <p:spPr bwMode="auto">
            <a:xfrm>
              <a:off x="2880" y="3067"/>
              <a:ext cx="567" cy="1021"/>
            </a:xfrm>
            <a:prstGeom prst="rect">
              <a:avLst/>
            </a:prstGeom>
            <a:solidFill>
              <a:srgbClr val="66FFFF"/>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Rectangle 60"/>
            <p:cNvSpPr>
              <a:spLocks noChangeArrowheads="1"/>
            </p:cNvSpPr>
            <p:nvPr/>
          </p:nvSpPr>
          <p:spPr bwMode="auto">
            <a:xfrm>
              <a:off x="288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26" name="Line 61"/>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 name="Line 62"/>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Line 63"/>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64"/>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65"/>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66"/>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Rectangle 67"/>
            <p:cNvSpPr>
              <a:spLocks noChangeArrowheads="1"/>
            </p:cNvSpPr>
            <p:nvPr/>
          </p:nvSpPr>
          <p:spPr bwMode="auto">
            <a:xfrm>
              <a:off x="322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33" name="Oval 68"/>
            <p:cNvSpPr>
              <a:spLocks noChangeAspect="1" noChangeArrowheads="1"/>
            </p:cNvSpPr>
            <p:nvPr/>
          </p:nvSpPr>
          <p:spPr bwMode="auto">
            <a:xfrm>
              <a:off x="3447" y="3819"/>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34" name="Group 69"/>
            <p:cNvGrpSpPr>
              <a:grpSpLocks/>
            </p:cNvGrpSpPr>
            <p:nvPr/>
          </p:nvGrpSpPr>
          <p:grpSpPr bwMode="auto">
            <a:xfrm>
              <a:off x="3220" y="3760"/>
              <a:ext cx="227" cy="214"/>
              <a:chOff x="5034" y="1492"/>
              <a:chExt cx="227" cy="214"/>
            </a:xfrm>
          </p:grpSpPr>
          <p:sp>
            <p:nvSpPr>
              <p:cNvPr id="37" name="Rectangle 70"/>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38" name="Line 71"/>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5" name="Line 72"/>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 name="Rectangle 73"/>
            <p:cNvSpPr>
              <a:spLocks noChangeArrowheads="1"/>
            </p:cNvSpPr>
            <p:nvPr/>
          </p:nvSpPr>
          <p:spPr bwMode="auto">
            <a:xfrm>
              <a:off x="2880" y="3767"/>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grpSp>
        <p:nvGrpSpPr>
          <p:cNvPr id="39" name="Group 74"/>
          <p:cNvGrpSpPr>
            <a:grpSpLocks/>
          </p:cNvGrpSpPr>
          <p:nvPr/>
        </p:nvGrpSpPr>
        <p:grpSpPr bwMode="auto">
          <a:xfrm>
            <a:off x="1331913" y="5049838"/>
            <a:ext cx="1619250" cy="1439862"/>
            <a:chOff x="4467" y="913"/>
            <a:chExt cx="1020" cy="907"/>
          </a:xfrm>
        </p:grpSpPr>
        <p:sp>
          <p:nvSpPr>
            <p:cNvPr id="40" name="Rectangle 75"/>
            <p:cNvSpPr>
              <a:spLocks noChangeArrowheads="1"/>
            </p:cNvSpPr>
            <p:nvPr/>
          </p:nvSpPr>
          <p:spPr bwMode="auto">
            <a:xfrm>
              <a:off x="4694" y="913"/>
              <a:ext cx="567" cy="907"/>
            </a:xfrm>
            <a:prstGeom prst="rect">
              <a:avLst/>
            </a:prstGeom>
            <a:solidFill>
              <a:srgbClr val="66FF33"/>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41" name="Rectangle 76"/>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T</a:t>
              </a:r>
            </a:p>
          </p:txBody>
        </p:sp>
        <p:sp>
          <p:nvSpPr>
            <p:cNvPr id="42" name="Line 77"/>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78"/>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79"/>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 name="Line 80"/>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81"/>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82"/>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8" name="Rectangle 83"/>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49" name="Oval 84"/>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50" name="Group 85"/>
            <p:cNvGrpSpPr>
              <a:grpSpLocks/>
            </p:cNvGrpSpPr>
            <p:nvPr/>
          </p:nvGrpSpPr>
          <p:grpSpPr bwMode="auto">
            <a:xfrm>
              <a:off x="5034" y="1492"/>
              <a:ext cx="227" cy="214"/>
              <a:chOff x="5034" y="1492"/>
              <a:chExt cx="227" cy="214"/>
            </a:xfrm>
          </p:grpSpPr>
          <p:sp>
            <p:nvSpPr>
              <p:cNvPr id="51" name="Rectangle 86"/>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52" name="Line 8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graphicFrame>
        <p:nvGraphicFramePr>
          <p:cNvPr id="53" name="Group 88"/>
          <p:cNvGraphicFramePr>
            <a:graphicFrameLocks noGrp="1"/>
          </p:cNvGraphicFramePr>
          <p:nvPr>
            <p:extLst>
              <p:ext uri="{D42A27DB-BD31-4B8C-83A1-F6EECF244321}">
                <p14:modId xmlns:p14="http://schemas.microsoft.com/office/powerpoint/2010/main" val="3524953917"/>
              </p:ext>
            </p:extLst>
          </p:nvPr>
        </p:nvGraphicFramePr>
        <p:xfrm>
          <a:off x="4030663" y="5270500"/>
          <a:ext cx="1800225" cy="1219200"/>
        </p:xfrm>
        <a:graphic>
          <a:graphicData uri="http://schemas.openxmlformats.org/drawingml/2006/table">
            <a:tbl>
              <a:tblPr/>
              <a:tblGrid>
                <a:gridCol w="539750">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rgbClr val="FFFF00"/>
                          </a:solidFill>
                          <a:effectLst/>
                          <a:latin typeface="Times New Roman" pitchFamily="18" charset="0"/>
                          <a:cs typeface="Times New Roman" pitchFamily="18" charset="0"/>
                        </a:rPr>
                        <a:t>T</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rgbClr val="FFFF00"/>
                          </a:solidFill>
                          <a:effectLst/>
                          <a:latin typeface="Times New Roman" pitchFamily="18" charset="0"/>
                          <a:cs typeface="Times New Roman" pitchFamily="18" charset="0"/>
                        </a:rPr>
                        <a:t>Q</a:t>
                      </a:r>
                      <a:r>
                        <a:rPr kumimoji="0" lang="en-US" sz="2400" b="1" i="0" u="none" strike="noStrike" cap="none" normalizeH="0" baseline="0">
                          <a:ln>
                            <a:noFill/>
                          </a:ln>
                          <a:solidFill>
                            <a:srgbClr val="FFFF00"/>
                          </a:solidFill>
                          <a:effectLst/>
                          <a:latin typeface="Times New Roman" pitchFamily="18" charset="0"/>
                          <a:cs typeface="Times New Roman" pitchFamily="18" charset="0"/>
                        </a:rPr>
                        <a:t>(</a:t>
                      </a:r>
                      <a:r>
                        <a:rPr kumimoji="0" lang="en-US" sz="2400" b="1" i="1" u="none" strike="noStrike" cap="none" normalizeH="0" baseline="0">
                          <a:ln>
                            <a:noFill/>
                          </a:ln>
                          <a:solidFill>
                            <a:srgbClr val="FFFF00"/>
                          </a:solidFill>
                          <a:effectLst/>
                          <a:latin typeface="Times New Roman" pitchFamily="18" charset="0"/>
                          <a:cs typeface="Times New Roman" pitchFamily="18" charset="0"/>
                        </a:rPr>
                        <a:t>t</a:t>
                      </a:r>
                      <a:r>
                        <a:rPr kumimoji="0" lang="en-US" sz="2400" b="1" i="0" u="none" strike="noStrike" cap="none" normalizeH="0" baseline="0">
                          <a:ln>
                            <a:noFill/>
                          </a:ln>
                          <a:solidFill>
                            <a:srgbClr val="FFFF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chemeClr val="tx1"/>
                          </a:solidFill>
                          <a:effectLst/>
                          <a:latin typeface="Times New Roman" pitchFamily="18" charset="0"/>
                          <a:cs typeface="Times New Roman" pitchFamily="18" charset="0"/>
                        </a:rPr>
                        <a:t>Q</a:t>
                      </a:r>
                      <a:r>
                        <a:rPr kumimoji="0" lang="en-US" sz="2400" b="1" i="0" u="none" strike="noStrike" cap="none" normalizeH="0" baseline="0">
                          <a:ln>
                            <a:noFill/>
                          </a:ln>
                          <a:solidFill>
                            <a:schemeClr val="tx1"/>
                          </a:solidFill>
                          <a:effectLst/>
                          <a:latin typeface="Times New Roman" pitchFamily="18" charset="0"/>
                          <a:cs typeface="Times New Roman" pitchFamily="18" charset="0"/>
                        </a:rPr>
                        <a:t>(</a:t>
                      </a:r>
                      <a:r>
                        <a:rPr kumimoji="0" lang="en-US" sz="2400" b="1" i="1" u="none" strike="noStrike" cap="none" normalizeH="0" baseline="0">
                          <a:ln>
                            <a:noFill/>
                          </a:ln>
                          <a:solidFill>
                            <a:schemeClr val="tx1"/>
                          </a:solidFill>
                          <a:effectLst/>
                          <a:latin typeface="Times New Roman" pitchFamily="18" charset="0"/>
                          <a:cs typeface="Times New Roman" pitchFamily="18" charset="0"/>
                        </a:rPr>
                        <a:t>t</a:t>
                      </a:r>
                      <a:r>
                        <a:rPr kumimoji="0" lang="en-US" sz="2400" b="1" i="0" u="none" strike="noStrike" cap="none" normalizeH="0" baseline="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a:ln>
                            <a:noFill/>
                          </a:ln>
                          <a:solidFill>
                            <a:schemeClr val="accent1"/>
                          </a:solidFill>
                          <a:effectLst/>
                          <a:latin typeface="Times New Roman" pitchFamily="18" charset="0"/>
                          <a:cs typeface="Times New Roman" pitchFamily="18" charset="0"/>
                        </a:rPr>
                        <a:t>Q’</a:t>
                      </a:r>
                      <a:r>
                        <a:rPr kumimoji="0" lang="en-US" sz="2400" b="1" i="0" u="none" strike="noStrike" cap="none" normalizeH="0" baseline="0">
                          <a:ln>
                            <a:noFill/>
                          </a:ln>
                          <a:solidFill>
                            <a:schemeClr val="accent1"/>
                          </a:solidFill>
                          <a:effectLst/>
                          <a:latin typeface="Times New Roman" pitchFamily="18" charset="0"/>
                          <a:cs typeface="Times New Roman" pitchFamily="18" charset="0"/>
                        </a:rPr>
                        <a:t>(</a:t>
                      </a:r>
                      <a:r>
                        <a:rPr kumimoji="0" lang="en-US" sz="2400" b="1" i="1" u="none" strike="noStrike" cap="none" normalizeH="0" baseline="0">
                          <a:ln>
                            <a:noFill/>
                          </a:ln>
                          <a:solidFill>
                            <a:schemeClr val="accent1"/>
                          </a:solidFill>
                          <a:effectLst/>
                          <a:latin typeface="Times New Roman" pitchFamily="18" charset="0"/>
                          <a:cs typeface="Times New Roman" pitchFamily="18" charset="0"/>
                        </a:rPr>
                        <a:t>t</a:t>
                      </a:r>
                      <a:r>
                        <a:rPr kumimoji="0" lang="en-US" sz="2400" b="1" i="0" u="none" strike="noStrike" cap="none" normalizeH="0" baseline="0">
                          <a:ln>
                            <a:noFill/>
                          </a:ln>
                          <a:solidFill>
                            <a:schemeClr val="accent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4" name="Rectangle 102"/>
          <p:cNvSpPr>
            <a:spLocks noChangeArrowheads="1"/>
          </p:cNvSpPr>
          <p:nvPr/>
        </p:nvSpPr>
        <p:spPr bwMode="auto">
          <a:xfrm>
            <a:off x="6192838" y="5613400"/>
            <a:ext cx="1620837" cy="87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b="1">
                <a:latin typeface="Times New Roman" panose="02020603050405020304" pitchFamily="18" charset="0"/>
                <a:cs typeface="Times New Roman" panose="02020603050405020304" pitchFamily="18" charset="0"/>
              </a:rPr>
              <a:t>No change</a:t>
            </a:r>
            <a:endParaRPr lang="en-US" sz="2400" b="1">
              <a:solidFill>
                <a:srgbClr val="996600"/>
              </a:solidFill>
              <a:latin typeface="Times New Roman" panose="02020603050405020304" pitchFamily="18" charset="0"/>
              <a:cs typeface="Times New Roman" panose="02020603050405020304" pitchFamily="18" charset="0"/>
            </a:endParaRPr>
          </a:p>
          <a:p>
            <a:pPr>
              <a:lnSpc>
                <a:spcPct val="120000"/>
              </a:lnSpc>
              <a:spcBef>
                <a:spcPct val="0"/>
              </a:spcBef>
            </a:pPr>
            <a:r>
              <a:rPr lang="en-US" sz="2400" b="1">
                <a:solidFill>
                  <a:schemeClr val="accent1"/>
                </a:solidFill>
                <a:latin typeface="Times New Roman" panose="02020603050405020304" pitchFamily="18" charset="0"/>
                <a:cs typeface="Times New Roman" panose="02020603050405020304" pitchFamily="18" charset="0"/>
              </a:rPr>
              <a:t>Toggle</a:t>
            </a:r>
          </a:p>
        </p:txBody>
      </p:sp>
    </p:spTree>
    <p:extLst>
      <p:ext uri="{BB962C8B-B14F-4D97-AF65-F5344CB8AC3E}">
        <p14:creationId xmlns:p14="http://schemas.microsoft.com/office/powerpoint/2010/main" val="3869755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19"/>
                                        </p:tgtEl>
                                        <p:attrNameLst>
                                          <p:attrName>style.visibility</p:attrName>
                                        </p:attrNameLst>
                                      </p:cBhvr>
                                      <p:to>
                                        <p:strVal val="visible"/>
                                      </p:to>
                                    </p:set>
                                    <p:animEffect transition="in" filter="wipe(up)">
                                      <p:cBhvr>
                                        <p:cTn id="11" dur="500"/>
                                        <p:tgtEl>
                                          <p:spTgt spid="19"/>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wipe(up)">
                                      <p:cBhvr>
                                        <p:cTn id="14" dur="500"/>
                                        <p:tgtEl>
                                          <p:spTgt spid="20"/>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animEffect transition="in" filter="wipe(left)">
                                      <p:cBhvr>
                                        <p:cTn id="19" dur="500"/>
                                        <p:tgtEl>
                                          <p:spTgt spid="23"/>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wipe(up)">
                                      <p:cBhvr>
                                        <p:cTn id="23" dur="500"/>
                                        <p:tgtEl>
                                          <p:spTgt spid="21"/>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wipe(up)">
                                      <p:cBhvr>
                                        <p:cTn id="26" dur="500"/>
                                        <p:tgtEl>
                                          <p:spTgt spid="2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500"/>
                                        <p:tgtEl>
                                          <p:spTgt spid="39"/>
                                        </p:tgtEl>
                                      </p:cBhvr>
                                    </p:animEffect>
                                  </p:childTnLst>
                                </p:cTn>
                              </p:par>
                            </p:childTnLst>
                          </p:cTn>
                        </p:par>
                        <p:par>
                          <p:cTn id="32" fill="hold">
                            <p:stCondLst>
                              <p:cond delay="500"/>
                            </p:stCondLst>
                            <p:childTnLst>
                              <p:par>
                                <p:cTn id="33" presetID="22" presetClass="entr" presetSubtype="1" fill="hold" nodeType="afterEffect">
                                  <p:stCondLst>
                                    <p:cond delay="0"/>
                                  </p:stCondLst>
                                  <p:childTnLst>
                                    <p:set>
                                      <p:cBhvr>
                                        <p:cTn id="34" dur="1" fill="hold">
                                          <p:stCondLst>
                                            <p:cond delay="0"/>
                                          </p:stCondLst>
                                        </p:cTn>
                                        <p:tgtEl>
                                          <p:spTgt spid="53"/>
                                        </p:tgtEl>
                                        <p:attrNameLst>
                                          <p:attrName>style.visibility</p:attrName>
                                        </p:attrNameLst>
                                      </p:cBhvr>
                                      <p:to>
                                        <p:strVal val="visible"/>
                                      </p:to>
                                    </p:set>
                                    <p:animEffect transition="in" filter="wipe(up)">
                                      <p:cBhvr>
                                        <p:cTn id="35" dur="500"/>
                                        <p:tgtEl>
                                          <p:spTgt spid="53"/>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54"/>
                                        </p:tgtEl>
                                        <p:attrNameLst>
                                          <p:attrName>style.visibility</p:attrName>
                                        </p:attrNameLst>
                                      </p:cBhvr>
                                      <p:to>
                                        <p:strVal val="visible"/>
                                      </p:to>
                                    </p:set>
                                    <p:animEffect transition="in" filter="wipe(up)">
                                      <p:cBhvr>
                                        <p:cTn id="38"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5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Autofit/>
          </a:bodyPr>
          <a:lstStyle/>
          <a:p>
            <a:pPr>
              <a:defRPr/>
            </a:pPr>
            <a:r>
              <a:rPr lang="en-US" sz="4000" dirty="0">
                <a:latin typeface="Times New Roman" panose="02020603050405020304" pitchFamily="18" charset="0"/>
                <a:cs typeface="Times New Roman" panose="02020603050405020304" pitchFamily="18" charset="0"/>
              </a:rPr>
              <a:t>Flip-Flop Characteristic Equations</a:t>
            </a:r>
          </a:p>
        </p:txBody>
      </p:sp>
      <p:grpSp>
        <p:nvGrpSpPr>
          <p:cNvPr id="5" name="Group 3"/>
          <p:cNvGrpSpPr>
            <a:grpSpLocks/>
          </p:cNvGrpSpPr>
          <p:nvPr/>
        </p:nvGrpSpPr>
        <p:grpSpPr bwMode="auto">
          <a:xfrm>
            <a:off x="1332707" y="1268414"/>
            <a:ext cx="1619250" cy="1439862"/>
            <a:chOff x="4467" y="913"/>
            <a:chExt cx="1020" cy="907"/>
          </a:xfrm>
        </p:grpSpPr>
        <p:sp>
          <p:nvSpPr>
            <p:cNvPr id="6" name="Rectangle 4"/>
            <p:cNvSpPr>
              <a:spLocks noChangeArrowheads="1"/>
            </p:cNvSpPr>
            <p:nvPr/>
          </p:nvSpPr>
          <p:spPr bwMode="auto">
            <a:xfrm>
              <a:off x="4694" y="913"/>
              <a:ext cx="567" cy="907"/>
            </a:xfrm>
            <a:prstGeom prst="rect">
              <a:avLst/>
            </a:prstGeom>
            <a:solidFill>
              <a:schemeClr val="accent6">
                <a:lumMod val="20000"/>
                <a:lumOff val="80000"/>
              </a:schemeClr>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7" name="Rectangle 5"/>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solidFill>
                    <a:schemeClr val="accent2"/>
                  </a:solidFill>
                  <a:latin typeface="Times New Roman" panose="02020603050405020304" pitchFamily="18" charset="0"/>
                  <a:cs typeface="Times New Roman" panose="02020603050405020304" pitchFamily="18" charset="0"/>
                </a:rPr>
                <a:t>D</a:t>
              </a:r>
            </a:p>
          </p:txBody>
        </p:sp>
        <p:sp>
          <p:nvSpPr>
            <p:cNvPr id="8" name="Line 6"/>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7"/>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8"/>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9"/>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0"/>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1"/>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Rectangle 12"/>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solidFill>
                    <a:schemeClr val="accent2"/>
                  </a:solidFill>
                  <a:latin typeface="Times New Roman" panose="02020603050405020304" pitchFamily="18" charset="0"/>
                  <a:cs typeface="Times New Roman" panose="02020603050405020304" pitchFamily="18" charset="0"/>
                </a:rPr>
                <a:t>Q</a:t>
              </a:r>
            </a:p>
          </p:txBody>
        </p:sp>
        <p:sp>
          <p:nvSpPr>
            <p:cNvPr id="15" name="Oval 13"/>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6" name="Group 14"/>
            <p:cNvGrpSpPr>
              <a:grpSpLocks/>
            </p:cNvGrpSpPr>
            <p:nvPr/>
          </p:nvGrpSpPr>
          <p:grpSpPr bwMode="auto">
            <a:xfrm>
              <a:off x="5034" y="1492"/>
              <a:ext cx="227" cy="214"/>
              <a:chOff x="5034" y="1492"/>
              <a:chExt cx="227" cy="214"/>
            </a:xfrm>
          </p:grpSpPr>
          <p:sp>
            <p:nvSpPr>
              <p:cNvPr id="17" name="Rectangle 15"/>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18" name="Line 16"/>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20" name="Rectangle 31"/>
          <p:cNvSpPr>
            <a:spLocks noChangeArrowheads="1"/>
          </p:cNvSpPr>
          <p:nvPr/>
        </p:nvSpPr>
        <p:spPr bwMode="auto">
          <a:xfrm>
            <a:off x="6184656" y="1013257"/>
            <a:ext cx="1620838" cy="26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lnSpc>
                <a:spcPct val="120000"/>
              </a:lnSpc>
              <a:spcBef>
                <a:spcPct val="0"/>
              </a:spcBef>
            </a:pPr>
            <a:r>
              <a:rPr lang="en-US" sz="1600" i="1" dirty="0">
                <a:latin typeface="Times New Roman" panose="02020603050405020304" pitchFamily="18" charset="0"/>
                <a:cs typeface="Times New Roman" panose="02020603050405020304" pitchFamily="18" charset="0"/>
              </a:rPr>
              <a:t>Q</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+1) </a:t>
            </a:r>
            <a:r>
              <a:rPr lang="en-US" sz="1600" dirty="0">
                <a:solidFill>
                  <a:schemeClr val="accent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D</a:t>
            </a:r>
          </a:p>
        </p:txBody>
      </p:sp>
      <p:graphicFrame>
        <p:nvGraphicFramePr>
          <p:cNvPr id="21" name="Group 32"/>
          <p:cNvGraphicFramePr>
            <a:graphicFrameLocks noGrp="1"/>
          </p:cNvGraphicFramePr>
          <p:nvPr>
            <p:extLst>
              <p:ext uri="{D42A27DB-BD31-4B8C-83A1-F6EECF244321}">
                <p14:modId xmlns:p14="http://schemas.microsoft.com/office/powerpoint/2010/main" val="3850306636"/>
              </p:ext>
            </p:extLst>
          </p:nvPr>
        </p:nvGraphicFramePr>
        <p:xfrm>
          <a:off x="9090462" y="657862"/>
          <a:ext cx="2160588" cy="2032000"/>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1081088">
                  <a:extLst>
                    <a:ext uri="{9D8B030D-6E8A-4147-A177-3AD203B41FA5}">
                      <a16:colId xmlns:a16="http://schemas.microsoft.com/office/drawing/2014/main" val="20002"/>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J</a:t>
                      </a:r>
                    </a:p>
                  </a:txBody>
                  <a:tcPr marL="0" marR="0" marT="0" marB="0" anchor="ctr" horzOverflow="overflow">
                    <a:lnL w="28575" cap="flat" cmpd="sng" algn="ctr">
                      <a:solidFill>
                        <a:schemeClr val="tx1"/>
                      </a:solidFill>
                      <a:prstDash val="solid"/>
                      <a:round/>
                      <a:headEnd type="none" w="med" len="med"/>
                      <a:tailEnd type="none" w="med" len="med"/>
                    </a:lnL>
                    <a:lnR>
                      <a:noFill/>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K</a:t>
                      </a:r>
                    </a:p>
                  </a:txBody>
                  <a:tcPr marL="0" marR="0" marT="0" marB="0" anchor="ctr" horzOverflow="overflow">
                    <a:lnL>
                      <a:noFill/>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Q</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a:t>
                      </a:r>
                      <a:r>
                        <a:rPr kumimoji="0" lang="en-US" sz="1600" b="1" i="1" u="none" strike="noStrike" cap="none" normalizeH="0" baseline="0" dirty="0">
                          <a:ln>
                            <a:noFill/>
                          </a:ln>
                          <a:solidFill>
                            <a:schemeClr val="tx1"/>
                          </a:solidFill>
                          <a:effectLst/>
                          <a:latin typeface="Times New Roman" pitchFamily="18" charset="0"/>
                          <a:cs typeface="Times New Roman" pitchFamily="18" charset="0"/>
                        </a:rPr>
                        <a:t>t</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Q</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a:t>
                      </a:r>
                      <a:r>
                        <a:rPr kumimoji="0" lang="en-US" sz="1600" b="1" i="1" u="none" strike="noStrike" cap="none" normalizeH="0" baseline="0" dirty="0">
                          <a:ln>
                            <a:noFill/>
                          </a:ln>
                          <a:solidFill>
                            <a:schemeClr val="tx1"/>
                          </a:solidFill>
                          <a:effectLst/>
                          <a:latin typeface="Times New Roman" pitchFamily="18" charset="0"/>
                          <a:cs typeface="Times New Roman" pitchFamily="18" charset="0"/>
                        </a:rPr>
                        <a:t>t</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0</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1</a:t>
                      </a:r>
                    </a:p>
                  </a:txBody>
                  <a:tcPr marL="0" marR="0" marT="0" marB="0" anchor="ctr" horzOverflow="overflow">
                    <a:lnL>
                      <a:noFill/>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1" u="none" strike="noStrike" cap="none" normalizeH="0" baseline="0" dirty="0">
                          <a:ln>
                            <a:noFill/>
                          </a:ln>
                          <a:solidFill>
                            <a:schemeClr val="accent1"/>
                          </a:solidFill>
                          <a:effectLst/>
                          <a:latin typeface="Times New Roman" pitchFamily="18" charset="0"/>
                          <a:cs typeface="Times New Roman" pitchFamily="18" charset="0"/>
                        </a:rPr>
                        <a:t>Q’</a:t>
                      </a:r>
                      <a:r>
                        <a:rPr kumimoji="0" lang="en-US" sz="1600" b="1" i="0" u="none" strike="noStrike" cap="none" normalizeH="0" baseline="0" dirty="0">
                          <a:ln>
                            <a:noFill/>
                          </a:ln>
                          <a:solidFill>
                            <a:schemeClr val="accent1"/>
                          </a:solidFill>
                          <a:effectLst/>
                          <a:latin typeface="Times New Roman" pitchFamily="18" charset="0"/>
                          <a:cs typeface="Times New Roman" pitchFamily="18" charset="0"/>
                        </a:rPr>
                        <a:t>(</a:t>
                      </a:r>
                      <a:r>
                        <a:rPr kumimoji="0" lang="en-US" sz="1600" b="1" i="1" u="none" strike="noStrike" cap="none" normalizeH="0" baseline="0" dirty="0">
                          <a:ln>
                            <a:noFill/>
                          </a:ln>
                          <a:solidFill>
                            <a:schemeClr val="accent1"/>
                          </a:solidFill>
                          <a:effectLst/>
                          <a:latin typeface="Times New Roman" pitchFamily="18" charset="0"/>
                          <a:cs typeface="Times New Roman" pitchFamily="18" charset="0"/>
                        </a:rPr>
                        <a:t>t</a:t>
                      </a:r>
                      <a:r>
                        <a:rPr kumimoji="0" lang="en-US" sz="1600" b="1" i="0" u="none" strike="noStrike" cap="none" normalizeH="0" baseline="0" dirty="0">
                          <a:ln>
                            <a:noFill/>
                          </a:ln>
                          <a:solidFill>
                            <a:schemeClr val="accent1"/>
                          </a:solidFill>
                          <a:effectLst/>
                          <a:latin typeface="Times New Roman" pitchFamily="18" charset="0"/>
                          <a:cs typeface="Times New Roman" pitchFamily="18" charset="0"/>
                        </a:rPr>
                        <a:t>)</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2" name="Rectangle 57"/>
          <p:cNvSpPr>
            <a:spLocks noChangeArrowheads="1"/>
          </p:cNvSpPr>
          <p:nvPr/>
        </p:nvSpPr>
        <p:spPr bwMode="auto">
          <a:xfrm>
            <a:off x="9575118" y="4361401"/>
            <a:ext cx="2520950" cy="269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lnSpc>
                <a:spcPct val="120000"/>
              </a:lnSpc>
              <a:spcBef>
                <a:spcPct val="0"/>
              </a:spcBef>
            </a:pPr>
            <a:r>
              <a:rPr lang="en-US" sz="1600" i="1" dirty="0">
                <a:latin typeface="Times New Roman" panose="02020603050405020304" pitchFamily="18" charset="0"/>
                <a:cs typeface="Times New Roman" panose="02020603050405020304" pitchFamily="18" charset="0"/>
              </a:rPr>
              <a:t>Q</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+1) </a:t>
            </a:r>
            <a:r>
              <a:rPr lang="en-US" sz="1600" dirty="0">
                <a:solidFill>
                  <a:schemeClr val="accent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JQ’ </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 K’Q</a:t>
            </a:r>
          </a:p>
        </p:txBody>
      </p:sp>
      <p:grpSp>
        <p:nvGrpSpPr>
          <p:cNvPr id="23" name="Group 58"/>
          <p:cNvGrpSpPr>
            <a:grpSpLocks/>
          </p:cNvGrpSpPr>
          <p:nvPr/>
        </p:nvGrpSpPr>
        <p:grpSpPr bwMode="auto">
          <a:xfrm>
            <a:off x="1331913" y="3068638"/>
            <a:ext cx="1619250" cy="1620837"/>
            <a:chOff x="2653" y="3067"/>
            <a:chExt cx="1020" cy="1021"/>
          </a:xfrm>
        </p:grpSpPr>
        <p:sp>
          <p:nvSpPr>
            <p:cNvPr id="24" name="Rectangle 59"/>
            <p:cNvSpPr>
              <a:spLocks noChangeArrowheads="1"/>
            </p:cNvSpPr>
            <p:nvPr/>
          </p:nvSpPr>
          <p:spPr bwMode="auto">
            <a:xfrm>
              <a:off x="2880" y="3067"/>
              <a:ext cx="567" cy="1021"/>
            </a:xfrm>
            <a:prstGeom prst="rect">
              <a:avLst/>
            </a:prstGeom>
            <a:solidFill>
              <a:schemeClr val="accent6">
                <a:lumMod val="40000"/>
                <a:lumOff val="60000"/>
              </a:schemeClr>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5" name="Rectangle 60"/>
            <p:cNvSpPr>
              <a:spLocks noChangeArrowheads="1"/>
            </p:cNvSpPr>
            <p:nvPr/>
          </p:nvSpPr>
          <p:spPr bwMode="auto">
            <a:xfrm>
              <a:off x="288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J</a:t>
              </a:r>
            </a:p>
          </p:txBody>
        </p:sp>
        <p:sp>
          <p:nvSpPr>
            <p:cNvPr id="26" name="Line 61"/>
            <p:cNvSpPr>
              <a:spLocks noChangeShapeType="1"/>
            </p:cNvSpPr>
            <p:nvPr/>
          </p:nvSpPr>
          <p:spPr bwMode="auto">
            <a:xfrm>
              <a:off x="2880" y="3466"/>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7" name="Line 62"/>
            <p:cNvSpPr>
              <a:spLocks noChangeShapeType="1"/>
            </p:cNvSpPr>
            <p:nvPr/>
          </p:nvSpPr>
          <p:spPr bwMode="auto">
            <a:xfrm flipH="1">
              <a:off x="2880" y="3579"/>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Line 63"/>
            <p:cNvSpPr>
              <a:spLocks noChangeShapeType="1"/>
            </p:cNvSpPr>
            <p:nvPr/>
          </p:nvSpPr>
          <p:spPr bwMode="auto">
            <a:xfrm flipH="1">
              <a:off x="2653" y="32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64"/>
            <p:cNvSpPr>
              <a:spLocks noChangeShapeType="1"/>
            </p:cNvSpPr>
            <p:nvPr/>
          </p:nvSpPr>
          <p:spPr bwMode="auto">
            <a:xfrm flipH="1">
              <a:off x="2653" y="357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0" name="Line 65"/>
            <p:cNvSpPr>
              <a:spLocks noChangeShapeType="1"/>
            </p:cNvSpPr>
            <p:nvPr/>
          </p:nvSpPr>
          <p:spPr bwMode="auto">
            <a:xfrm flipH="1">
              <a:off x="3447" y="32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66"/>
            <p:cNvSpPr>
              <a:spLocks noChangeShapeType="1"/>
            </p:cNvSpPr>
            <p:nvPr/>
          </p:nvSpPr>
          <p:spPr bwMode="auto">
            <a:xfrm flipH="1">
              <a:off x="3447" y="3861"/>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Rectangle 67"/>
            <p:cNvSpPr>
              <a:spLocks noChangeArrowheads="1"/>
            </p:cNvSpPr>
            <p:nvPr/>
          </p:nvSpPr>
          <p:spPr bwMode="auto">
            <a:xfrm>
              <a:off x="3220" y="3180"/>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33" name="Oval 68"/>
            <p:cNvSpPr>
              <a:spLocks noChangeAspect="1" noChangeArrowheads="1"/>
            </p:cNvSpPr>
            <p:nvPr/>
          </p:nvSpPr>
          <p:spPr bwMode="auto">
            <a:xfrm>
              <a:off x="3447" y="3819"/>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34" name="Group 69"/>
            <p:cNvGrpSpPr>
              <a:grpSpLocks/>
            </p:cNvGrpSpPr>
            <p:nvPr/>
          </p:nvGrpSpPr>
          <p:grpSpPr bwMode="auto">
            <a:xfrm>
              <a:off x="3220" y="3760"/>
              <a:ext cx="227" cy="214"/>
              <a:chOff x="5034" y="1492"/>
              <a:chExt cx="227" cy="214"/>
            </a:xfrm>
          </p:grpSpPr>
          <p:sp>
            <p:nvSpPr>
              <p:cNvPr id="37" name="Rectangle 70"/>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38" name="Line 71"/>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35" name="Line 72"/>
            <p:cNvSpPr>
              <a:spLocks noChangeShapeType="1"/>
            </p:cNvSpPr>
            <p:nvPr/>
          </p:nvSpPr>
          <p:spPr bwMode="auto">
            <a:xfrm flipH="1">
              <a:off x="2653" y="3861"/>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 name="Rectangle 73"/>
            <p:cNvSpPr>
              <a:spLocks noChangeArrowheads="1"/>
            </p:cNvSpPr>
            <p:nvPr/>
          </p:nvSpPr>
          <p:spPr bwMode="auto">
            <a:xfrm>
              <a:off x="2880" y="3767"/>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K</a:t>
              </a:r>
            </a:p>
          </p:txBody>
        </p:sp>
      </p:grpSp>
      <p:grpSp>
        <p:nvGrpSpPr>
          <p:cNvPr id="39" name="Group 74"/>
          <p:cNvGrpSpPr>
            <a:grpSpLocks/>
          </p:cNvGrpSpPr>
          <p:nvPr/>
        </p:nvGrpSpPr>
        <p:grpSpPr bwMode="auto">
          <a:xfrm>
            <a:off x="1331913" y="5049838"/>
            <a:ext cx="1619250" cy="1439862"/>
            <a:chOff x="4467" y="913"/>
            <a:chExt cx="1020" cy="907"/>
          </a:xfrm>
        </p:grpSpPr>
        <p:sp>
          <p:nvSpPr>
            <p:cNvPr id="40" name="Rectangle 75"/>
            <p:cNvSpPr>
              <a:spLocks noChangeArrowheads="1"/>
            </p:cNvSpPr>
            <p:nvPr/>
          </p:nvSpPr>
          <p:spPr bwMode="auto">
            <a:xfrm>
              <a:off x="4694" y="913"/>
              <a:ext cx="567" cy="907"/>
            </a:xfrm>
            <a:prstGeom prst="rect">
              <a:avLst/>
            </a:prstGeom>
            <a:solidFill>
              <a:schemeClr val="accent6">
                <a:lumMod val="20000"/>
                <a:lumOff val="80000"/>
              </a:schemeClr>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41" name="Rectangle 76"/>
            <p:cNvSpPr>
              <a:spLocks noChangeArrowheads="1"/>
            </p:cNvSpPr>
            <p:nvPr/>
          </p:nvSpPr>
          <p:spPr bwMode="auto">
            <a:xfrm>
              <a:off x="469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T</a:t>
              </a:r>
            </a:p>
          </p:txBody>
        </p:sp>
        <p:sp>
          <p:nvSpPr>
            <p:cNvPr id="42" name="Line 77"/>
            <p:cNvSpPr>
              <a:spLocks noChangeShapeType="1"/>
            </p:cNvSpPr>
            <p:nvPr/>
          </p:nvSpPr>
          <p:spPr bwMode="auto">
            <a:xfrm>
              <a:off x="4694" y="1480"/>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78"/>
            <p:cNvSpPr>
              <a:spLocks noChangeShapeType="1"/>
            </p:cNvSpPr>
            <p:nvPr/>
          </p:nvSpPr>
          <p:spPr bwMode="auto">
            <a:xfrm flipH="1">
              <a:off x="4694" y="1593"/>
              <a:ext cx="113" cy="113"/>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4" name="Line 79"/>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 name="Line 80"/>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81"/>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7" name="Line 82"/>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8" name="Rectangle 83"/>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49" name="Oval 84"/>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50" name="Group 85"/>
            <p:cNvGrpSpPr>
              <a:grpSpLocks/>
            </p:cNvGrpSpPr>
            <p:nvPr/>
          </p:nvGrpSpPr>
          <p:grpSpPr bwMode="auto">
            <a:xfrm>
              <a:off x="5034" y="1492"/>
              <a:ext cx="227" cy="214"/>
              <a:chOff x="5034" y="1492"/>
              <a:chExt cx="227" cy="214"/>
            </a:xfrm>
          </p:grpSpPr>
          <p:sp>
            <p:nvSpPr>
              <p:cNvPr id="51" name="Rectangle 86"/>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52" name="Line 87"/>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grpSp>
      <p:sp>
        <p:nvSpPr>
          <p:cNvPr id="54" name="Rectangle 102"/>
          <p:cNvSpPr>
            <a:spLocks noChangeArrowheads="1"/>
          </p:cNvSpPr>
          <p:nvPr/>
        </p:nvSpPr>
        <p:spPr bwMode="auto">
          <a:xfrm>
            <a:off x="6289328" y="5015520"/>
            <a:ext cx="2339975" cy="2954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lnSpc>
                <a:spcPct val="120000"/>
              </a:lnSpc>
              <a:spcBef>
                <a:spcPct val="0"/>
              </a:spcBef>
            </a:pPr>
            <a:r>
              <a:rPr lang="en-US" sz="1600" i="1" dirty="0">
                <a:latin typeface="Times New Roman" panose="02020603050405020304" pitchFamily="18" charset="0"/>
                <a:cs typeface="Times New Roman" panose="02020603050405020304" pitchFamily="18" charset="0"/>
              </a:rPr>
              <a:t>Q</a:t>
            </a:r>
            <a:r>
              <a:rPr lang="en-US" sz="1600" dirty="0">
                <a:latin typeface="Times New Roman" panose="02020603050405020304" pitchFamily="18" charset="0"/>
                <a:cs typeface="Times New Roman" panose="02020603050405020304" pitchFamily="18" charset="0"/>
              </a:rPr>
              <a:t>(</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+1) </a:t>
            </a:r>
            <a:r>
              <a:rPr lang="en-US" sz="1600" dirty="0">
                <a:solidFill>
                  <a:schemeClr val="accent1"/>
                </a:solidFill>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 TQ’+T’Q =</a:t>
            </a:r>
            <a:r>
              <a:rPr lang="en-US" sz="1600" i="1" dirty="0">
                <a:latin typeface="Times New Roman" panose="02020603050405020304" pitchFamily="18" charset="0"/>
                <a:cs typeface="Times New Roman" panose="02020603050405020304" pitchFamily="18" charset="0"/>
              </a:rPr>
              <a:t>T</a:t>
            </a:r>
            <a:r>
              <a:rPr 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sym typeface="Symbol" panose="05050102010706020507" pitchFamily="18" charset="2"/>
              </a:rPr>
              <a:t></a:t>
            </a:r>
            <a:r>
              <a:rPr lang="en-US" sz="1600" dirty="0">
                <a:latin typeface="Times New Roman" panose="02020603050405020304" pitchFamily="18" charset="0"/>
                <a:cs typeface="Times New Roman" panose="02020603050405020304" pitchFamily="18" charset="0"/>
              </a:rPr>
              <a:t> </a:t>
            </a:r>
            <a:r>
              <a:rPr lang="en-US" sz="1600" i="1" dirty="0">
                <a:latin typeface="Times New Roman" panose="02020603050405020304" pitchFamily="18" charset="0"/>
                <a:cs typeface="Times New Roman" panose="02020603050405020304" pitchFamily="18" charset="0"/>
              </a:rPr>
              <a:t>Q</a:t>
            </a:r>
          </a:p>
        </p:txBody>
      </p:sp>
      <p:graphicFrame>
        <p:nvGraphicFramePr>
          <p:cNvPr id="56" name="Table 55"/>
          <p:cNvGraphicFramePr>
            <a:graphicFrameLocks noGrp="1"/>
          </p:cNvGraphicFramePr>
          <p:nvPr>
            <p:extLst>
              <p:ext uri="{D42A27DB-BD31-4B8C-83A1-F6EECF244321}">
                <p14:modId xmlns:p14="http://schemas.microsoft.com/office/powerpoint/2010/main" val="201948386"/>
              </p:ext>
            </p:extLst>
          </p:nvPr>
        </p:nvGraphicFramePr>
        <p:xfrm>
          <a:off x="9443898" y="3421323"/>
          <a:ext cx="2332184" cy="741680"/>
        </p:xfrm>
        <a:graphic>
          <a:graphicData uri="http://schemas.openxmlformats.org/drawingml/2006/table">
            <a:tbl>
              <a:tblPr firstRow="1" bandRow="1">
                <a:tableStyleId>{5940675A-B579-460E-94D1-54222C63F5DA}</a:tableStyleId>
              </a:tblPr>
              <a:tblGrid>
                <a:gridCol w="583046">
                  <a:extLst>
                    <a:ext uri="{9D8B030D-6E8A-4147-A177-3AD203B41FA5}">
                      <a16:colId xmlns:a16="http://schemas.microsoft.com/office/drawing/2014/main" val="20000"/>
                    </a:ext>
                  </a:extLst>
                </a:gridCol>
                <a:gridCol w="583046">
                  <a:extLst>
                    <a:ext uri="{9D8B030D-6E8A-4147-A177-3AD203B41FA5}">
                      <a16:colId xmlns:a16="http://schemas.microsoft.com/office/drawing/2014/main" val="20001"/>
                    </a:ext>
                  </a:extLst>
                </a:gridCol>
                <a:gridCol w="583046">
                  <a:extLst>
                    <a:ext uri="{9D8B030D-6E8A-4147-A177-3AD203B41FA5}">
                      <a16:colId xmlns:a16="http://schemas.microsoft.com/office/drawing/2014/main" val="20002"/>
                    </a:ext>
                  </a:extLst>
                </a:gridCol>
                <a:gridCol w="583046">
                  <a:extLst>
                    <a:ext uri="{9D8B030D-6E8A-4147-A177-3AD203B41FA5}">
                      <a16:colId xmlns:a16="http://schemas.microsoft.com/office/drawing/2014/main" val="20003"/>
                    </a:ext>
                  </a:extLst>
                </a:gridCol>
              </a:tblGrid>
              <a:tr h="370840">
                <a:tc>
                  <a:txBody>
                    <a:bodyPr/>
                    <a:lstStyle/>
                    <a:p>
                      <a:pPr algn="ctr"/>
                      <a:r>
                        <a:rPr lang="en-US" sz="1600" dirty="0">
                          <a:solidFill>
                            <a:srgbClr val="FF0000"/>
                          </a:solidFill>
                          <a:latin typeface="Times New Roman" panose="02020603050405020304" pitchFamily="18" charset="0"/>
                          <a:cs typeface="Times New Roman" panose="02020603050405020304" pitchFamily="18" charset="0"/>
                        </a:rPr>
                        <a:t>0</a:t>
                      </a:r>
                    </a:p>
                  </a:txBody>
                  <a:tcPr/>
                </a:tc>
                <a:tc>
                  <a:txBody>
                    <a:bodyPr/>
                    <a:lstStyle/>
                    <a:p>
                      <a:pPr algn="ctr"/>
                      <a:r>
                        <a:rPr lang="en-US" sz="1600" dirty="0">
                          <a:solidFill>
                            <a:srgbClr val="FF0000"/>
                          </a:solidFill>
                          <a:latin typeface="Times New Roman" panose="02020603050405020304" pitchFamily="18" charset="0"/>
                          <a:cs typeface="Times New Roman" panose="02020603050405020304" pitchFamily="18" charset="0"/>
                        </a:rPr>
                        <a:t>1</a:t>
                      </a:r>
                    </a:p>
                  </a:txBody>
                  <a:tcPr/>
                </a:tc>
                <a:tc>
                  <a:txBody>
                    <a:bodyPr/>
                    <a:lstStyle/>
                    <a:p>
                      <a:pPr algn="ctr"/>
                      <a:r>
                        <a:rPr lang="en-US" sz="1600" dirty="0">
                          <a:latin typeface="Times New Roman" panose="02020603050405020304" pitchFamily="18" charset="0"/>
                          <a:cs typeface="Times New Roman" panose="02020603050405020304" pitchFamily="18" charset="0"/>
                        </a:rPr>
                        <a:t>0</a:t>
                      </a:r>
                    </a:p>
                  </a:txBody>
                  <a:tcPr/>
                </a:tc>
                <a:tc>
                  <a:txBody>
                    <a:bodyPr/>
                    <a:lstStyle/>
                    <a:p>
                      <a:pPr algn="ctr"/>
                      <a:r>
                        <a:rPr lang="en-US" sz="1600" dirty="0">
                          <a:latin typeface="Times New Roman" panose="02020603050405020304" pitchFamily="18" charset="0"/>
                          <a:cs typeface="Times New Roman" panose="02020603050405020304" pitchFamily="18" charset="0"/>
                        </a:rPr>
                        <a:t>0</a:t>
                      </a:r>
                    </a:p>
                  </a:txBody>
                  <a:tcPr/>
                </a:tc>
                <a:extLst>
                  <a:ext uri="{0D108BD9-81ED-4DB2-BD59-A6C34878D82A}">
                    <a16:rowId xmlns:a16="http://schemas.microsoft.com/office/drawing/2014/main" val="10000"/>
                  </a:ext>
                </a:extLst>
              </a:tr>
              <a:tr h="370840">
                <a:tc>
                  <a:txBody>
                    <a:bodyPr/>
                    <a:lstStyle/>
                    <a:p>
                      <a:pPr algn="ctr"/>
                      <a:r>
                        <a:rPr lang="en-US" sz="1600" dirty="0">
                          <a:latin typeface="Times New Roman" panose="02020603050405020304" pitchFamily="18" charset="0"/>
                          <a:cs typeface="Times New Roman" panose="02020603050405020304" pitchFamily="18" charset="0"/>
                        </a:rPr>
                        <a:t>1</a:t>
                      </a:r>
                    </a:p>
                  </a:txBody>
                  <a:tcPr/>
                </a:tc>
                <a:tc>
                  <a:txBody>
                    <a:bodyPr/>
                    <a:lstStyle/>
                    <a:p>
                      <a:pPr algn="ctr"/>
                      <a:r>
                        <a:rPr lang="en-US" sz="1600" dirty="0">
                          <a:latin typeface="Times New Roman" panose="02020603050405020304" pitchFamily="18" charset="0"/>
                          <a:cs typeface="Times New Roman" panose="02020603050405020304" pitchFamily="18" charset="0"/>
                        </a:rPr>
                        <a:t>1</a:t>
                      </a:r>
                    </a:p>
                  </a:txBody>
                  <a:tcPr/>
                </a:tc>
                <a:tc>
                  <a:txBody>
                    <a:bodyPr/>
                    <a:lstStyle/>
                    <a:p>
                      <a:pPr algn="ctr"/>
                      <a:r>
                        <a:rPr lang="en-US" sz="1600" dirty="0">
                          <a:latin typeface="Times New Roman" panose="02020603050405020304" pitchFamily="18" charset="0"/>
                          <a:cs typeface="Times New Roman" panose="02020603050405020304" pitchFamily="18" charset="0"/>
                        </a:rPr>
                        <a:t>0</a:t>
                      </a:r>
                    </a:p>
                  </a:txBody>
                  <a:tcPr/>
                </a:tc>
                <a:tc>
                  <a:txBody>
                    <a:bodyPr/>
                    <a:lstStyle/>
                    <a:p>
                      <a:pPr algn="ctr"/>
                      <a:r>
                        <a:rPr lang="en-US" sz="1600" dirty="0">
                          <a:latin typeface="Times New Roman" panose="02020603050405020304" pitchFamily="18" charset="0"/>
                          <a:cs typeface="Times New Roman" panose="02020603050405020304" pitchFamily="18" charset="0"/>
                        </a:rPr>
                        <a:t>1</a:t>
                      </a:r>
                    </a:p>
                  </a:txBody>
                  <a:tcPr/>
                </a:tc>
                <a:extLst>
                  <a:ext uri="{0D108BD9-81ED-4DB2-BD59-A6C34878D82A}">
                    <a16:rowId xmlns:a16="http://schemas.microsoft.com/office/drawing/2014/main" val="10001"/>
                  </a:ext>
                </a:extLst>
              </a:tr>
            </a:tbl>
          </a:graphicData>
        </a:graphic>
      </p:graphicFrame>
      <p:cxnSp>
        <p:nvCxnSpPr>
          <p:cNvPr id="58" name="Straight Connector 57"/>
          <p:cNvCxnSpPr/>
          <p:nvPr/>
        </p:nvCxnSpPr>
        <p:spPr>
          <a:xfrm>
            <a:off x="9262923" y="3266607"/>
            <a:ext cx="180975" cy="1718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0" name="TextBox 59"/>
          <p:cNvSpPr txBox="1"/>
          <p:nvPr/>
        </p:nvSpPr>
        <p:spPr>
          <a:xfrm>
            <a:off x="8990017" y="3196955"/>
            <a:ext cx="538451"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J</a:t>
            </a:r>
          </a:p>
          <a:p>
            <a:r>
              <a:rPr lang="en-US" sz="1600" dirty="0">
                <a:latin typeface="Times New Roman" panose="02020603050405020304" pitchFamily="18" charset="0"/>
                <a:cs typeface="Times New Roman" panose="02020603050405020304" pitchFamily="18" charset="0"/>
              </a:rPr>
              <a:t>   0</a:t>
            </a:r>
          </a:p>
          <a:p>
            <a:r>
              <a:rPr lang="en-US" sz="1600" dirty="0">
                <a:latin typeface="Times New Roman" panose="02020603050405020304" pitchFamily="18" charset="0"/>
                <a:cs typeface="Times New Roman" panose="02020603050405020304" pitchFamily="18" charset="0"/>
              </a:rPr>
              <a:t>   1</a:t>
            </a:r>
          </a:p>
        </p:txBody>
      </p:sp>
      <p:sp>
        <p:nvSpPr>
          <p:cNvPr id="62" name="TextBox 61"/>
          <p:cNvSpPr txBox="1"/>
          <p:nvPr/>
        </p:nvSpPr>
        <p:spPr>
          <a:xfrm>
            <a:off x="9210174" y="2996232"/>
            <a:ext cx="52899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KQ</a:t>
            </a:r>
          </a:p>
        </p:txBody>
      </p:sp>
      <p:sp>
        <p:nvSpPr>
          <p:cNvPr id="63" name="TextBox 62"/>
          <p:cNvSpPr txBox="1"/>
          <p:nvPr/>
        </p:nvSpPr>
        <p:spPr>
          <a:xfrm>
            <a:off x="9443898" y="3150121"/>
            <a:ext cx="2327563"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0</a:t>
            </a:r>
            <a:r>
              <a:rPr lang="en-US" sz="1600" dirty="0">
                <a:solidFill>
                  <a:srgbClr val="FF0000"/>
                </a:solidFill>
                <a:latin typeface="Times New Roman" panose="02020603050405020304" pitchFamily="18" charset="0"/>
                <a:cs typeface="Times New Roman" panose="02020603050405020304" pitchFamily="18" charset="0"/>
              </a:rPr>
              <a:t>0</a:t>
            </a:r>
            <a:r>
              <a:rPr lang="en-US" sz="1600" dirty="0">
                <a:latin typeface="Times New Roman" panose="02020603050405020304" pitchFamily="18" charset="0"/>
                <a:cs typeface="Times New Roman" panose="02020603050405020304" pitchFamily="18" charset="0"/>
              </a:rPr>
              <a:t>       0</a:t>
            </a:r>
            <a:r>
              <a:rPr lang="en-US" sz="1600" dirty="0">
                <a:solidFill>
                  <a:srgbClr val="FF0000"/>
                </a:solidFill>
                <a:latin typeface="Times New Roman" panose="02020603050405020304" pitchFamily="18" charset="0"/>
                <a:cs typeface="Times New Roman" panose="02020603050405020304" pitchFamily="18" charset="0"/>
              </a:rPr>
              <a:t>1</a:t>
            </a:r>
            <a:r>
              <a:rPr lang="en-US" sz="1600" dirty="0">
                <a:latin typeface="Times New Roman" panose="02020603050405020304" pitchFamily="18" charset="0"/>
                <a:cs typeface="Times New Roman" panose="02020603050405020304" pitchFamily="18" charset="0"/>
              </a:rPr>
              <a:t>       11       10</a:t>
            </a:r>
          </a:p>
        </p:txBody>
      </p:sp>
      <p:sp>
        <p:nvSpPr>
          <p:cNvPr id="65" name="Oval 64"/>
          <p:cNvSpPr/>
          <p:nvPr/>
        </p:nvSpPr>
        <p:spPr>
          <a:xfrm rot="16200000">
            <a:off x="9987653" y="3675457"/>
            <a:ext cx="681832" cy="207821"/>
          </a:xfrm>
          <a:prstGeom prst="ellipse">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rot="1407032">
            <a:off x="9499652" y="3831036"/>
            <a:ext cx="359064" cy="354723"/>
          </a:xfrm>
          <a:custGeom>
            <a:avLst/>
            <a:gdLst>
              <a:gd name="connsiteX0" fmla="*/ 0 w 371576"/>
              <a:gd name="connsiteY0" fmla="*/ 46673 h 386805"/>
              <a:gd name="connsiteX1" fmla="*/ 363682 w 371576"/>
              <a:gd name="connsiteY1" fmla="*/ 25891 h 386805"/>
              <a:gd name="connsiteX2" fmla="*/ 249382 w 371576"/>
              <a:gd name="connsiteY2" fmla="*/ 358400 h 386805"/>
              <a:gd name="connsiteX3" fmla="*/ 238991 w 371576"/>
              <a:gd name="connsiteY3" fmla="*/ 368791 h 386805"/>
              <a:gd name="connsiteX4" fmla="*/ 238991 w 371576"/>
              <a:gd name="connsiteY4" fmla="*/ 368791 h 386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76" h="386805">
                <a:moveTo>
                  <a:pt x="0" y="46673"/>
                </a:moveTo>
                <a:cubicBezTo>
                  <a:pt x="161059" y="10305"/>
                  <a:pt x="322118" y="-26063"/>
                  <a:pt x="363682" y="25891"/>
                </a:cubicBezTo>
                <a:cubicBezTo>
                  <a:pt x="405246" y="77845"/>
                  <a:pt x="270164" y="301250"/>
                  <a:pt x="249382" y="358400"/>
                </a:cubicBezTo>
                <a:cubicBezTo>
                  <a:pt x="228600" y="415550"/>
                  <a:pt x="238991" y="368791"/>
                  <a:pt x="238991" y="368791"/>
                </a:cubicBezTo>
                <a:lnTo>
                  <a:pt x="238991" y="36879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rot="12957113">
            <a:off x="11342466" y="3780742"/>
            <a:ext cx="359064" cy="354723"/>
          </a:xfrm>
          <a:custGeom>
            <a:avLst/>
            <a:gdLst>
              <a:gd name="connsiteX0" fmla="*/ 0 w 371576"/>
              <a:gd name="connsiteY0" fmla="*/ 46673 h 386805"/>
              <a:gd name="connsiteX1" fmla="*/ 363682 w 371576"/>
              <a:gd name="connsiteY1" fmla="*/ 25891 h 386805"/>
              <a:gd name="connsiteX2" fmla="*/ 249382 w 371576"/>
              <a:gd name="connsiteY2" fmla="*/ 358400 h 386805"/>
              <a:gd name="connsiteX3" fmla="*/ 238991 w 371576"/>
              <a:gd name="connsiteY3" fmla="*/ 368791 h 386805"/>
              <a:gd name="connsiteX4" fmla="*/ 238991 w 371576"/>
              <a:gd name="connsiteY4" fmla="*/ 368791 h 3868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1576" h="386805">
                <a:moveTo>
                  <a:pt x="0" y="46673"/>
                </a:moveTo>
                <a:cubicBezTo>
                  <a:pt x="161059" y="10305"/>
                  <a:pt x="322118" y="-26063"/>
                  <a:pt x="363682" y="25891"/>
                </a:cubicBezTo>
                <a:cubicBezTo>
                  <a:pt x="405246" y="77845"/>
                  <a:pt x="270164" y="301250"/>
                  <a:pt x="249382" y="358400"/>
                </a:cubicBezTo>
                <a:cubicBezTo>
                  <a:pt x="228600" y="415550"/>
                  <a:pt x="238991" y="368791"/>
                  <a:pt x="238991" y="368791"/>
                </a:cubicBezTo>
                <a:lnTo>
                  <a:pt x="238991" y="368791"/>
                </a:ln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3" name="Table 72"/>
          <p:cNvGraphicFramePr>
            <a:graphicFrameLocks noGrp="1"/>
          </p:cNvGraphicFramePr>
          <p:nvPr>
            <p:extLst>
              <p:ext uri="{D42A27DB-BD31-4B8C-83A1-F6EECF244321}">
                <p14:modId xmlns:p14="http://schemas.microsoft.com/office/powerpoint/2010/main" val="826278747"/>
              </p:ext>
            </p:extLst>
          </p:nvPr>
        </p:nvGraphicFramePr>
        <p:xfrm>
          <a:off x="9544343" y="5412911"/>
          <a:ext cx="1166092" cy="741680"/>
        </p:xfrm>
        <a:graphic>
          <a:graphicData uri="http://schemas.openxmlformats.org/drawingml/2006/table">
            <a:tbl>
              <a:tblPr firstRow="1" bandRow="1">
                <a:tableStyleId>{5940675A-B579-460E-94D1-54222C63F5DA}</a:tableStyleId>
              </a:tblPr>
              <a:tblGrid>
                <a:gridCol w="583046">
                  <a:extLst>
                    <a:ext uri="{9D8B030D-6E8A-4147-A177-3AD203B41FA5}">
                      <a16:colId xmlns:a16="http://schemas.microsoft.com/office/drawing/2014/main" val="20000"/>
                    </a:ext>
                  </a:extLst>
                </a:gridCol>
                <a:gridCol w="583046">
                  <a:extLst>
                    <a:ext uri="{9D8B030D-6E8A-4147-A177-3AD203B41FA5}">
                      <a16:colId xmlns:a16="http://schemas.microsoft.com/office/drawing/2014/main" val="20001"/>
                    </a:ext>
                  </a:extLst>
                </a:gridCol>
              </a:tblGrid>
              <a:tr h="37084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0" i="1" u="none" strike="noStrike" cap="none" normalizeH="0" baseline="0" dirty="0">
                          <a:ln>
                            <a:noFill/>
                          </a:ln>
                          <a:solidFill>
                            <a:schemeClr val="tx1"/>
                          </a:solidFill>
                          <a:effectLst/>
                          <a:latin typeface="Times New Roman" pitchFamily="18" charset="0"/>
                          <a:cs typeface="Times New Roman" pitchFamily="18" charset="0"/>
                        </a:rPr>
                        <a:t>0</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0" i="1" u="none" strike="noStrike" cap="none" normalizeH="0" baseline="0" dirty="0">
                          <a:ln>
                            <a:noFill/>
                          </a:ln>
                          <a:solidFill>
                            <a:schemeClr val="tx1"/>
                          </a:solidFill>
                          <a:effectLst/>
                          <a:latin typeface="Times New Roman" pitchFamily="18" charset="0"/>
                          <a:cs typeface="Times New Roman" pitchFamily="18" charset="0"/>
                        </a:rPr>
                        <a:t>1</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0</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cxnSp>
        <p:nvCxnSpPr>
          <p:cNvPr id="74" name="Straight Connector 73"/>
          <p:cNvCxnSpPr/>
          <p:nvPr/>
        </p:nvCxnSpPr>
        <p:spPr>
          <a:xfrm>
            <a:off x="9363368" y="5258195"/>
            <a:ext cx="180975" cy="1718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9090462" y="5188543"/>
            <a:ext cx="538451"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T</a:t>
            </a:r>
          </a:p>
          <a:p>
            <a:r>
              <a:rPr lang="en-US" sz="1600" dirty="0">
                <a:latin typeface="Times New Roman" panose="02020603050405020304" pitchFamily="18" charset="0"/>
                <a:cs typeface="Times New Roman" panose="02020603050405020304" pitchFamily="18" charset="0"/>
              </a:rPr>
              <a:t>   0</a:t>
            </a:r>
          </a:p>
          <a:p>
            <a:r>
              <a:rPr lang="en-US" sz="1600" dirty="0">
                <a:latin typeface="Times New Roman" panose="02020603050405020304" pitchFamily="18" charset="0"/>
                <a:cs typeface="Times New Roman" panose="02020603050405020304" pitchFamily="18" charset="0"/>
              </a:rPr>
              <a:t>   1</a:t>
            </a:r>
          </a:p>
        </p:txBody>
      </p:sp>
      <p:sp>
        <p:nvSpPr>
          <p:cNvPr id="76" name="TextBox 75"/>
          <p:cNvSpPr txBox="1"/>
          <p:nvPr/>
        </p:nvSpPr>
        <p:spPr>
          <a:xfrm>
            <a:off x="9310619" y="4987820"/>
            <a:ext cx="52899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Q</a:t>
            </a:r>
          </a:p>
        </p:txBody>
      </p:sp>
      <p:sp>
        <p:nvSpPr>
          <p:cNvPr id="77" name="TextBox 76"/>
          <p:cNvSpPr txBox="1"/>
          <p:nvPr/>
        </p:nvSpPr>
        <p:spPr>
          <a:xfrm>
            <a:off x="9544343" y="5141709"/>
            <a:ext cx="117907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0          1       </a:t>
            </a:r>
          </a:p>
        </p:txBody>
      </p:sp>
      <p:sp>
        <p:nvSpPr>
          <p:cNvPr id="81" name="Oval 80"/>
          <p:cNvSpPr/>
          <p:nvPr/>
        </p:nvSpPr>
        <p:spPr>
          <a:xfrm rot="16200000">
            <a:off x="10312221" y="5447331"/>
            <a:ext cx="240518" cy="27444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Oval 81"/>
          <p:cNvSpPr/>
          <p:nvPr/>
        </p:nvSpPr>
        <p:spPr>
          <a:xfrm rot="16200000">
            <a:off x="9734858" y="5821408"/>
            <a:ext cx="252687" cy="244058"/>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83" name="Table 82"/>
          <p:cNvGraphicFramePr>
            <a:graphicFrameLocks noGrp="1"/>
          </p:cNvGraphicFramePr>
          <p:nvPr>
            <p:extLst>
              <p:ext uri="{D42A27DB-BD31-4B8C-83A1-F6EECF244321}">
                <p14:modId xmlns:p14="http://schemas.microsoft.com/office/powerpoint/2010/main" val="3201404324"/>
              </p:ext>
            </p:extLst>
          </p:nvPr>
        </p:nvGraphicFramePr>
        <p:xfrm>
          <a:off x="6320519" y="1828578"/>
          <a:ext cx="1166092" cy="741680"/>
        </p:xfrm>
        <a:graphic>
          <a:graphicData uri="http://schemas.openxmlformats.org/drawingml/2006/table">
            <a:tbl>
              <a:tblPr firstRow="1" bandRow="1">
                <a:tableStyleId>{5940675A-B579-460E-94D1-54222C63F5DA}</a:tableStyleId>
              </a:tblPr>
              <a:tblGrid>
                <a:gridCol w="583046">
                  <a:extLst>
                    <a:ext uri="{9D8B030D-6E8A-4147-A177-3AD203B41FA5}">
                      <a16:colId xmlns:a16="http://schemas.microsoft.com/office/drawing/2014/main" val="20000"/>
                    </a:ext>
                  </a:extLst>
                </a:gridCol>
                <a:gridCol w="583046">
                  <a:extLst>
                    <a:ext uri="{9D8B030D-6E8A-4147-A177-3AD203B41FA5}">
                      <a16:colId xmlns:a16="http://schemas.microsoft.com/office/drawing/2014/main" val="20001"/>
                    </a:ext>
                  </a:extLst>
                </a:gridCol>
              </a:tblGrid>
              <a:tr h="37084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0" i="1" u="none" strike="noStrike" cap="none" normalizeH="0" baseline="0" dirty="0">
                          <a:ln>
                            <a:noFill/>
                          </a:ln>
                          <a:solidFill>
                            <a:schemeClr val="tx1"/>
                          </a:solidFill>
                          <a:effectLst/>
                          <a:latin typeface="Times New Roman" pitchFamily="18" charset="0"/>
                          <a:cs typeface="Times New Roman" pitchFamily="18" charset="0"/>
                        </a:rPr>
                        <a:t>0</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0" i="1" u="none" strike="noStrike" cap="none" normalizeH="0" baseline="0" dirty="0">
                          <a:ln>
                            <a:noFill/>
                          </a:ln>
                          <a:solidFill>
                            <a:schemeClr val="tx1"/>
                          </a:solidFill>
                          <a:effectLst/>
                          <a:latin typeface="Times New Roman" pitchFamily="18" charset="0"/>
                          <a:cs typeface="Times New Roman" pitchFamily="18" charset="0"/>
                        </a:rPr>
                        <a:t>0</a:t>
                      </a:r>
                      <a:endParaRPr kumimoji="0" lang="en-US" sz="1600" b="0" i="0" u="none" strike="noStrike" cap="none" normalizeH="0" baseline="0" dirty="0">
                        <a:ln>
                          <a:noFill/>
                        </a:ln>
                        <a:solidFill>
                          <a:schemeClr val="tx1"/>
                        </a:solidFill>
                        <a:effectLst/>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400" b="0" i="1" u="none" strike="noStrike" cap="none" normalizeH="0" baseline="0" dirty="0">
                          <a:ln>
                            <a:noFill/>
                          </a:ln>
                          <a:solidFill>
                            <a:schemeClr val="tx1"/>
                          </a:solidFill>
                          <a:effectLst/>
                          <a:latin typeface="Times New Roman" pitchFamily="18" charset="0"/>
                          <a:cs typeface="Times New Roman" pitchFamily="18" charset="0"/>
                        </a:rPr>
                        <a:t>1</a:t>
                      </a:r>
                      <a:endParaRPr kumimoji="0" lang="en-US" sz="1400" b="0" i="0" u="none" strike="noStrike" cap="none" normalizeH="0" baseline="0" dirty="0">
                        <a:ln>
                          <a:noFill/>
                        </a:ln>
                        <a:solidFill>
                          <a:schemeClr val="tx1"/>
                        </a:solidFill>
                        <a:effectLst/>
                        <a:latin typeface="Times New Roman" pitchFamily="18" charset="0"/>
                        <a:cs typeface="Times New Roman" pitchFamily="18" charset="0"/>
                      </a:endParaRPr>
                    </a:p>
                  </a:txBody>
                  <a:tcPr/>
                </a:tc>
                <a:extLst>
                  <a:ext uri="{0D108BD9-81ED-4DB2-BD59-A6C34878D82A}">
                    <a16:rowId xmlns:a16="http://schemas.microsoft.com/office/drawing/2014/main" val="10001"/>
                  </a:ext>
                </a:extLst>
              </a:tr>
            </a:tbl>
          </a:graphicData>
        </a:graphic>
      </p:graphicFrame>
      <p:cxnSp>
        <p:nvCxnSpPr>
          <p:cNvPr id="84" name="Straight Connector 83"/>
          <p:cNvCxnSpPr/>
          <p:nvPr/>
        </p:nvCxnSpPr>
        <p:spPr>
          <a:xfrm>
            <a:off x="6139544" y="1673862"/>
            <a:ext cx="180975" cy="17184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5" name="TextBox 84"/>
          <p:cNvSpPr txBox="1"/>
          <p:nvPr/>
        </p:nvSpPr>
        <p:spPr>
          <a:xfrm>
            <a:off x="5866638" y="1604210"/>
            <a:ext cx="538451" cy="830997"/>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D</a:t>
            </a:r>
          </a:p>
          <a:p>
            <a:r>
              <a:rPr lang="en-US" sz="1600" dirty="0">
                <a:latin typeface="Times New Roman" panose="02020603050405020304" pitchFamily="18" charset="0"/>
                <a:cs typeface="Times New Roman" panose="02020603050405020304" pitchFamily="18" charset="0"/>
              </a:rPr>
              <a:t>   0</a:t>
            </a:r>
          </a:p>
          <a:p>
            <a:r>
              <a:rPr lang="en-US" sz="1600" dirty="0">
                <a:latin typeface="Times New Roman" panose="02020603050405020304" pitchFamily="18" charset="0"/>
                <a:cs typeface="Times New Roman" panose="02020603050405020304" pitchFamily="18" charset="0"/>
              </a:rPr>
              <a:t>   1</a:t>
            </a:r>
          </a:p>
        </p:txBody>
      </p:sp>
      <p:sp>
        <p:nvSpPr>
          <p:cNvPr id="86" name="TextBox 85"/>
          <p:cNvSpPr txBox="1"/>
          <p:nvPr/>
        </p:nvSpPr>
        <p:spPr>
          <a:xfrm>
            <a:off x="6086795" y="1403487"/>
            <a:ext cx="528999" cy="307777"/>
          </a:xfrm>
          <a:prstGeom prst="rect">
            <a:avLst/>
          </a:prstGeom>
          <a:noFill/>
        </p:spPr>
        <p:txBody>
          <a:bodyPr wrap="square" rtlCol="0">
            <a:spAutoFit/>
          </a:bodyPr>
          <a:lstStyle/>
          <a:p>
            <a:r>
              <a:rPr lang="en-US" sz="1400" dirty="0">
                <a:latin typeface="Times New Roman" panose="02020603050405020304" pitchFamily="18" charset="0"/>
                <a:cs typeface="Times New Roman" panose="02020603050405020304" pitchFamily="18" charset="0"/>
              </a:rPr>
              <a:t>Q</a:t>
            </a:r>
          </a:p>
        </p:txBody>
      </p:sp>
      <p:sp>
        <p:nvSpPr>
          <p:cNvPr id="87" name="TextBox 86"/>
          <p:cNvSpPr txBox="1"/>
          <p:nvPr/>
        </p:nvSpPr>
        <p:spPr>
          <a:xfrm>
            <a:off x="6320519" y="1557376"/>
            <a:ext cx="1179075" cy="338554"/>
          </a:xfrm>
          <a:prstGeom prst="rect">
            <a:avLst/>
          </a:prstGeom>
          <a:noFill/>
        </p:spPr>
        <p:txBody>
          <a:bodyPr wrap="square" rtlCol="0">
            <a:spAutoFit/>
          </a:bodyPr>
          <a:lstStyle/>
          <a:p>
            <a:r>
              <a:rPr lang="en-US" sz="1600" dirty="0">
                <a:latin typeface="Times New Roman" panose="02020603050405020304" pitchFamily="18" charset="0"/>
                <a:cs typeface="Times New Roman" panose="02020603050405020304" pitchFamily="18" charset="0"/>
              </a:rPr>
              <a:t> 0          1       </a:t>
            </a:r>
          </a:p>
        </p:txBody>
      </p:sp>
      <p:sp>
        <p:nvSpPr>
          <p:cNvPr id="90" name="Oval 89"/>
          <p:cNvSpPr/>
          <p:nvPr/>
        </p:nvSpPr>
        <p:spPr>
          <a:xfrm>
            <a:off x="6453694" y="2232760"/>
            <a:ext cx="893500" cy="32092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FF0000"/>
                </a:solidFill>
              </a:ln>
            </a:endParaRPr>
          </a:p>
        </p:txBody>
      </p:sp>
      <p:graphicFrame>
        <p:nvGraphicFramePr>
          <p:cNvPr id="78" name="Group 17"/>
          <p:cNvGraphicFramePr>
            <a:graphicFrameLocks noGrp="1"/>
          </p:cNvGraphicFramePr>
          <p:nvPr>
            <p:extLst>
              <p:ext uri="{D42A27DB-BD31-4B8C-83A1-F6EECF244321}">
                <p14:modId xmlns:p14="http://schemas.microsoft.com/office/powerpoint/2010/main" val="3399537700"/>
              </p:ext>
            </p:extLst>
          </p:nvPr>
        </p:nvGraphicFramePr>
        <p:xfrm>
          <a:off x="3936879" y="781051"/>
          <a:ext cx="1994998" cy="2032000"/>
        </p:xfrm>
        <a:graphic>
          <a:graphicData uri="http://schemas.openxmlformats.org/drawingml/2006/table">
            <a:tbl>
              <a:tblPr/>
              <a:tblGrid>
                <a:gridCol w="517890">
                  <a:extLst>
                    <a:ext uri="{9D8B030D-6E8A-4147-A177-3AD203B41FA5}">
                      <a16:colId xmlns:a16="http://schemas.microsoft.com/office/drawing/2014/main" val="20000"/>
                    </a:ext>
                  </a:extLst>
                </a:gridCol>
                <a:gridCol w="540956">
                  <a:extLst>
                    <a:ext uri="{9D8B030D-6E8A-4147-A177-3AD203B41FA5}">
                      <a16:colId xmlns:a16="http://schemas.microsoft.com/office/drawing/2014/main" val="20001"/>
                    </a:ext>
                  </a:extLst>
                </a:gridCol>
                <a:gridCol w="936152">
                  <a:extLst>
                    <a:ext uri="{9D8B030D-6E8A-4147-A177-3AD203B41FA5}">
                      <a16:colId xmlns:a16="http://schemas.microsoft.com/office/drawing/2014/main" val="20002"/>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D</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Q</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Q</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a:t>
                      </a:r>
                      <a:r>
                        <a:rPr kumimoji="0" lang="en-US" sz="1600" b="1" i="1" u="none" strike="noStrike" cap="none" normalizeH="0" baseline="0" dirty="0">
                          <a:ln>
                            <a:noFill/>
                          </a:ln>
                          <a:solidFill>
                            <a:schemeClr val="tx1"/>
                          </a:solidFill>
                          <a:effectLst/>
                          <a:latin typeface="Times New Roman" pitchFamily="18" charset="0"/>
                          <a:cs typeface="Times New Roman" pitchFamily="18" charset="0"/>
                        </a:rPr>
                        <a:t>t</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graphicFrame>
        <p:nvGraphicFramePr>
          <p:cNvPr id="79" name="Group 17"/>
          <p:cNvGraphicFramePr>
            <a:graphicFrameLocks noGrp="1"/>
          </p:cNvGraphicFramePr>
          <p:nvPr>
            <p:extLst>
              <p:ext uri="{D42A27DB-BD31-4B8C-83A1-F6EECF244321}">
                <p14:modId xmlns:p14="http://schemas.microsoft.com/office/powerpoint/2010/main" val="2782975656"/>
              </p:ext>
            </p:extLst>
          </p:nvPr>
        </p:nvGraphicFramePr>
        <p:xfrm>
          <a:off x="4009735" y="4329113"/>
          <a:ext cx="1994998" cy="2032000"/>
        </p:xfrm>
        <a:graphic>
          <a:graphicData uri="http://schemas.openxmlformats.org/drawingml/2006/table">
            <a:tbl>
              <a:tblPr/>
              <a:tblGrid>
                <a:gridCol w="517890">
                  <a:extLst>
                    <a:ext uri="{9D8B030D-6E8A-4147-A177-3AD203B41FA5}">
                      <a16:colId xmlns:a16="http://schemas.microsoft.com/office/drawing/2014/main" val="20000"/>
                    </a:ext>
                  </a:extLst>
                </a:gridCol>
                <a:gridCol w="540956">
                  <a:extLst>
                    <a:ext uri="{9D8B030D-6E8A-4147-A177-3AD203B41FA5}">
                      <a16:colId xmlns:a16="http://schemas.microsoft.com/office/drawing/2014/main" val="20001"/>
                    </a:ext>
                  </a:extLst>
                </a:gridCol>
                <a:gridCol w="936152">
                  <a:extLst>
                    <a:ext uri="{9D8B030D-6E8A-4147-A177-3AD203B41FA5}">
                      <a16:colId xmlns:a16="http://schemas.microsoft.com/office/drawing/2014/main" val="20002"/>
                    </a:ext>
                  </a:extLst>
                </a:gridCol>
              </a:tblGrid>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T</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tx1"/>
                          </a:solidFill>
                          <a:effectLst/>
                          <a:latin typeface="Times New Roman" pitchFamily="18" charset="0"/>
                          <a:cs typeface="Times New Roman" pitchFamily="18" charset="0"/>
                        </a:rPr>
                        <a:t>Q</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1" u="none" strike="noStrike" cap="none" normalizeH="0" baseline="0" dirty="0">
                          <a:ln>
                            <a:noFill/>
                          </a:ln>
                          <a:solidFill>
                            <a:schemeClr val="tx1"/>
                          </a:solidFill>
                          <a:effectLst/>
                          <a:latin typeface="Times New Roman" pitchFamily="18" charset="0"/>
                          <a:cs typeface="Times New Roman" pitchFamily="18" charset="0"/>
                        </a:rPr>
                        <a:t>Q</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a:t>
                      </a:r>
                      <a:r>
                        <a:rPr kumimoji="0" lang="en-US" sz="1600" b="1" i="1" u="none" strike="noStrike" cap="none" normalizeH="0" baseline="0" dirty="0">
                          <a:ln>
                            <a:noFill/>
                          </a:ln>
                          <a:solidFill>
                            <a:schemeClr val="tx1"/>
                          </a:solidFill>
                          <a:effectLst/>
                          <a:latin typeface="Times New Roman" pitchFamily="18" charset="0"/>
                          <a:cs typeface="Times New Roman" pitchFamily="18" charset="0"/>
                        </a:rPr>
                        <a:t>t</a:t>
                      </a:r>
                      <a:r>
                        <a:rPr kumimoji="0" lang="en-US" sz="1600" b="1"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9966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chemeClr val="accent2"/>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009900"/>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600" b="1" i="0" u="none" strike="noStrike" cap="none" normalizeH="0" baseline="0" dirty="0">
                          <a:ln>
                            <a:noFill/>
                          </a:ln>
                          <a:solidFill>
                            <a:srgbClr val="0099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90100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wipe(left)">
                                      <p:cBhvr>
                                        <p:cTn id="11" dur="500"/>
                                        <p:tgtEl>
                                          <p:spTgt spid="2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wipe(left)">
                                      <p:cBhvr>
                                        <p:cTn id="16" dur="500"/>
                                        <p:tgtEl>
                                          <p:spTgt spid="23"/>
                                        </p:tgtEl>
                                      </p:cBhvr>
                                    </p:animEffect>
                                  </p:childTnLst>
                                </p:cTn>
                              </p:par>
                            </p:childTnLst>
                          </p:cTn>
                        </p:par>
                        <p:par>
                          <p:cTn id="17" fill="hold">
                            <p:stCondLst>
                              <p:cond delay="500"/>
                            </p:stCondLst>
                            <p:childTnLst>
                              <p:par>
                                <p:cTn id="18" presetID="22" presetClass="entr" presetSubtype="1" fill="hold" nodeType="after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up)">
                                      <p:cBhvr>
                                        <p:cTn id="20" dur="500"/>
                                        <p:tgtEl>
                                          <p:spTgt spid="21"/>
                                        </p:tgtEl>
                                      </p:cBhvr>
                                    </p:animEffect>
                                  </p:childTnLst>
                                </p:cTn>
                              </p:par>
                            </p:childTnLst>
                          </p:cTn>
                        </p:par>
                        <p:par>
                          <p:cTn id="21" fill="hold">
                            <p:stCondLst>
                              <p:cond delay="1000"/>
                            </p:stCondLst>
                            <p:childTnLst>
                              <p:par>
                                <p:cTn id="22" presetID="22" presetClass="entr" presetSubtype="8" fill="hold" grpId="0" nodeType="after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wipe(left)">
                                      <p:cBhvr>
                                        <p:cTn id="24" dur="500"/>
                                        <p:tgtEl>
                                          <p:spTgt spid="22"/>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9"/>
                                        </p:tgtEl>
                                        <p:attrNameLst>
                                          <p:attrName>style.visibility</p:attrName>
                                        </p:attrNameLst>
                                      </p:cBhvr>
                                      <p:to>
                                        <p:strVal val="visible"/>
                                      </p:to>
                                    </p:set>
                                    <p:animEffect transition="in" filter="wipe(left)">
                                      <p:cBhvr>
                                        <p:cTn id="29" dur="500"/>
                                        <p:tgtEl>
                                          <p:spTgt spid="39"/>
                                        </p:tgtEl>
                                      </p:cBhvr>
                                    </p:animEffect>
                                  </p:childTnLst>
                                </p:cTn>
                              </p:par>
                            </p:childTnLst>
                          </p:cTn>
                        </p:par>
                        <p:par>
                          <p:cTn id="30" fill="hold">
                            <p:stCondLst>
                              <p:cond delay="500"/>
                            </p:stCondLst>
                            <p:childTnLst>
                              <p:par>
                                <p:cTn id="31" presetID="22" presetClass="entr" presetSubtype="8" fill="hold" grpId="0" nodeType="afterEffect">
                                  <p:stCondLst>
                                    <p:cond delay="0"/>
                                  </p:stCondLst>
                                  <p:childTnLst>
                                    <p:set>
                                      <p:cBhvr>
                                        <p:cTn id="32" dur="1" fill="hold">
                                          <p:stCondLst>
                                            <p:cond delay="0"/>
                                          </p:stCondLst>
                                        </p:cTn>
                                        <p:tgtEl>
                                          <p:spTgt spid="54"/>
                                        </p:tgtEl>
                                        <p:attrNameLst>
                                          <p:attrName>style.visibility</p:attrName>
                                        </p:attrNameLst>
                                      </p:cBhvr>
                                      <p:to>
                                        <p:strVal val="visible"/>
                                      </p:to>
                                    </p:set>
                                    <p:animEffect transition="in" filter="wipe(left)">
                                      <p:cBhvr>
                                        <p:cTn id="33" dur="500"/>
                                        <p:tgtEl>
                                          <p:spTgt spid="54"/>
                                        </p:tgtEl>
                                      </p:cBhvr>
                                    </p:animEffect>
                                  </p:childTnLst>
                                </p:cTn>
                              </p:par>
                            </p:childTnLst>
                          </p:cTn>
                        </p:par>
                        <p:par>
                          <p:cTn id="34" fill="hold">
                            <p:stCondLst>
                              <p:cond delay="1000"/>
                            </p:stCondLst>
                            <p:childTnLst>
                              <p:par>
                                <p:cTn id="35" presetID="22" presetClass="entr" presetSubtype="1" fill="hold" nodeType="afterEffect">
                                  <p:stCondLst>
                                    <p:cond delay="0"/>
                                  </p:stCondLst>
                                  <p:childTnLst>
                                    <p:set>
                                      <p:cBhvr>
                                        <p:cTn id="36" dur="1" fill="hold">
                                          <p:stCondLst>
                                            <p:cond delay="0"/>
                                          </p:stCondLst>
                                        </p:cTn>
                                        <p:tgtEl>
                                          <p:spTgt spid="78"/>
                                        </p:tgtEl>
                                        <p:attrNameLst>
                                          <p:attrName>style.visibility</p:attrName>
                                        </p:attrNameLst>
                                      </p:cBhvr>
                                      <p:to>
                                        <p:strVal val="visible"/>
                                      </p:to>
                                    </p:set>
                                    <p:animEffect transition="in" filter="wipe(up)">
                                      <p:cBhvr>
                                        <p:cTn id="37" dur="500"/>
                                        <p:tgtEl>
                                          <p:spTgt spid="78"/>
                                        </p:tgtEl>
                                      </p:cBhvr>
                                    </p:animEffect>
                                  </p:childTnLst>
                                </p:cTn>
                              </p:par>
                            </p:childTnLst>
                          </p:cTn>
                        </p:par>
                        <p:par>
                          <p:cTn id="38" fill="hold">
                            <p:stCondLst>
                              <p:cond delay="1500"/>
                            </p:stCondLst>
                            <p:childTnLst>
                              <p:par>
                                <p:cTn id="39" presetID="22" presetClass="entr" presetSubtype="1" fill="hold" nodeType="afterEffect">
                                  <p:stCondLst>
                                    <p:cond delay="0"/>
                                  </p:stCondLst>
                                  <p:childTnLst>
                                    <p:set>
                                      <p:cBhvr>
                                        <p:cTn id="40" dur="1" fill="hold">
                                          <p:stCondLst>
                                            <p:cond delay="0"/>
                                          </p:stCondLst>
                                        </p:cTn>
                                        <p:tgtEl>
                                          <p:spTgt spid="79"/>
                                        </p:tgtEl>
                                        <p:attrNameLst>
                                          <p:attrName>style.visibility</p:attrName>
                                        </p:attrNameLst>
                                      </p:cBhvr>
                                      <p:to>
                                        <p:strVal val="visible"/>
                                      </p:to>
                                    </p:set>
                                    <p:animEffect transition="in" filter="wipe(up)">
                                      <p:cBhvr>
                                        <p:cTn id="41" dur="500"/>
                                        <p:tgtEl>
                                          <p:spTgt spid="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p:bldP spid="5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33845" y="280555"/>
            <a:ext cx="10837719" cy="523220"/>
          </a:xfrm>
          <a:prstGeom prst="rect">
            <a:avLst/>
          </a:prstGeom>
          <a:noFill/>
        </p:spPr>
        <p:txBody>
          <a:bodyPr wrap="square" rtlCol="0">
            <a:spAutoFit/>
          </a:bodyPr>
          <a:lstStyle/>
          <a:p>
            <a:r>
              <a:rPr lang="en-US" sz="2800" b="1" dirty="0">
                <a:solidFill>
                  <a:srgbClr val="273239"/>
                </a:solidFill>
                <a:latin typeface="Times New Roman" panose="02020603050405020304" pitchFamily="18" charset="0"/>
                <a:cs typeface="Times New Roman" panose="02020603050405020304" pitchFamily="18" charset="0"/>
              </a:rPr>
              <a:t>Combinational Circuit Vs. Sequential Circuit </a:t>
            </a:r>
            <a:endParaRPr lang="en-US" sz="2800" b="1" dirty="0"/>
          </a:p>
        </p:txBody>
      </p:sp>
      <p:graphicFrame>
        <p:nvGraphicFramePr>
          <p:cNvPr id="5" name="Table 4"/>
          <p:cNvGraphicFramePr>
            <a:graphicFrameLocks noGrp="1"/>
          </p:cNvGraphicFramePr>
          <p:nvPr>
            <p:extLst>
              <p:ext uri="{D42A27DB-BD31-4B8C-83A1-F6EECF244321}">
                <p14:modId xmlns:p14="http://schemas.microsoft.com/office/powerpoint/2010/main" val="3726492239"/>
              </p:ext>
            </p:extLst>
          </p:nvPr>
        </p:nvGraphicFramePr>
        <p:xfrm>
          <a:off x="633845" y="988441"/>
          <a:ext cx="10841990" cy="5684520"/>
        </p:xfrm>
        <a:graphic>
          <a:graphicData uri="http://schemas.openxmlformats.org/drawingml/2006/table">
            <a:tbl>
              <a:tblPr firstRow="1" bandRow="1">
                <a:tableStyleId>{5940675A-B579-460E-94D1-54222C63F5DA}</a:tableStyleId>
              </a:tblPr>
              <a:tblGrid>
                <a:gridCol w="5136573">
                  <a:extLst>
                    <a:ext uri="{9D8B030D-6E8A-4147-A177-3AD203B41FA5}">
                      <a16:colId xmlns:a16="http://schemas.microsoft.com/office/drawing/2014/main" val="20000"/>
                    </a:ext>
                  </a:extLst>
                </a:gridCol>
                <a:gridCol w="5705417">
                  <a:extLst>
                    <a:ext uri="{9D8B030D-6E8A-4147-A177-3AD203B41FA5}">
                      <a16:colId xmlns:a16="http://schemas.microsoft.com/office/drawing/2014/main" val="20001"/>
                    </a:ext>
                  </a:extLst>
                </a:gridCol>
              </a:tblGrid>
              <a:tr h="370840">
                <a:tc>
                  <a:txBody>
                    <a:bodyPr/>
                    <a:lstStyle/>
                    <a:p>
                      <a:pPr algn="ctr"/>
                      <a:r>
                        <a:rPr lang="en-US" sz="2200" b="1" dirty="0">
                          <a:solidFill>
                            <a:srgbClr val="FF0000"/>
                          </a:solidFill>
                          <a:latin typeface="Times New Roman" pitchFamily="18" charset="0"/>
                          <a:cs typeface="Times New Roman" pitchFamily="18" charset="0"/>
                        </a:rPr>
                        <a:t>Combinational Circuit </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200" b="1" dirty="0">
                          <a:solidFill>
                            <a:srgbClr val="FF0000"/>
                          </a:solidFill>
                          <a:latin typeface="Times New Roman" pitchFamily="18" charset="0"/>
                          <a:cs typeface="Times New Roman" pitchFamily="18" charset="0"/>
                        </a:rPr>
                        <a:t>Sequential Circuit </a:t>
                      </a:r>
                    </a:p>
                  </a:txBody>
                  <a:tcPr/>
                </a:tc>
                <a:extLst>
                  <a:ext uri="{0D108BD9-81ED-4DB2-BD59-A6C34878D82A}">
                    <a16:rowId xmlns:a16="http://schemas.microsoft.com/office/drawing/2014/main" val="10000"/>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Output depends only upon present input</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Output depends upon present as well as past input</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Speed is fast.</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Speed is slow.</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It is designed easy.</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It is designed tough as compared to combinational circuits.</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3"/>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There is no feedback between input and output.</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There exists a feedback path between input and output.</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4"/>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This is time independent.</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This is time dependent.</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5"/>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Elementary building blocks: Logic gates</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Elementary building blocks: Flip-flops</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6"/>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Used for arithmetic as well as Boolean operations.</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Mainly used for storing data.</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7"/>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Combinational circuits don’t have capability to store any state.</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Sequential circuits have capability to store any state or to retain earlier state.</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8"/>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As combinational circuits don’t have clock, they don’t require triggering.</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As sequential circuits are clock dependent they need triggering.</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9"/>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These circuits do not have any memory element.</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These circuits have memory element.</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0"/>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It is easy to use and handle.</a:t>
                      </a:r>
                      <a:endParaRPr lang="en-US" sz="1800" dirty="0">
                        <a:solidFill>
                          <a:srgbClr val="273239"/>
                        </a:solidFill>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cs typeface="Times New Roman" pitchFamily="18" charset="0"/>
                        </a:rPr>
                        <a:t>It is not easy to use and handle.</a:t>
                      </a: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1"/>
                  </a:ext>
                </a:extLst>
              </a:tr>
              <a:tr h="370840">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800" dirty="0" err="1">
                          <a:latin typeface="Times New Roman" pitchFamily="18" charset="0"/>
                          <a:cs typeface="Times New Roman" pitchFamily="18" charset="0"/>
                        </a:rPr>
                        <a:t>Examples</a:t>
                      </a:r>
                      <a:r>
                        <a:rPr lang="fr-FR" sz="1800" dirty="0">
                          <a:latin typeface="Times New Roman" pitchFamily="18" charset="0"/>
                          <a:cs typeface="Times New Roman" pitchFamily="18" charset="0"/>
                        </a:rPr>
                        <a:t>: Encoder, </a:t>
                      </a:r>
                      <a:r>
                        <a:rPr lang="fr-FR" sz="1800" dirty="0" err="1">
                          <a:latin typeface="Times New Roman" pitchFamily="18" charset="0"/>
                          <a:cs typeface="Times New Roman" pitchFamily="18" charset="0"/>
                        </a:rPr>
                        <a:t>Decoder</a:t>
                      </a:r>
                      <a:r>
                        <a:rPr lang="fr-FR" sz="1800" dirty="0">
                          <a:latin typeface="Times New Roman" pitchFamily="18" charset="0"/>
                          <a:cs typeface="Times New Roman" pitchFamily="18" charset="0"/>
                        </a:rPr>
                        <a:t>, and Multiplexer, </a:t>
                      </a:r>
                      <a:r>
                        <a:rPr lang="fr-FR" sz="1800" dirty="0" err="1">
                          <a:latin typeface="Times New Roman" pitchFamily="18" charset="0"/>
                          <a:cs typeface="Times New Roman" pitchFamily="18" charset="0"/>
                        </a:rPr>
                        <a:t>Demultiplexer</a:t>
                      </a:r>
                      <a:endParaRPr lang="en-US" sz="1800" b="0" i="0" dirty="0">
                        <a:solidFill>
                          <a:srgbClr val="273239"/>
                        </a:solidFill>
                        <a:effectLst/>
                        <a:latin typeface="Times New Roman" panose="02020603050405020304" pitchFamily="18" charset="0"/>
                        <a:cs typeface="Times New Roman" panose="02020603050405020304" pitchFamily="18" charset="0"/>
                      </a:endParaRPr>
                    </a:p>
                  </a:txBody>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fr-FR" sz="1800" dirty="0" err="1">
                          <a:latin typeface="Times New Roman" pitchFamily="18" charset="0"/>
                          <a:cs typeface="Times New Roman" pitchFamily="18" charset="0"/>
                        </a:rPr>
                        <a:t>Examples</a:t>
                      </a:r>
                      <a:r>
                        <a:rPr lang="fr-FR" sz="1800" dirty="0">
                          <a:latin typeface="Times New Roman" pitchFamily="18" charset="0"/>
                          <a:cs typeface="Times New Roman" pitchFamily="18" charset="0"/>
                        </a:rPr>
                        <a:t>:   </a:t>
                      </a:r>
                      <a:r>
                        <a:rPr lang="en-US" sz="1800" dirty="0">
                          <a:latin typeface="Times New Roman" pitchFamily="18" charset="0"/>
                          <a:cs typeface="Times New Roman" pitchFamily="18" charset="0"/>
                        </a:rPr>
                        <a:t>Flip-flops,  and Counters</a:t>
                      </a:r>
                      <a:endParaRPr lang="en-US" sz="1800" dirty="0">
                        <a:effectLst/>
                        <a:latin typeface="Times New Roman" pitchFamily="18" charset="0"/>
                        <a:cs typeface="Times New Roman" pitchFamily="18" charset="0"/>
                      </a:endParaRPr>
                    </a:p>
                    <a:p>
                      <a:pPr marL="0" marR="0" indent="0" algn="just" defTabSz="914400" rtl="0" eaLnBrk="1" fontAlgn="auto" latinLnBrk="0" hangingPunct="1">
                        <a:lnSpc>
                          <a:spcPct val="100000"/>
                        </a:lnSpc>
                        <a:spcBef>
                          <a:spcPts val="0"/>
                        </a:spcBef>
                        <a:spcAft>
                          <a:spcPts val="0"/>
                        </a:spcAft>
                        <a:buClrTx/>
                        <a:buSzTx/>
                        <a:buFontTx/>
                        <a:buNone/>
                        <a:tabLst/>
                        <a:defRPr/>
                      </a:pPr>
                      <a:endParaRPr lang="en-US" sz="1800" dirty="0">
                        <a:solidFill>
                          <a:srgbClr val="273239"/>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41288384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9425"/>
          </a:xfrm>
        </p:spPr>
        <p:txBody>
          <a:bodyPr>
            <a:normAutofit fontScale="90000"/>
          </a:bodyPr>
          <a:lstStyle/>
          <a:p>
            <a:pPr>
              <a:defRPr/>
            </a:pPr>
            <a:r>
              <a:rPr lang="en-US" dirty="0">
                <a:latin typeface="Times New Roman" panose="02020603050405020304" pitchFamily="18" charset="0"/>
                <a:cs typeface="Times New Roman" panose="02020603050405020304" pitchFamily="18" charset="0"/>
              </a:rPr>
              <a:t>Clocked Sequential Circuits</a:t>
            </a:r>
          </a:p>
        </p:txBody>
      </p:sp>
      <p:sp>
        <p:nvSpPr>
          <p:cNvPr id="5" name="Rectangle 3"/>
          <p:cNvSpPr txBox="1">
            <a:spLocks noChangeArrowheads="1"/>
          </p:cNvSpPr>
          <p:nvPr/>
        </p:nvSpPr>
        <p:spPr>
          <a:xfrm>
            <a:off x="592138" y="1712913"/>
            <a:ext cx="10012172" cy="220503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ü"/>
            </a:pPr>
            <a:r>
              <a:rPr lang="en-US" sz="2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Analyzing a clocked sequential circuit </a:t>
            </a:r>
          </a:p>
          <a:p>
            <a:pPr>
              <a:buFont typeface="Wingdings" pitchFamily="2" charset="2"/>
              <a:buChar char="ü"/>
            </a:pPr>
            <a:r>
              <a:rPr lang="en-US" sz="3200" dirty="0">
                <a:latin typeface="Times New Roman" panose="02020603050405020304" pitchFamily="18" charset="0"/>
                <a:cs typeface="Times New Roman" panose="02020603050405020304" pitchFamily="18" charset="0"/>
              </a:rPr>
              <a:t> Designing a sequential circuit to address a problem</a:t>
            </a:r>
          </a:p>
          <a:p>
            <a:pPr>
              <a:buFont typeface="Wingdings" pitchFamily="2" charset="2"/>
              <a:buChar char="v"/>
            </a:pPr>
            <a:endParaRPr lang="en-US"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5517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p>
        </p:txBody>
      </p:sp>
      <p:pic>
        <p:nvPicPr>
          <p:cNvPr id="3379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a:stretch/>
        </p:blipFill>
        <p:spPr bwMode="auto">
          <a:xfrm>
            <a:off x="1274518" y="1165348"/>
            <a:ext cx="2653538" cy="41090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37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62792" y="965322"/>
            <a:ext cx="6166064" cy="4522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071644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15109" y="397821"/>
            <a:ext cx="6841532" cy="646331"/>
          </a:xfrm>
          <a:prstGeom prst="rect">
            <a:avLst/>
          </a:prstGeom>
        </p:spPr>
        <p:txBody>
          <a:bodyPr wrap="square">
            <a:spAutoFit/>
          </a:bodyPr>
          <a:lstStyle/>
          <a:p>
            <a:pPr marL="571500" indent="-571500">
              <a:buFont typeface="Wingdings" pitchFamily="2" charset="2"/>
              <a:buChar char="q"/>
            </a:pPr>
            <a:r>
              <a:rPr lang="en-US" sz="3600" dirty="0">
                <a:latin typeface="Times New Roman" pitchFamily="18" charset="0"/>
                <a:cs typeface="Times New Roman" pitchFamily="18" charset="0"/>
              </a:rPr>
              <a:t>State Table and State Diagram </a:t>
            </a:r>
            <a:endParaRPr lang="en-US" sz="3600" dirty="0"/>
          </a:p>
        </p:txBody>
      </p:sp>
      <p:sp>
        <p:nvSpPr>
          <p:cNvPr id="4" name="Rectangle 3"/>
          <p:cNvSpPr/>
          <p:nvPr/>
        </p:nvSpPr>
        <p:spPr>
          <a:xfrm>
            <a:off x="586153" y="1228818"/>
            <a:ext cx="10257857" cy="1815882"/>
          </a:xfrm>
          <a:prstGeom prst="rect">
            <a:avLst/>
          </a:prstGeom>
        </p:spPr>
        <p:txBody>
          <a:bodyPr wrap="square">
            <a:spAutoFit/>
          </a:bodyPr>
          <a:lstStyle/>
          <a:p>
            <a:pPr marL="457200" indent="-457200" fontAlgn="base">
              <a:buFont typeface="Wingdings" pitchFamily="2" charset="2"/>
              <a:buChar char="v"/>
            </a:pPr>
            <a:r>
              <a:rPr lang="en-US" sz="2800" b="1" dirty="0">
                <a:latin typeface="Times New Roman" pitchFamily="18" charset="0"/>
                <a:cs typeface="Times New Roman" pitchFamily="18" charset="0"/>
              </a:rPr>
              <a:t>State Diagram</a:t>
            </a:r>
          </a:p>
          <a:p>
            <a:pPr marL="342900" indent="-342900" algn="just" fontAlgn="base">
              <a:buFont typeface="Arial" pitchFamily="34" charset="0"/>
              <a:buChar char="•"/>
            </a:pPr>
            <a:r>
              <a:rPr lang="en-US" sz="2800" dirty="0">
                <a:latin typeface="Times New Roman" pitchFamily="18" charset="0"/>
                <a:cs typeface="Times New Roman" pitchFamily="18" charset="0"/>
              </a:rPr>
              <a:t>The state diagram is the pictorial representation of the behavior of sequential circuits. It clearly shows the transition of states from the present state to the next state and output for a corresponding input.</a:t>
            </a:r>
          </a:p>
        </p:txBody>
      </p:sp>
      <p:sp>
        <p:nvSpPr>
          <p:cNvPr id="5" name="Rectangle 4"/>
          <p:cNvSpPr/>
          <p:nvPr/>
        </p:nvSpPr>
        <p:spPr>
          <a:xfrm>
            <a:off x="715107" y="3305116"/>
            <a:ext cx="10283449" cy="2677656"/>
          </a:xfrm>
          <a:prstGeom prst="rect">
            <a:avLst/>
          </a:prstGeom>
        </p:spPr>
        <p:txBody>
          <a:bodyPr wrap="square">
            <a:spAutoFit/>
          </a:bodyPr>
          <a:lstStyle/>
          <a:p>
            <a:pPr marL="457200" indent="-457200" fontAlgn="base">
              <a:buFont typeface="Wingdings" pitchFamily="2" charset="2"/>
              <a:buChar char="v"/>
            </a:pPr>
            <a:r>
              <a:rPr lang="en-US" sz="2800" b="1" dirty="0">
                <a:latin typeface="Times New Roman" pitchFamily="18" charset="0"/>
                <a:cs typeface="Times New Roman" pitchFamily="18" charset="0"/>
              </a:rPr>
              <a:t>State table</a:t>
            </a:r>
          </a:p>
          <a:p>
            <a:pPr marL="342900" indent="-342900" algn="just" fontAlgn="base">
              <a:buFont typeface="Arial" pitchFamily="34" charset="0"/>
              <a:buChar char="•"/>
            </a:pPr>
            <a:r>
              <a:rPr lang="en-US" sz="2800" dirty="0">
                <a:latin typeface="Times New Roman" pitchFamily="18" charset="0"/>
                <a:cs typeface="Times New Roman" pitchFamily="18" charset="0"/>
              </a:rPr>
              <a:t>The information contained in the state diagram is transformed into a table called as state table or state synthesis table. Although the state diagram describes the behavior of the sequential circuit, in order to implement it in the circuit, it has to be transformed into the tabular form.</a:t>
            </a:r>
          </a:p>
        </p:txBody>
      </p:sp>
    </p:spTree>
    <p:extLst>
      <p:ext uri="{BB962C8B-B14F-4D97-AF65-F5344CB8AC3E}">
        <p14:creationId xmlns:p14="http://schemas.microsoft.com/office/powerpoint/2010/main" val="11023072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p>
        </p:txBody>
      </p:sp>
      <p:sp>
        <p:nvSpPr>
          <p:cNvPr id="5" name="Rectangle 3"/>
          <p:cNvSpPr txBox="1">
            <a:spLocks noChangeArrowheads="1"/>
          </p:cNvSpPr>
          <p:nvPr/>
        </p:nvSpPr>
        <p:spPr>
          <a:xfrm>
            <a:off x="558190" y="1031629"/>
            <a:ext cx="10262210" cy="44313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buFont typeface="Wingdings" pitchFamily="2" charset="2"/>
              <a:buChar char="q"/>
            </a:pPr>
            <a:r>
              <a:rPr lang="en-US" sz="2400" dirty="0">
                <a:latin typeface="Times New Roman" panose="02020603050405020304" pitchFamily="18" charset="0"/>
                <a:cs typeface="Times New Roman" panose="02020603050405020304" pitchFamily="18" charset="0"/>
              </a:rPr>
              <a:t> A circuit will be given and we must understand the boundary between combinational stage and sequential stage</a:t>
            </a:r>
          </a:p>
          <a:p>
            <a:pPr>
              <a:buFont typeface="Wingdings" pitchFamily="2" charset="2"/>
              <a:buChar char="q"/>
            </a:pPr>
            <a:r>
              <a:rPr lang="en-US" sz="2400" dirty="0">
                <a:latin typeface="Times New Roman" panose="02020603050405020304" pitchFamily="18" charset="0"/>
                <a:cs typeface="Times New Roman" panose="02020603050405020304" pitchFamily="18" charset="0"/>
              </a:rPr>
              <a:t> Then identify the following specifications</a:t>
            </a:r>
          </a:p>
          <a:p>
            <a:pPr lvl="1">
              <a:buFont typeface="Wingdings" pitchFamily="2" charset="2"/>
              <a:buChar char="v"/>
            </a:pPr>
            <a:r>
              <a:rPr lang="en-US" dirty="0">
                <a:latin typeface="Times New Roman" panose="02020603050405020304" pitchFamily="18" charset="0"/>
                <a:cs typeface="Times New Roman" panose="02020603050405020304" pitchFamily="18" charset="0"/>
              </a:rPr>
              <a:t> No. flip flops and what types  </a:t>
            </a:r>
          </a:p>
          <a:p>
            <a:pPr lvl="1">
              <a:buFont typeface="Wingdings" pitchFamily="2" charset="2"/>
              <a:buChar char="v"/>
            </a:pPr>
            <a:r>
              <a:rPr lang="en-US" dirty="0">
                <a:latin typeface="Times New Roman" panose="02020603050405020304" pitchFamily="18" charset="0"/>
                <a:cs typeface="Times New Roman" panose="02020603050405020304" pitchFamily="18" charset="0"/>
              </a:rPr>
              <a:t> How many external input </a:t>
            </a:r>
          </a:p>
          <a:p>
            <a:pPr lvl="1">
              <a:buFont typeface="Wingdings" pitchFamily="2" charset="2"/>
              <a:buChar char="v"/>
            </a:pPr>
            <a:r>
              <a:rPr lang="en-US" dirty="0">
                <a:latin typeface="Times New Roman" panose="02020603050405020304" pitchFamily="18" charset="0"/>
                <a:cs typeface="Times New Roman" panose="02020603050405020304" pitchFamily="18" charset="0"/>
              </a:rPr>
              <a:t> How many external output </a:t>
            </a:r>
          </a:p>
          <a:p>
            <a:pPr lvl="1">
              <a:buFont typeface="Wingdings" pitchFamily="2" charset="2"/>
              <a:buChar char="v"/>
            </a:pPr>
            <a:r>
              <a:rPr lang="en-US" dirty="0">
                <a:latin typeface="Times New Roman" panose="02020603050405020304" pitchFamily="18" charset="0"/>
                <a:cs typeface="Times New Roman" panose="02020603050405020304" pitchFamily="18" charset="0"/>
              </a:rPr>
              <a:t> No. of state variable (n) </a:t>
            </a:r>
          </a:p>
          <a:p>
            <a:pPr lvl="1">
              <a:buFont typeface="Wingdings" pitchFamily="2" charset="2"/>
              <a:buChar char="v"/>
            </a:pPr>
            <a:r>
              <a:rPr lang="en-US" dirty="0">
                <a:latin typeface="Times New Roman" panose="02020603050405020304" pitchFamily="18" charset="0"/>
                <a:cs typeface="Times New Roman" panose="02020603050405020304" pitchFamily="18" charset="0"/>
              </a:rPr>
              <a:t> No of states, 2</a:t>
            </a:r>
            <a:r>
              <a:rPr lang="en-US" baseline="30000" dirty="0">
                <a:latin typeface="Times New Roman" panose="02020603050405020304" pitchFamily="18" charset="0"/>
                <a:cs typeface="Times New Roman" panose="02020603050405020304" pitchFamily="18" charset="0"/>
              </a:rPr>
              <a:t>n</a:t>
            </a:r>
            <a:endParaRPr lang="en-US" dirty="0">
              <a:latin typeface="Times New Roman" panose="02020603050405020304" pitchFamily="18" charset="0"/>
              <a:cs typeface="Times New Roman" panose="02020603050405020304" pitchFamily="18" charset="0"/>
            </a:endParaRPr>
          </a:p>
          <a:p>
            <a:pPr>
              <a:buFont typeface="Wingdings" pitchFamily="2" charset="2"/>
              <a:buChar char="v"/>
            </a:pPr>
            <a:endParaRPr lang="en-US" dirty="0"/>
          </a:p>
          <a:p>
            <a:pPr marL="514350" indent="-514350">
              <a:buFont typeface="Wingdings" panose="05000000000000000000" pitchFamily="2" charset="2"/>
              <a:buNone/>
            </a:pPr>
            <a:endParaRPr lang="en-US" dirty="0"/>
          </a:p>
        </p:txBody>
      </p:sp>
    </p:spTree>
    <p:extLst>
      <p:ext uri="{BB962C8B-B14F-4D97-AF65-F5344CB8AC3E}">
        <p14:creationId xmlns:p14="http://schemas.microsoft.com/office/powerpoint/2010/main" val="1853958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wipe(left)">
                                      <p:cBhvr>
                                        <p:cTn id="23" dur="500"/>
                                        <p:tgtEl>
                                          <p:spTgt spid="5">
                                            <p:txEl>
                                              <p:pRg st="4" end="4"/>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animEffect transition="in" filter="wipe(left)">
                                      <p:cBhvr>
                                        <p:cTn id="27" dur="500"/>
                                        <p:tgtEl>
                                          <p:spTgt spid="5">
                                            <p:txEl>
                                              <p:pRg st="5" end="5"/>
                                            </p:txEl>
                                          </p:spTgt>
                                        </p:tgtEl>
                                      </p:cBhvr>
                                    </p:animEffect>
                                  </p:childTnLst>
                                </p:cTn>
                              </p:par>
                            </p:childTnLst>
                          </p:cTn>
                        </p:par>
                        <p:par>
                          <p:cTn id="28" fill="hold">
                            <p:stCondLst>
                              <p:cond delay="3000"/>
                            </p:stCondLst>
                            <p:childTnLst>
                              <p:par>
                                <p:cTn id="29" presetID="22" presetClass="entr" presetSubtype="8" fill="hold" nodeType="after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wipe(left)">
                                      <p:cBhvr>
                                        <p:cTn id="31"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945484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p>
        </p:txBody>
      </p:sp>
      <p:sp>
        <p:nvSpPr>
          <p:cNvPr id="5" name="Rectangle 3"/>
          <p:cNvSpPr txBox="1">
            <a:spLocks noChangeArrowheads="1"/>
          </p:cNvSpPr>
          <p:nvPr/>
        </p:nvSpPr>
        <p:spPr>
          <a:xfrm>
            <a:off x="734035" y="984738"/>
            <a:ext cx="10878672" cy="491465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 Write down the equation of Flip Flop Input, External Output [3]</a:t>
            </a:r>
          </a:p>
          <a:p>
            <a:pPr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 Write down the equation for flip-flop output (known as state equation). This can be written by combining [3] with the flip flop’s driving equation.</a:t>
            </a:r>
          </a:p>
          <a:p>
            <a:pPr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 Draw the state table</a:t>
            </a:r>
          </a:p>
          <a:p>
            <a:pPr algn="just">
              <a:lnSpc>
                <a:spcPct val="150000"/>
              </a:lnSpc>
              <a:buFont typeface="Wingdings" pitchFamily="2" charset="2"/>
              <a:buChar char="q"/>
            </a:pPr>
            <a:r>
              <a:rPr lang="en-US" sz="2400" dirty="0">
                <a:latin typeface="Times New Roman" panose="02020603050405020304" pitchFamily="18" charset="0"/>
                <a:cs typeface="Times New Roman" panose="02020603050405020304" pitchFamily="18" charset="0"/>
              </a:rPr>
              <a:t> Draw the state diagram</a:t>
            </a:r>
          </a:p>
          <a:p>
            <a:pPr marL="514350" indent="-514350">
              <a:buFont typeface="Wingdings" panose="05000000000000000000" pitchFamily="2" charset="2"/>
              <a:buNone/>
            </a:pPr>
            <a:endParaRPr lang="en-US" dirty="0"/>
          </a:p>
          <a:p>
            <a:pPr marL="514350" indent="-514350">
              <a:buFont typeface="Wingdings" panose="05000000000000000000" pitchFamily="2" charset="2"/>
              <a:buNone/>
            </a:pPr>
            <a:endParaRPr lang="en-US" dirty="0"/>
          </a:p>
        </p:txBody>
      </p:sp>
    </p:spTree>
    <p:extLst>
      <p:ext uri="{BB962C8B-B14F-4D97-AF65-F5344CB8AC3E}">
        <p14:creationId xmlns:p14="http://schemas.microsoft.com/office/powerpoint/2010/main" val="1622041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wipe(left)">
                                      <p:cBhvr>
                                        <p:cTn id="7" dur="500"/>
                                        <p:tgtEl>
                                          <p:spTgt spid="5">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animEffect transition="in" filter="wipe(left)">
                                      <p:cBhvr>
                                        <p:cTn id="11" dur="500"/>
                                        <p:tgtEl>
                                          <p:spTgt spid="5">
                                            <p:txEl>
                                              <p:pRg st="1" end="1"/>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wipe(left)">
                                      <p:cBhvr>
                                        <p:cTn id="15" dur="500"/>
                                        <p:tgtEl>
                                          <p:spTgt spid="5">
                                            <p:txEl>
                                              <p:pRg st="2" end="2"/>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animEffect transition="in" filter="wipe(left)">
                                      <p:cBhvr>
                                        <p:cTn id="1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p>
        </p:txBody>
      </p:sp>
      <p:pic>
        <p:nvPicPr>
          <p:cNvPr id="34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5898" y="926123"/>
            <a:ext cx="8984170" cy="5720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5" name="Straight Connector 4"/>
          <p:cNvCxnSpPr/>
          <p:nvPr/>
        </p:nvCxnSpPr>
        <p:spPr>
          <a:xfrm flipV="1">
            <a:off x="1468192" y="1506828"/>
            <a:ext cx="6722771" cy="6439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7943060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p>
        </p:txBody>
      </p:sp>
      <p:pic>
        <p:nvPicPr>
          <p:cNvPr id="358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2796" y="1034957"/>
            <a:ext cx="8827316" cy="5176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5579832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502276" y="246186"/>
            <a:ext cx="11204619" cy="1123950"/>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r>
              <a:rPr lang="en-US" sz="3600" dirty="0">
                <a:solidFill>
                  <a:srgbClr val="00B0F0"/>
                </a:solidFill>
                <a:latin typeface="Times New Roman" panose="02020603050405020304" pitchFamily="18" charset="0"/>
                <a:cs typeface="Times New Roman" panose="02020603050405020304" pitchFamily="18" charset="0"/>
              </a:rPr>
              <a:t>Next state and output Equations </a:t>
            </a:r>
            <a:br>
              <a:rPr lang="en-US" dirty="0">
                <a:solidFill>
                  <a:srgbClr val="00B0F0"/>
                </a:solidFill>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p>
        </p:txBody>
      </p:sp>
      <p:pic>
        <p:nvPicPr>
          <p:cNvPr id="36867" name="Picture 3"/>
          <p:cNvPicPr>
            <a:picLocks noChangeAspect="1" noChangeArrowheads="1"/>
          </p:cNvPicPr>
          <p:nvPr/>
        </p:nvPicPr>
        <p:blipFill rotWithShape="1">
          <a:blip r:embed="rId2">
            <a:extLst>
              <a:ext uri="{28A0092B-C50C-407E-A947-70E740481C1C}">
                <a14:useLocalDpi xmlns:a14="http://schemas.microsoft.com/office/drawing/2010/main" val="0"/>
              </a:ext>
            </a:extLst>
          </a:blip>
          <a:srcRect t="16052"/>
          <a:stretch/>
        </p:blipFill>
        <p:spPr bwMode="auto">
          <a:xfrm>
            <a:off x="771503" y="1113691"/>
            <a:ext cx="9660087" cy="52613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960342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49" y="188913"/>
            <a:ext cx="10821865"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r>
              <a:rPr lang="en-US" sz="3600" dirty="0">
                <a:latin typeface="Times New Roman" panose="02020603050405020304" pitchFamily="18" charset="0"/>
                <a:cs typeface="Times New Roman" panose="02020603050405020304" pitchFamily="18" charset="0"/>
              </a:rPr>
              <a:t>State Table </a:t>
            </a:r>
          </a:p>
        </p:txBody>
      </p:sp>
      <p:pic>
        <p:nvPicPr>
          <p:cNvPr id="3789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2496" t="13325" b="1919"/>
          <a:stretch/>
        </p:blipFill>
        <p:spPr bwMode="auto">
          <a:xfrm>
            <a:off x="1228299" y="811969"/>
            <a:ext cx="9380557" cy="54250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8937567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49" y="188913"/>
            <a:ext cx="10838377"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r>
              <a:rPr lang="en-US" sz="3100" dirty="0">
                <a:solidFill>
                  <a:srgbClr val="00B0F0"/>
                </a:solidFill>
                <a:latin typeface="Times New Roman" panose="02020603050405020304" pitchFamily="18" charset="0"/>
                <a:cs typeface="Times New Roman" panose="02020603050405020304" pitchFamily="18" charset="0"/>
              </a:rPr>
              <a:t>State Diagram </a:t>
            </a:r>
          </a:p>
        </p:txBody>
      </p:sp>
      <p:pic>
        <p:nvPicPr>
          <p:cNvPr id="38914"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38261" b="2562"/>
          <a:stretch/>
        </p:blipFill>
        <p:spPr bwMode="auto">
          <a:xfrm>
            <a:off x="1201003" y="1137138"/>
            <a:ext cx="10234836" cy="41205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2">
            <a:extLst>
              <a:ext uri="{FF2B5EF4-FFF2-40B4-BE49-F238E27FC236}">
                <a16:creationId xmlns:a16="http://schemas.microsoft.com/office/drawing/2014/main" id="{A85F8651-F6E7-49D5-B292-BCABB4F5E1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496" t="41560" r="52922" b="1919"/>
          <a:stretch/>
        </p:blipFill>
        <p:spPr bwMode="auto">
          <a:xfrm>
            <a:off x="1414279" y="2103049"/>
            <a:ext cx="5466968" cy="46113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68245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5"/>
          <p:cNvSpPr>
            <a:spLocks noGrp="1"/>
          </p:cNvSpPr>
          <p:nvPr>
            <p:ph type="sldNum" sz="quarter" idx="12"/>
          </p:nvPr>
        </p:nvSpPr>
        <p:spPr>
          <a:xfrm>
            <a:off x="7945438" y="6489700"/>
            <a:ext cx="1198562" cy="288925"/>
          </a:xfrm>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fld id="{A89A94F9-B90F-4932-8929-2EEC8998BCAF}" type="slidenum">
              <a:rPr lang="en-US"/>
              <a:pPr/>
              <a:t>4</a:t>
            </a:fld>
            <a:endParaRPr lang="en-US"/>
          </a:p>
        </p:txBody>
      </p:sp>
      <p:sp>
        <p:nvSpPr>
          <p:cNvPr id="3" name="Rectangle 2"/>
          <p:cNvSpPr>
            <a:spLocks noGrp="1" noChangeArrowheads="1"/>
          </p:cNvSpPr>
          <p:nvPr>
            <p:ph type="title"/>
          </p:nvPr>
        </p:nvSpPr>
        <p:spPr>
          <a:xfrm>
            <a:off x="971549" y="142021"/>
            <a:ext cx="7921625" cy="474662"/>
          </a:xfrm>
        </p:spPr>
        <p:txBody>
          <a:bodyPr>
            <a:noAutofit/>
          </a:bodyPr>
          <a:lstStyle/>
          <a:p>
            <a:pPr>
              <a:defRPr/>
            </a:pPr>
            <a:r>
              <a:rPr lang="en-US" sz="2800" b="1" dirty="0">
                <a:latin typeface="Times New Roman" pitchFamily="18" charset="0"/>
                <a:cs typeface="Times New Roman" pitchFamily="18" charset="0"/>
              </a:rPr>
              <a:t>Sequential Circuits</a:t>
            </a:r>
          </a:p>
        </p:txBody>
      </p:sp>
      <p:grpSp>
        <p:nvGrpSpPr>
          <p:cNvPr id="4" name="Group 4"/>
          <p:cNvGrpSpPr>
            <a:grpSpLocks/>
          </p:cNvGrpSpPr>
          <p:nvPr/>
        </p:nvGrpSpPr>
        <p:grpSpPr bwMode="auto">
          <a:xfrm>
            <a:off x="873125" y="1628775"/>
            <a:ext cx="7350125" cy="1800225"/>
            <a:chOff x="550" y="1026"/>
            <a:chExt cx="4630" cy="1134"/>
          </a:xfrm>
        </p:grpSpPr>
        <p:sp>
          <p:nvSpPr>
            <p:cNvPr id="5" name="AutoShape 5"/>
            <p:cNvSpPr>
              <a:spLocks noChangeArrowheads="1"/>
            </p:cNvSpPr>
            <p:nvPr/>
          </p:nvSpPr>
          <p:spPr bwMode="auto">
            <a:xfrm>
              <a:off x="1633" y="1026"/>
              <a:ext cx="1247" cy="794"/>
            </a:xfrm>
            <a:prstGeom prst="roundRect">
              <a:avLst>
                <a:gd name="adj" fmla="val 16667"/>
              </a:avLst>
            </a:prstGeom>
            <a:solidFill>
              <a:srgbClr val="FFFF00"/>
            </a:solidFill>
            <a:ln w="38100" algn="ctr">
              <a:solidFill>
                <a:srgbClr val="FF0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000" b="1">
                  <a:latin typeface="Times New Roman" panose="02020603050405020304" pitchFamily="18" charset="0"/>
                  <a:cs typeface="Times New Roman" panose="02020603050405020304" pitchFamily="18" charset="0"/>
                </a:rPr>
                <a:t>Combinational</a:t>
              </a:r>
            </a:p>
            <a:p>
              <a:pPr>
                <a:lnSpc>
                  <a:spcPct val="100000"/>
                </a:lnSpc>
                <a:spcBef>
                  <a:spcPct val="0"/>
                </a:spcBef>
              </a:pPr>
              <a:r>
                <a:rPr lang="en-US" sz="2000" b="1">
                  <a:latin typeface="Times New Roman" panose="02020603050405020304" pitchFamily="18" charset="0"/>
                  <a:cs typeface="Times New Roman" panose="02020603050405020304" pitchFamily="18" charset="0"/>
                </a:rPr>
                <a:t>Circuit</a:t>
              </a:r>
            </a:p>
          </p:txBody>
        </p:sp>
        <p:sp>
          <p:nvSpPr>
            <p:cNvPr id="6" name="AutoShape 6"/>
            <p:cNvSpPr>
              <a:spLocks noChangeArrowheads="1"/>
            </p:cNvSpPr>
            <p:nvPr/>
          </p:nvSpPr>
          <p:spPr bwMode="auto">
            <a:xfrm>
              <a:off x="3334" y="1480"/>
              <a:ext cx="907" cy="453"/>
            </a:xfrm>
            <a:prstGeom prst="roundRect">
              <a:avLst>
                <a:gd name="adj" fmla="val 16667"/>
              </a:avLst>
            </a:prstGeom>
            <a:solidFill>
              <a:srgbClr val="FFFF00"/>
            </a:solidFill>
            <a:ln w="38100" algn="ctr">
              <a:solidFill>
                <a:srgbClr val="FF0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000" b="1">
                  <a:latin typeface="Times New Roman" panose="02020603050405020304" pitchFamily="18" charset="0"/>
                  <a:cs typeface="Times New Roman" panose="02020603050405020304" pitchFamily="18" charset="0"/>
                </a:rPr>
                <a:t>Memory</a:t>
              </a:r>
              <a:br>
                <a:rPr lang="en-US" sz="2000" b="1">
                  <a:latin typeface="Times New Roman" panose="02020603050405020304" pitchFamily="18" charset="0"/>
                  <a:cs typeface="Times New Roman" panose="02020603050405020304" pitchFamily="18" charset="0"/>
                </a:rPr>
              </a:br>
              <a:r>
                <a:rPr lang="en-US" sz="2000" b="1">
                  <a:latin typeface="Times New Roman" panose="02020603050405020304" pitchFamily="18" charset="0"/>
                  <a:cs typeface="Times New Roman" panose="02020603050405020304" pitchFamily="18" charset="0"/>
                </a:rPr>
                <a:t>Elements</a:t>
              </a:r>
            </a:p>
          </p:txBody>
        </p:sp>
        <p:sp>
          <p:nvSpPr>
            <p:cNvPr id="7" name="Line 7"/>
            <p:cNvSpPr>
              <a:spLocks noChangeShapeType="1"/>
            </p:cNvSpPr>
            <p:nvPr/>
          </p:nvSpPr>
          <p:spPr bwMode="auto">
            <a:xfrm>
              <a:off x="2880" y="1706"/>
              <a:ext cx="454"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8" name="Line 8"/>
            <p:cNvSpPr>
              <a:spLocks noChangeShapeType="1"/>
            </p:cNvSpPr>
            <p:nvPr/>
          </p:nvSpPr>
          <p:spPr bwMode="auto">
            <a:xfrm>
              <a:off x="2880" y="1253"/>
              <a:ext cx="1701" cy="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9" name="Line 9"/>
            <p:cNvSpPr>
              <a:spLocks noChangeShapeType="1"/>
            </p:cNvSpPr>
            <p:nvPr/>
          </p:nvSpPr>
          <p:spPr bwMode="auto">
            <a:xfrm>
              <a:off x="4241" y="1706"/>
              <a:ext cx="227"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0" name="Line 10"/>
            <p:cNvSpPr>
              <a:spLocks noChangeShapeType="1"/>
            </p:cNvSpPr>
            <p:nvPr/>
          </p:nvSpPr>
          <p:spPr bwMode="auto">
            <a:xfrm>
              <a:off x="4468" y="1706"/>
              <a:ext cx="0" cy="454"/>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1" name="Line 11"/>
            <p:cNvSpPr>
              <a:spLocks noChangeShapeType="1"/>
            </p:cNvSpPr>
            <p:nvPr/>
          </p:nvSpPr>
          <p:spPr bwMode="auto">
            <a:xfrm flipH="1">
              <a:off x="1293" y="2160"/>
              <a:ext cx="3175"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2" name="Line 12"/>
            <p:cNvSpPr>
              <a:spLocks noChangeShapeType="1"/>
            </p:cNvSpPr>
            <p:nvPr/>
          </p:nvSpPr>
          <p:spPr bwMode="auto">
            <a:xfrm>
              <a:off x="1293" y="1593"/>
              <a:ext cx="0" cy="567"/>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3" name="Line 13"/>
            <p:cNvSpPr>
              <a:spLocks noChangeShapeType="1"/>
            </p:cNvSpPr>
            <p:nvPr/>
          </p:nvSpPr>
          <p:spPr bwMode="auto">
            <a:xfrm>
              <a:off x="1293" y="1593"/>
              <a:ext cx="34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4" name="Line 14"/>
            <p:cNvSpPr>
              <a:spLocks noChangeShapeType="1"/>
            </p:cNvSpPr>
            <p:nvPr/>
          </p:nvSpPr>
          <p:spPr bwMode="auto">
            <a:xfrm>
              <a:off x="1066" y="1253"/>
              <a:ext cx="567" cy="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5" name="Rectangle 15"/>
            <p:cNvSpPr>
              <a:spLocks noChangeArrowheads="1"/>
            </p:cNvSpPr>
            <p:nvPr/>
          </p:nvSpPr>
          <p:spPr bwMode="auto">
            <a:xfrm>
              <a:off x="550" y="1126"/>
              <a:ext cx="4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000" b="1">
                  <a:latin typeface="Times New Roman" panose="02020603050405020304" pitchFamily="18" charset="0"/>
                  <a:cs typeface="Times New Roman" panose="02020603050405020304" pitchFamily="18" charset="0"/>
                </a:rPr>
                <a:t>Inputs</a:t>
              </a:r>
            </a:p>
          </p:txBody>
        </p:sp>
        <p:sp>
          <p:nvSpPr>
            <p:cNvPr id="16" name="Rectangle 16"/>
            <p:cNvSpPr>
              <a:spLocks noChangeArrowheads="1"/>
            </p:cNvSpPr>
            <p:nvPr/>
          </p:nvSpPr>
          <p:spPr bwMode="auto">
            <a:xfrm>
              <a:off x="4621" y="1139"/>
              <a:ext cx="5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000" b="1">
                  <a:latin typeface="Times New Roman" panose="02020603050405020304" pitchFamily="18" charset="0"/>
                  <a:cs typeface="Times New Roman" panose="02020603050405020304" pitchFamily="18" charset="0"/>
                </a:rPr>
                <a:t>Outputs</a:t>
              </a:r>
            </a:p>
          </p:txBody>
        </p:sp>
      </p:grpSp>
      <p:sp>
        <p:nvSpPr>
          <p:cNvPr id="17" name="Rectangle 17"/>
          <p:cNvSpPr txBox="1">
            <a:spLocks noChangeArrowheads="1"/>
          </p:cNvSpPr>
          <p:nvPr/>
        </p:nvSpPr>
        <p:spPr>
          <a:xfrm>
            <a:off x="669803" y="1089025"/>
            <a:ext cx="8280400" cy="3043238"/>
          </a:xfrm>
          <a:prstGeom prst="rect">
            <a:avLst/>
          </a:prstGeom>
          <a:no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latin typeface="Times New Roman" pitchFamily="18" charset="0"/>
                <a:cs typeface="Times New Roman" pitchFamily="18" charset="0"/>
              </a:rPr>
              <a:t>Asynchronous</a:t>
            </a:r>
          </a:p>
          <a:p>
            <a:endParaRPr lang="en-US" dirty="0"/>
          </a:p>
          <a:p>
            <a:endParaRPr lang="en-US" dirty="0"/>
          </a:p>
          <a:p>
            <a:endParaRPr lang="en-US" dirty="0"/>
          </a:p>
          <a:p>
            <a:endParaRPr lang="en-US" dirty="0"/>
          </a:p>
          <a:p>
            <a:r>
              <a:rPr lang="en-US" sz="2400" dirty="0">
                <a:latin typeface="Times New Roman" pitchFamily="18" charset="0"/>
                <a:cs typeface="Times New Roman" pitchFamily="18" charset="0"/>
              </a:rPr>
              <a:t>Synchronous</a:t>
            </a:r>
          </a:p>
        </p:txBody>
      </p:sp>
      <p:grpSp>
        <p:nvGrpSpPr>
          <p:cNvPr id="18" name="Group 18"/>
          <p:cNvGrpSpPr>
            <a:grpSpLocks/>
          </p:cNvGrpSpPr>
          <p:nvPr/>
        </p:nvGrpSpPr>
        <p:grpSpPr bwMode="auto">
          <a:xfrm>
            <a:off x="692150" y="4329113"/>
            <a:ext cx="7518400" cy="1979612"/>
            <a:chOff x="436" y="2727"/>
            <a:chExt cx="4736" cy="1247"/>
          </a:xfrm>
        </p:grpSpPr>
        <p:sp>
          <p:nvSpPr>
            <p:cNvPr id="19" name="AutoShape 19"/>
            <p:cNvSpPr>
              <a:spLocks noChangeArrowheads="1"/>
            </p:cNvSpPr>
            <p:nvPr/>
          </p:nvSpPr>
          <p:spPr bwMode="auto">
            <a:xfrm>
              <a:off x="1519" y="2727"/>
              <a:ext cx="1247" cy="794"/>
            </a:xfrm>
            <a:prstGeom prst="roundRect">
              <a:avLst>
                <a:gd name="adj" fmla="val 16667"/>
              </a:avLst>
            </a:prstGeom>
            <a:solidFill>
              <a:srgbClr val="FFFF00"/>
            </a:solidFill>
            <a:ln w="38100" algn="ctr">
              <a:solidFill>
                <a:srgbClr val="FF0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000" b="1">
                  <a:latin typeface="Times New Roman" panose="02020603050405020304" pitchFamily="18" charset="0"/>
                  <a:cs typeface="Times New Roman" panose="02020603050405020304" pitchFamily="18" charset="0"/>
                </a:rPr>
                <a:t>Combinational</a:t>
              </a:r>
            </a:p>
            <a:p>
              <a:pPr>
                <a:lnSpc>
                  <a:spcPct val="100000"/>
                </a:lnSpc>
                <a:spcBef>
                  <a:spcPct val="0"/>
                </a:spcBef>
              </a:pPr>
              <a:r>
                <a:rPr lang="en-US" sz="2000" b="1">
                  <a:latin typeface="Times New Roman" panose="02020603050405020304" pitchFamily="18" charset="0"/>
                  <a:cs typeface="Times New Roman" panose="02020603050405020304" pitchFamily="18" charset="0"/>
                </a:rPr>
                <a:t>Circuit</a:t>
              </a:r>
            </a:p>
          </p:txBody>
        </p:sp>
        <p:sp>
          <p:nvSpPr>
            <p:cNvPr id="20" name="AutoShape 20"/>
            <p:cNvSpPr>
              <a:spLocks noChangeArrowheads="1"/>
            </p:cNvSpPr>
            <p:nvPr/>
          </p:nvSpPr>
          <p:spPr bwMode="auto">
            <a:xfrm>
              <a:off x="3220" y="3294"/>
              <a:ext cx="907" cy="453"/>
            </a:xfrm>
            <a:prstGeom prst="roundRect">
              <a:avLst>
                <a:gd name="adj" fmla="val 16667"/>
              </a:avLst>
            </a:prstGeom>
            <a:solidFill>
              <a:srgbClr val="FFFF00"/>
            </a:solidFill>
            <a:ln w="38100" algn="ctr">
              <a:solidFill>
                <a:srgbClr val="FF0000"/>
              </a:solidFill>
              <a:round/>
              <a:headEnd/>
              <a:tailEnd/>
            </a:ln>
          </p:spPr>
          <p:txBody>
            <a:bodyPr wrap="none" lIns="0" tIns="0" rIns="0" bIns="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spcBef>
                  <a:spcPct val="0"/>
                </a:spcBef>
              </a:pPr>
              <a:r>
                <a:rPr lang="en-US" sz="2000" b="1">
                  <a:latin typeface="Times New Roman" panose="02020603050405020304" pitchFamily="18" charset="0"/>
                  <a:cs typeface="Times New Roman" panose="02020603050405020304" pitchFamily="18" charset="0"/>
                </a:rPr>
                <a:t>Flip-flops</a:t>
              </a:r>
            </a:p>
          </p:txBody>
        </p:sp>
        <p:sp>
          <p:nvSpPr>
            <p:cNvPr id="21" name="Line 21"/>
            <p:cNvSpPr>
              <a:spLocks noChangeShapeType="1"/>
            </p:cNvSpPr>
            <p:nvPr/>
          </p:nvSpPr>
          <p:spPr bwMode="auto">
            <a:xfrm>
              <a:off x="2766" y="3407"/>
              <a:ext cx="454"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2" name="Line 22"/>
            <p:cNvSpPr>
              <a:spLocks noChangeShapeType="1"/>
            </p:cNvSpPr>
            <p:nvPr/>
          </p:nvSpPr>
          <p:spPr bwMode="auto">
            <a:xfrm>
              <a:off x="2767" y="2954"/>
              <a:ext cx="1814" cy="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3" name="Line 23"/>
            <p:cNvSpPr>
              <a:spLocks noChangeShapeType="1"/>
            </p:cNvSpPr>
            <p:nvPr/>
          </p:nvSpPr>
          <p:spPr bwMode="auto">
            <a:xfrm>
              <a:off x="4127" y="3520"/>
              <a:ext cx="227"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4" name="Line 24"/>
            <p:cNvSpPr>
              <a:spLocks noChangeShapeType="1"/>
            </p:cNvSpPr>
            <p:nvPr/>
          </p:nvSpPr>
          <p:spPr bwMode="auto">
            <a:xfrm>
              <a:off x="4354" y="3520"/>
              <a:ext cx="0" cy="454"/>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 name="Line 25"/>
            <p:cNvSpPr>
              <a:spLocks noChangeShapeType="1"/>
            </p:cNvSpPr>
            <p:nvPr/>
          </p:nvSpPr>
          <p:spPr bwMode="auto">
            <a:xfrm flipH="1">
              <a:off x="1179" y="3974"/>
              <a:ext cx="3175" cy="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6" name="Line 26"/>
            <p:cNvSpPr>
              <a:spLocks noChangeShapeType="1"/>
            </p:cNvSpPr>
            <p:nvPr/>
          </p:nvSpPr>
          <p:spPr bwMode="auto">
            <a:xfrm>
              <a:off x="1179" y="3294"/>
              <a:ext cx="0" cy="680"/>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 name="Line 27"/>
            <p:cNvSpPr>
              <a:spLocks noChangeShapeType="1"/>
            </p:cNvSpPr>
            <p:nvPr/>
          </p:nvSpPr>
          <p:spPr bwMode="auto">
            <a:xfrm>
              <a:off x="1179" y="3294"/>
              <a:ext cx="340"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8" name="Line 28"/>
            <p:cNvSpPr>
              <a:spLocks noChangeShapeType="1"/>
            </p:cNvSpPr>
            <p:nvPr/>
          </p:nvSpPr>
          <p:spPr bwMode="auto">
            <a:xfrm>
              <a:off x="952" y="2954"/>
              <a:ext cx="567" cy="0"/>
            </a:xfrm>
            <a:prstGeom prst="line">
              <a:avLst/>
            </a:prstGeom>
            <a:noFill/>
            <a:ln w="38100">
              <a:solidFill>
                <a:schemeClr val="accent2"/>
              </a:solidFill>
              <a:round/>
              <a:headEnd/>
              <a:tailEnd type="triangl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Rectangle 29"/>
            <p:cNvSpPr>
              <a:spLocks noChangeArrowheads="1"/>
            </p:cNvSpPr>
            <p:nvPr/>
          </p:nvSpPr>
          <p:spPr bwMode="auto">
            <a:xfrm>
              <a:off x="436" y="2827"/>
              <a:ext cx="44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000" b="1">
                  <a:latin typeface="Times New Roman" panose="02020603050405020304" pitchFamily="18" charset="0"/>
                  <a:cs typeface="Times New Roman" panose="02020603050405020304" pitchFamily="18" charset="0"/>
                </a:rPr>
                <a:t>Inputs</a:t>
              </a:r>
            </a:p>
          </p:txBody>
        </p:sp>
        <p:sp>
          <p:nvSpPr>
            <p:cNvPr id="30" name="Rectangle 30"/>
            <p:cNvSpPr>
              <a:spLocks noChangeArrowheads="1"/>
            </p:cNvSpPr>
            <p:nvPr/>
          </p:nvSpPr>
          <p:spPr bwMode="auto">
            <a:xfrm>
              <a:off x="4613" y="2840"/>
              <a:ext cx="559"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000" b="1">
                  <a:latin typeface="Times New Roman" panose="02020603050405020304" pitchFamily="18" charset="0"/>
                  <a:cs typeface="Times New Roman" panose="02020603050405020304" pitchFamily="18" charset="0"/>
                </a:rPr>
                <a:t>Outputs</a:t>
              </a:r>
            </a:p>
          </p:txBody>
        </p:sp>
        <p:sp>
          <p:nvSpPr>
            <p:cNvPr id="31" name="Line 31"/>
            <p:cNvSpPr>
              <a:spLocks noChangeShapeType="1"/>
            </p:cNvSpPr>
            <p:nvPr/>
          </p:nvSpPr>
          <p:spPr bwMode="auto">
            <a:xfrm>
              <a:off x="2767" y="3634"/>
              <a:ext cx="454" cy="0"/>
            </a:xfrm>
            <a:prstGeom prst="line">
              <a:avLst/>
            </a:prstGeom>
            <a:noFill/>
            <a:ln w="38100">
              <a:solidFill>
                <a:schemeClr val="tx1"/>
              </a:solidFill>
              <a:round/>
              <a:headEnd/>
              <a:tailEnd type="triangle" w="lg" len="lg"/>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2" name="Rectangle 32"/>
            <p:cNvSpPr>
              <a:spLocks noChangeArrowheads="1"/>
            </p:cNvSpPr>
            <p:nvPr/>
          </p:nvSpPr>
          <p:spPr bwMode="auto">
            <a:xfrm>
              <a:off x="2313" y="3586"/>
              <a:ext cx="40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000" b="1">
                  <a:latin typeface="Times New Roman" panose="02020603050405020304" pitchFamily="18" charset="0"/>
                  <a:cs typeface="Times New Roman" panose="02020603050405020304" pitchFamily="18" charset="0"/>
                </a:rPr>
                <a:t>Clock</a:t>
              </a:r>
            </a:p>
          </p:txBody>
        </p:sp>
      </p:grpSp>
      <p:grpSp>
        <p:nvGrpSpPr>
          <p:cNvPr id="33" name="Group 33"/>
          <p:cNvGrpSpPr>
            <a:grpSpLocks/>
          </p:cNvGrpSpPr>
          <p:nvPr/>
        </p:nvGrpSpPr>
        <p:grpSpPr bwMode="auto">
          <a:xfrm>
            <a:off x="2232025" y="5768975"/>
            <a:ext cx="1262063" cy="179388"/>
            <a:chOff x="158" y="3861"/>
            <a:chExt cx="795" cy="113"/>
          </a:xfrm>
        </p:grpSpPr>
        <p:sp>
          <p:nvSpPr>
            <p:cNvPr id="34" name="Line 34"/>
            <p:cNvSpPr>
              <a:spLocks noChangeShapeType="1"/>
            </p:cNvSpPr>
            <p:nvPr/>
          </p:nvSpPr>
          <p:spPr bwMode="auto">
            <a:xfrm>
              <a:off x="158" y="3974"/>
              <a:ext cx="1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 name="Line 35"/>
            <p:cNvSpPr>
              <a:spLocks noChangeShapeType="1"/>
            </p:cNvSpPr>
            <p:nvPr/>
          </p:nvSpPr>
          <p:spPr bwMode="auto">
            <a:xfrm flipV="1">
              <a:off x="272" y="3861"/>
              <a:ext cx="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6" name="Line 36"/>
            <p:cNvSpPr>
              <a:spLocks noChangeShapeType="1"/>
            </p:cNvSpPr>
            <p:nvPr/>
          </p:nvSpPr>
          <p:spPr bwMode="auto">
            <a:xfrm flipV="1">
              <a:off x="272" y="3861"/>
              <a:ext cx="1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Line 37"/>
            <p:cNvSpPr>
              <a:spLocks noChangeShapeType="1"/>
            </p:cNvSpPr>
            <p:nvPr/>
          </p:nvSpPr>
          <p:spPr bwMode="auto">
            <a:xfrm flipV="1">
              <a:off x="385" y="3861"/>
              <a:ext cx="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8" name="Line 38"/>
            <p:cNvSpPr>
              <a:spLocks noChangeShapeType="1"/>
            </p:cNvSpPr>
            <p:nvPr/>
          </p:nvSpPr>
          <p:spPr bwMode="auto">
            <a:xfrm>
              <a:off x="385" y="3974"/>
              <a:ext cx="1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9" name="Line 39"/>
            <p:cNvSpPr>
              <a:spLocks noChangeShapeType="1"/>
            </p:cNvSpPr>
            <p:nvPr/>
          </p:nvSpPr>
          <p:spPr bwMode="auto">
            <a:xfrm flipV="1">
              <a:off x="499" y="3861"/>
              <a:ext cx="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0" name="Line 40"/>
            <p:cNvSpPr>
              <a:spLocks noChangeShapeType="1"/>
            </p:cNvSpPr>
            <p:nvPr/>
          </p:nvSpPr>
          <p:spPr bwMode="auto">
            <a:xfrm flipV="1">
              <a:off x="499" y="3861"/>
              <a:ext cx="1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 name="Line 41"/>
            <p:cNvSpPr>
              <a:spLocks noChangeShapeType="1"/>
            </p:cNvSpPr>
            <p:nvPr/>
          </p:nvSpPr>
          <p:spPr bwMode="auto">
            <a:xfrm flipV="1">
              <a:off x="612" y="3861"/>
              <a:ext cx="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2" name="Line 42"/>
            <p:cNvSpPr>
              <a:spLocks noChangeShapeType="1"/>
            </p:cNvSpPr>
            <p:nvPr/>
          </p:nvSpPr>
          <p:spPr bwMode="auto">
            <a:xfrm>
              <a:off x="612" y="3974"/>
              <a:ext cx="1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3" name="Line 43"/>
            <p:cNvSpPr>
              <a:spLocks noChangeShapeType="1"/>
            </p:cNvSpPr>
            <p:nvPr/>
          </p:nvSpPr>
          <p:spPr bwMode="auto">
            <a:xfrm flipV="1">
              <a:off x="726" y="3861"/>
              <a:ext cx="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 name="Line 44"/>
            <p:cNvSpPr>
              <a:spLocks noChangeShapeType="1"/>
            </p:cNvSpPr>
            <p:nvPr/>
          </p:nvSpPr>
          <p:spPr bwMode="auto">
            <a:xfrm flipV="1">
              <a:off x="726" y="3861"/>
              <a:ext cx="11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5" name="Line 45"/>
            <p:cNvSpPr>
              <a:spLocks noChangeShapeType="1"/>
            </p:cNvSpPr>
            <p:nvPr/>
          </p:nvSpPr>
          <p:spPr bwMode="auto">
            <a:xfrm flipV="1">
              <a:off x="839" y="3861"/>
              <a:ext cx="0" cy="113"/>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6" name="Line 46"/>
            <p:cNvSpPr>
              <a:spLocks noChangeShapeType="1"/>
            </p:cNvSpPr>
            <p:nvPr/>
          </p:nvSpPr>
          <p:spPr bwMode="auto">
            <a:xfrm>
              <a:off x="839" y="3974"/>
              <a:ext cx="114"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grpSp>
    </p:spTree>
    <p:extLst>
      <p:ext uri="{BB962C8B-B14F-4D97-AF65-F5344CB8AC3E}">
        <p14:creationId xmlns:p14="http://schemas.microsoft.com/office/powerpoint/2010/main" val="34605216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Effect transition="in" filter="wipe(left)">
                                      <p:cBhvr>
                                        <p:cTn id="7" dur="500"/>
                                        <p:tgtEl>
                                          <p:spTgt spid="17">
                                            <p:txEl>
                                              <p:pRg st="0" end="0"/>
                                            </p:txEl>
                                          </p:spTgt>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7">
                                            <p:txEl>
                                              <p:pRg st="5" end="5"/>
                                            </p:txEl>
                                          </p:spTgt>
                                        </p:tgtEl>
                                        <p:attrNameLst>
                                          <p:attrName>style.visibility</p:attrName>
                                        </p:attrNameLst>
                                      </p:cBhvr>
                                      <p:to>
                                        <p:strVal val="visible"/>
                                      </p:to>
                                    </p:set>
                                    <p:animEffect transition="in" filter="wipe(left)">
                                      <p:cBhvr>
                                        <p:cTn id="16" dur="500"/>
                                        <p:tgtEl>
                                          <p:spTgt spid="17">
                                            <p:txEl>
                                              <p:pRg st="5" end="5"/>
                                            </p:txEl>
                                          </p:spTgt>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8"/>
                                        </p:tgtEl>
                                        <p:attrNameLst>
                                          <p:attrName>style.visibility</p:attrName>
                                        </p:attrNameLst>
                                      </p:cBhvr>
                                      <p:to>
                                        <p:strVal val="visible"/>
                                      </p:to>
                                    </p:set>
                                    <p:animEffect transition="in" filter="wipe(left)">
                                      <p:cBhvr>
                                        <p:cTn id="20" dur="500"/>
                                        <p:tgtEl>
                                          <p:spTgt spid="18"/>
                                        </p:tgtEl>
                                      </p:cBhvr>
                                    </p:animEffect>
                                  </p:childTnLst>
                                </p:cTn>
                              </p:par>
                            </p:childTnLst>
                          </p:cTn>
                        </p:par>
                        <p:par>
                          <p:cTn id="21" fill="hold">
                            <p:stCondLst>
                              <p:cond delay="1000"/>
                            </p:stCondLst>
                            <p:childTnLst>
                              <p:par>
                                <p:cTn id="22" presetID="22" presetClass="entr" presetSubtype="4" fill="hold" nodeType="after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wipe(down)">
                                      <p:cBhvr>
                                        <p:cTn id="24"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Autofit/>
          </a:bodyPr>
          <a:lstStyle/>
          <a:p>
            <a:pPr marL="514350" indent="-514350">
              <a:defRPr/>
            </a:pPr>
            <a:r>
              <a:rPr lang="en-US" sz="3200" dirty="0">
                <a:latin typeface="Times New Roman" panose="02020603050405020304" pitchFamily="18" charset="0"/>
                <a:cs typeface="Times New Roman" panose="02020603050405020304" pitchFamily="18" charset="0"/>
              </a:rPr>
              <a:t>Analyzing a Clocked Sequential Circuit with T Flip-Flop</a:t>
            </a:r>
          </a:p>
        </p:txBody>
      </p:sp>
      <p:pic>
        <p:nvPicPr>
          <p:cNvPr id="399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721"/>
          <a:stretch/>
        </p:blipFill>
        <p:spPr bwMode="auto">
          <a:xfrm>
            <a:off x="1297947" y="873457"/>
            <a:ext cx="9019760" cy="5386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4868716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Recall: Flip-flop Characteristic Equation </a:t>
            </a:r>
          </a:p>
        </p:txBody>
      </p:sp>
      <p:pic>
        <p:nvPicPr>
          <p:cNvPr id="4096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5753"/>
          <a:stretch/>
        </p:blipFill>
        <p:spPr bwMode="auto">
          <a:xfrm>
            <a:off x="1119810" y="1023582"/>
            <a:ext cx="9041988" cy="5022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149192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Sequential Circuit with  T Flip-flops</a:t>
            </a:r>
          </a:p>
        </p:txBody>
      </p:sp>
      <p:pic>
        <p:nvPicPr>
          <p:cNvPr id="419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610"/>
          <a:stretch/>
        </p:blipFill>
        <p:spPr bwMode="auto">
          <a:xfrm>
            <a:off x="1203454" y="900753"/>
            <a:ext cx="9056396" cy="53226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445067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980044" cy="1124732"/>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 </a:t>
            </a:r>
            <a:r>
              <a:rPr lang="en-US" sz="3600" dirty="0">
                <a:solidFill>
                  <a:srgbClr val="00B0F0"/>
                </a:solidFill>
                <a:latin typeface="Times New Roman" panose="02020603050405020304" pitchFamily="18" charset="0"/>
                <a:cs typeface="Times New Roman" panose="02020603050405020304" pitchFamily="18" charset="0"/>
              </a:rPr>
              <a:t>From Next State Equations to state table </a:t>
            </a:r>
          </a:p>
        </p:txBody>
      </p:sp>
      <p:pic>
        <p:nvPicPr>
          <p:cNvPr id="430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831"/>
          <a:stretch/>
        </p:blipFill>
        <p:spPr bwMode="auto">
          <a:xfrm>
            <a:off x="1458966" y="1313644"/>
            <a:ext cx="9166105" cy="5293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461938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Sequential Circuit with JK FF</a:t>
            </a:r>
          </a:p>
        </p:txBody>
      </p:sp>
      <p:pic>
        <p:nvPicPr>
          <p:cNvPr id="4505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4578"/>
          <a:stretch/>
        </p:blipFill>
        <p:spPr bwMode="auto">
          <a:xfrm>
            <a:off x="1666874" y="875763"/>
            <a:ext cx="9486229" cy="55010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288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98845" y="31174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r>
              <a:rPr lang="en-US" sz="3600" dirty="0">
                <a:solidFill>
                  <a:srgbClr val="00B0F0"/>
                </a:solidFill>
                <a:latin typeface="Times New Roman" panose="02020603050405020304" pitchFamily="18" charset="0"/>
                <a:cs typeface="Times New Roman" panose="02020603050405020304" pitchFamily="18" charset="0"/>
              </a:rPr>
              <a:t>JK Input and Next State Equations  </a:t>
            </a:r>
          </a:p>
        </p:txBody>
      </p:sp>
      <p:pic>
        <p:nvPicPr>
          <p:cNvPr id="46082"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891"/>
          <a:stretch/>
        </p:blipFill>
        <p:spPr bwMode="auto">
          <a:xfrm>
            <a:off x="2051478" y="1129690"/>
            <a:ext cx="8689501" cy="5164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124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p>
        </p:txBody>
      </p:sp>
      <p:pic>
        <p:nvPicPr>
          <p:cNvPr id="4710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1990"/>
          <a:stretch/>
        </p:blipFill>
        <p:spPr bwMode="auto">
          <a:xfrm>
            <a:off x="1128779" y="639330"/>
            <a:ext cx="9410565" cy="55554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697615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10001250" cy="479425"/>
          </a:xfrm>
        </p:spPr>
        <p:txBody>
          <a:bodyPr>
            <a:normAutofit fontScale="90000"/>
          </a:bodyPr>
          <a:lstStyle/>
          <a:p>
            <a:pPr marL="514350" indent="-514350">
              <a:defRPr/>
            </a:pPr>
            <a:r>
              <a:rPr lang="en-US" dirty="0">
                <a:latin typeface="Times New Roman" panose="02020603050405020304" pitchFamily="18" charset="0"/>
                <a:cs typeface="Times New Roman" panose="02020603050405020304" pitchFamily="18" charset="0"/>
              </a:rPr>
              <a:t>Analyzing a Clocked Sequential Circuit </a:t>
            </a:r>
          </a:p>
        </p:txBody>
      </p:sp>
      <p:pic>
        <p:nvPicPr>
          <p:cNvPr id="481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3680"/>
          <a:stretch/>
        </p:blipFill>
        <p:spPr bwMode="auto">
          <a:xfrm>
            <a:off x="1366980" y="791567"/>
            <a:ext cx="9659096" cy="5853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4589869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Shape 352"/>
          <p:cNvSpPr txBox="1">
            <a:spLocks noGrp="1"/>
          </p:cNvSpPr>
          <p:nvPr>
            <p:ph type="title"/>
          </p:nvPr>
        </p:nvSpPr>
        <p:spPr>
          <a:xfrm>
            <a:off x="2148100" y="1511633"/>
            <a:ext cx="7876400" cy="3011200"/>
          </a:xfrm>
          <a:prstGeom prst="rect">
            <a:avLst/>
          </a:prstGeom>
        </p:spPr>
        <p:txBody>
          <a:bodyPr wrap="square" lIns="121897" tIns="121897" rIns="121897" bIns="121897" anchor="ctr" anchorCtr="0">
            <a:noAutofit/>
          </a:bodyPr>
          <a:lstStyle/>
          <a:p>
            <a:r>
              <a:rPr lang="en" dirty="0">
                <a:solidFill>
                  <a:srgbClr val="0000FF"/>
                </a:solidFill>
                <a:latin typeface="Times New Roman" pitchFamily="18" charset="0"/>
                <a:cs typeface="Times New Roman" pitchFamily="18" charset="0"/>
              </a:rPr>
              <a:t>THANKS</a:t>
            </a:r>
          </a:p>
        </p:txBody>
      </p:sp>
      <p:sp>
        <p:nvSpPr>
          <p:cNvPr id="4" name="AutoShape 2" descr="problems on multiplexer - 3 boolean expression"/>
          <p:cNvSpPr>
            <a:spLocks noChangeAspect="1" noChangeArrowheads="1"/>
          </p:cNvSpPr>
          <p:nvPr/>
        </p:nvSpPr>
        <p:spPr bwMode="auto">
          <a:xfrm>
            <a:off x="6096000" y="-120650"/>
            <a:ext cx="2105025" cy="361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problems on multiplexer - 3 boolean expression"/>
          <p:cNvSpPr>
            <a:spLocks noChangeAspect="1" noChangeArrowheads="1"/>
          </p:cNvSpPr>
          <p:nvPr/>
        </p:nvSpPr>
        <p:spPr bwMode="auto">
          <a:xfrm>
            <a:off x="6248400" y="31750"/>
            <a:ext cx="2105025" cy="36195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018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357889" y="1230974"/>
            <a:ext cx="3811068" cy="2270762"/>
          </a:xfrm>
          <a:prstGeom prst="rect">
            <a:avLst/>
          </a:prstGeom>
        </p:spPr>
      </p:pic>
      <p:sp>
        <p:nvSpPr>
          <p:cNvPr id="5" name="Rectangle 4"/>
          <p:cNvSpPr/>
          <p:nvPr/>
        </p:nvSpPr>
        <p:spPr>
          <a:xfrm>
            <a:off x="3517120" y="147843"/>
            <a:ext cx="1364476" cy="923330"/>
          </a:xfrm>
          <a:prstGeom prst="rect">
            <a:avLst/>
          </a:prstGeom>
        </p:spPr>
        <p:txBody>
          <a:bodyPr wrap="none">
            <a:spAutoFit/>
          </a:bodyPr>
          <a:lstStyle/>
          <a:p>
            <a:r>
              <a:rPr lang="en-US" b="1" dirty="0">
                <a:solidFill>
                  <a:srgbClr val="000000"/>
                </a:solidFill>
                <a:latin typeface="Times New Roman" panose="02020603050405020304" pitchFamily="18" charset="0"/>
                <a:cs typeface="Times New Roman" panose="02020603050405020304" pitchFamily="18" charset="0"/>
              </a:rPr>
              <a:t>SR Latch  : </a:t>
            </a:r>
          </a:p>
          <a:p>
            <a:pPr marL="285750" indent="-28575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NOR </a:t>
            </a:r>
          </a:p>
          <a:p>
            <a:pPr marL="285750" indent="-285750">
              <a:buFont typeface="Wingdings" panose="05000000000000000000" pitchFamily="2" charset="2"/>
              <a:buChar char="Ø"/>
            </a:pPr>
            <a:r>
              <a:rPr lang="en-US" dirty="0">
                <a:solidFill>
                  <a:srgbClr val="000000"/>
                </a:solidFill>
                <a:latin typeface="Times New Roman" panose="02020603050405020304" pitchFamily="18" charset="0"/>
                <a:cs typeface="Times New Roman" panose="02020603050405020304" pitchFamily="18" charset="0"/>
              </a:rPr>
              <a:t>NAND</a:t>
            </a:r>
            <a:endParaRPr lang="en-US" dirty="0"/>
          </a:p>
        </p:txBody>
      </p:sp>
      <p:sp>
        <p:nvSpPr>
          <p:cNvPr id="6" name="TextBox 5"/>
          <p:cNvSpPr txBox="1"/>
          <p:nvPr/>
        </p:nvSpPr>
        <p:spPr>
          <a:xfrm>
            <a:off x="592279" y="1362278"/>
            <a:ext cx="1319645" cy="646331"/>
          </a:xfrm>
          <a:prstGeom prst="rect">
            <a:avLst/>
          </a:prstGeom>
          <a:noFill/>
        </p:spPr>
        <p:txBody>
          <a:bodyPr wrap="square" rtlCol="0">
            <a:spAutoFit/>
          </a:bodyPr>
          <a:lstStyle/>
          <a:p>
            <a:r>
              <a:rPr lang="en-US" dirty="0"/>
              <a:t>Reset</a:t>
            </a:r>
          </a:p>
          <a:p>
            <a:r>
              <a:rPr lang="en-US" dirty="0"/>
              <a:t>Q=0</a:t>
            </a:r>
          </a:p>
        </p:txBody>
      </p:sp>
      <p:sp>
        <p:nvSpPr>
          <p:cNvPr id="7" name="TextBox 6"/>
          <p:cNvSpPr txBox="1"/>
          <p:nvPr/>
        </p:nvSpPr>
        <p:spPr>
          <a:xfrm>
            <a:off x="862445" y="3132458"/>
            <a:ext cx="1319645" cy="646331"/>
          </a:xfrm>
          <a:prstGeom prst="rect">
            <a:avLst/>
          </a:prstGeom>
          <a:noFill/>
        </p:spPr>
        <p:txBody>
          <a:bodyPr wrap="square" rtlCol="0">
            <a:spAutoFit/>
          </a:bodyPr>
          <a:lstStyle/>
          <a:p>
            <a:r>
              <a:rPr lang="en-US" dirty="0"/>
              <a:t>Set</a:t>
            </a:r>
          </a:p>
          <a:p>
            <a:r>
              <a:rPr lang="en-US" dirty="0"/>
              <a:t>   =1</a:t>
            </a:r>
          </a:p>
        </p:txBody>
      </p:sp>
      <p:cxnSp>
        <p:nvCxnSpPr>
          <p:cNvPr id="9" name="Straight Arrow Connector 8"/>
          <p:cNvCxnSpPr/>
          <p:nvPr/>
        </p:nvCxnSpPr>
        <p:spPr>
          <a:xfrm flipH="1">
            <a:off x="1252103" y="3186783"/>
            <a:ext cx="270164" cy="54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H="1">
            <a:off x="1252102" y="1492565"/>
            <a:ext cx="270164" cy="54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919737" y="3414059"/>
            <a:ext cx="223936" cy="319908"/>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427706631"/>
              </p:ext>
            </p:extLst>
          </p:nvPr>
        </p:nvGraphicFramePr>
        <p:xfrm>
          <a:off x="5746172" y="4149607"/>
          <a:ext cx="2109354" cy="1981200"/>
        </p:xfrm>
        <a:graphic>
          <a:graphicData uri="http://schemas.openxmlformats.org/drawingml/2006/table">
            <a:tbl>
              <a:tblPr firstRow="1" bandRow="1">
                <a:tableStyleId>{5C22544A-7EE6-4342-B048-85BDC9FD1C3A}</a:tableStyleId>
              </a:tblPr>
              <a:tblGrid>
                <a:gridCol w="703118">
                  <a:extLst>
                    <a:ext uri="{9D8B030D-6E8A-4147-A177-3AD203B41FA5}">
                      <a16:colId xmlns:a16="http://schemas.microsoft.com/office/drawing/2014/main" val="20000"/>
                    </a:ext>
                  </a:extLst>
                </a:gridCol>
                <a:gridCol w="703118">
                  <a:extLst>
                    <a:ext uri="{9D8B030D-6E8A-4147-A177-3AD203B41FA5}">
                      <a16:colId xmlns:a16="http://schemas.microsoft.com/office/drawing/2014/main" val="20001"/>
                    </a:ext>
                  </a:extLst>
                </a:gridCol>
                <a:gridCol w="703118">
                  <a:extLst>
                    <a:ext uri="{9D8B030D-6E8A-4147-A177-3AD203B41FA5}">
                      <a16:colId xmlns:a16="http://schemas.microsoft.com/office/drawing/2014/main" val="20002"/>
                    </a:ext>
                  </a:extLst>
                </a:gridCol>
              </a:tblGrid>
              <a:tr h="370840">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A</a:t>
                      </a:r>
                    </a:p>
                  </a:txBody>
                  <a:tcPr>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B</a:t>
                      </a:r>
                    </a:p>
                  </a:txBody>
                  <a:tcPr>
                    <a:solidFill>
                      <a:schemeClr val="bg1"/>
                    </a:solidFill>
                  </a:tcPr>
                </a:tc>
                <a:tc>
                  <a:txBody>
                    <a:bodyPr/>
                    <a:lstStyle/>
                    <a:p>
                      <a:pPr algn="ctr"/>
                      <a:r>
                        <a:rPr lang="en-US" sz="2000" b="1" dirty="0">
                          <a:solidFill>
                            <a:schemeClr val="tx1"/>
                          </a:solidFill>
                          <a:latin typeface="Times New Roman" panose="02020603050405020304" pitchFamily="18" charset="0"/>
                          <a:cs typeface="Times New Roman" panose="02020603050405020304" pitchFamily="18" charset="0"/>
                        </a:rPr>
                        <a:t>Y</a:t>
                      </a:r>
                    </a:p>
                  </a:txBody>
                  <a:tcPr>
                    <a:solidFill>
                      <a:schemeClr val="bg1"/>
                    </a:solidFill>
                  </a:tcPr>
                </a:tc>
                <a:extLst>
                  <a:ext uri="{0D108BD9-81ED-4DB2-BD59-A6C34878D82A}">
                    <a16:rowId xmlns:a16="http://schemas.microsoft.com/office/drawing/2014/main" val="10000"/>
                  </a:ext>
                </a:extLst>
              </a:tr>
              <a:tr h="370840">
                <a:tc>
                  <a:txBody>
                    <a:bodyPr/>
                    <a:lstStyle/>
                    <a:p>
                      <a:pPr algn="ctr"/>
                      <a:r>
                        <a:rPr lang="en-US" sz="2000" b="1" dirty="0">
                          <a:latin typeface="Times New Roman" panose="02020603050405020304" pitchFamily="18" charset="0"/>
                          <a:cs typeface="Times New Roman" panose="02020603050405020304" pitchFamily="18" charset="0"/>
                        </a:rPr>
                        <a:t>0</a:t>
                      </a:r>
                    </a:p>
                  </a:txBody>
                  <a:tcPr>
                    <a:solidFill>
                      <a:schemeClr val="bg1"/>
                    </a:solidFill>
                  </a:tcPr>
                </a:tc>
                <a:tc>
                  <a:txBody>
                    <a:bodyPr/>
                    <a:lstStyle/>
                    <a:p>
                      <a:pPr algn="ctr"/>
                      <a:r>
                        <a:rPr lang="en-US" sz="2000" b="1" dirty="0">
                          <a:latin typeface="Times New Roman" panose="02020603050405020304" pitchFamily="18" charset="0"/>
                          <a:cs typeface="Times New Roman" panose="02020603050405020304" pitchFamily="18" charset="0"/>
                        </a:rPr>
                        <a:t>0</a:t>
                      </a:r>
                    </a:p>
                  </a:txBody>
                  <a:tcPr>
                    <a:solidFill>
                      <a:schemeClr val="bg1"/>
                    </a:solidFill>
                  </a:tcPr>
                </a:tc>
                <a:tc>
                  <a:txBody>
                    <a:bodyPr/>
                    <a:lstStyle/>
                    <a:p>
                      <a:pPr algn="ctr"/>
                      <a:r>
                        <a:rPr lang="en-US" sz="2000" b="1" dirty="0">
                          <a:latin typeface="Times New Roman" panose="02020603050405020304" pitchFamily="18" charset="0"/>
                          <a:cs typeface="Times New Roman" panose="02020603050405020304" pitchFamily="18" charset="0"/>
                        </a:rPr>
                        <a:t>1</a:t>
                      </a:r>
                    </a:p>
                  </a:txBody>
                  <a:tcPr>
                    <a:solidFill>
                      <a:schemeClr val="bg1"/>
                    </a:solidFill>
                  </a:tcPr>
                </a:tc>
                <a:extLst>
                  <a:ext uri="{0D108BD9-81ED-4DB2-BD59-A6C34878D82A}">
                    <a16:rowId xmlns:a16="http://schemas.microsoft.com/office/drawing/2014/main" val="10001"/>
                  </a:ext>
                </a:extLst>
              </a:tr>
              <a:tr h="370840">
                <a:tc>
                  <a:txBody>
                    <a:bodyPr/>
                    <a:lstStyle/>
                    <a:p>
                      <a:pPr algn="ctr"/>
                      <a:r>
                        <a:rPr lang="en-US" sz="2000" b="1" dirty="0">
                          <a:latin typeface="Times New Roman" panose="02020603050405020304" pitchFamily="18" charset="0"/>
                          <a:cs typeface="Times New Roman" panose="02020603050405020304" pitchFamily="18" charset="0"/>
                        </a:rPr>
                        <a:t>0</a:t>
                      </a:r>
                    </a:p>
                  </a:txBody>
                  <a:tcPr>
                    <a:solidFill>
                      <a:schemeClr val="bg1"/>
                    </a:solidFill>
                  </a:tcPr>
                </a:tc>
                <a:tc>
                  <a:txBody>
                    <a:bodyPr/>
                    <a:lstStyle/>
                    <a:p>
                      <a:pPr algn="ctr"/>
                      <a:r>
                        <a:rPr lang="en-US" sz="2000" b="1" dirty="0">
                          <a:latin typeface="Times New Roman" panose="02020603050405020304" pitchFamily="18" charset="0"/>
                          <a:cs typeface="Times New Roman" panose="02020603050405020304" pitchFamily="18" charset="0"/>
                        </a:rPr>
                        <a:t>1</a:t>
                      </a:r>
                    </a:p>
                  </a:txBody>
                  <a:tcPr>
                    <a:solidFill>
                      <a:schemeClr val="bg1"/>
                    </a:solidFill>
                  </a:tcPr>
                </a:tc>
                <a:tc>
                  <a:txBody>
                    <a:bodyPr/>
                    <a:lstStyle/>
                    <a:p>
                      <a:pPr algn="ctr"/>
                      <a:r>
                        <a:rPr lang="en-US" sz="2000" b="1" dirty="0">
                          <a:latin typeface="Times New Roman" panose="02020603050405020304" pitchFamily="18" charset="0"/>
                          <a:cs typeface="Times New Roman" panose="02020603050405020304" pitchFamily="18" charset="0"/>
                        </a:rPr>
                        <a:t>0</a:t>
                      </a:r>
                    </a:p>
                  </a:txBody>
                  <a:tcPr>
                    <a:solidFill>
                      <a:schemeClr val="bg1"/>
                    </a:solidFill>
                  </a:tcPr>
                </a:tc>
                <a:extLst>
                  <a:ext uri="{0D108BD9-81ED-4DB2-BD59-A6C34878D82A}">
                    <a16:rowId xmlns:a16="http://schemas.microsoft.com/office/drawing/2014/main" val="10002"/>
                  </a:ext>
                </a:extLst>
              </a:tr>
              <a:tr h="370840">
                <a:tc>
                  <a:txBody>
                    <a:bodyPr/>
                    <a:lstStyle/>
                    <a:p>
                      <a:pPr algn="ctr"/>
                      <a:r>
                        <a:rPr lang="en-US" sz="2000" b="1" dirty="0">
                          <a:latin typeface="Times New Roman" panose="02020603050405020304" pitchFamily="18" charset="0"/>
                          <a:cs typeface="Times New Roman" panose="02020603050405020304" pitchFamily="18" charset="0"/>
                        </a:rPr>
                        <a:t>1</a:t>
                      </a:r>
                    </a:p>
                  </a:txBody>
                  <a:tcPr>
                    <a:solidFill>
                      <a:schemeClr val="bg1"/>
                    </a:solidFill>
                  </a:tcPr>
                </a:tc>
                <a:tc>
                  <a:txBody>
                    <a:bodyPr/>
                    <a:lstStyle/>
                    <a:p>
                      <a:pPr algn="ctr"/>
                      <a:r>
                        <a:rPr lang="en-US" sz="2000" b="1" dirty="0">
                          <a:latin typeface="Times New Roman" panose="02020603050405020304" pitchFamily="18" charset="0"/>
                          <a:cs typeface="Times New Roman" panose="02020603050405020304" pitchFamily="18" charset="0"/>
                        </a:rPr>
                        <a:t>0</a:t>
                      </a:r>
                    </a:p>
                  </a:txBody>
                  <a:tcPr>
                    <a:solidFill>
                      <a:schemeClr val="bg1"/>
                    </a:solidFill>
                  </a:tcPr>
                </a:tc>
                <a:tc>
                  <a:txBody>
                    <a:bodyPr/>
                    <a:lstStyle/>
                    <a:p>
                      <a:pPr algn="ctr"/>
                      <a:r>
                        <a:rPr lang="en-US" sz="2000" b="1" dirty="0">
                          <a:latin typeface="Times New Roman" panose="02020603050405020304" pitchFamily="18" charset="0"/>
                          <a:cs typeface="Times New Roman" panose="02020603050405020304" pitchFamily="18" charset="0"/>
                        </a:rPr>
                        <a:t>0</a:t>
                      </a:r>
                    </a:p>
                  </a:txBody>
                  <a:tcPr>
                    <a:solidFill>
                      <a:schemeClr val="bg1"/>
                    </a:solidFill>
                  </a:tcPr>
                </a:tc>
                <a:extLst>
                  <a:ext uri="{0D108BD9-81ED-4DB2-BD59-A6C34878D82A}">
                    <a16:rowId xmlns:a16="http://schemas.microsoft.com/office/drawing/2014/main" val="10003"/>
                  </a:ext>
                </a:extLst>
              </a:tr>
              <a:tr h="370840">
                <a:tc>
                  <a:txBody>
                    <a:bodyPr/>
                    <a:lstStyle/>
                    <a:p>
                      <a:pPr algn="ctr"/>
                      <a:r>
                        <a:rPr lang="en-US" sz="2000" b="1" dirty="0">
                          <a:latin typeface="Times New Roman" panose="02020603050405020304" pitchFamily="18" charset="0"/>
                          <a:cs typeface="Times New Roman" panose="02020603050405020304" pitchFamily="18" charset="0"/>
                        </a:rPr>
                        <a:t>1</a:t>
                      </a:r>
                    </a:p>
                  </a:txBody>
                  <a:tcPr>
                    <a:solidFill>
                      <a:schemeClr val="bg1"/>
                    </a:solidFill>
                  </a:tcPr>
                </a:tc>
                <a:tc>
                  <a:txBody>
                    <a:bodyPr/>
                    <a:lstStyle/>
                    <a:p>
                      <a:pPr algn="ctr"/>
                      <a:r>
                        <a:rPr lang="en-US" sz="2000" b="1" dirty="0">
                          <a:latin typeface="Times New Roman" panose="02020603050405020304" pitchFamily="18" charset="0"/>
                          <a:cs typeface="Times New Roman" panose="02020603050405020304" pitchFamily="18" charset="0"/>
                        </a:rPr>
                        <a:t>1</a:t>
                      </a:r>
                    </a:p>
                  </a:txBody>
                  <a:tcPr>
                    <a:solidFill>
                      <a:schemeClr val="bg1"/>
                    </a:solidFill>
                  </a:tcPr>
                </a:tc>
                <a:tc>
                  <a:txBody>
                    <a:bodyPr/>
                    <a:lstStyle/>
                    <a:p>
                      <a:pPr algn="ctr"/>
                      <a:r>
                        <a:rPr lang="en-US" sz="2000" b="1" dirty="0">
                          <a:latin typeface="Times New Roman" panose="02020603050405020304" pitchFamily="18" charset="0"/>
                          <a:cs typeface="Times New Roman" panose="02020603050405020304" pitchFamily="18" charset="0"/>
                        </a:rPr>
                        <a:t>0</a:t>
                      </a:r>
                    </a:p>
                  </a:txBody>
                  <a:tcPr>
                    <a:solidFill>
                      <a:schemeClr val="bg1"/>
                    </a:solidFill>
                  </a:tcPr>
                </a:tc>
                <a:extLst>
                  <a:ext uri="{0D108BD9-81ED-4DB2-BD59-A6C34878D82A}">
                    <a16:rowId xmlns:a16="http://schemas.microsoft.com/office/drawing/2014/main" val="10004"/>
                  </a:ext>
                </a:extLst>
              </a:tr>
            </a:tbl>
          </a:graphicData>
        </a:graphic>
      </p:graphicFrame>
      <p:sp>
        <p:nvSpPr>
          <p:cNvPr id="13" name="Oval 12"/>
          <p:cNvSpPr/>
          <p:nvPr/>
        </p:nvSpPr>
        <p:spPr>
          <a:xfrm>
            <a:off x="5922819" y="5372104"/>
            <a:ext cx="363682" cy="8001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685800" y="4114800"/>
            <a:ext cx="856325" cy="369332"/>
          </a:xfrm>
          <a:prstGeom prst="rect">
            <a:avLst/>
          </a:prstGeom>
          <a:noFill/>
        </p:spPr>
        <p:txBody>
          <a:bodyPr wrap="none" rtlCol="0">
            <a:spAutoFit/>
          </a:bodyPr>
          <a:lstStyle/>
          <a:p>
            <a:r>
              <a:rPr lang="en-US" dirty="0"/>
              <a:t>Case 1:</a:t>
            </a:r>
          </a:p>
        </p:txBody>
      </p:sp>
      <p:sp>
        <p:nvSpPr>
          <p:cNvPr id="15" name="TextBox 14"/>
          <p:cNvSpPr txBox="1"/>
          <p:nvPr/>
        </p:nvSpPr>
        <p:spPr>
          <a:xfrm>
            <a:off x="997527" y="994421"/>
            <a:ext cx="1184563" cy="369332"/>
          </a:xfrm>
          <a:prstGeom prst="rect">
            <a:avLst/>
          </a:prstGeom>
          <a:noFill/>
        </p:spPr>
        <p:txBody>
          <a:bodyPr wrap="square" rtlCol="0">
            <a:spAutoFit/>
          </a:bodyPr>
          <a:lstStyle/>
          <a:p>
            <a:r>
              <a:rPr lang="en-US" dirty="0">
                <a:solidFill>
                  <a:srgbClr val="FF0000"/>
                </a:solidFill>
              </a:rPr>
              <a:t>1   </a:t>
            </a:r>
            <a:r>
              <a:rPr lang="en-US" dirty="0">
                <a:solidFill>
                  <a:srgbClr val="00B050"/>
                </a:solidFill>
              </a:rPr>
              <a:t>0 </a:t>
            </a:r>
            <a:r>
              <a:rPr lang="en-US" dirty="0">
                <a:solidFill>
                  <a:srgbClr val="00B0F0"/>
                </a:solidFill>
              </a:rPr>
              <a:t>0 </a:t>
            </a:r>
            <a:r>
              <a:rPr lang="en-US" dirty="0">
                <a:solidFill>
                  <a:srgbClr val="7030A0"/>
                </a:solidFill>
              </a:rPr>
              <a:t>0</a:t>
            </a:r>
          </a:p>
        </p:txBody>
      </p:sp>
      <p:sp>
        <p:nvSpPr>
          <p:cNvPr id="16" name="TextBox 15"/>
          <p:cNvSpPr txBox="1"/>
          <p:nvPr/>
        </p:nvSpPr>
        <p:spPr>
          <a:xfrm>
            <a:off x="862445" y="2637865"/>
            <a:ext cx="1049480" cy="369332"/>
          </a:xfrm>
          <a:prstGeom prst="rect">
            <a:avLst/>
          </a:prstGeom>
          <a:noFill/>
        </p:spPr>
        <p:txBody>
          <a:bodyPr wrap="square" rtlCol="0">
            <a:spAutoFit/>
          </a:bodyPr>
          <a:lstStyle/>
          <a:p>
            <a:r>
              <a:rPr lang="en-US" dirty="0">
                <a:solidFill>
                  <a:srgbClr val="FF0000"/>
                </a:solidFill>
              </a:rPr>
              <a:t>0   </a:t>
            </a:r>
            <a:r>
              <a:rPr lang="en-US" dirty="0">
                <a:solidFill>
                  <a:srgbClr val="00B050"/>
                </a:solidFill>
              </a:rPr>
              <a:t>0 </a:t>
            </a:r>
            <a:r>
              <a:rPr lang="en-US" dirty="0">
                <a:solidFill>
                  <a:srgbClr val="00B0F0"/>
                </a:solidFill>
              </a:rPr>
              <a:t>1 </a:t>
            </a:r>
            <a:r>
              <a:rPr lang="en-US" dirty="0">
                <a:solidFill>
                  <a:srgbClr val="7030A0"/>
                </a:solidFill>
              </a:rPr>
              <a:t>0</a:t>
            </a:r>
          </a:p>
        </p:txBody>
      </p:sp>
      <p:sp>
        <p:nvSpPr>
          <p:cNvPr id="17" name="TextBox 16"/>
          <p:cNvSpPr txBox="1"/>
          <p:nvPr/>
        </p:nvSpPr>
        <p:spPr>
          <a:xfrm>
            <a:off x="4944830" y="1492565"/>
            <a:ext cx="1185805" cy="369332"/>
          </a:xfrm>
          <a:prstGeom prst="rect">
            <a:avLst/>
          </a:prstGeom>
          <a:noFill/>
        </p:spPr>
        <p:txBody>
          <a:bodyPr wrap="square" rtlCol="0">
            <a:spAutoFit/>
          </a:bodyPr>
          <a:lstStyle/>
          <a:p>
            <a:r>
              <a:rPr lang="en-US" dirty="0">
                <a:solidFill>
                  <a:srgbClr val="FF0000"/>
                </a:solidFill>
              </a:rPr>
              <a:t>0  0</a:t>
            </a:r>
            <a:r>
              <a:rPr lang="en-US" dirty="0">
                <a:solidFill>
                  <a:srgbClr val="00B050"/>
                </a:solidFill>
              </a:rPr>
              <a:t> </a:t>
            </a:r>
            <a:r>
              <a:rPr lang="en-US" dirty="0">
                <a:solidFill>
                  <a:srgbClr val="00B0F0"/>
                </a:solidFill>
              </a:rPr>
              <a:t>1 1</a:t>
            </a:r>
          </a:p>
        </p:txBody>
      </p:sp>
      <p:sp>
        <p:nvSpPr>
          <p:cNvPr id="18" name="TextBox 17"/>
          <p:cNvSpPr txBox="1"/>
          <p:nvPr/>
        </p:nvSpPr>
        <p:spPr>
          <a:xfrm>
            <a:off x="4973400" y="2649325"/>
            <a:ext cx="835117" cy="369332"/>
          </a:xfrm>
          <a:prstGeom prst="rect">
            <a:avLst/>
          </a:prstGeom>
          <a:noFill/>
        </p:spPr>
        <p:txBody>
          <a:bodyPr wrap="square" rtlCol="0">
            <a:spAutoFit/>
          </a:bodyPr>
          <a:lstStyle/>
          <a:p>
            <a:r>
              <a:rPr lang="en-US" dirty="0">
                <a:solidFill>
                  <a:srgbClr val="FF0000"/>
                </a:solidFill>
              </a:rPr>
              <a:t>1 1</a:t>
            </a:r>
            <a:r>
              <a:rPr lang="en-US" dirty="0">
                <a:solidFill>
                  <a:srgbClr val="00B050"/>
                </a:solidFill>
              </a:rPr>
              <a:t> </a:t>
            </a:r>
            <a:r>
              <a:rPr lang="en-US" dirty="0">
                <a:solidFill>
                  <a:srgbClr val="00B0F0"/>
                </a:solidFill>
              </a:rPr>
              <a:t>0 0</a:t>
            </a:r>
          </a:p>
        </p:txBody>
      </p:sp>
      <p:cxnSp>
        <p:nvCxnSpPr>
          <p:cNvPr id="20" name="Straight Arrow Connector 19"/>
          <p:cNvCxnSpPr>
            <a:stCxn id="13" idx="7"/>
          </p:cNvCxnSpPr>
          <p:nvPr/>
        </p:nvCxnSpPr>
        <p:spPr>
          <a:xfrm>
            <a:off x="6233241" y="5489276"/>
            <a:ext cx="1165087" cy="386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234547" y="6050385"/>
            <a:ext cx="126769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p:cNvSpPr/>
          <p:nvPr/>
        </p:nvSpPr>
        <p:spPr>
          <a:xfrm>
            <a:off x="6702137" y="5372104"/>
            <a:ext cx="301337" cy="8001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p:cNvSpPr txBox="1"/>
          <p:nvPr/>
        </p:nvSpPr>
        <p:spPr>
          <a:xfrm>
            <a:off x="1537854" y="4114800"/>
            <a:ext cx="990977" cy="369332"/>
          </a:xfrm>
          <a:prstGeom prst="rect">
            <a:avLst/>
          </a:prstGeom>
          <a:noFill/>
        </p:spPr>
        <p:txBody>
          <a:bodyPr wrap="none" rtlCol="0">
            <a:spAutoFit/>
          </a:bodyPr>
          <a:lstStyle/>
          <a:p>
            <a:r>
              <a:rPr lang="en-US" dirty="0"/>
              <a:t>S=0, R=1</a:t>
            </a:r>
          </a:p>
        </p:txBody>
      </p:sp>
      <p:grpSp>
        <p:nvGrpSpPr>
          <p:cNvPr id="31" name="Group 30"/>
          <p:cNvGrpSpPr/>
          <p:nvPr/>
        </p:nvGrpSpPr>
        <p:grpSpPr>
          <a:xfrm>
            <a:off x="2761300" y="4114800"/>
            <a:ext cx="1315885" cy="369332"/>
            <a:chOff x="4117607" y="4405745"/>
            <a:chExt cx="1315885" cy="369332"/>
          </a:xfrm>
        </p:grpSpPr>
        <p:sp>
          <p:nvSpPr>
            <p:cNvPr id="26" name="Rectangle 25"/>
            <p:cNvSpPr/>
            <p:nvPr/>
          </p:nvSpPr>
          <p:spPr>
            <a:xfrm>
              <a:off x="4117607" y="4405745"/>
              <a:ext cx="731290" cy="369332"/>
            </a:xfrm>
            <a:prstGeom prst="rect">
              <a:avLst/>
            </a:prstGeom>
          </p:spPr>
          <p:txBody>
            <a:bodyPr wrap="none">
              <a:spAutoFit/>
            </a:bodyPr>
            <a:lstStyle/>
            <a:p>
              <a:r>
                <a:rPr lang="en-US" dirty="0"/>
                <a:t>Q= </a:t>
              </a:r>
              <a:r>
                <a:rPr lang="en-US" dirty="0">
                  <a:solidFill>
                    <a:srgbClr val="FF0000"/>
                  </a:solidFill>
                </a:rPr>
                <a:t>0 </a:t>
              </a:r>
              <a:r>
                <a:rPr lang="en-US" dirty="0"/>
                <a:t> </a:t>
              </a:r>
            </a:p>
          </p:txBody>
        </p:sp>
        <p:grpSp>
          <p:nvGrpSpPr>
            <p:cNvPr id="28" name="Group 27"/>
            <p:cNvGrpSpPr/>
            <p:nvPr/>
          </p:nvGrpSpPr>
          <p:grpSpPr>
            <a:xfrm>
              <a:off x="4904422" y="4405745"/>
              <a:ext cx="529070" cy="369332"/>
              <a:chOff x="4199358" y="4357313"/>
              <a:chExt cx="529070" cy="369332"/>
            </a:xfrm>
          </p:grpSpPr>
          <p:pic>
            <p:nvPicPr>
              <p:cNvPr id="25" name="Picture 24"/>
              <p:cNvPicPr>
                <a:picLocks noChangeAspect="1"/>
              </p:cNvPicPr>
              <p:nvPr/>
            </p:nvPicPr>
            <p:blipFill>
              <a:blip r:embed="rId3"/>
              <a:stretch>
                <a:fillRect/>
              </a:stretch>
            </p:blipFill>
            <p:spPr>
              <a:xfrm>
                <a:off x="4199358" y="4382025"/>
                <a:ext cx="223936" cy="319908"/>
              </a:xfrm>
              <a:prstGeom prst="rect">
                <a:avLst/>
              </a:prstGeom>
            </p:spPr>
          </p:pic>
          <p:sp>
            <p:nvSpPr>
              <p:cNvPr id="27" name="Rectangle 26"/>
              <p:cNvSpPr/>
              <p:nvPr/>
            </p:nvSpPr>
            <p:spPr>
              <a:xfrm>
                <a:off x="4311326" y="4357313"/>
                <a:ext cx="417102" cy="369332"/>
              </a:xfrm>
              <a:prstGeom prst="rect">
                <a:avLst/>
              </a:prstGeom>
            </p:spPr>
            <p:txBody>
              <a:bodyPr wrap="none">
                <a:spAutoFit/>
              </a:bodyPr>
              <a:lstStyle/>
              <a:p>
                <a:r>
                  <a:rPr lang="en-US" dirty="0"/>
                  <a:t>=</a:t>
                </a:r>
                <a:r>
                  <a:rPr lang="en-US" dirty="0">
                    <a:solidFill>
                      <a:srgbClr val="FF0000"/>
                    </a:solidFill>
                  </a:rPr>
                  <a:t>1</a:t>
                </a:r>
              </a:p>
            </p:txBody>
          </p:sp>
        </p:grpSp>
      </p:grpSp>
      <p:sp>
        <p:nvSpPr>
          <p:cNvPr id="30" name="TextBox 29"/>
          <p:cNvSpPr txBox="1"/>
          <p:nvPr/>
        </p:nvSpPr>
        <p:spPr>
          <a:xfrm>
            <a:off x="1510391" y="4515047"/>
            <a:ext cx="990977" cy="369332"/>
          </a:xfrm>
          <a:prstGeom prst="rect">
            <a:avLst/>
          </a:prstGeom>
          <a:noFill/>
        </p:spPr>
        <p:txBody>
          <a:bodyPr wrap="none" rtlCol="0">
            <a:spAutoFit/>
          </a:bodyPr>
          <a:lstStyle/>
          <a:p>
            <a:r>
              <a:rPr lang="en-US" dirty="0"/>
              <a:t>S=</a:t>
            </a:r>
            <a:r>
              <a:rPr lang="en-US" dirty="0">
                <a:solidFill>
                  <a:srgbClr val="00B050"/>
                </a:solidFill>
              </a:rPr>
              <a:t>0</a:t>
            </a:r>
            <a:r>
              <a:rPr lang="en-US" dirty="0"/>
              <a:t>, R=</a:t>
            </a:r>
            <a:r>
              <a:rPr lang="en-US" dirty="0">
                <a:solidFill>
                  <a:srgbClr val="00B050"/>
                </a:solidFill>
              </a:rPr>
              <a:t>0</a:t>
            </a:r>
          </a:p>
        </p:txBody>
      </p:sp>
      <p:grpSp>
        <p:nvGrpSpPr>
          <p:cNvPr id="32" name="Group 31"/>
          <p:cNvGrpSpPr/>
          <p:nvPr/>
        </p:nvGrpSpPr>
        <p:grpSpPr>
          <a:xfrm>
            <a:off x="2709186" y="4519590"/>
            <a:ext cx="1315885" cy="369332"/>
            <a:chOff x="4117607" y="4405745"/>
            <a:chExt cx="1315885" cy="369332"/>
          </a:xfrm>
        </p:grpSpPr>
        <p:sp>
          <p:nvSpPr>
            <p:cNvPr id="33" name="Rectangle 32"/>
            <p:cNvSpPr/>
            <p:nvPr/>
          </p:nvSpPr>
          <p:spPr>
            <a:xfrm>
              <a:off x="4117607" y="4405745"/>
              <a:ext cx="678391" cy="369332"/>
            </a:xfrm>
            <a:prstGeom prst="rect">
              <a:avLst/>
            </a:prstGeom>
          </p:spPr>
          <p:txBody>
            <a:bodyPr wrap="none">
              <a:spAutoFit/>
            </a:bodyPr>
            <a:lstStyle/>
            <a:p>
              <a:r>
                <a:rPr lang="en-US" dirty="0"/>
                <a:t>Q= </a:t>
              </a:r>
              <a:r>
                <a:rPr lang="en-US" dirty="0">
                  <a:solidFill>
                    <a:srgbClr val="FF0000"/>
                  </a:solidFill>
                </a:rPr>
                <a:t>0</a:t>
              </a:r>
              <a:r>
                <a:rPr lang="en-US" dirty="0"/>
                <a:t> </a:t>
              </a:r>
            </a:p>
          </p:txBody>
        </p:sp>
        <p:grpSp>
          <p:nvGrpSpPr>
            <p:cNvPr id="34" name="Group 33"/>
            <p:cNvGrpSpPr/>
            <p:nvPr/>
          </p:nvGrpSpPr>
          <p:grpSpPr>
            <a:xfrm>
              <a:off x="4904422" y="4405745"/>
              <a:ext cx="529070" cy="369332"/>
              <a:chOff x="4199358" y="4357313"/>
              <a:chExt cx="529070" cy="369332"/>
            </a:xfrm>
          </p:grpSpPr>
          <p:pic>
            <p:nvPicPr>
              <p:cNvPr id="35" name="Picture 34"/>
              <p:cNvPicPr>
                <a:picLocks noChangeAspect="1"/>
              </p:cNvPicPr>
              <p:nvPr/>
            </p:nvPicPr>
            <p:blipFill>
              <a:blip r:embed="rId3"/>
              <a:stretch>
                <a:fillRect/>
              </a:stretch>
            </p:blipFill>
            <p:spPr>
              <a:xfrm>
                <a:off x="4199358" y="4382025"/>
                <a:ext cx="223936" cy="319908"/>
              </a:xfrm>
              <a:prstGeom prst="rect">
                <a:avLst/>
              </a:prstGeom>
            </p:spPr>
          </p:pic>
          <p:sp>
            <p:nvSpPr>
              <p:cNvPr id="36" name="Rectangle 35"/>
              <p:cNvSpPr/>
              <p:nvPr/>
            </p:nvSpPr>
            <p:spPr>
              <a:xfrm>
                <a:off x="4311326" y="4357313"/>
                <a:ext cx="417102" cy="369332"/>
              </a:xfrm>
              <a:prstGeom prst="rect">
                <a:avLst/>
              </a:prstGeom>
            </p:spPr>
            <p:txBody>
              <a:bodyPr wrap="none">
                <a:spAutoFit/>
              </a:bodyPr>
              <a:lstStyle/>
              <a:p>
                <a:r>
                  <a:rPr lang="en-US" dirty="0"/>
                  <a:t>=</a:t>
                </a:r>
                <a:r>
                  <a:rPr lang="en-US" dirty="0">
                    <a:solidFill>
                      <a:srgbClr val="FF0000"/>
                    </a:solidFill>
                  </a:rPr>
                  <a:t>1</a:t>
                </a:r>
              </a:p>
            </p:txBody>
          </p:sp>
        </p:grpSp>
      </p:grpSp>
      <p:sp>
        <p:nvSpPr>
          <p:cNvPr id="37" name="TextBox 36"/>
          <p:cNvSpPr txBox="1"/>
          <p:nvPr/>
        </p:nvSpPr>
        <p:spPr>
          <a:xfrm>
            <a:off x="665941" y="5428608"/>
            <a:ext cx="856325" cy="369332"/>
          </a:xfrm>
          <a:prstGeom prst="rect">
            <a:avLst/>
          </a:prstGeom>
          <a:noFill/>
        </p:spPr>
        <p:txBody>
          <a:bodyPr wrap="none" rtlCol="0">
            <a:spAutoFit/>
          </a:bodyPr>
          <a:lstStyle/>
          <a:p>
            <a:r>
              <a:rPr lang="en-US" dirty="0"/>
              <a:t>Case 2:</a:t>
            </a:r>
            <a:endParaRPr lang="en-US" dirty="0">
              <a:solidFill>
                <a:srgbClr val="00B050"/>
              </a:solidFill>
            </a:endParaRPr>
          </a:p>
        </p:txBody>
      </p:sp>
      <p:sp>
        <p:nvSpPr>
          <p:cNvPr id="38" name="TextBox 37"/>
          <p:cNvSpPr txBox="1"/>
          <p:nvPr/>
        </p:nvSpPr>
        <p:spPr>
          <a:xfrm>
            <a:off x="4153987" y="4055102"/>
            <a:ext cx="1388427" cy="646331"/>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No Change: (Memory</a:t>
            </a:r>
            <a:r>
              <a:rPr lang="en-US" dirty="0"/>
              <a:t> )</a:t>
            </a:r>
          </a:p>
        </p:txBody>
      </p:sp>
      <p:sp>
        <p:nvSpPr>
          <p:cNvPr id="39" name="TextBox 38"/>
          <p:cNvSpPr txBox="1"/>
          <p:nvPr/>
        </p:nvSpPr>
        <p:spPr>
          <a:xfrm>
            <a:off x="1690254" y="5243942"/>
            <a:ext cx="990977" cy="369332"/>
          </a:xfrm>
          <a:prstGeom prst="rect">
            <a:avLst/>
          </a:prstGeom>
          <a:noFill/>
        </p:spPr>
        <p:txBody>
          <a:bodyPr wrap="none" rtlCol="0">
            <a:spAutoFit/>
          </a:bodyPr>
          <a:lstStyle/>
          <a:p>
            <a:r>
              <a:rPr lang="en-US" dirty="0"/>
              <a:t>S=</a:t>
            </a:r>
            <a:r>
              <a:rPr lang="en-US" dirty="0">
                <a:solidFill>
                  <a:srgbClr val="00B0F0"/>
                </a:solidFill>
              </a:rPr>
              <a:t>1</a:t>
            </a:r>
            <a:r>
              <a:rPr lang="en-US" dirty="0"/>
              <a:t>, R=</a:t>
            </a:r>
            <a:r>
              <a:rPr lang="en-US" dirty="0">
                <a:solidFill>
                  <a:srgbClr val="00B0F0"/>
                </a:solidFill>
              </a:rPr>
              <a:t>0</a:t>
            </a:r>
          </a:p>
        </p:txBody>
      </p:sp>
      <p:grpSp>
        <p:nvGrpSpPr>
          <p:cNvPr id="40" name="Group 39"/>
          <p:cNvGrpSpPr/>
          <p:nvPr/>
        </p:nvGrpSpPr>
        <p:grpSpPr>
          <a:xfrm>
            <a:off x="2913700" y="5243942"/>
            <a:ext cx="1315885" cy="369332"/>
            <a:chOff x="4117607" y="4405745"/>
            <a:chExt cx="1315885" cy="369332"/>
          </a:xfrm>
        </p:grpSpPr>
        <p:sp>
          <p:nvSpPr>
            <p:cNvPr id="41" name="Rectangle 40"/>
            <p:cNvSpPr/>
            <p:nvPr/>
          </p:nvSpPr>
          <p:spPr>
            <a:xfrm>
              <a:off x="4117607" y="4405745"/>
              <a:ext cx="678391" cy="369332"/>
            </a:xfrm>
            <a:prstGeom prst="rect">
              <a:avLst/>
            </a:prstGeom>
          </p:spPr>
          <p:txBody>
            <a:bodyPr wrap="none">
              <a:spAutoFit/>
            </a:bodyPr>
            <a:lstStyle/>
            <a:p>
              <a:r>
                <a:rPr lang="en-US" dirty="0"/>
                <a:t>Q= </a:t>
              </a:r>
              <a:r>
                <a:rPr lang="en-US" dirty="0">
                  <a:solidFill>
                    <a:srgbClr val="00B0F0"/>
                  </a:solidFill>
                </a:rPr>
                <a:t>1</a:t>
              </a:r>
              <a:r>
                <a:rPr lang="en-US" dirty="0"/>
                <a:t> </a:t>
              </a:r>
            </a:p>
          </p:txBody>
        </p:sp>
        <p:grpSp>
          <p:nvGrpSpPr>
            <p:cNvPr id="42" name="Group 41"/>
            <p:cNvGrpSpPr/>
            <p:nvPr/>
          </p:nvGrpSpPr>
          <p:grpSpPr>
            <a:xfrm>
              <a:off x="4904422" y="4405745"/>
              <a:ext cx="529070" cy="369332"/>
              <a:chOff x="4199358" y="4357313"/>
              <a:chExt cx="529070" cy="369332"/>
            </a:xfrm>
          </p:grpSpPr>
          <p:pic>
            <p:nvPicPr>
              <p:cNvPr id="43" name="Picture 42"/>
              <p:cNvPicPr>
                <a:picLocks noChangeAspect="1"/>
              </p:cNvPicPr>
              <p:nvPr/>
            </p:nvPicPr>
            <p:blipFill>
              <a:blip r:embed="rId3"/>
              <a:stretch>
                <a:fillRect/>
              </a:stretch>
            </p:blipFill>
            <p:spPr>
              <a:xfrm>
                <a:off x="4199358" y="4382025"/>
                <a:ext cx="223936" cy="319908"/>
              </a:xfrm>
              <a:prstGeom prst="rect">
                <a:avLst/>
              </a:prstGeom>
            </p:spPr>
          </p:pic>
          <p:sp>
            <p:nvSpPr>
              <p:cNvPr id="44" name="Rectangle 43"/>
              <p:cNvSpPr/>
              <p:nvPr/>
            </p:nvSpPr>
            <p:spPr>
              <a:xfrm>
                <a:off x="4311326" y="4357313"/>
                <a:ext cx="417102" cy="369332"/>
              </a:xfrm>
              <a:prstGeom prst="rect">
                <a:avLst/>
              </a:prstGeom>
            </p:spPr>
            <p:txBody>
              <a:bodyPr wrap="none">
                <a:spAutoFit/>
              </a:bodyPr>
              <a:lstStyle/>
              <a:p>
                <a:r>
                  <a:rPr lang="en-US" dirty="0"/>
                  <a:t>=</a:t>
                </a:r>
                <a:r>
                  <a:rPr lang="en-US" dirty="0">
                    <a:solidFill>
                      <a:srgbClr val="00B0F0"/>
                    </a:solidFill>
                  </a:rPr>
                  <a:t>0</a:t>
                </a:r>
              </a:p>
            </p:txBody>
          </p:sp>
        </p:grpSp>
      </p:grpSp>
      <p:sp>
        <p:nvSpPr>
          <p:cNvPr id="45" name="TextBox 44"/>
          <p:cNvSpPr txBox="1"/>
          <p:nvPr/>
        </p:nvSpPr>
        <p:spPr>
          <a:xfrm>
            <a:off x="1662791" y="5644189"/>
            <a:ext cx="990977" cy="369332"/>
          </a:xfrm>
          <a:prstGeom prst="rect">
            <a:avLst/>
          </a:prstGeom>
          <a:noFill/>
        </p:spPr>
        <p:txBody>
          <a:bodyPr wrap="none" rtlCol="0">
            <a:spAutoFit/>
          </a:bodyPr>
          <a:lstStyle/>
          <a:p>
            <a:r>
              <a:rPr lang="en-US" dirty="0"/>
              <a:t>S=</a:t>
            </a:r>
            <a:r>
              <a:rPr lang="en-US" dirty="0">
                <a:solidFill>
                  <a:srgbClr val="7030A0"/>
                </a:solidFill>
              </a:rPr>
              <a:t>0</a:t>
            </a:r>
            <a:r>
              <a:rPr lang="en-US" dirty="0"/>
              <a:t>, R=</a:t>
            </a:r>
            <a:r>
              <a:rPr lang="en-US" dirty="0">
                <a:solidFill>
                  <a:srgbClr val="7030A0"/>
                </a:solidFill>
              </a:rPr>
              <a:t>0</a:t>
            </a:r>
          </a:p>
        </p:txBody>
      </p:sp>
      <p:grpSp>
        <p:nvGrpSpPr>
          <p:cNvPr id="46" name="Group 45"/>
          <p:cNvGrpSpPr/>
          <p:nvPr/>
        </p:nvGrpSpPr>
        <p:grpSpPr>
          <a:xfrm>
            <a:off x="2861586" y="5648732"/>
            <a:ext cx="1315885" cy="369332"/>
            <a:chOff x="4117607" y="4405745"/>
            <a:chExt cx="1315885" cy="369332"/>
          </a:xfrm>
        </p:grpSpPr>
        <p:sp>
          <p:nvSpPr>
            <p:cNvPr id="47" name="Rectangle 46"/>
            <p:cNvSpPr/>
            <p:nvPr/>
          </p:nvSpPr>
          <p:spPr>
            <a:xfrm>
              <a:off x="4117607" y="4405745"/>
              <a:ext cx="678391" cy="369332"/>
            </a:xfrm>
            <a:prstGeom prst="rect">
              <a:avLst/>
            </a:prstGeom>
          </p:spPr>
          <p:txBody>
            <a:bodyPr wrap="none">
              <a:spAutoFit/>
            </a:bodyPr>
            <a:lstStyle/>
            <a:p>
              <a:r>
                <a:rPr lang="en-US" dirty="0"/>
                <a:t>Q= </a:t>
              </a:r>
              <a:r>
                <a:rPr lang="en-US" dirty="0">
                  <a:solidFill>
                    <a:srgbClr val="00B0F0"/>
                  </a:solidFill>
                </a:rPr>
                <a:t>1</a:t>
              </a:r>
              <a:r>
                <a:rPr lang="en-US" dirty="0"/>
                <a:t> </a:t>
              </a:r>
            </a:p>
          </p:txBody>
        </p:sp>
        <p:grpSp>
          <p:nvGrpSpPr>
            <p:cNvPr id="48" name="Group 47"/>
            <p:cNvGrpSpPr/>
            <p:nvPr/>
          </p:nvGrpSpPr>
          <p:grpSpPr>
            <a:xfrm>
              <a:off x="4904422" y="4405745"/>
              <a:ext cx="529070" cy="369332"/>
              <a:chOff x="4199358" y="4357313"/>
              <a:chExt cx="529070" cy="369332"/>
            </a:xfrm>
          </p:grpSpPr>
          <p:pic>
            <p:nvPicPr>
              <p:cNvPr id="49" name="Picture 48"/>
              <p:cNvPicPr>
                <a:picLocks noChangeAspect="1"/>
              </p:cNvPicPr>
              <p:nvPr/>
            </p:nvPicPr>
            <p:blipFill>
              <a:blip r:embed="rId3"/>
              <a:stretch>
                <a:fillRect/>
              </a:stretch>
            </p:blipFill>
            <p:spPr>
              <a:xfrm>
                <a:off x="4199358" y="4382025"/>
                <a:ext cx="223936" cy="319908"/>
              </a:xfrm>
              <a:prstGeom prst="rect">
                <a:avLst/>
              </a:prstGeom>
            </p:spPr>
          </p:pic>
          <p:sp>
            <p:nvSpPr>
              <p:cNvPr id="50" name="Rectangle 49"/>
              <p:cNvSpPr/>
              <p:nvPr/>
            </p:nvSpPr>
            <p:spPr>
              <a:xfrm>
                <a:off x="4311326" y="4357313"/>
                <a:ext cx="417102" cy="369332"/>
              </a:xfrm>
              <a:prstGeom prst="rect">
                <a:avLst/>
              </a:prstGeom>
            </p:spPr>
            <p:txBody>
              <a:bodyPr wrap="none">
                <a:spAutoFit/>
              </a:bodyPr>
              <a:lstStyle/>
              <a:p>
                <a:r>
                  <a:rPr lang="en-US" dirty="0"/>
                  <a:t>=</a:t>
                </a:r>
                <a:r>
                  <a:rPr lang="en-US" dirty="0">
                    <a:solidFill>
                      <a:srgbClr val="00B0F0"/>
                    </a:solidFill>
                  </a:rPr>
                  <a:t>0</a:t>
                </a:r>
              </a:p>
            </p:txBody>
          </p:sp>
        </p:grpSp>
      </p:grpSp>
      <p:sp>
        <p:nvSpPr>
          <p:cNvPr id="51" name="TextBox 50"/>
          <p:cNvSpPr txBox="1"/>
          <p:nvPr/>
        </p:nvSpPr>
        <p:spPr>
          <a:xfrm>
            <a:off x="4341553" y="5290108"/>
            <a:ext cx="1388427" cy="646331"/>
          </a:xfrm>
          <a:prstGeom prst="rect">
            <a:avLst/>
          </a:prstGeom>
          <a:noFill/>
        </p:spPr>
        <p:txBody>
          <a:bodyPr wrap="square" rtlCol="0">
            <a:spAutoFit/>
          </a:bodyPr>
          <a:lstStyle/>
          <a:p>
            <a:r>
              <a:rPr lang="en-US" dirty="0">
                <a:solidFill>
                  <a:srgbClr val="00B050"/>
                </a:solidFill>
                <a:latin typeface="Times New Roman" panose="02020603050405020304" pitchFamily="18" charset="0"/>
                <a:cs typeface="Times New Roman" panose="02020603050405020304" pitchFamily="18" charset="0"/>
              </a:rPr>
              <a:t>No Change: Memory</a:t>
            </a:r>
            <a:r>
              <a:rPr lang="en-US" dirty="0"/>
              <a:t> </a:t>
            </a:r>
          </a:p>
        </p:txBody>
      </p:sp>
      <p:sp>
        <p:nvSpPr>
          <p:cNvPr id="52" name="TextBox 51"/>
          <p:cNvSpPr txBox="1"/>
          <p:nvPr/>
        </p:nvSpPr>
        <p:spPr>
          <a:xfrm>
            <a:off x="1607964" y="1823943"/>
            <a:ext cx="854016" cy="646331"/>
          </a:xfrm>
          <a:prstGeom prst="rect">
            <a:avLst/>
          </a:prstGeom>
          <a:noFill/>
        </p:spPr>
        <p:txBody>
          <a:bodyPr wrap="none" rtlCol="0">
            <a:spAutoFit/>
          </a:bodyPr>
          <a:lstStyle/>
          <a:p>
            <a:r>
              <a:rPr lang="en-US" dirty="0"/>
              <a:t>Q’=</a:t>
            </a:r>
            <a:r>
              <a:rPr lang="en-US" dirty="0">
                <a:solidFill>
                  <a:srgbClr val="FF0000"/>
                </a:solidFill>
              </a:rPr>
              <a:t>1  </a:t>
            </a:r>
            <a:r>
              <a:rPr lang="en-US" dirty="0">
                <a:solidFill>
                  <a:srgbClr val="00B0F0"/>
                </a:solidFill>
              </a:rPr>
              <a:t>0</a:t>
            </a:r>
          </a:p>
          <a:p>
            <a:endParaRPr lang="en-US" dirty="0">
              <a:solidFill>
                <a:srgbClr val="FF0000"/>
              </a:solidFill>
            </a:endParaRPr>
          </a:p>
        </p:txBody>
      </p:sp>
      <p:sp>
        <p:nvSpPr>
          <p:cNvPr id="53" name="TextBox 52"/>
          <p:cNvSpPr txBox="1"/>
          <p:nvPr/>
        </p:nvSpPr>
        <p:spPr>
          <a:xfrm>
            <a:off x="1828460" y="2695046"/>
            <a:ext cx="572593" cy="369332"/>
          </a:xfrm>
          <a:prstGeom prst="rect">
            <a:avLst/>
          </a:prstGeom>
          <a:noFill/>
        </p:spPr>
        <p:txBody>
          <a:bodyPr wrap="none" rtlCol="0">
            <a:spAutoFit/>
          </a:bodyPr>
          <a:lstStyle/>
          <a:p>
            <a:r>
              <a:rPr lang="en-US" dirty="0"/>
              <a:t>Q=</a:t>
            </a:r>
            <a:r>
              <a:rPr lang="en-US" dirty="0">
                <a:solidFill>
                  <a:srgbClr val="FF0000"/>
                </a:solidFill>
              </a:rPr>
              <a:t>0</a:t>
            </a:r>
          </a:p>
        </p:txBody>
      </p:sp>
      <p:cxnSp>
        <p:nvCxnSpPr>
          <p:cNvPr id="55" name="Straight Arrow Connector 54"/>
          <p:cNvCxnSpPr/>
          <p:nvPr/>
        </p:nvCxnSpPr>
        <p:spPr>
          <a:xfrm flipV="1">
            <a:off x="3989455" y="4453874"/>
            <a:ext cx="164082" cy="2201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p:nvPr/>
        </p:nvCxnSpPr>
        <p:spPr>
          <a:xfrm flipH="1" flipV="1">
            <a:off x="2401053" y="2008609"/>
            <a:ext cx="3054660" cy="776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Right Brace 58"/>
          <p:cNvSpPr/>
          <p:nvPr/>
        </p:nvSpPr>
        <p:spPr>
          <a:xfrm rot="19338856">
            <a:off x="1811988" y="536155"/>
            <a:ext cx="1660320" cy="1059276"/>
          </a:xfrm>
          <a:prstGeom prst="rightBrace">
            <a:avLst>
              <a:gd name="adj1" fmla="val 8333"/>
              <a:gd name="adj2" fmla="val 58958"/>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61" name="Straight Arrow Connector 60"/>
          <p:cNvCxnSpPr/>
          <p:nvPr/>
        </p:nvCxnSpPr>
        <p:spPr>
          <a:xfrm>
            <a:off x="3368018" y="605354"/>
            <a:ext cx="2087695" cy="100978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1828460" y="1153391"/>
            <a:ext cx="443826" cy="839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p:nvPr/>
        </p:nvCxnSpPr>
        <p:spPr>
          <a:xfrm>
            <a:off x="1948931" y="1358483"/>
            <a:ext cx="3715470" cy="2618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1" name="TextBox 70"/>
          <p:cNvSpPr txBox="1"/>
          <p:nvPr/>
        </p:nvSpPr>
        <p:spPr>
          <a:xfrm>
            <a:off x="6956108" y="881127"/>
            <a:ext cx="856325" cy="369332"/>
          </a:xfrm>
          <a:prstGeom prst="rect">
            <a:avLst/>
          </a:prstGeom>
          <a:noFill/>
        </p:spPr>
        <p:txBody>
          <a:bodyPr wrap="none" rtlCol="0">
            <a:spAutoFit/>
          </a:bodyPr>
          <a:lstStyle/>
          <a:p>
            <a:r>
              <a:rPr lang="en-US" dirty="0"/>
              <a:t>Case 3:</a:t>
            </a:r>
            <a:endParaRPr lang="en-US" dirty="0">
              <a:solidFill>
                <a:srgbClr val="00B050"/>
              </a:solidFill>
            </a:endParaRPr>
          </a:p>
        </p:txBody>
      </p:sp>
      <p:sp>
        <p:nvSpPr>
          <p:cNvPr id="72" name="TextBox 71"/>
          <p:cNvSpPr txBox="1"/>
          <p:nvPr/>
        </p:nvSpPr>
        <p:spPr>
          <a:xfrm>
            <a:off x="8325504" y="809755"/>
            <a:ext cx="2354427" cy="369332"/>
          </a:xfrm>
          <a:prstGeom prst="rect">
            <a:avLst/>
          </a:prstGeom>
          <a:noFill/>
        </p:spPr>
        <p:txBody>
          <a:bodyPr wrap="none" rtlCol="0">
            <a:spAutoFit/>
          </a:bodyPr>
          <a:lstStyle/>
          <a:p>
            <a:r>
              <a:rPr lang="en-US" dirty="0"/>
              <a:t>S=</a:t>
            </a:r>
            <a:r>
              <a:rPr lang="en-US" dirty="0">
                <a:solidFill>
                  <a:srgbClr val="E10FC8"/>
                </a:solidFill>
              </a:rPr>
              <a:t>1</a:t>
            </a:r>
            <a:r>
              <a:rPr lang="en-US" dirty="0"/>
              <a:t>, R=</a:t>
            </a:r>
            <a:r>
              <a:rPr lang="en-US" dirty="0">
                <a:solidFill>
                  <a:srgbClr val="E10FC8"/>
                </a:solidFill>
              </a:rPr>
              <a:t>1</a:t>
            </a:r>
            <a:r>
              <a:rPr lang="en-US" dirty="0">
                <a:solidFill>
                  <a:srgbClr val="7030A0"/>
                </a:solidFill>
              </a:rPr>
              <a:t>     </a:t>
            </a:r>
            <a:r>
              <a:rPr lang="en-US" dirty="0">
                <a:solidFill>
                  <a:srgbClr val="E10FC8"/>
                </a:solidFill>
              </a:rPr>
              <a:t>Q=0   Q’=0  </a:t>
            </a:r>
          </a:p>
        </p:txBody>
      </p:sp>
      <p:pic>
        <p:nvPicPr>
          <p:cNvPr id="73" name="Picture 72"/>
          <p:cNvPicPr>
            <a:picLocks noChangeAspect="1"/>
          </p:cNvPicPr>
          <p:nvPr/>
        </p:nvPicPr>
        <p:blipFill>
          <a:blip r:embed="rId2"/>
          <a:stretch>
            <a:fillRect/>
          </a:stretch>
        </p:blipFill>
        <p:spPr>
          <a:xfrm>
            <a:off x="7287631" y="1383374"/>
            <a:ext cx="3811068" cy="2270762"/>
          </a:xfrm>
          <a:prstGeom prst="rect">
            <a:avLst/>
          </a:prstGeom>
        </p:spPr>
      </p:pic>
      <p:sp>
        <p:nvSpPr>
          <p:cNvPr id="74" name="TextBox 73"/>
          <p:cNvSpPr txBox="1"/>
          <p:nvPr/>
        </p:nvSpPr>
        <p:spPr>
          <a:xfrm>
            <a:off x="6522021" y="1514678"/>
            <a:ext cx="1319645" cy="646331"/>
          </a:xfrm>
          <a:prstGeom prst="rect">
            <a:avLst/>
          </a:prstGeom>
          <a:noFill/>
        </p:spPr>
        <p:txBody>
          <a:bodyPr wrap="square" rtlCol="0">
            <a:spAutoFit/>
          </a:bodyPr>
          <a:lstStyle/>
          <a:p>
            <a:r>
              <a:rPr lang="en-US" dirty="0"/>
              <a:t>Reset</a:t>
            </a:r>
          </a:p>
          <a:p>
            <a:r>
              <a:rPr lang="en-US" dirty="0"/>
              <a:t>Q=0</a:t>
            </a:r>
          </a:p>
        </p:txBody>
      </p:sp>
      <p:sp>
        <p:nvSpPr>
          <p:cNvPr id="75" name="TextBox 74"/>
          <p:cNvSpPr txBox="1"/>
          <p:nvPr/>
        </p:nvSpPr>
        <p:spPr>
          <a:xfrm>
            <a:off x="6792187" y="3284858"/>
            <a:ext cx="1319645" cy="646331"/>
          </a:xfrm>
          <a:prstGeom prst="rect">
            <a:avLst/>
          </a:prstGeom>
          <a:noFill/>
        </p:spPr>
        <p:txBody>
          <a:bodyPr wrap="square" rtlCol="0">
            <a:spAutoFit/>
          </a:bodyPr>
          <a:lstStyle/>
          <a:p>
            <a:r>
              <a:rPr lang="en-US" dirty="0"/>
              <a:t>Set</a:t>
            </a:r>
          </a:p>
          <a:p>
            <a:r>
              <a:rPr lang="en-US" dirty="0"/>
              <a:t>   =1</a:t>
            </a:r>
          </a:p>
        </p:txBody>
      </p:sp>
      <p:cxnSp>
        <p:nvCxnSpPr>
          <p:cNvPr id="76" name="Straight Arrow Connector 75"/>
          <p:cNvCxnSpPr/>
          <p:nvPr/>
        </p:nvCxnSpPr>
        <p:spPr>
          <a:xfrm flipH="1">
            <a:off x="7181845" y="3339183"/>
            <a:ext cx="270164" cy="54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p:cNvCxnSpPr/>
          <p:nvPr/>
        </p:nvCxnSpPr>
        <p:spPr>
          <a:xfrm flipH="1">
            <a:off x="7181844" y="1644965"/>
            <a:ext cx="270164" cy="543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78" name="Picture 77"/>
          <p:cNvPicPr>
            <a:picLocks noChangeAspect="1"/>
          </p:cNvPicPr>
          <p:nvPr/>
        </p:nvPicPr>
        <p:blipFill>
          <a:blip r:embed="rId3"/>
          <a:stretch>
            <a:fillRect/>
          </a:stretch>
        </p:blipFill>
        <p:spPr>
          <a:xfrm>
            <a:off x="6849479" y="3566459"/>
            <a:ext cx="223936" cy="319908"/>
          </a:xfrm>
          <a:prstGeom prst="rect">
            <a:avLst/>
          </a:prstGeom>
        </p:spPr>
      </p:pic>
      <p:sp>
        <p:nvSpPr>
          <p:cNvPr id="79" name="TextBox 78"/>
          <p:cNvSpPr txBox="1"/>
          <p:nvPr/>
        </p:nvSpPr>
        <p:spPr>
          <a:xfrm>
            <a:off x="7449630" y="1798697"/>
            <a:ext cx="1184563" cy="369332"/>
          </a:xfrm>
          <a:prstGeom prst="rect">
            <a:avLst/>
          </a:prstGeom>
          <a:noFill/>
        </p:spPr>
        <p:txBody>
          <a:bodyPr wrap="square" rtlCol="0">
            <a:spAutoFit/>
          </a:bodyPr>
          <a:lstStyle/>
          <a:p>
            <a:r>
              <a:rPr lang="en-US" dirty="0">
                <a:solidFill>
                  <a:srgbClr val="E10FC8"/>
                </a:solidFill>
                <a:latin typeface="Times New Roman" panose="02020603050405020304" pitchFamily="18" charset="0"/>
                <a:cs typeface="Times New Roman" panose="02020603050405020304" pitchFamily="18" charset="0"/>
              </a:rPr>
              <a:t>1</a:t>
            </a:r>
          </a:p>
        </p:txBody>
      </p:sp>
      <p:sp>
        <p:nvSpPr>
          <p:cNvPr id="81" name="TextBox 80"/>
          <p:cNvSpPr txBox="1"/>
          <p:nvPr/>
        </p:nvSpPr>
        <p:spPr>
          <a:xfrm>
            <a:off x="10874572" y="1644965"/>
            <a:ext cx="1185805" cy="369332"/>
          </a:xfrm>
          <a:prstGeom prst="rect">
            <a:avLst/>
          </a:prstGeom>
          <a:noFill/>
        </p:spPr>
        <p:txBody>
          <a:bodyPr wrap="square" rtlCol="0">
            <a:spAutoFit/>
          </a:bodyPr>
          <a:lstStyle/>
          <a:p>
            <a:r>
              <a:rPr lang="en-US" dirty="0">
                <a:solidFill>
                  <a:srgbClr val="E10FC8"/>
                </a:solidFill>
              </a:rPr>
              <a:t>0</a:t>
            </a:r>
          </a:p>
        </p:txBody>
      </p:sp>
      <p:sp>
        <p:nvSpPr>
          <p:cNvPr id="82" name="TextBox 81"/>
          <p:cNvSpPr txBox="1"/>
          <p:nvPr/>
        </p:nvSpPr>
        <p:spPr>
          <a:xfrm>
            <a:off x="10903142" y="2801725"/>
            <a:ext cx="835117" cy="369332"/>
          </a:xfrm>
          <a:prstGeom prst="rect">
            <a:avLst/>
          </a:prstGeom>
          <a:noFill/>
        </p:spPr>
        <p:txBody>
          <a:bodyPr wrap="square" rtlCol="0">
            <a:spAutoFit/>
          </a:bodyPr>
          <a:lstStyle/>
          <a:p>
            <a:r>
              <a:rPr lang="en-US" dirty="0">
                <a:solidFill>
                  <a:srgbClr val="E10FC8"/>
                </a:solidFill>
              </a:rPr>
              <a:t>0</a:t>
            </a:r>
          </a:p>
        </p:txBody>
      </p:sp>
      <p:sp>
        <p:nvSpPr>
          <p:cNvPr id="89" name="TextBox 88"/>
          <p:cNvSpPr txBox="1"/>
          <p:nvPr/>
        </p:nvSpPr>
        <p:spPr>
          <a:xfrm>
            <a:off x="7394075" y="2811580"/>
            <a:ext cx="1184563" cy="369332"/>
          </a:xfrm>
          <a:prstGeom prst="rect">
            <a:avLst/>
          </a:prstGeom>
          <a:noFill/>
        </p:spPr>
        <p:txBody>
          <a:bodyPr wrap="square" rtlCol="0">
            <a:spAutoFit/>
          </a:bodyPr>
          <a:lstStyle/>
          <a:p>
            <a:r>
              <a:rPr lang="en-US" dirty="0">
                <a:solidFill>
                  <a:srgbClr val="E10FC8"/>
                </a:solidFill>
                <a:latin typeface="Times New Roman" panose="02020603050405020304" pitchFamily="18" charset="0"/>
                <a:cs typeface="Times New Roman" panose="02020603050405020304" pitchFamily="18" charset="0"/>
              </a:rPr>
              <a:t>1</a:t>
            </a:r>
          </a:p>
        </p:txBody>
      </p:sp>
      <p:sp>
        <p:nvSpPr>
          <p:cNvPr id="90" name="Oval 89"/>
          <p:cNvSpPr/>
          <p:nvPr/>
        </p:nvSpPr>
        <p:spPr>
          <a:xfrm>
            <a:off x="5904255" y="5372104"/>
            <a:ext cx="363682" cy="80010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p:cNvSpPr/>
          <p:nvPr/>
        </p:nvSpPr>
        <p:spPr>
          <a:xfrm>
            <a:off x="7298231" y="5372104"/>
            <a:ext cx="363682" cy="800100"/>
          </a:xfrm>
          <a:prstGeom prst="ellipse">
            <a:avLst/>
          </a:prstGeom>
          <a:noFill/>
          <a:ln w="28575">
            <a:solidFill>
              <a:srgbClr val="E10FC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E10FC8"/>
              </a:solidFill>
            </a:endParaRPr>
          </a:p>
        </p:txBody>
      </p:sp>
      <p:sp>
        <p:nvSpPr>
          <p:cNvPr id="92" name="TextBox 91"/>
          <p:cNvSpPr txBox="1"/>
          <p:nvPr/>
        </p:nvSpPr>
        <p:spPr>
          <a:xfrm>
            <a:off x="8307877" y="1142556"/>
            <a:ext cx="2354427" cy="369332"/>
          </a:xfrm>
          <a:prstGeom prst="rect">
            <a:avLst/>
          </a:prstGeom>
          <a:noFill/>
        </p:spPr>
        <p:txBody>
          <a:bodyPr wrap="none" rtlCol="0">
            <a:spAutoFit/>
          </a:bodyPr>
          <a:lstStyle/>
          <a:p>
            <a:r>
              <a:rPr lang="en-US" dirty="0"/>
              <a:t>S=</a:t>
            </a:r>
            <a:r>
              <a:rPr lang="en-US" dirty="0">
                <a:solidFill>
                  <a:schemeClr val="accent2">
                    <a:lumMod val="60000"/>
                    <a:lumOff val="40000"/>
                  </a:schemeClr>
                </a:solidFill>
              </a:rPr>
              <a:t>0</a:t>
            </a:r>
            <a:r>
              <a:rPr lang="en-US" dirty="0"/>
              <a:t>, R=</a:t>
            </a:r>
            <a:r>
              <a:rPr lang="en-US" dirty="0">
                <a:solidFill>
                  <a:schemeClr val="accent2">
                    <a:lumMod val="60000"/>
                    <a:lumOff val="40000"/>
                  </a:schemeClr>
                </a:solidFill>
              </a:rPr>
              <a:t>0</a:t>
            </a:r>
            <a:r>
              <a:rPr lang="en-US" dirty="0">
                <a:solidFill>
                  <a:srgbClr val="7030A0"/>
                </a:solidFill>
              </a:rPr>
              <a:t>     Q=0   Q’=0  </a:t>
            </a:r>
          </a:p>
        </p:txBody>
      </p:sp>
      <p:sp>
        <p:nvSpPr>
          <p:cNvPr id="2" name="Rectangle 1"/>
          <p:cNvSpPr/>
          <p:nvPr/>
        </p:nvSpPr>
        <p:spPr>
          <a:xfrm>
            <a:off x="5664401" y="3886367"/>
            <a:ext cx="2553476" cy="252615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Oval 2"/>
          <p:cNvSpPr/>
          <p:nvPr/>
        </p:nvSpPr>
        <p:spPr>
          <a:xfrm>
            <a:off x="10304113" y="1546944"/>
            <a:ext cx="1057382" cy="210719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p:cNvCxnSpPr/>
          <p:nvPr/>
        </p:nvCxnSpPr>
        <p:spPr>
          <a:xfrm flipH="1">
            <a:off x="8634193" y="492369"/>
            <a:ext cx="2268949" cy="29216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464062" y="609508"/>
            <a:ext cx="3003412" cy="217525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90948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Latches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Times New Roman" pitchFamily="18" charset="0"/>
                <a:cs typeface="Times New Roman" pitchFamily="18" charset="0"/>
              </a:rPr>
              <a:t>SR</a:t>
            </a:r>
            <a:r>
              <a:rPr lang="en-US" dirty="0">
                <a:latin typeface="Times New Roman" pitchFamily="18" charset="0"/>
                <a:cs typeface="Times New Roman" pitchFamily="18" charset="0"/>
              </a:rPr>
              <a:t> Latch</a:t>
            </a:r>
          </a:p>
        </p:txBody>
      </p:sp>
      <p:graphicFrame>
        <p:nvGraphicFramePr>
          <p:cNvPr id="6" name="Object 4"/>
          <p:cNvGraphicFramePr>
            <a:graphicFrameLocks noChangeAspect="1"/>
          </p:cNvGraphicFramePr>
          <p:nvPr>
            <p:extLst>
              <p:ext uri="{D42A27DB-BD31-4B8C-83A1-F6EECF244321}">
                <p14:modId xmlns:p14="http://schemas.microsoft.com/office/powerpoint/2010/main" val="3806884566"/>
              </p:ext>
            </p:extLst>
          </p:nvPr>
        </p:nvGraphicFramePr>
        <p:xfrm>
          <a:off x="971550" y="2528888"/>
          <a:ext cx="3305175" cy="2120900"/>
        </p:xfrm>
        <a:graphic>
          <a:graphicData uri="http://schemas.openxmlformats.org/presentationml/2006/ole">
            <mc:AlternateContent xmlns:mc="http://schemas.openxmlformats.org/markup-compatibility/2006">
              <mc:Choice xmlns:v="urn:schemas-microsoft-com:vml" Requires="v">
                <p:oleObj name="Visio" r:id="rId2" imgW="1209203" imgH="776143" progId="Visio.Drawing.11">
                  <p:embed/>
                </p:oleObj>
              </mc:Choice>
              <mc:Fallback>
                <p:oleObj name="Visio" r:id="rId2" imgW="1209203" imgH="776143"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2528888"/>
                        <a:ext cx="3305175" cy="2120900"/>
                      </a:xfrm>
                      <a:prstGeom prst="rect">
                        <a:avLst/>
                      </a:prstGeom>
                      <a:noFill/>
                      <a:ln>
                        <a:noFill/>
                      </a:ln>
                      <a:effectLst/>
                    </p:spPr>
                  </p:pic>
                </p:oleObj>
              </mc:Fallback>
            </mc:AlternateContent>
          </a:graphicData>
        </a:graphic>
      </p:graphicFrame>
      <p:graphicFrame>
        <p:nvGraphicFramePr>
          <p:cNvPr id="7" name="Group 5"/>
          <p:cNvGraphicFramePr>
            <a:graphicFrameLocks noGrp="1"/>
          </p:cNvGraphicFramePr>
          <p:nvPr>
            <p:extLst>
              <p:ext uri="{D42A27DB-BD31-4B8C-83A1-F6EECF244321}">
                <p14:modId xmlns:p14="http://schemas.microsoft.com/office/powerpoint/2010/main" val="2269356728"/>
              </p:ext>
            </p:extLst>
          </p:nvPr>
        </p:nvGraphicFramePr>
        <p:xfrm>
          <a:off x="5651500" y="1449388"/>
          <a:ext cx="2160588" cy="2700333"/>
        </p:xfrm>
        <a:graphic>
          <a:graphicData uri="http://schemas.openxmlformats.org/drawingml/2006/table">
            <a:tbl>
              <a:tblPr/>
              <a:tblGrid>
                <a:gridCol w="1081088">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gridCol w="539750">
                  <a:extLst>
                    <a:ext uri="{9D8B030D-6E8A-4147-A177-3AD203B41FA5}">
                      <a16:colId xmlns:a16="http://schemas.microsoft.com/office/drawing/2014/main" val="20002"/>
                    </a:ext>
                  </a:extLst>
                </a:gridCol>
              </a:tblGrid>
              <a:tr h="300037">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S  R  Q</a:t>
                      </a:r>
                      <a:r>
                        <a:rPr kumimoji="0" lang="en-US" sz="1800" b="1" i="1" u="none" strike="noStrike" cap="none" normalizeH="0" baseline="-25000" dirty="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Q</a:t>
                      </a:r>
                      <a:endParaRPr kumimoji="0" lang="en-US" sz="1800" b="1"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1" u="none" strike="noStrike" cap="none" normalizeH="0" baseline="0" dirty="0">
                          <a:ln>
                            <a:noFill/>
                          </a:ln>
                          <a:solidFill>
                            <a:schemeClr val="tx1"/>
                          </a:solidFill>
                          <a:effectLst/>
                          <a:latin typeface="Times New Roman" pitchFamily="18" charset="0"/>
                          <a:cs typeface="Times New Roman" pitchFamily="18" charset="0"/>
                        </a:rPr>
                        <a:t>Q’</a:t>
                      </a:r>
                      <a:endParaRPr kumimoji="0" lang="en-US" sz="1800" b="1"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300037">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2"/>
                          </a:solidFill>
                          <a:effectLst/>
                          <a:latin typeface="Times New Roman" pitchFamily="18" charset="0"/>
                          <a:cs typeface="Times New Roman" pitchFamily="18" charset="0"/>
                        </a:rPr>
                        <a:t>0   0   </a:t>
                      </a:r>
                      <a:r>
                        <a:rPr kumimoji="0" lang="en-US" sz="1800" b="1"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1"/>
                          </a:solidFill>
                          <a:effectLst/>
                          <a:latin typeface="Times New Roman" pitchFamily="18" charset="0"/>
                          <a:cs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0037">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dirty="0">
                          <a:ln>
                            <a:noFill/>
                          </a:ln>
                          <a:solidFill>
                            <a:schemeClr val="accent2"/>
                          </a:solidFill>
                          <a:effectLst/>
                          <a:latin typeface="Times New Roman" pitchFamily="18" charset="0"/>
                          <a:cs typeface="Times New Roman" pitchFamily="18" charset="0"/>
                        </a:rPr>
                        <a:t>0   0   </a:t>
                      </a:r>
                      <a:r>
                        <a:rPr kumimoji="0" lang="en-US" sz="1800" b="1" i="0" u="none" strike="noStrike" cap="none" normalizeH="0" baseline="0" dirty="0">
                          <a:ln>
                            <a:noFill/>
                          </a:ln>
                          <a:solidFill>
                            <a:srgbClr val="009900"/>
                          </a:solidFill>
                          <a:effectLst/>
                          <a:latin typeface="Times New Roman" pitchFamily="18" charset="0"/>
                          <a:cs typeface="Times New Roman" pitchFamily="18" charset="0"/>
                        </a:rPr>
                        <a:t>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0037">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2"/>
                          </a:solidFill>
                          <a:effectLst/>
                          <a:latin typeface="Times New Roman" pitchFamily="18" charset="0"/>
                          <a:cs typeface="Times New Roman" pitchFamily="18" charset="0"/>
                        </a:rPr>
                        <a:t>0   1   </a:t>
                      </a:r>
                      <a:r>
                        <a:rPr kumimoji="0" lang="en-US" sz="1800" b="1" i="0" u="none" strike="noStrike" cap="none" normalizeH="0" baseline="0">
                          <a:ln>
                            <a:noFill/>
                          </a:ln>
                          <a:solidFill>
                            <a:schemeClr val="tx1"/>
                          </a:solidFill>
                          <a:effectLst/>
                          <a:latin typeface="Times New Roman" pitchFamily="18" charset="0"/>
                          <a:cs typeface="Times New Roman" pitchFamily="18" charset="0"/>
                        </a:rPr>
                        <a:t>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1"/>
                          </a:solidFill>
                          <a:effectLst/>
                          <a:latin typeface="Times New Roman" pitchFamily="18" charset="0"/>
                          <a:cs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0037">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2"/>
                          </a:solidFill>
                          <a:effectLst/>
                          <a:latin typeface="Times New Roman" pitchFamily="18" charset="0"/>
                          <a:cs typeface="Times New Roman" pitchFamily="18" charset="0"/>
                        </a:rPr>
                        <a:t>0   1   1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1"/>
                          </a:solidFill>
                          <a:effectLst/>
                          <a:latin typeface="Times New Roman" pitchFamily="18" charset="0"/>
                          <a:cs typeface="Times New Roman" pitchFamily="18" charset="0"/>
                        </a:rPr>
                        <a:t>1</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0037">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dirty="0">
                          <a:ln>
                            <a:noFill/>
                          </a:ln>
                          <a:solidFill>
                            <a:schemeClr val="accent2"/>
                          </a:solidFill>
                          <a:effectLst/>
                          <a:latin typeface="Times New Roman" pitchFamily="18" charset="0"/>
                          <a:cs typeface="Times New Roman" pitchFamily="18" charset="0"/>
                        </a:rPr>
                        <a:t>1   0   0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dirty="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0037">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2"/>
                          </a:solidFill>
                          <a:effectLst/>
                          <a:latin typeface="Times New Roman" pitchFamily="18" charset="0"/>
                          <a:cs typeface="Times New Roman" pitchFamily="18" charset="0"/>
                        </a:rPr>
                        <a:t>1   0   1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0037">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2"/>
                          </a:solidFill>
                          <a:effectLst/>
                          <a:latin typeface="Times New Roman" pitchFamily="18" charset="0"/>
                          <a:cs typeface="Times New Roman" pitchFamily="18" charset="0"/>
                        </a:rPr>
                        <a:t>1   1   0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00037">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chemeClr val="accent2"/>
                          </a:solidFill>
                          <a:effectLst/>
                          <a:latin typeface="Times New Roman" pitchFamily="18" charset="0"/>
                          <a:cs typeface="Times New Roman" pitchFamily="18" charset="0"/>
                        </a:rPr>
                        <a:t>1   1   1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1800" b="1" i="0" u="none" strike="noStrike" cap="none" normalizeH="0" baseline="0">
                        <a:ln>
                          <a:noFill/>
                        </a:ln>
                        <a:solidFill>
                          <a:srgbClr val="996600"/>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endParaRPr kumimoji="0" lang="en-US" sz="1800" b="1" i="0" u="none" strike="noStrike" cap="none" normalizeH="0" baseline="0" dirty="0">
                        <a:ln>
                          <a:noFill/>
                        </a:ln>
                        <a:solidFill>
                          <a:srgbClr val="996600"/>
                        </a:solidFill>
                        <a:effectLst/>
                        <a:latin typeface="Times New Roman" pitchFamily="18" charset="0"/>
                        <a:cs typeface="Times New Roman" pitchFamily="18" charset="0"/>
                      </a:endParaRPr>
                    </a:p>
                  </a:txBody>
                  <a:tcPr marL="0" marR="0" marT="0" marB="0"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8" name="Rectangle 47"/>
          <p:cNvSpPr>
            <a:spLocks noChangeArrowheads="1"/>
          </p:cNvSpPr>
          <p:nvPr/>
        </p:nvSpPr>
        <p:spPr bwMode="auto">
          <a:xfrm>
            <a:off x="3490913" y="2528888"/>
            <a:ext cx="177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800" b="1">
                <a:solidFill>
                  <a:srgbClr val="009900"/>
                </a:solidFill>
                <a:latin typeface="Times New Roman" panose="02020603050405020304" pitchFamily="18" charset="0"/>
                <a:cs typeface="Times New Roman" panose="02020603050405020304" pitchFamily="18" charset="0"/>
              </a:rPr>
              <a:t>1</a:t>
            </a:r>
          </a:p>
        </p:txBody>
      </p:sp>
      <p:sp>
        <p:nvSpPr>
          <p:cNvPr id="9" name="Rectangle 48"/>
          <p:cNvSpPr>
            <a:spLocks noChangeArrowheads="1"/>
          </p:cNvSpPr>
          <p:nvPr/>
        </p:nvSpPr>
        <p:spPr bwMode="auto">
          <a:xfrm>
            <a:off x="3490913" y="4329113"/>
            <a:ext cx="177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800" b="1">
                <a:latin typeface="Times New Roman" panose="02020603050405020304" pitchFamily="18" charset="0"/>
                <a:cs typeface="Times New Roman" panose="02020603050405020304" pitchFamily="18" charset="0"/>
              </a:rPr>
              <a:t>0</a:t>
            </a:r>
          </a:p>
        </p:txBody>
      </p:sp>
      <p:sp>
        <p:nvSpPr>
          <p:cNvPr id="10" name="Rectangle 49"/>
          <p:cNvSpPr>
            <a:spLocks noChangeArrowheads="1"/>
          </p:cNvSpPr>
          <p:nvPr/>
        </p:nvSpPr>
        <p:spPr bwMode="auto">
          <a:xfrm>
            <a:off x="1511300" y="2451100"/>
            <a:ext cx="177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800" b="1">
                <a:solidFill>
                  <a:schemeClr val="accent1"/>
                </a:solidFill>
                <a:latin typeface="Times New Roman" panose="02020603050405020304" pitchFamily="18" charset="0"/>
                <a:cs typeface="Times New Roman" panose="02020603050405020304" pitchFamily="18" charset="0"/>
              </a:rPr>
              <a:t>1</a:t>
            </a:r>
          </a:p>
        </p:txBody>
      </p:sp>
      <p:sp>
        <p:nvSpPr>
          <p:cNvPr id="11" name="Rectangle 50"/>
          <p:cNvSpPr>
            <a:spLocks noChangeArrowheads="1"/>
          </p:cNvSpPr>
          <p:nvPr/>
        </p:nvSpPr>
        <p:spPr bwMode="auto">
          <a:xfrm>
            <a:off x="1511300" y="4395788"/>
            <a:ext cx="177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800" b="1">
                <a:solidFill>
                  <a:schemeClr val="accent1"/>
                </a:solidFill>
                <a:latin typeface="Times New Roman" panose="02020603050405020304" pitchFamily="18" charset="0"/>
                <a:cs typeface="Times New Roman" panose="02020603050405020304" pitchFamily="18" charset="0"/>
              </a:rPr>
              <a:t>1</a:t>
            </a:r>
          </a:p>
        </p:txBody>
      </p:sp>
      <p:graphicFrame>
        <p:nvGraphicFramePr>
          <p:cNvPr id="12" name="Group 51"/>
          <p:cNvGraphicFramePr>
            <a:graphicFrameLocks noGrp="1"/>
          </p:cNvGraphicFramePr>
          <p:nvPr>
            <p:extLst>
              <p:ext uri="{D42A27DB-BD31-4B8C-83A1-F6EECF244321}">
                <p14:modId xmlns:p14="http://schemas.microsoft.com/office/powerpoint/2010/main" val="2587498605"/>
              </p:ext>
            </p:extLst>
          </p:nvPr>
        </p:nvGraphicFramePr>
        <p:xfrm>
          <a:off x="6732588" y="3860800"/>
          <a:ext cx="1079500" cy="274638"/>
        </p:xfrm>
        <a:graphic>
          <a:graphicData uri="http://schemas.openxmlformats.org/drawingml/2006/table">
            <a:tbl>
              <a:tblPr/>
              <a:tblGrid>
                <a:gridCol w="539750">
                  <a:extLst>
                    <a:ext uri="{9D8B030D-6E8A-4147-A177-3AD203B41FA5}">
                      <a16:colId xmlns:a16="http://schemas.microsoft.com/office/drawing/2014/main" val="20000"/>
                    </a:ext>
                  </a:extLst>
                </a:gridCol>
                <a:gridCol w="539750">
                  <a:extLst>
                    <a:ext uri="{9D8B030D-6E8A-4147-A177-3AD203B41FA5}">
                      <a16:colId xmlns:a16="http://schemas.microsoft.com/office/drawing/2014/main" val="20001"/>
                    </a:ext>
                  </a:extLst>
                </a:gridCol>
              </a:tblGrid>
              <a:tr h="274638">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cap="flat">
                      <a:noFill/>
                    </a:lnL>
                    <a:lnR>
                      <a:noFill/>
                    </a:lnR>
                    <a:lnT cap="flat">
                      <a:noFill/>
                    </a:lnT>
                    <a:lnB cap="flat">
                      <a:noFill/>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1800" b="1" i="0" u="none" strike="noStrike" cap="none" normalizeH="0" baseline="0">
                          <a:ln>
                            <a:noFill/>
                          </a:ln>
                          <a:solidFill>
                            <a:srgbClr val="996600"/>
                          </a:solidFill>
                          <a:effectLst/>
                          <a:latin typeface="Times New Roman" pitchFamily="18" charset="0"/>
                          <a:cs typeface="Times New Roman" pitchFamily="18" charset="0"/>
                        </a:rPr>
                        <a:t>0</a:t>
                      </a:r>
                    </a:p>
                  </a:txBody>
                  <a:tcPr marL="0" marR="0" marT="0" marB="0" anchor="ctr" horzOverflow="overflow">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3" name="Rectangle 60"/>
          <p:cNvSpPr>
            <a:spLocks noChangeArrowheads="1"/>
          </p:cNvSpPr>
          <p:nvPr/>
        </p:nvSpPr>
        <p:spPr bwMode="auto">
          <a:xfrm>
            <a:off x="7999413" y="2497138"/>
            <a:ext cx="776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buClr>
                <a:srgbClr val="CC3300"/>
              </a:buClr>
              <a:buSzPct val="100000"/>
              <a:buFont typeface="Wingdings" panose="05000000000000000000" pitchFamily="2" charset="2"/>
              <a:buNone/>
            </a:pPr>
            <a:r>
              <a:rPr lang="en-US" b="1" i="1">
                <a:solidFill>
                  <a:srgbClr val="FF0000"/>
                </a:solidFill>
                <a:latin typeface="Times New Roman" panose="02020603050405020304" pitchFamily="18" charset="0"/>
                <a:cs typeface="Times New Roman" panose="02020603050405020304" pitchFamily="18" charset="0"/>
              </a:rPr>
              <a:t>Q</a:t>
            </a:r>
            <a:r>
              <a:rPr lang="en-US" b="1" i="1">
                <a:latin typeface="Times New Roman" panose="02020603050405020304" pitchFamily="18" charset="0"/>
                <a:cs typeface="Times New Roman" panose="02020603050405020304" pitchFamily="18" charset="0"/>
              </a:rPr>
              <a:t> = </a:t>
            </a:r>
            <a:r>
              <a:rPr lang="en-US" b="1">
                <a:solidFill>
                  <a:schemeClr val="accent2"/>
                </a:solidFill>
                <a:latin typeface="Times New Roman" panose="02020603050405020304" pitchFamily="18" charset="0"/>
                <a:cs typeface="Times New Roman" panose="02020603050405020304" pitchFamily="18" charset="0"/>
              </a:rPr>
              <a:t>0</a:t>
            </a:r>
            <a:endParaRPr lang="en-US" b="1" baseline="-25000">
              <a:solidFill>
                <a:schemeClr val="accent2"/>
              </a:solidFill>
              <a:latin typeface="Times New Roman" panose="02020603050405020304" pitchFamily="18" charset="0"/>
              <a:cs typeface="Times New Roman" panose="02020603050405020304" pitchFamily="18" charset="0"/>
            </a:endParaRPr>
          </a:p>
        </p:txBody>
      </p:sp>
      <p:sp>
        <p:nvSpPr>
          <p:cNvPr id="14" name="AutoShape 61"/>
          <p:cNvSpPr>
            <a:spLocks/>
          </p:cNvSpPr>
          <p:nvPr/>
        </p:nvSpPr>
        <p:spPr bwMode="auto">
          <a:xfrm>
            <a:off x="7869238" y="1865313"/>
            <a:ext cx="180975" cy="360362"/>
          </a:xfrm>
          <a:prstGeom prst="rightBrace">
            <a:avLst>
              <a:gd name="adj1" fmla="val 1659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15" name="Rectangle 62"/>
          <p:cNvSpPr>
            <a:spLocks noChangeArrowheads="1"/>
          </p:cNvSpPr>
          <p:nvPr/>
        </p:nvSpPr>
        <p:spPr bwMode="auto">
          <a:xfrm>
            <a:off x="8064500" y="1893888"/>
            <a:ext cx="776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buClr>
                <a:srgbClr val="CC3300"/>
              </a:buClr>
              <a:buSzPct val="100000"/>
              <a:buFont typeface="Wingdings" panose="05000000000000000000" pitchFamily="2" charset="2"/>
              <a:buNone/>
            </a:pPr>
            <a:r>
              <a:rPr lang="en-US" b="1" i="1">
                <a:solidFill>
                  <a:srgbClr val="FF0000"/>
                </a:solidFill>
                <a:latin typeface="Times New Roman" panose="02020603050405020304" pitchFamily="18" charset="0"/>
                <a:cs typeface="Times New Roman" panose="02020603050405020304" pitchFamily="18" charset="0"/>
              </a:rPr>
              <a:t>Q</a:t>
            </a:r>
            <a:r>
              <a:rPr lang="en-US" b="1" i="1">
                <a:latin typeface="Times New Roman" panose="02020603050405020304" pitchFamily="18" charset="0"/>
                <a:cs typeface="Times New Roman" panose="02020603050405020304" pitchFamily="18" charset="0"/>
              </a:rPr>
              <a:t> = </a:t>
            </a:r>
            <a:r>
              <a:rPr lang="en-US" b="1" i="1">
                <a:solidFill>
                  <a:schemeClr val="accent2"/>
                </a:solidFill>
                <a:latin typeface="Times New Roman" panose="02020603050405020304" pitchFamily="18" charset="0"/>
                <a:cs typeface="Times New Roman" panose="02020603050405020304" pitchFamily="18" charset="0"/>
              </a:rPr>
              <a:t>Q</a:t>
            </a:r>
            <a:r>
              <a:rPr lang="en-US" b="1" i="1" baseline="-25000">
                <a:solidFill>
                  <a:schemeClr val="accent2"/>
                </a:solidFill>
                <a:latin typeface="Times New Roman" panose="02020603050405020304" pitchFamily="18" charset="0"/>
                <a:cs typeface="Times New Roman" panose="02020603050405020304" pitchFamily="18" charset="0"/>
              </a:rPr>
              <a:t>0</a:t>
            </a:r>
          </a:p>
        </p:txBody>
      </p:sp>
      <p:sp>
        <p:nvSpPr>
          <p:cNvPr id="16" name="Rectangle 63"/>
          <p:cNvSpPr>
            <a:spLocks noChangeArrowheads="1"/>
          </p:cNvSpPr>
          <p:nvPr/>
        </p:nvSpPr>
        <p:spPr bwMode="auto">
          <a:xfrm>
            <a:off x="8043863" y="3089275"/>
            <a:ext cx="776288" cy="274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buClr>
                <a:srgbClr val="CC3300"/>
              </a:buClr>
              <a:buSzPct val="100000"/>
              <a:buFont typeface="Wingdings" panose="05000000000000000000" pitchFamily="2" charset="2"/>
              <a:buNone/>
            </a:pPr>
            <a:r>
              <a:rPr lang="en-US" b="1" i="1" dirty="0">
                <a:solidFill>
                  <a:srgbClr val="FF0000"/>
                </a:solidFill>
                <a:latin typeface="Times New Roman" panose="02020603050405020304" pitchFamily="18" charset="0"/>
                <a:cs typeface="Times New Roman" panose="02020603050405020304" pitchFamily="18" charset="0"/>
              </a:rPr>
              <a:t>Q</a:t>
            </a:r>
            <a:r>
              <a:rPr lang="en-US" b="1" i="1" dirty="0">
                <a:latin typeface="Times New Roman" panose="02020603050405020304" pitchFamily="18" charset="0"/>
                <a:cs typeface="Times New Roman" panose="02020603050405020304" pitchFamily="18" charset="0"/>
              </a:rPr>
              <a:t> = </a:t>
            </a:r>
            <a:r>
              <a:rPr lang="en-US" b="1" dirty="0">
                <a:solidFill>
                  <a:schemeClr val="accent2"/>
                </a:solidFill>
                <a:latin typeface="Times New Roman" panose="02020603050405020304" pitchFamily="18" charset="0"/>
                <a:cs typeface="Times New Roman" panose="02020603050405020304" pitchFamily="18" charset="0"/>
              </a:rPr>
              <a:t>1</a:t>
            </a:r>
            <a:endParaRPr lang="en-US" b="1" baseline="-25000" dirty="0">
              <a:solidFill>
                <a:schemeClr val="accent2"/>
              </a:solidFill>
              <a:latin typeface="Times New Roman" panose="02020603050405020304" pitchFamily="18" charset="0"/>
              <a:cs typeface="Times New Roman" panose="02020603050405020304" pitchFamily="18" charset="0"/>
            </a:endParaRPr>
          </a:p>
        </p:txBody>
      </p:sp>
      <p:sp>
        <p:nvSpPr>
          <p:cNvPr id="17" name="AutoShape 64"/>
          <p:cNvSpPr>
            <a:spLocks/>
          </p:cNvSpPr>
          <p:nvPr/>
        </p:nvSpPr>
        <p:spPr bwMode="auto">
          <a:xfrm>
            <a:off x="7862888" y="2465388"/>
            <a:ext cx="180975" cy="360362"/>
          </a:xfrm>
          <a:prstGeom prst="rightBrace">
            <a:avLst>
              <a:gd name="adj1" fmla="val 1659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18" name="Rectangle 65"/>
          <p:cNvSpPr>
            <a:spLocks noChangeArrowheads="1"/>
          </p:cNvSpPr>
          <p:nvPr/>
        </p:nvSpPr>
        <p:spPr bwMode="auto">
          <a:xfrm>
            <a:off x="7931150" y="3557588"/>
            <a:ext cx="776288"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buClr>
                <a:srgbClr val="CC3300"/>
              </a:buClr>
              <a:buSzPct val="100000"/>
              <a:buFont typeface="Wingdings" panose="05000000000000000000" pitchFamily="2" charset="2"/>
              <a:buNone/>
            </a:pPr>
            <a:r>
              <a:rPr lang="en-US" b="1" i="1">
                <a:solidFill>
                  <a:srgbClr val="FF0000"/>
                </a:solidFill>
                <a:latin typeface="Times New Roman" panose="02020603050405020304" pitchFamily="18" charset="0"/>
                <a:cs typeface="Times New Roman" panose="02020603050405020304" pitchFamily="18" charset="0"/>
              </a:rPr>
              <a:t>Q</a:t>
            </a:r>
            <a:r>
              <a:rPr lang="en-US" b="1" i="1">
                <a:latin typeface="Times New Roman" panose="02020603050405020304" pitchFamily="18" charset="0"/>
                <a:cs typeface="Times New Roman" panose="02020603050405020304" pitchFamily="18" charset="0"/>
              </a:rPr>
              <a:t> = </a:t>
            </a:r>
            <a:r>
              <a:rPr lang="en-US" b="1" i="1">
                <a:solidFill>
                  <a:schemeClr val="accent2"/>
                </a:solidFill>
                <a:latin typeface="Times New Roman" panose="02020603050405020304" pitchFamily="18" charset="0"/>
                <a:cs typeface="Times New Roman" panose="02020603050405020304" pitchFamily="18" charset="0"/>
              </a:rPr>
              <a:t>Q</a:t>
            </a:r>
            <a:r>
              <a:rPr lang="en-US" b="1">
                <a:solidFill>
                  <a:schemeClr val="accent2"/>
                </a:solidFill>
                <a:latin typeface="Times New Roman" panose="02020603050405020304" pitchFamily="18" charset="0"/>
                <a:cs typeface="Times New Roman" panose="02020603050405020304" pitchFamily="18" charset="0"/>
              </a:rPr>
              <a:t>’</a:t>
            </a:r>
            <a:endParaRPr lang="en-US" b="1" baseline="-25000">
              <a:solidFill>
                <a:schemeClr val="accent2"/>
              </a:solidFill>
              <a:latin typeface="Times New Roman" panose="02020603050405020304" pitchFamily="18" charset="0"/>
              <a:cs typeface="Times New Roman" panose="02020603050405020304" pitchFamily="18" charset="0"/>
            </a:endParaRPr>
          </a:p>
        </p:txBody>
      </p:sp>
      <p:sp>
        <p:nvSpPr>
          <p:cNvPr id="19" name="AutoShape 66"/>
          <p:cNvSpPr>
            <a:spLocks/>
          </p:cNvSpPr>
          <p:nvPr/>
        </p:nvSpPr>
        <p:spPr bwMode="auto">
          <a:xfrm>
            <a:off x="7870825" y="3054350"/>
            <a:ext cx="180975" cy="360363"/>
          </a:xfrm>
          <a:prstGeom prst="rightBrace">
            <a:avLst>
              <a:gd name="adj1" fmla="val 16594"/>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20" name="Rectangle 67"/>
          <p:cNvSpPr>
            <a:spLocks noChangeArrowheads="1"/>
          </p:cNvSpPr>
          <p:nvPr/>
        </p:nvSpPr>
        <p:spPr bwMode="auto">
          <a:xfrm>
            <a:off x="3492500" y="2528888"/>
            <a:ext cx="177800" cy="384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800" b="1">
                <a:latin typeface="Times New Roman" panose="02020603050405020304" pitchFamily="18" charset="0"/>
                <a:cs typeface="Times New Roman" panose="02020603050405020304" pitchFamily="18" charset="0"/>
              </a:rPr>
              <a:t>0</a:t>
            </a:r>
          </a:p>
        </p:txBody>
      </p:sp>
      <p:sp>
        <p:nvSpPr>
          <p:cNvPr id="21" name="Rectangle 68"/>
          <p:cNvSpPr>
            <a:spLocks noChangeArrowheads="1"/>
          </p:cNvSpPr>
          <p:nvPr/>
        </p:nvSpPr>
        <p:spPr bwMode="auto">
          <a:xfrm>
            <a:off x="7942263" y="3852863"/>
            <a:ext cx="776287"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00000"/>
              </a:lnSpc>
              <a:buClr>
                <a:srgbClr val="CC3300"/>
              </a:buClr>
              <a:buSzPct val="100000"/>
              <a:buFont typeface="Wingdings" panose="05000000000000000000" pitchFamily="2" charset="2"/>
              <a:buNone/>
            </a:pPr>
            <a:r>
              <a:rPr lang="en-US" b="1" i="1">
                <a:solidFill>
                  <a:srgbClr val="FF0000"/>
                </a:solidFill>
                <a:latin typeface="Times New Roman" panose="02020603050405020304" pitchFamily="18" charset="0"/>
                <a:cs typeface="Times New Roman" panose="02020603050405020304" pitchFamily="18" charset="0"/>
              </a:rPr>
              <a:t>Q</a:t>
            </a:r>
            <a:r>
              <a:rPr lang="en-US" b="1" i="1">
                <a:latin typeface="Times New Roman" panose="02020603050405020304" pitchFamily="18" charset="0"/>
                <a:cs typeface="Times New Roman" panose="02020603050405020304" pitchFamily="18" charset="0"/>
              </a:rPr>
              <a:t> = </a:t>
            </a:r>
            <a:r>
              <a:rPr lang="en-US" b="1" i="1">
                <a:solidFill>
                  <a:schemeClr val="accent2"/>
                </a:solidFill>
                <a:latin typeface="Times New Roman" panose="02020603050405020304" pitchFamily="18" charset="0"/>
                <a:cs typeface="Times New Roman" panose="02020603050405020304" pitchFamily="18" charset="0"/>
              </a:rPr>
              <a:t>Q</a:t>
            </a:r>
            <a:r>
              <a:rPr lang="en-US" b="1">
                <a:solidFill>
                  <a:schemeClr val="accent2"/>
                </a:solidFill>
                <a:latin typeface="Times New Roman" panose="02020603050405020304" pitchFamily="18" charset="0"/>
                <a:cs typeface="Times New Roman" panose="02020603050405020304" pitchFamily="18" charset="0"/>
              </a:rPr>
              <a:t>’</a:t>
            </a:r>
            <a:endParaRPr lang="en-US" b="1" baseline="-25000">
              <a:solidFill>
                <a:schemeClr val="accent2"/>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16349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2" presetClass="exit" presetSubtype="1" fill="hold" grpId="1" nodeType="clickEffect">
                                  <p:stCondLst>
                                    <p:cond delay="0"/>
                                  </p:stCondLst>
                                  <p:childTnLst>
                                    <p:anim calcmode="lin" valueType="num">
                                      <p:cBhvr additive="base">
                                        <p:cTn id="15" dur="500"/>
                                        <p:tgtEl>
                                          <p:spTgt spid="8"/>
                                        </p:tgtEl>
                                        <p:attrNameLst>
                                          <p:attrName>ppt_x</p:attrName>
                                        </p:attrNameLst>
                                      </p:cBhvr>
                                      <p:tavLst>
                                        <p:tav tm="0">
                                          <p:val>
                                            <p:strVal val="ppt_x"/>
                                          </p:val>
                                        </p:tav>
                                        <p:tav tm="100000">
                                          <p:val>
                                            <p:strVal val="ppt_x"/>
                                          </p:val>
                                        </p:tav>
                                      </p:tavLst>
                                    </p:anim>
                                    <p:anim calcmode="lin" valueType="num">
                                      <p:cBhvr additive="base">
                                        <p:cTn id="16" dur="500"/>
                                        <p:tgtEl>
                                          <p:spTgt spid="8"/>
                                        </p:tgtEl>
                                        <p:attrNameLst>
                                          <p:attrName>ppt_y</p:attrName>
                                        </p:attrNameLst>
                                      </p:cBhvr>
                                      <p:tavLst>
                                        <p:tav tm="0">
                                          <p:val>
                                            <p:strVal val="ppt_y"/>
                                          </p:val>
                                        </p:tav>
                                        <p:tav tm="100000">
                                          <p:val>
                                            <p:strVal val="0-ppt_h/2"/>
                                          </p:val>
                                        </p:tav>
                                      </p:tavLst>
                                    </p:anim>
                                    <p:set>
                                      <p:cBhvr>
                                        <p:cTn id="17" dur="1" fill="hold">
                                          <p:stCondLst>
                                            <p:cond delay="499"/>
                                          </p:stCondLst>
                                        </p:cTn>
                                        <p:tgtEl>
                                          <p:spTgt spid="8"/>
                                        </p:tgtEl>
                                        <p:attrNameLst>
                                          <p:attrName>style.visibility</p:attrName>
                                        </p:attrNameLst>
                                      </p:cBhvr>
                                      <p:to>
                                        <p:strVal val="hidden"/>
                                      </p:to>
                                    </p:set>
                                  </p:childTnLst>
                                </p:cTn>
                              </p:par>
                              <p:par>
                                <p:cTn id="18" presetID="2" presetClass="entr" presetSubtype="1" fill="hold" grpId="0" nodeType="withEffect">
                                  <p:stCondLst>
                                    <p:cond delay="0"/>
                                  </p:stCondLst>
                                  <p:childTnLst>
                                    <p:set>
                                      <p:cBhvr>
                                        <p:cTn id="19" dur="1" fill="hold">
                                          <p:stCondLst>
                                            <p:cond delay="0"/>
                                          </p:stCondLst>
                                        </p:cTn>
                                        <p:tgtEl>
                                          <p:spTgt spid="20"/>
                                        </p:tgtEl>
                                        <p:attrNameLst>
                                          <p:attrName>style.visibility</p:attrName>
                                        </p:attrNameLst>
                                      </p:cBhvr>
                                      <p:to>
                                        <p:strVal val="visible"/>
                                      </p:to>
                                    </p:set>
                                    <p:anim calcmode="lin" valueType="num">
                                      <p:cBhvr additive="base">
                                        <p:cTn id="20" dur="500" fill="hold"/>
                                        <p:tgtEl>
                                          <p:spTgt spid="20"/>
                                        </p:tgtEl>
                                        <p:attrNameLst>
                                          <p:attrName>ppt_x</p:attrName>
                                        </p:attrNameLst>
                                      </p:cBhvr>
                                      <p:tavLst>
                                        <p:tav tm="0">
                                          <p:val>
                                            <p:strVal val="#ppt_x"/>
                                          </p:val>
                                        </p:tav>
                                        <p:tav tm="100000">
                                          <p:val>
                                            <p:strVal val="#ppt_x"/>
                                          </p:val>
                                        </p:tav>
                                      </p:tavLst>
                                    </p:anim>
                                    <p:anim calcmode="lin" valueType="num">
                                      <p:cBhvr additive="base">
                                        <p:cTn id="21" dur="500" fill="hold"/>
                                        <p:tgtEl>
                                          <p:spTgt spid="20"/>
                                        </p:tgtEl>
                                        <p:attrNameLst>
                                          <p:attrName>ppt_y</p:attrName>
                                        </p:attrNameLst>
                                      </p:cBhvr>
                                      <p:tavLst>
                                        <p:tav tm="0">
                                          <p:val>
                                            <p:strVal val="0-#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2"/>
                                        </p:tgtEl>
                                        <p:attrNameLst>
                                          <p:attrName>style.visibility</p:attrName>
                                        </p:attrNameLst>
                                      </p:cBhvr>
                                      <p:to>
                                        <p:strVal val="visible"/>
                                      </p:to>
                                    </p:set>
                                    <p:animEffect transition="in" filter="wipe(left)">
                                      <p:cBhvr>
                                        <p:cTn id="26" dur="500"/>
                                        <p:tgtEl>
                                          <p:spTgt spid="12"/>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left)">
                                      <p:cBhvr>
                                        <p:cTn id="30"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9" grpId="0"/>
      <p:bldP spid="20" grpId="0"/>
      <p:bldP spid="2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Latches</a:t>
            </a:r>
          </a:p>
        </p:txBody>
      </p:sp>
      <p:sp>
        <p:nvSpPr>
          <p:cNvPr id="4"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itchFamily="2" charset="2"/>
              <a:buChar char="v"/>
            </a:pPr>
            <a:r>
              <a:rPr lang="en-US" dirty="0">
                <a:latin typeface="Times New Roman" pitchFamily="18" charset="0"/>
                <a:cs typeface="Times New Roman" pitchFamily="18" charset="0"/>
              </a:rPr>
              <a:t> SR Latch</a:t>
            </a:r>
          </a:p>
        </p:txBody>
      </p:sp>
      <p:graphicFrame>
        <p:nvGraphicFramePr>
          <p:cNvPr id="5" name="Object 4"/>
          <p:cNvGraphicFramePr>
            <a:graphicFrameLocks noChangeAspect="1"/>
          </p:cNvGraphicFramePr>
          <p:nvPr>
            <p:extLst>
              <p:ext uri="{D42A27DB-BD31-4B8C-83A1-F6EECF244321}">
                <p14:modId xmlns:p14="http://schemas.microsoft.com/office/powerpoint/2010/main" val="927204761"/>
              </p:ext>
            </p:extLst>
          </p:nvPr>
        </p:nvGraphicFramePr>
        <p:xfrm>
          <a:off x="971550" y="1628775"/>
          <a:ext cx="3305175" cy="2120900"/>
        </p:xfrm>
        <a:graphic>
          <a:graphicData uri="http://schemas.openxmlformats.org/presentationml/2006/ole">
            <mc:AlternateContent xmlns:mc="http://schemas.openxmlformats.org/markup-compatibility/2006">
              <mc:Choice xmlns:v="urn:schemas-microsoft-com:vml" Requires="v">
                <p:oleObj name="Visio" r:id="rId2" imgW="1209203" imgH="776143" progId="Visio.Drawing.11">
                  <p:embed/>
                </p:oleObj>
              </mc:Choice>
              <mc:Fallback>
                <p:oleObj name="Visio" r:id="rId2" imgW="1209203" imgH="776143"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628775"/>
                        <a:ext cx="3305175" cy="2120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Group 5"/>
          <p:cNvGraphicFramePr>
            <a:graphicFrameLocks noGrp="1"/>
          </p:cNvGraphicFramePr>
          <p:nvPr>
            <p:extLst>
              <p:ext uri="{D42A27DB-BD31-4B8C-83A1-F6EECF244321}">
                <p14:modId xmlns:p14="http://schemas.microsoft.com/office/powerpoint/2010/main" val="1602325828"/>
              </p:ext>
            </p:extLst>
          </p:nvPr>
        </p:nvGraphicFramePr>
        <p:xfrm>
          <a:off x="4932363" y="1449388"/>
          <a:ext cx="2160587" cy="2159000"/>
        </p:xfrm>
        <a:graphic>
          <a:graphicData uri="http://schemas.openxmlformats.org/drawingml/2006/table">
            <a:tbl>
              <a:tblPr/>
              <a:tblGrid>
                <a:gridCol w="900112">
                  <a:extLst>
                    <a:ext uri="{9D8B030D-6E8A-4147-A177-3AD203B41FA5}">
                      <a16:colId xmlns:a16="http://schemas.microsoft.com/office/drawing/2014/main" val="20000"/>
                    </a:ext>
                  </a:extLst>
                </a:gridCol>
                <a:gridCol w="1260475">
                  <a:extLst>
                    <a:ext uri="{9D8B030D-6E8A-4147-A177-3AD203B41FA5}">
                      <a16:colId xmlns:a16="http://schemas.microsoft.com/office/drawing/2014/main" val="20001"/>
                    </a:ext>
                  </a:extLst>
                </a:gridCol>
              </a:tblGrid>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 S  R</a:t>
                      </a:r>
                      <a:endParaRPr kumimoji="0" lang="en-US" sz="2400" b="1"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Q</a:t>
                      </a:r>
                      <a:endParaRPr kumimoji="0" lang="en-US" sz="2400" b="1"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2500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1" u="none" strike="noStrike" cap="none" normalizeH="0" baseline="0" dirty="0">
                          <a:ln>
                            <a:noFill/>
                          </a:ln>
                          <a:solidFill>
                            <a:schemeClr val="tx1"/>
                          </a:solidFill>
                          <a:effectLst/>
                          <a:latin typeface="Times New Roman"/>
                          <a:cs typeface="Times New Roman" pitchFamily="18" charset="0"/>
                        </a:rPr>
                        <a:t>’</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7" name="Rectangle 29"/>
          <p:cNvSpPr>
            <a:spLocks noChangeArrowheads="1"/>
          </p:cNvSpPr>
          <p:nvPr/>
        </p:nvSpPr>
        <p:spPr bwMode="auto">
          <a:xfrm>
            <a:off x="7115175" y="1817688"/>
            <a:ext cx="1620838"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dirty="0">
                <a:solidFill>
                  <a:srgbClr val="996600"/>
                </a:solidFill>
                <a:latin typeface="Times New Roman" panose="02020603050405020304" pitchFamily="18" charset="0"/>
                <a:cs typeface="Times New Roman" panose="02020603050405020304" pitchFamily="18" charset="0"/>
              </a:rPr>
              <a:t>Reset</a:t>
            </a:r>
          </a:p>
          <a:p>
            <a:pPr>
              <a:lnSpc>
                <a:spcPct val="120000"/>
              </a:lnSpc>
              <a:spcBef>
                <a:spcPct val="0"/>
              </a:spcBef>
            </a:pPr>
            <a:r>
              <a:rPr lang="en-US" sz="2400" dirty="0">
                <a:solidFill>
                  <a:srgbClr val="009900"/>
                </a:solidFill>
                <a:latin typeface="Times New Roman" panose="02020603050405020304" pitchFamily="18" charset="0"/>
                <a:cs typeface="Times New Roman" panose="02020603050405020304" pitchFamily="18" charset="0"/>
              </a:rPr>
              <a:t>Set</a:t>
            </a:r>
          </a:p>
          <a:p>
            <a:pPr>
              <a:lnSpc>
                <a:spcPct val="120000"/>
              </a:lnSpc>
              <a:spcBef>
                <a:spcPct val="0"/>
              </a:spcBef>
            </a:pPr>
            <a:r>
              <a:rPr lang="en-US" sz="2400" dirty="0">
                <a:solidFill>
                  <a:schemeClr val="accent1"/>
                </a:solidFill>
                <a:latin typeface="Times New Roman" panose="02020603050405020304" pitchFamily="18" charset="0"/>
                <a:cs typeface="Times New Roman" panose="02020603050405020304" pitchFamily="18" charset="0"/>
              </a:rPr>
              <a:t>Invalid</a:t>
            </a:r>
          </a:p>
        </p:txBody>
      </p:sp>
      <p:graphicFrame>
        <p:nvGraphicFramePr>
          <p:cNvPr id="8" name="Group 4"/>
          <p:cNvGraphicFramePr>
            <a:graphicFrameLocks noGrp="1"/>
          </p:cNvGraphicFramePr>
          <p:nvPr>
            <p:extLst>
              <p:ext uri="{D42A27DB-BD31-4B8C-83A1-F6EECF244321}">
                <p14:modId xmlns:p14="http://schemas.microsoft.com/office/powerpoint/2010/main" val="4065336520"/>
              </p:ext>
            </p:extLst>
          </p:nvPr>
        </p:nvGraphicFramePr>
        <p:xfrm>
          <a:off x="4791075" y="4009294"/>
          <a:ext cx="2519363" cy="2590800"/>
        </p:xfrm>
        <a:graphic>
          <a:graphicData uri="http://schemas.openxmlformats.org/drawingml/2006/table">
            <a:tbl>
              <a:tblPr/>
              <a:tblGrid>
                <a:gridCol w="1260476">
                  <a:extLst>
                    <a:ext uri="{9D8B030D-6E8A-4147-A177-3AD203B41FA5}">
                      <a16:colId xmlns:a16="http://schemas.microsoft.com/office/drawing/2014/main" val="20000"/>
                    </a:ext>
                  </a:extLst>
                </a:gridCol>
                <a:gridCol w="1258887">
                  <a:extLst>
                    <a:ext uri="{9D8B030D-6E8A-4147-A177-3AD203B41FA5}">
                      <a16:colId xmlns:a16="http://schemas.microsoft.com/office/drawing/2014/main" val="20001"/>
                    </a:ext>
                  </a:extLst>
                </a:gridCol>
              </a:tblGrid>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C  S  R</a:t>
                      </a:r>
                      <a:endParaRPr kumimoji="0" lang="en-US" sz="2400" b="1"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Q</a:t>
                      </a:r>
                      <a:endParaRPr kumimoji="0" lang="en-US" sz="2400" b="1"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  x  </a:t>
                      </a:r>
                      <a:r>
                        <a:rPr kumimoji="0" lang="en-US" sz="2400" b="0" i="0" u="none" strike="noStrike" cap="none" normalizeH="0" baseline="0" dirty="0" err="1">
                          <a:ln>
                            <a:noFill/>
                          </a:ln>
                          <a:solidFill>
                            <a:schemeClr val="tx1"/>
                          </a:solidFill>
                          <a:effectLst/>
                          <a:latin typeface="Times New Roman" pitchFamily="18" charset="0"/>
                          <a:cs typeface="Times New Roman" pitchFamily="18" charset="0"/>
                        </a:rPr>
                        <a:t>x</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1  0  0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r>
                        <a:rPr kumimoji="0" lang="en-US" sz="2400" b="0" i="0" u="none" strike="noStrike" cap="none" normalizeH="0" baseline="-2500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1  0  1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1  1  0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1  1  1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1" u="none" strike="noStrike" cap="none" normalizeH="0" baseline="0" dirty="0">
                          <a:ln>
                            <a:noFill/>
                          </a:ln>
                          <a:solidFill>
                            <a:schemeClr val="tx1"/>
                          </a:solidFill>
                          <a:effectLst/>
                          <a:latin typeface="Times New Roman"/>
                          <a:cs typeface="Times New Roman" pitchFamily="18" charset="0"/>
                        </a:rPr>
                        <a:t>’</a:t>
                      </a:r>
                      <a:endParaRPr kumimoji="0" lang="en-US" sz="2400" b="0" i="0" u="none" strike="noStrike" cap="none" normalizeH="0" baseline="0" dirty="0">
                        <a:ln>
                          <a:noFill/>
                        </a:ln>
                        <a:solidFill>
                          <a:schemeClr val="tx1"/>
                        </a:solidFill>
                        <a:effectLst/>
                        <a:latin typeface="Times New Roman" pitchFamily="18" charset="0"/>
                        <a:cs typeface="Times New Roman" pitchFamily="18" charset="0"/>
                      </a:endParaRP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9" name="Rectangle 31"/>
          <p:cNvSpPr>
            <a:spLocks noChangeArrowheads="1"/>
          </p:cNvSpPr>
          <p:nvPr/>
        </p:nvSpPr>
        <p:spPr bwMode="auto">
          <a:xfrm>
            <a:off x="7329365" y="4368371"/>
            <a:ext cx="1620838" cy="22159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Set</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Invalid</a:t>
            </a:r>
          </a:p>
        </p:txBody>
      </p:sp>
      <p:graphicFrame>
        <p:nvGraphicFramePr>
          <p:cNvPr id="10" name="Object 33"/>
          <p:cNvGraphicFramePr>
            <a:graphicFrameLocks noChangeAspect="1"/>
          </p:cNvGraphicFramePr>
          <p:nvPr>
            <p:extLst>
              <p:ext uri="{D42A27DB-BD31-4B8C-83A1-F6EECF244321}">
                <p14:modId xmlns:p14="http://schemas.microsoft.com/office/powerpoint/2010/main" val="2716507539"/>
              </p:ext>
            </p:extLst>
          </p:nvPr>
        </p:nvGraphicFramePr>
        <p:xfrm>
          <a:off x="373063" y="4852988"/>
          <a:ext cx="3600450" cy="1719262"/>
        </p:xfrm>
        <a:graphic>
          <a:graphicData uri="http://schemas.openxmlformats.org/presentationml/2006/ole">
            <mc:AlternateContent xmlns:mc="http://schemas.openxmlformats.org/markup-compatibility/2006">
              <mc:Choice xmlns:v="urn:schemas-microsoft-com:vml" Requires="v">
                <p:oleObj name="Visio" r:id="rId4" imgW="1850258" imgH="883920" progId="Visio.Drawing.11">
                  <p:embed/>
                </p:oleObj>
              </mc:Choice>
              <mc:Fallback>
                <p:oleObj name="Visio" r:id="rId4" imgW="1850258" imgH="883920" progId="Visio.Drawing.11">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3063" y="4852988"/>
                        <a:ext cx="3600450" cy="171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1" name="Rectangle 3"/>
          <p:cNvSpPr txBox="1">
            <a:spLocks noChangeArrowheads="1"/>
          </p:cNvSpPr>
          <p:nvPr/>
        </p:nvSpPr>
        <p:spPr bwMode="auto">
          <a:xfrm>
            <a:off x="455613" y="4111138"/>
            <a:ext cx="8280400" cy="420628"/>
          </a:xfrm>
          <a:prstGeom prst="rect">
            <a:avLst/>
          </a:prstGeom>
          <a:noFill/>
          <a:ln w="12700">
            <a:noFill/>
            <a:miter lim="800000"/>
            <a:headEnd/>
            <a:tailEnd/>
          </a:ln>
        </p:spPr>
        <p:txBody>
          <a:bodyPr lIns="63500" tIns="25400" rIns="63500" bIns="25400">
            <a:spAutoFit/>
          </a:bodyPr>
          <a:lstStyle/>
          <a:p>
            <a:pPr marL="342900" indent="-342900" algn="l">
              <a:lnSpc>
                <a:spcPct val="100000"/>
              </a:lnSpc>
              <a:buClr>
                <a:srgbClr val="CC3300"/>
              </a:buClr>
              <a:buSzPct val="100000"/>
              <a:buFont typeface="Wingdings" pitchFamily="2" charset="2"/>
              <a:buChar char="ü"/>
              <a:defRPr/>
            </a:pPr>
            <a:r>
              <a:rPr lang="en-US" sz="2400" kern="0" dirty="0">
                <a:latin typeface="Times New Roman" pitchFamily="18" charset="0"/>
                <a:cs typeface="Times New Roman" pitchFamily="18" charset="0"/>
              </a:rPr>
              <a:t>SR Latch with Control Input</a:t>
            </a:r>
          </a:p>
        </p:txBody>
      </p:sp>
      <p:grpSp>
        <p:nvGrpSpPr>
          <p:cNvPr id="30" name="Group 29"/>
          <p:cNvGrpSpPr/>
          <p:nvPr/>
        </p:nvGrpSpPr>
        <p:grpSpPr>
          <a:xfrm>
            <a:off x="9485929" y="3431474"/>
            <a:ext cx="1619250" cy="1780989"/>
            <a:chOff x="9087158" y="3982915"/>
            <a:chExt cx="1619250" cy="1780989"/>
          </a:xfrm>
        </p:grpSpPr>
        <p:grpSp>
          <p:nvGrpSpPr>
            <p:cNvPr id="12" name="Group 3"/>
            <p:cNvGrpSpPr>
              <a:grpSpLocks/>
            </p:cNvGrpSpPr>
            <p:nvPr/>
          </p:nvGrpSpPr>
          <p:grpSpPr bwMode="auto">
            <a:xfrm>
              <a:off x="9087158" y="3982915"/>
              <a:ext cx="1619250" cy="1439862"/>
              <a:chOff x="4467" y="913"/>
              <a:chExt cx="1020" cy="907"/>
            </a:xfrm>
          </p:grpSpPr>
          <p:sp>
            <p:nvSpPr>
              <p:cNvPr id="13" name="Rectangle 4"/>
              <p:cNvSpPr>
                <a:spLocks noChangeArrowheads="1"/>
              </p:cNvSpPr>
              <p:nvPr/>
            </p:nvSpPr>
            <p:spPr bwMode="auto">
              <a:xfrm>
                <a:off x="4694" y="913"/>
                <a:ext cx="567" cy="907"/>
              </a:xfrm>
              <a:prstGeom prst="rect">
                <a:avLst/>
              </a:prstGeom>
              <a:solidFill>
                <a:schemeClr val="bg1"/>
              </a:solid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14" name="Rectangle 5"/>
              <p:cNvSpPr>
                <a:spLocks noChangeArrowheads="1"/>
              </p:cNvSpPr>
              <p:nvPr/>
            </p:nvSpPr>
            <p:spPr bwMode="auto">
              <a:xfrm>
                <a:off x="4694" y="1026"/>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solidFill>
                      <a:schemeClr val="accent2"/>
                    </a:solidFill>
                    <a:latin typeface="Times New Roman" panose="02020603050405020304" pitchFamily="18" charset="0"/>
                    <a:cs typeface="Times New Roman" panose="02020603050405020304" pitchFamily="18" charset="0"/>
                  </a:rPr>
                  <a:t>S</a:t>
                </a:r>
              </a:p>
            </p:txBody>
          </p:sp>
          <p:sp>
            <p:nvSpPr>
              <p:cNvPr id="17" name="Line 8"/>
              <p:cNvSpPr>
                <a:spLocks noChangeShapeType="1"/>
              </p:cNvSpPr>
              <p:nvPr/>
            </p:nvSpPr>
            <p:spPr bwMode="auto">
              <a:xfrm flipH="1">
                <a:off x="4467" y="1139"/>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8" name="Line 9"/>
              <p:cNvSpPr>
                <a:spLocks noChangeShapeType="1"/>
              </p:cNvSpPr>
              <p:nvPr/>
            </p:nvSpPr>
            <p:spPr bwMode="auto">
              <a:xfrm flipH="1">
                <a:off x="4467" y="1593"/>
                <a:ext cx="227"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19" name="Line 10"/>
              <p:cNvSpPr>
                <a:spLocks noChangeShapeType="1"/>
              </p:cNvSpPr>
              <p:nvPr/>
            </p:nvSpPr>
            <p:spPr bwMode="auto">
              <a:xfrm flipH="1">
                <a:off x="5261" y="1139"/>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0" name="Line 11"/>
              <p:cNvSpPr>
                <a:spLocks noChangeShapeType="1"/>
              </p:cNvSpPr>
              <p:nvPr/>
            </p:nvSpPr>
            <p:spPr bwMode="auto">
              <a:xfrm flipH="1">
                <a:off x="5261" y="1593"/>
                <a:ext cx="226"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1" name="Rectangle 12"/>
              <p:cNvSpPr>
                <a:spLocks noChangeArrowheads="1"/>
              </p:cNvSpPr>
              <p:nvPr/>
            </p:nvSpPr>
            <p:spPr bwMode="auto">
              <a:xfrm>
                <a:off x="5034" y="1026"/>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solidFill>
                      <a:schemeClr val="accent2"/>
                    </a:solidFill>
                    <a:latin typeface="Times New Roman" panose="02020603050405020304" pitchFamily="18" charset="0"/>
                    <a:cs typeface="Times New Roman" panose="02020603050405020304" pitchFamily="18" charset="0"/>
                  </a:rPr>
                  <a:t>Q</a:t>
                </a:r>
              </a:p>
            </p:txBody>
          </p:sp>
          <p:sp>
            <p:nvSpPr>
              <p:cNvPr id="22" name="Oval 13"/>
              <p:cNvSpPr>
                <a:spLocks noChangeAspect="1" noChangeArrowheads="1"/>
              </p:cNvSpPr>
              <p:nvPr/>
            </p:nvSpPr>
            <p:spPr bwMode="auto">
              <a:xfrm>
                <a:off x="5261" y="1551"/>
                <a:ext cx="79" cy="79"/>
              </a:xfrm>
              <a:prstGeom prst="ellipse">
                <a:avLst/>
              </a:prstGeom>
              <a:solidFill>
                <a:schemeClr val="bg1"/>
              </a:solid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23" name="Group 14"/>
              <p:cNvGrpSpPr>
                <a:grpSpLocks/>
              </p:cNvGrpSpPr>
              <p:nvPr/>
            </p:nvGrpSpPr>
            <p:grpSpPr bwMode="auto">
              <a:xfrm>
                <a:off x="5034" y="1492"/>
                <a:ext cx="227" cy="214"/>
                <a:chOff x="5034" y="1492"/>
                <a:chExt cx="227" cy="214"/>
              </a:xfrm>
            </p:grpSpPr>
            <p:sp>
              <p:nvSpPr>
                <p:cNvPr id="24" name="Rectangle 15"/>
                <p:cNvSpPr>
                  <a:spLocks noChangeArrowheads="1"/>
                </p:cNvSpPr>
                <p:nvPr/>
              </p:nvSpPr>
              <p:spPr bwMode="auto">
                <a:xfrm>
                  <a:off x="5034" y="1499"/>
                  <a:ext cx="227" cy="2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25" name="Line 16"/>
                <p:cNvSpPr>
                  <a:spLocks noChangeShapeType="1"/>
                </p:cNvSpPr>
                <p:nvPr/>
              </p:nvSpPr>
              <p:spPr bwMode="auto">
                <a:xfrm flipH="1">
                  <a:off x="5099" y="1492"/>
                  <a:ext cx="114"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grpSp>
          <p:sp>
            <p:nvSpPr>
              <p:cNvPr id="28" name="Rectangle 5"/>
              <p:cNvSpPr>
                <a:spLocks noChangeArrowheads="1"/>
              </p:cNvSpPr>
              <p:nvPr/>
            </p:nvSpPr>
            <p:spPr bwMode="auto">
              <a:xfrm>
                <a:off x="4694" y="1485"/>
                <a:ext cx="227"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solidFill>
                      <a:schemeClr val="accent2"/>
                    </a:solidFill>
                    <a:latin typeface="Times New Roman" panose="02020603050405020304" pitchFamily="18" charset="0"/>
                    <a:cs typeface="Times New Roman" panose="02020603050405020304" pitchFamily="18" charset="0"/>
                  </a:rPr>
                  <a:t>R</a:t>
                </a:r>
              </a:p>
            </p:txBody>
          </p:sp>
        </p:grpSp>
        <p:sp>
          <p:nvSpPr>
            <p:cNvPr id="26" name="Line 6"/>
            <p:cNvSpPr>
              <a:spLocks noChangeShapeType="1"/>
            </p:cNvSpPr>
            <p:nvPr/>
          </p:nvSpPr>
          <p:spPr bwMode="auto">
            <a:xfrm flipV="1">
              <a:off x="9730438" y="5249188"/>
              <a:ext cx="165255" cy="17780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7" name="Line 7"/>
            <p:cNvSpPr>
              <a:spLocks noChangeShapeType="1"/>
            </p:cNvSpPr>
            <p:nvPr/>
          </p:nvSpPr>
          <p:spPr bwMode="auto">
            <a:xfrm>
              <a:off x="9895693" y="5249190"/>
              <a:ext cx="161860" cy="17938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sp>
          <p:nvSpPr>
            <p:cNvPr id="29" name="Line 9"/>
            <p:cNvSpPr>
              <a:spLocks noChangeShapeType="1"/>
            </p:cNvSpPr>
            <p:nvPr/>
          </p:nvSpPr>
          <p:spPr bwMode="auto">
            <a:xfrm flipH="1">
              <a:off x="9895693" y="5428577"/>
              <a:ext cx="0" cy="335327"/>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square" lIns="0" tIns="0" rIns="0" bIns="0" anchor="ctr">
              <a:spAutoFit/>
            </a:bodyPr>
            <a:lstStyle/>
            <a:p>
              <a:endParaRPr lang="en-US"/>
            </a:p>
          </p:txBody>
        </p:sp>
      </p:grpSp>
    </p:spTree>
    <p:extLst>
      <p:ext uri="{BB962C8B-B14F-4D97-AF65-F5344CB8AC3E}">
        <p14:creationId xmlns:p14="http://schemas.microsoft.com/office/powerpoint/2010/main" val="3770573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wipe(left)">
                                      <p:cBhvr>
                                        <p:cTn id="11" dur="500"/>
                                        <p:tgtEl>
                                          <p:spTgt spid="7">
                                            <p:txEl>
                                              <p:pRg st="0" end="0"/>
                                            </p:txEl>
                                          </p:spTgt>
                                        </p:tgtEl>
                                      </p:cBhvr>
                                    </p:animEffect>
                                  </p:childTnLst>
                                </p:cTn>
                              </p:par>
                            </p:childTnLst>
                          </p:cTn>
                        </p:par>
                        <p:par>
                          <p:cTn id="12" fill="hold">
                            <p:stCondLst>
                              <p:cond delay="1000"/>
                            </p:stCondLst>
                            <p:childTnLst>
                              <p:par>
                                <p:cTn id="13" presetID="22" presetClass="entr" presetSubtype="8" fill="hold" nodeType="afterEffect">
                                  <p:stCondLst>
                                    <p:cond delay="0"/>
                                  </p:stCondLst>
                                  <p:childTnLst>
                                    <p:set>
                                      <p:cBhvr>
                                        <p:cTn id="14" dur="1" fill="hold">
                                          <p:stCondLst>
                                            <p:cond delay="0"/>
                                          </p:stCondLst>
                                        </p:cTn>
                                        <p:tgtEl>
                                          <p:spTgt spid="7">
                                            <p:txEl>
                                              <p:pRg st="1" end="1"/>
                                            </p:txEl>
                                          </p:spTgt>
                                        </p:tgtEl>
                                        <p:attrNameLst>
                                          <p:attrName>style.visibility</p:attrName>
                                        </p:attrNameLst>
                                      </p:cBhvr>
                                      <p:to>
                                        <p:strVal val="visible"/>
                                      </p:to>
                                    </p:set>
                                    <p:animEffect transition="in" filter="wipe(left)">
                                      <p:cBhvr>
                                        <p:cTn id="15" dur="500"/>
                                        <p:tgtEl>
                                          <p:spTgt spid="7">
                                            <p:txEl>
                                              <p:pRg st="1" end="1"/>
                                            </p:txEl>
                                          </p:spTgt>
                                        </p:tgtEl>
                                      </p:cBhvr>
                                    </p:animEffect>
                                  </p:childTnLst>
                                </p:cTn>
                              </p:par>
                            </p:childTnLst>
                          </p:cTn>
                        </p:par>
                        <p:par>
                          <p:cTn id="16" fill="hold">
                            <p:stCondLst>
                              <p:cond delay="1500"/>
                            </p:stCondLst>
                            <p:childTnLst>
                              <p:par>
                                <p:cTn id="17" presetID="22" presetClass="entr" presetSubtype="8" fill="hold" nodeType="after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Effect transition="in" filter="wipe(left)">
                                      <p:cBhvr>
                                        <p:cTn id="19" dur="500"/>
                                        <p:tgtEl>
                                          <p:spTgt spid="7">
                                            <p:txEl>
                                              <p:pRg st="2" end="2"/>
                                            </p:txEl>
                                          </p:spTgt>
                                        </p:tgtEl>
                                      </p:cBhvr>
                                    </p:animEffect>
                                  </p:childTnLst>
                                </p:cTn>
                              </p:par>
                            </p:childTnLst>
                          </p:cTn>
                        </p:par>
                        <p:par>
                          <p:cTn id="20" fill="hold">
                            <p:stCondLst>
                              <p:cond delay="2000"/>
                            </p:stCondLst>
                            <p:childTnLst>
                              <p:par>
                                <p:cTn id="21" presetID="22" presetClass="entr" presetSubtype="8" fill="hold" nodeType="afterEffect">
                                  <p:stCondLst>
                                    <p:cond delay="0"/>
                                  </p:stCondLst>
                                  <p:childTnLst>
                                    <p:set>
                                      <p:cBhvr>
                                        <p:cTn id="22" dur="1" fill="hold">
                                          <p:stCondLst>
                                            <p:cond delay="0"/>
                                          </p:stCondLst>
                                        </p:cTn>
                                        <p:tgtEl>
                                          <p:spTgt spid="7">
                                            <p:txEl>
                                              <p:pRg st="3" end="3"/>
                                            </p:txEl>
                                          </p:spTgt>
                                        </p:tgtEl>
                                        <p:attrNameLst>
                                          <p:attrName>style.visibility</p:attrName>
                                        </p:attrNameLst>
                                      </p:cBhvr>
                                      <p:to>
                                        <p:strVal val="visible"/>
                                      </p:to>
                                    </p:set>
                                    <p:animEffect transition="in" filter="wipe(left)">
                                      <p:cBhvr>
                                        <p:cTn id="23" dur="500"/>
                                        <p:tgtEl>
                                          <p:spTgt spid="7">
                                            <p:txEl>
                                              <p:pRg st="3" end="3"/>
                                            </p:txEl>
                                          </p:spTgt>
                                        </p:tgtEl>
                                      </p:cBhvr>
                                    </p:animEffect>
                                  </p:childTnLst>
                                </p:cTn>
                              </p:par>
                            </p:childTnLst>
                          </p:cTn>
                        </p:par>
                        <p:par>
                          <p:cTn id="24" fill="hold">
                            <p:stCondLst>
                              <p:cond delay="2500"/>
                            </p:stCondLst>
                            <p:childTnLst>
                              <p:par>
                                <p:cTn id="25" presetID="22" presetClass="entr" presetSubtype="8" fill="hold"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8"/>
                                        </p:tgtEl>
                                        <p:attrNameLst>
                                          <p:attrName>style.visibility</p:attrName>
                                        </p:attrNameLst>
                                      </p:cBhvr>
                                      <p:to>
                                        <p:strVal val="visible"/>
                                      </p:to>
                                    </p:set>
                                    <p:animEffect transition="in" filter="wipe(up)">
                                      <p:cBhvr>
                                        <p:cTn id="32" dur="500"/>
                                        <p:tgtEl>
                                          <p:spTgt spid="8"/>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par>
                                <p:cTn id="36" presetID="22" presetClass="entr" presetSubtype="8" fill="hold" nodeType="withEffect">
                                  <p:stCondLst>
                                    <p:cond delay="0"/>
                                  </p:stCondLst>
                                  <p:childTnLst>
                                    <p:set>
                                      <p:cBhvr>
                                        <p:cTn id="37" dur="1" fill="hold">
                                          <p:stCondLst>
                                            <p:cond delay="0"/>
                                          </p:stCondLst>
                                        </p:cTn>
                                        <p:tgtEl>
                                          <p:spTgt spid="11">
                                            <p:txEl>
                                              <p:pRg st="0" end="0"/>
                                            </p:txEl>
                                          </p:spTgt>
                                        </p:tgtEl>
                                        <p:attrNameLst>
                                          <p:attrName>style.visibility</p:attrName>
                                        </p:attrNameLst>
                                      </p:cBhvr>
                                      <p:to>
                                        <p:strVal val="visible"/>
                                      </p:to>
                                    </p:set>
                                    <p:animEffect transition="in" filter="wipe(left)">
                                      <p:cBhvr>
                                        <p:cTn id="38" dur="500"/>
                                        <p:tgtEl>
                                          <p:spTgt spid="1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Controlled Latches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latin typeface="Times New Roman" pitchFamily="18" charset="0"/>
                <a:cs typeface="Times New Roman" pitchFamily="18" charset="0"/>
              </a:rPr>
              <a:t>D Latch (</a:t>
            </a:r>
            <a:r>
              <a:rPr lang="en-US" dirty="0">
                <a:solidFill>
                  <a:srgbClr val="996600"/>
                </a:solidFill>
                <a:latin typeface="Times New Roman" pitchFamily="18" charset="0"/>
                <a:cs typeface="Times New Roman" pitchFamily="18" charset="0"/>
              </a:rPr>
              <a:t>D = Data</a:t>
            </a:r>
            <a:r>
              <a:rPr lang="en-US" dirty="0">
                <a:latin typeface="Times New Roman" pitchFamily="18" charset="0"/>
                <a:cs typeface="Times New Roman" pitchFamily="18" charset="0"/>
              </a:rPr>
              <a:t>)</a:t>
            </a:r>
          </a:p>
        </p:txBody>
      </p:sp>
      <p:graphicFrame>
        <p:nvGraphicFramePr>
          <p:cNvPr id="6" name="Group 4"/>
          <p:cNvGraphicFramePr>
            <a:graphicFrameLocks noGrp="1"/>
          </p:cNvGraphicFramePr>
          <p:nvPr>
            <p:extLst>
              <p:ext uri="{D42A27DB-BD31-4B8C-83A1-F6EECF244321}">
                <p14:modId xmlns:p14="http://schemas.microsoft.com/office/powerpoint/2010/main" val="615190476"/>
              </p:ext>
            </p:extLst>
          </p:nvPr>
        </p:nvGraphicFramePr>
        <p:xfrm>
          <a:off x="1873250" y="4291013"/>
          <a:ext cx="2159000" cy="1727200"/>
        </p:xfrm>
        <a:graphic>
          <a:graphicData uri="http://schemas.openxmlformats.org/drawingml/2006/table">
            <a:tbl>
              <a:tblPr/>
              <a:tblGrid>
                <a:gridCol w="1260475">
                  <a:extLst>
                    <a:ext uri="{9D8B030D-6E8A-4147-A177-3AD203B41FA5}">
                      <a16:colId xmlns:a16="http://schemas.microsoft.com/office/drawing/2014/main" val="20000"/>
                    </a:ext>
                  </a:extLst>
                </a:gridCol>
                <a:gridCol w="898525">
                  <a:extLst>
                    <a:ext uri="{9D8B030D-6E8A-4147-A177-3AD203B41FA5}">
                      <a16:colId xmlns:a16="http://schemas.microsoft.com/office/drawing/2014/main" val="20001"/>
                    </a:ext>
                  </a:extLst>
                </a:gridCol>
              </a:tblGrid>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C  D</a:t>
                      </a:r>
                      <a:endParaRPr kumimoji="0" lang="en-US" sz="2400" b="1"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Q</a:t>
                      </a:r>
                      <a:endParaRPr kumimoji="0" lang="en-US" sz="2400" b="1"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0  x</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1" i="0" u="none" strike="noStrike" cap="none" normalizeH="0" baseline="-25000" dirty="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1  0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a:ln>
                            <a:noFill/>
                          </a:ln>
                          <a:solidFill>
                            <a:schemeClr val="tx1"/>
                          </a:solidFill>
                          <a:effectLst/>
                          <a:latin typeface="Times New Roman" pitchFamily="18" charset="0"/>
                          <a:cs typeface="Times New Roman" pitchFamily="18" charset="0"/>
                        </a:rPr>
                        <a:t>1  1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1"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3"/>
          <p:cNvSpPr>
            <a:spLocks noChangeArrowheads="1"/>
          </p:cNvSpPr>
          <p:nvPr/>
        </p:nvSpPr>
        <p:spPr bwMode="auto">
          <a:xfrm>
            <a:off x="4104421" y="4689719"/>
            <a:ext cx="1620838"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Set</a:t>
            </a:r>
          </a:p>
        </p:txBody>
      </p:sp>
      <p:graphicFrame>
        <p:nvGraphicFramePr>
          <p:cNvPr id="8" name="Object 33"/>
          <p:cNvGraphicFramePr>
            <a:graphicFrameLocks noChangeAspect="1"/>
          </p:cNvGraphicFramePr>
          <p:nvPr>
            <p:extLst>
              <p:ext uri="{D42A27DB-BD31-4B8C-83A1-F6EECF244321}">
                <p14:modId xmlns:p14="http://schemas.microsoft.com/office/powerpoint/2010/main" val="794548180"/>
              </p:ext>
            </p:extLst>
          </p:nvPr>
        </p:nvGraphicFramePr>
        <p:xfrm>
          <a:off x="1833563" y="1858963"/>
          <a:ext cx="3600450" cy="1719262"/>
        </p:xfrm>
        <a:graphic>
          <a:graphicData uri="http://schemas.openxmlformats.org/presentationml/2006/ole">
            <mc:AlternateContent xmlns:mc="http://schemas.openxmlformats.org/markup-compatibility/2006">
              <mc:Choice xmlns:v="urn:schemas-microsoft-com:vml" Requires="v">
                <p:oleObj name="Visio" r:id="rId2" imgW="1850258" imgH="883920" progId="Visio.Drawing.11">
                  <p:embed/>
                </p:oleObj>
              </mc:Choice>
              <mc:Fallback>
                <p:oleObj name="Visio" r:id="rId2" imgW="1850258" imgH="883920" progId="Visio.Drawing.11">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3563" y="1858963"/>
                        <a:ext cx="3600450" cy="1719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cxnSp>
        <p:nvCxnSpPr>
          <p:cNvPr id="9" name="Straight Connector 8"/>
          <p:cNvCxnSpPr/>
          <p:nvPr/>
        </p:nvCxnSpPr>
        <p:spPr bwMode="auto">
          <a:xfrm rot="10800000">
            <a:off x="884238" y="2114550"/>
            <a:ext cx="1241425"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10" name="Straight Connector 9"/>
          <p:cNvCxnSpPr/>
          <p:nvPr/>
        </p:nvCxnSpPr>
        <p:spPr bwMode="auto">
          <a:xfrm rot="5400000">
            <a:off x="1048543" y="2497932"/>
            <a:ext cx="766763" cy="0"/>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1" name="AutoShape 76" descr="Image result for not gate symbol"/>
          <p:cNvSpPr>
            <a:spLocks noChangeAspect="1" noChangeArrowheads="1"/>
          </p:cNvSpPr>
          <p:nvPr/>
        </p:nvSpPr>
        <p:spPr bwMode="auto">
          <a:xfrm>
            <a:off x="4538663" y="-13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12" name="AutoShape 78" descr="Image result for not gate symbol"/>
          <p:cNvSpPr>
            <a:spLocks noChangeAspect="1" noChangeArrowheads="1"/>
          </p:cNvSpPr>
          <p:nvPr/>
        </p:nvSpPr>
        <p:spPr bwMode="auto">
          <a:xfrm>
            <a:off x="4538663" y="-13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pic>
        <p:nvPicPr>
          <p:cNvPr id="13" name="Picture 80" descr="File:NOT ANSI.sv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6975" y="2693988"/>
            <a:ext cx="47625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14" name="Straight Connector 13"/>
          <p:cNvCxnSpPr/>
          <p:nvPr/>
        </p:nvCxnSpPr>
        <p:spPr bwMode="auto">
          <a:xfrm flipV="1">
            <a:off x="1436688" y="3392488"/>
            <a:ext cx="798512" cy="4762"/>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15" name="TextBox 81"/>
          <p:cNvSpPr txBox="1">
            <a:spLocks noChangeArrowheads="1"/>
          </p:cNvSpPr>
          <p:nvPr/>
        </p:nvSpPr>
        <p:spPr bwMode="auto">
          <a:xfrm>
            <a:off x="555625" y="1931988"/>
            <a:ext cx="4381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b="1"/>
              <a:t>D</a:t>
            </a:r>
          </a:p>
        </p:txBody>
      </p:sp>
      <p:sp>
        <p:nvSpPr>
          <p:cNvPr id="16" name="Rectangle 66"/>
          <p:cNvSpPr>
            <a:spLocks noChangeArrowheads="1"/>
          </p:cNvSpPr>
          <p:nvPr/>
        </p:nvSpPr>
        <p:spPr bwMode="auto">
          <a:xfrm>
            <a:off x="1249363" y="1749425"/>
            <a:ext cx="3797300" cy="2076450"/>
          </a:xfrm>
          <a:prstGeom prst="rect">
            <a:avLst/>
          </a:prstGeom>
          <a:noFill/>
          <a:ln w="28575" algn="ctr">
            <a:solidFill>
              <a:schemeClr val="tx1"/>
            </a:solidFill>
            <a:prstDash val="sysDash"/>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17" name="Group 3"/>
          <p:cNvGrpSpPr>
            <a:grpSpLocks/>
          </p:cNvGrpSpPr>
          <p:nvPr/>
        </p:nvGrpSpPr>
        <p:grpSpPr bwMode="auto">
          <a:xfrm>
            <a:off x="6361113" y="2078038"/>
            <a:ext cx="1619250" cy="1439862"/>
            <a:chOff x="4467" y="913"/>
            <a:chExt cx="1020" cy="907"/>
          </a:xfrm>
          <a:solidFill>
            <a:schemeClr val="bg1"/>
          </a:solidFill>
        </p:grpSpPr>
        <p:sp>
          <p:nvSpPr>
            <p:cNvPr id="18" name="Rectangle 4"/>
            <p:cNvSpPr>
              <a:spLocks noChangeArrowheads="1"/>
            </p:cNvSpPr>
            <p:nvPr/>
          </p:nvSpPr>
          <p:spPr bwMode="auto">
            <a:xfrm>
              <a:off x="4694" y="913"/>
              <a:ext cx="567" cy="907"/>
            </a:xfrm>
            <a:prstGeom prst="rect">
              <a:avLst/>
            </a:prstGeom>
            <a:grp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19" name="Rectangle 5"/>
            <p:cNvSpPr>
              <a:spLocks noChangeArrowheads="1"/>
            </p:cNvSpPr>
            <p:nvPr/>
          </p:nvSpPr>
          <p:spPr bwMode="auto">
            <a:xfrm>
              <a:off x="4694" y="1026"/>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D</a:t>
              </a:r>
            </a:p>
          </p:txBody>
        </p:sp>
        <p:sp>
          <p:nvSpPr>
            <p:cNvPr id="20" name="Line 6"/>
            <p:cNvSpPr>
              <a:spLocks noChangeShapeType="1"/>
            </p:cNvSpPr>
            <p:nvPr/>
          </p:nvSpPr>
          <p:spPr bwMode="auto">
            <a:xfrm>
              <a:off x="4694" y="1480"/>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21" name="Line 7"/>
            <p:cNvSpPr>
              <a:spLocks noChangeShapeType="1"/>
            </p:cNvSpPr>
            <p:nvPr/>
          </p:nvSpPr>
          <p:spPr bwMode="auto">
            <a:xfrm flipH="1">
              <a:off x="4694" y="1593"/>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22" name="Line 8"/>
            <p:cNvSpPr>
              <a:spLocks noChangeShapeType="1"/>
            </p:cNvSpPr>
            <p:nvPr/>
          </p:nvSpPr>
          <p:spPr bwMode="auto">
            <a:xfrm flipH="1">
              <a:off x="4467" y="1139"/>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23" name="Line 9"/>
            <p:cNvSpPr>
              <a:spLocks noChangeShapeType="1"/>
            </p:cNvSpPr>
            <p:nvPr/>
          </p:nvSpPr>
          <p:spPr bwMode="auto">
            <a:xfrm flipH="1">
              <a:off x="4467" y="1593"/>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24" name="Line 10"/>
            <p:cNvSpPr>
              <a:spLocks noChangeShapeType="1"/>
            </p:cNvSpPr>
            <p:nvPr/>
          </p:nvSpPr>
          <p:spPr bwMode="auto">
            <a:xfrm flipH="1">
              <a:off x="5261" y="1139"/>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25" name="Line 11"/>
            <p:cNvSpPr>
              <a:spLocks noChangeShapeType="1"/>
            </p:cNvSpPr>
            <p:nvPr/>
          </p:nvSpPr>
          <p:spPr bwMode="auto">
            <a:xfrm flipH="1">
              <a:off x="5261" y="1593"/>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26" name="Rectangle 12"/>
            <p:cNvSpPr>
              <a:spLocks noChangeArrowheads="1"/>
            </p:cNvSpPr>
            <p:nvPr/>
          </p:nvSpPr>
          <p:spPr bwMode="auto">
            <a:xfrm>
              <a:off x="5034" y="1026"/>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27" name="Oval 13"/>
            <p:cNvSpPr>
              <a:spLocks noChangeAspect="1" noChangeArrowheads="1"/>
            </p:cNvSpPr>
            <p:nvPr/>
          </p:nvSpPr>
          <p:spPr bwMode="auto">
            <a:xfrm>
              <a:off x="5261" y="1551"/>
              <a:ext cx="79" cy="79"/>
            </a:xfrm>
            <a:prstGeom prst="ellipse">
              <a:avLst/>
            </a:prstGeom>
            <a:grp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28" name="Group 14"/>
            <p:cNvGrpSpPr>
              <a:grpSpLocks/>
            </p:cNvGrpSpPr>
            <p:nvPr/>
          </p:nvGrpSpPr>
          <p:grpSpPr bwMode="auto">
            <a:xfrm>
              <a:off x="5034" y="1492"/>
              <a:ext cx="227" cy="214"/>
              <a:chOff x="5034" y="1492"/>
              <a:chExt cx="227" cy="214"/>
            </a:xfrm>
            <a:grpFill/>
          </p:grpSpPr>
          <p:sp>
            <p:nvSpPr>
              <p:cNvPr id="29" name="Rectangle 15"/>
              <p:cNvSpPr>
                <a:spLocks noChangeArrowheads="1"/>
              </p:cNvSpPr>
              <p:nvPr/>
            </p:nvSpPr>
            <p:spPr bwMode="auto">
              <a:xfrm>
                <a:off x="5034" y="1499"/>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30" name="Line 16"/>
              <p:cNvSpPr>
                <a:spLocks noChangeShapeType="1"/>
              </p:cNvSpPr>
              <p:nvPr/>
            </p:nvSpPr>
            <p:spPr bwMode="auto">
              <a:xfrm flipH="1">
                <a:off x="5099" y="1492"/>
                <a:ext cx="114" cy="0"/>
              </a:xfrm>
              <a:prstGeom prst="line">
                <a:avLst/>
              </a:prstGeom>
              <a:grpFill/>
              <a:ln w="38100">
                <a:solidFill>
                  <a:schemeClr val="accent2"/>
                </a:solidFill>
                <a:round/>
                <a:headEnd/>
                <a:tailEnd/>
              </a:ln>
            </p:spPr>
            <p:txBody>
              <a:bodyPr lIns="0" tIns="0" rIns="0" bIns="0" anchor="ctr">
                <a:spAutoFit/>
              </a:bodyPr>
              <a:lstStyle/>
              <a:p>
                <a:endParaRPr lang="en-US"/>
              </a:p>
            </p:txBody>
          </p:sp>
        </p:grpSp>
      </p:grpSp>
      <p:cxnSp>
        <p:nvCxnSpPr>
          <p:cNvPr id="31" name="Straight Connector 30"/>
          <p:cNvCxnSpPr/>
          <p:nvPr/>
        </p:nvCxnSpPr>
        <p:spPr bwMode="auto">
          <a:xfrm rot="10800000">
            <a:off x="993775" y="2749550"/>
            <a:ext cx="1241425" cy="1588"/>
          </a:xfrm>
          <a:prstGeom prst="line">
            <a:avLst/>
          </a:prstGeom>
          <a:ln>
            <a:headEnd type="none" w="med" len="med"/>
            <a:tailEnd type="none" w="med" len="med"/>
          </a:ln>
        </p:spPr>
        <p:style>
          <a:lnRef idx="2">
            <a:schemeClr val="dk1"/>
          </a:lnRef>
          <a:fillRef idx="0">
            <a:schemeClr val="dk1"/>
          </a:fillRef>
          <a:effectRef idx="1">
            <a:schemeClr val="dk1"/>
          </a:effectRef>
          <a:fontRef idx="minor">
            <a:schemeClr val="tx1"/>
          </a:fontRef>
        </p:style>
      </p:cxnSp>
      <p:sp>
        <p:nvSpPr>
          <p:cNvPr id="32" name="TextBox 81"/>
          <p:cNvSpPr txBox="1">
            <a:spLocks noChangeArrowheads="1"/>
          </p:cNvSpPr>
          <p:nvPr/>
        </p:nvSpPr>
        <p:spPr bwMode="auto">
          <a:xfrm>
            <a:off x="519113" y="2589213"/>
            <a:ext cx="438150" cy="341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b="1"/>
              <a:t>C</a:t>
            </a:r>
          </a:p>
        </p:txBody>
      </p:sp>
    </p:spTree>
    <p:extLst>
      <p:ext uri="{BB962C8B-B14F-4D97-AF65-F5344CB8AC3E}">
        <p14:creationId xmlns:p14="http://schemas.microsoft.com/office/powerpoint/2010/main" val="315179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par>
                          <p:cTn id="17" fill="hold">
                            <p:stCondLst>
                              <p:cond delay="1000"/>
                            </p:stCondLst>
                            <p:childTnLst>
                              <p:par>
                                <p:cTn id="18" presetID="22" presetClass="entr" presetSubtype="8" fill="hold" nodeType="after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wipe(left)">
                                      <p:cBhvr>
                                        <p:cTn id="20" dur="500"/>
                                        <p:tgtEl>
                                          <p:spTgt spid="8"/>
                                        </p:tgtEl>
                                      </p:cBhvr>
                                    </p:animEffect>
                                  </p:childTnLst>
                                </p:cTn>
                              </p:par>
                            </p:childTnLst>
                          </p:cTn>
                        </p:par>
                        <p:par>
                          <p:cTn id="21" fill="hold">
                            <p:stCondLst>
                              <p:cond delay="1500"/>
                            </p:stCondLst>
                            <p:childTnLst>
                              <p:par>
                                <p:cTn id="22" presetID="22" presetClass="entr" presetSubtype="8" fill="hold"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wipe(left)">
                                      <p:cBhvr>
                                        <p:cTn id="24"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title"/>
          </p:nvPr>
        </p:nvSpPr>
        <p:spPr>
          <a:xfrm>
            <a:off x="971550" y="188913"/>
            <a:ext cx="7921625" cy="474662"/>
          </a:xfrm>
        </p:spPr>
        <p:txBody>
          <a:bodyPr>
            <a:normAutofit fontScale="90000"/>
          </a:bodyPr>
          <a:lstStyle/>
          <a:p>
            <a:pPr>
              <a:defRPr/>
            </a:pPr>
            <a:r>
              <a:rPr lang="en-US" dirty="0">
                <a:latin typeface="Times New Roman" pitchFamily="18" charset="0"/>
                <a:cs typeface="Times New Roman" pitchFamily="18" charset="0"/>
              </a:rPr>
              <a:t>Controlled Latches</a:t>
            </a:r>
          </a:p>
        </p:txBody>
      </p:sp>
      <p:sp>
        <p:nvSpPr>
          <p:cNvPr id="5" name="Rectangle 3"/>
          <p:cNvSpPr txBox="1">
            <a:spLocks noChangeArrowheads="1"/>
          </p:cNvSpPr>
          <p:nvPr/>
        </p:nvSpPr>
        <p:spPr>
          <a:xfrm>
            <a:off x="611188" y="1089025"/>
            <a:ext cx="8280400" cy="4778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i="1" dirty="0">
                <a:latin typeface="Times New Roman" pitchFamily="18" charset="0"/>
                <a:cs typeface="Times New Roman" pitchFamily="18" charset="0"/>
              </a:rPr>
              <a:t>D</a:t>
            </a:r>
            <a:r>
              <a:rPr lang="en-US" dirty="0">
                <a:latin typeface="Times New Roman" pitchFamily="18" charset="0"/>
                <a:cs typeface="Times New Roman" pitchFamily="18" charset="0"/>
              </a:rPr>
              <a:t> Latch (</a:t>
            </a:r>
            <a:r>
              <a:rPr lang="en-US" i="1" dirty="0">
                <a:solidFill>
                  <a:srgbClr val="996600"/>
                </a:solidFill>
                <a:latin typeface="Times New Roman" pitchFamily="18" charset="0"/>
                <a:cs typeface="Times New Roman" pitchFamily="18" charset="0"/>
              </a:rPr>
              <a:t>D</a:t>
            </a:r>
            <a:r>
              <a:rPr lang="en-US" dirty="0">
                <a:solidFill>
                  <a:srgbClr val="996600"/>
                </a:solidFill>
                <a:latin typeface="Times New Roman" pitchFamily="18" charset="0"/>
                <a:cs typeface="Times New Roman" pitchFamily="18" charset="0"/>
              </a:rPr>
              <a:t> = </a:t>
            </a:r>
            <a:r>
              <a:rPr lang="en-US" i="1" dirty="0">
                <a:solidFill>
                  <a:srgbClr val="996600"/>
                </a:solidFill>
                <a:latin typeface="Times New Roman" pitchFamily="18" charset="0"/>
                <a:cs typeface="Times New Roman" pitchFamily="18" charset="0"/>
              </a:rPr>
              <a:t>Data</a:t>
            </a:r>
            <a:r>
              <a:rPr lang="en-US" dirty="0">
                <a:latin typeface="Times New Roman" pitchFamily="18" charset="0"/>
                <a:cs typeface="Times New Roman" pitchFamily="18" charset="0"/>
              </a:rPr>
              <a:t>)</a:t>
            </a:r>
          </a:p>
        </p:txBody>
      </p:sp>
      <p:graphicFrame>
        <p:nvGraphicFramePr>
          <p:cNvPr id="6" name="Group 4"/>
          <p:cNvGraphicFramePr>
            <a:graphicFrameLocks noGrp="1"/>
          </p:cNvGraphicFramePr>
          <p:nvPr>
            <p:extLst>
              <p:ext uri="{D42A27DB-BD31-4B8C-83A1-F6EECF244321}">
                <p14:modId xmlns:p14="http://schemas.microsoft.com/office/powerpoint/2010/main" val="3017277530"/>
              </p:ext>
            </p:extLst>
          </p:nvPr>
        </p:nvGraphicFramePr>
        <p:xfrm>
          <a:off x="1873250" y="4291013"/>
          <a:ext cx="2159000" cy="1727200"/>
        </p:xfrm>
        <a:graphic>
          <a:graphicData uri="http://schemas.openxmlformats.org/drawingml/2006/table">
            <a:tbl>
              <a:tblPr/>
              <a:tblGrid>
                <a:gridCol w="1260475">
                  <a:extLst>
                    <a:ext uri="{9D8B030D-6E8A-4147-A177-3AD203B41FA5}">
                      <a16:colId xmlns:a16="http://schemas.microsoft.com/office/drawing/2014/main" val="20000"/>
                    </a:ext>
                  </a:extLst>
                </a:gridCol>
                <a:gridCol w="898525">
                  <a:extLst>
                    <a:ext uri="{9D8B030D-6E8A-4147-A177-3AD203B41FA5}">
                      <a16:colId xmlns:a16="http://schemas.microsoft.com/office/drawing/2014/main" val="20001"/>
                    </a:ext>
                  </a:extLst>
                </a:gridCol>
              </a:tblGrid>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C  D</a:t>
                      </a:r>
                      <a:endParaRPr kumimoji="0" lang="en-US" sz="2400" b="0" i="1" u="none" strike="noStrike" cap="none" normalizeH="0" baseline="-25000" dirty="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a:ln>
                            <a:noFill/>
                          </a:ln>
                          <a:solidFill>
                            <a:schemeClr val="tx1"/>
                          </a:solidFill>
                          <a:effectLst/>
                          <a:latin typeface="Times New Roman" pitchFamily="18" charset="0"/>
                          <a:cs typeface="Times New Roman" pitchFamily="18" charset="0"/>
                        </a:rPr>
                        <a:t>Q</a:t>
                      </a:r>
                      <a:endParaRPr kumimoji="0" lang="en-US" sz="2400" b="0" i="1" u="none" strike="noStrike" cap="none" normalizeH="0" baseline="-25000">
                        <a:ln>
                          <a:noFill/>
                        </a:ln>
                        <a:solidFill>
                          <a:schemeClr val="tx1"/>
                        </a:solidFill>
                        <a:effectLst/>
                        <a:latin typeface="Times New Roman" pitchFamily="18" charset="0"/>
                        <a:cs typeface="Times New Roman" pitchFamily="18" charset="0"/>
                      </a:endParaRP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a:noFill/>
                    </a:lnTlToBr>
                    <a:lnBlToTr>
                      <a:noFill/>
                    </a:lnBlToTr>
                    <a:solidFill>
                      <a:schemeClr val="bg2"/>
                    </a:solidFill>
                  </a:tcPr>
                </a:tc>
                <a:extLst>
                  <a:ext uri="{0D108BD9-81ED-4DB2-BD59-A6C34878D82A}">
                    <a16:rowId xmlns:a16="http://schemas.microsoft.com/office/drawing/2014/main" val="10000"/>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  x</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1" u="none" strike="noStrike" cap="none" normalizeH="0" baseline="0" dirty="0">
                          <a:ln>
                            <a:noFill/>
                          </a:ln>
                          <a:solidFill>
                            <a:schemeClr val="tx1"/>
                          </a:solidFill>
                          <a:effectLst/>
                          <a:latin typeface="Times New Roman" pitchFamily="18" charset="0"/>
                          <a:cs typeface="Times New Roman" pitchFamily="18" charset="0"/>
                        </a:rPr>
                        <a:t>Q</a:t>
                      </a:r>
                      <a:r>
                        <a:rPr kumimoji="0" lang="en-US" sz="2400" b="0" i="0" u="none" strike="noStrike" cap="none" normalizeH="0" baseline="-25000" dirty="0">
                          <a:ln>
                            <a:noFill/>
                          </a:ln>
                          <a:solidFill>
                            <a:schemeClr val="tx1"/>
                          </a:solidFill>
                          <a:effectLst/>
                          <a:latin typeface="Times New Roman" pitchFamily="18" charset="0"/>
                          <a:cs typeface="Times New Roman" pitchFamily="18" charset="0"/>
                        </a:rPr>
                        <a:t>0</a:t>
                      </a:r>
                    </a:p>
                  </a:txBody>
                  <a:tcPr marL="0" marR="0" marT="0" marB="0"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1  0</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0</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31800">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a:ln>
                            <a:noFill/>
                          </a:ln>
                          <a:solidFill>
                            <a:schemeClr val="tx1"/>
                          </a:solidFill>
                          <a:effectLst/>
                          <a:latin typeface="Times New Roman" pitchFamily="18" charset="0"/>
                          <a:cs typeface="Times New Roman" pitchFamily="18" charset="0"/>
                        </a:rPr>
                        <a:t>1  1</a:t>
                      </a:r>
                    </a:p>
                  </a:txBody>
                  <a:tcPr marL="0" marR="0" marT="0" marB="0" anchor="ctr" horzOverflow="overflow">
                    <a:lnL w="28575"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50000"/>
                        </a:spcBef>
                        <a:spcAft>
                          <a:spcPct val="0"/>
                        </a:spcAft>
                        <a:buClr>
                          <a:srgbClr val="CC3300"/>
                        </a:buClr>
                        <a:buSzPct val="100000"/>
                        <a:buFont typeface="Wingdings" pitchFamily="2" charset="2"/>
                        <a:buNone/>
                        <a:tabLst/>
                      </a:pPr>
                      <a:r>
                        <a:rPr kumimoji="0" lang="en-US" sz="2400" b="0" i="0" u="none" strike="noStrike" cap="none" normalizeH="0" baseline="0" dirty="0">
                          <a:ln>
                            <a:noFill/>
                          </a:ln>
                          <a:solidFill>
                            <a:schemeClr val="tx1"/>
                          </a:solidFill>
                          <a:effectLst/>
                          <a:latin typeface="Times New Roman" pitchFamily="18" charset="0"/>
                          <a:cs typeface="Times New Roman" pitchFamily="18" charset="0"/>
                        </a:rPr>
                        <a:t>1</a:t>
                      </a:r>
                    </a:p>
                  </a:txBody>
                  <a:tcPr marL="0" marR="0" marT="0" marB="0" anchor="ctr" horzOverflow="overflow">
                    <a:lnL w="381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7" name="Rectangle 23"/>
          <p:cNvSpPr>
            <a:spLocks noChangeArrowheads="1"/>
          </p:cNvSpPr>
          <p:nvPr/>
        </p:nvSpPr>
        <p:spPr bwMode="auto">
          <a:xfrm>
            <a:off x="4078653" y="4689474"/>
            <a:ext cx="1620838" cy="1329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nSpc>
                <a:spcPct val="120000"/>
              </a:lnSpc>
              <a:spcBef>
                <a:spcPct val="0"/>
              </a:spcBef>
            </a:pPr>
            <a:r>
              <a:rPr lang="en-US" sz="2400" dirty="0">
                <a:latin typeface="Times New Roman" panose="02020603050405020304" pitchFamily="18" charset="0"/>
                <a:cs typeface="Times New Roman" panose="02020603050405020304" pitchFamily="18" charset="0"/>
              </a:rPr>
              <a:t>No change</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Reset</a:t>
            </a:r>
          </a:p>
          <a:p>
            <a:pPr>
              <a:lnSpc>
                <a:spcPct val="120000"/>
              </a:lnSpc>
              <a:spcBef>
                <a:spcPct val="0"/>
              </a:spcBef>
            </a:pPr>
            <a:r>
              <a:rPr lang="en-US" sz="2400" dirty="0">
                <a:latin typeface="Times New Roman" panose="02020603050405020304" pitchFamily="18" charset="0"/>
                <a:cs typeface="Times New Roman" panose="02020603050405020304" pitchFamily="18" charset="0"/>
              </a:rPr>
              <a:t>Set</a:t>
            </a:r>
          </a:p>
        </p:txBody>
      </p:sp>
      <p:sp>
        <p:nvSpPr>
          <p:cNvPr id="8" name="Line 25"/>
          <p:cNvSpPr>
            <a:spLocks noChangeShapeType="1"/>
          </p:cNvSpPr>
          <p:nvPr/>
        </p:nvSpPr>
        <p:spPr bwMode="auto">
          <a:xfrm>
            <a:off x="6372225" y="2168525"/>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9" name="Line 26"/>
          <p:cNvSpPr>
            <a:spLocks noChangeShapeType="1"/>
          </p:cNvSpPr>
          <p:nvPr/>
        </p:nvSpPr>
        <p:spPr bwMode="auto">
          <a:xfrm rot="16200000">
            <a:off x="6552407"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0" name="Line 27"/>
          <p:cNvSpPr>
            <a:spLocks noChangeShapeType="1"/>
          </p:cNvSpPr>
          <p:nvPr/>
        </p:nvSpPr>
        <p:spPr bwMode="auto">
          <a:xfrm>
            <a:off x="6732588" y="1808163"/>
            <a:ext cx="36036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1" name="Line 28"/>
          <p:cNvSpPr>
            <a:spLocks noChangeShapeType="1"/>
          </p:cNvSpPr>
          <p:nvPr/>
        </p:nvSpPr>
        <p:spPr bwMode="auto">
          <a:xfrm rot="16200000">
            <a:off x="6912769"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2" name="Line 29"/>
          <p:cNvSpPr>
            <a:spLocks noChangeShapeType="1"/>
          </p:cNvSpPr>
          <p:nvPr/>
        </p:nvSpPr>
        <p:spPr bwMode="auto">
          <a:xfrm>
            <a:off x="7092950" y="2168525"/>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3" name="Line 30"/>
          <p:cNvSpPr>
            <a:spLocks noChangeShapeType="1"/>
          </p:cNvSpPr>
          <p:nvPr/>
        </p:nvSpPr>
        <p:spPr bwMode="auto">
          <a:xfrm rot="16200000">
            <a:off x="7273132"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4" name="Line 31"/>
          <p:cNvSpPr>
            <a:spLocks noChangeShapeType="1"/>
          </p:cNvSpPr>
          <p:nvPr/>
        </p:nvSpPr>
        <p:spPr bwMode="auto">
          <a:xfrm>
            <a:off x="7453313" y="1808163"/>
            <a:ext cx="36036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5" name="Line 32"/>
          <p:cNvSpPr>
            <a:spLocks noChangeShapeType="1"/>
          </p:cNvSpPr>
          <p:nvPr/>
        </p:nvSpPr>
        <p:spPr bwMode="auto">
          <a:xfrm rot="16200000">
            <a:off x="7633494"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6" name="Line 33"/>
          <p:cNvSpPr>
            <a:spLocks noChangeShapeType="1"/>
          </p:cNvSpPr>
          <p:nvPr/>
        </p:nvSpPr>
        <p:spPr bwMode="auto">
          <a:xfrm>
            <a:off x="7813675" y="2168525"/>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7" name="Line 34"/>
          <p:cNvSpPr>
            <a:spLocks noChangeShapeType="1"/>
          </p:cNvSpPr>
          <p:nvPr/>
        </p:nvSpPr>
        <p:spPr bwMode="auto">
          <a:xfrm rot="16200000">
            <a:off x="7993857"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8" name="Line 35"/>
          <p:cNvSpPr>
            <a:spLocks noChangeShapeType="1"/>
          </p:cNvSpPr>
          <p:nvPr/>
        </p:nvSpPr>
        <p:spPr bwMode="auto">
          <a:xfrm>
            <a:off x="8174038" y="1808163"/>
            <a:ext cx="360362" cy="0"/>
          </a:xfrm>
          <a:prstGeom prst="line">
            <a:avLst/>
          </a:prstGeom>
          <a:noFill/>
          <a:ln w="38100">
            <a:solidFill>
              <a:schemeClr val="accent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19" name="Line 36"/>
          <p:cNvSpPr>
            <a:spLocks noChangeShapeType="1"/>
          </p:cNvSpPr>
          <p:nvPr/>
        </p:nvSpPr>
        <p:spPr bwMode="auto">
          <a:xfrm rot="16200000">
            <a:off x="8354219" y="1988344"/>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0" name="Line 37"/>
          <p:cNvSpPr>
            <a:spLocks noChangeShapeType="1"/>
          </p:cNvSpPr>
          <p:nvPr/>
        </p:nvSpPr>
        <p:spPr bwMode="auto">
          <a:xfrm>
            <a:off x="8532813" y="2168525"/>
            <a:ext cx="360362"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1" name="Rectangle 38"/>
          <p:cNvSpPr>
            <a:spLocks noChangeArrowheads="1"/>
          </p:cNvSpPr>
          <p:nvPr/>
        </p:nvSpPr>
        <p:spPr bwMode="auto">
          <a:xfrm>
            <a:off x="6011863" y="1808163"/>
            <a:ext cx="2032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latin typeface="Times New Roman" panose="02020603050405020304" pitchFamily="18" charset="0"/>
                <a:cs typeface="Times New Roman" panose="02020603050405020304" pitchFamily="18" charset="0"/>
              </a:rPr>
              <a:t>C</a:t>
            </a:r>
          </a:p>
        </p:txBody>
      </p:sp>
      <p:sp>
        <p:nvSpPr>
          <p:cNvPr id="22" name="Rectangle 39"/>
          <p:cNvSpPr>
            <a:spLocks noChangeArrowheads="1"/>
          </p:cNvSpPr>
          <p:nvPr/>
        </p:nvSpPr>
        <p:spPr bwMode="auto">
          <a:xfrm>
            <a:off x="6372225" y="1268413"/>
            <a:ext cx="2339975"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Timing Diagram</a:t>
            </a:r>
          </a:p>
        </p:txBody>
      </p:sp>
      <p:sp>
        <p:nvSpPr>
          <p:cNvPr id="23" name="Rectangle 40"/>
          <p:cNvSpPr>
            <a:spLocks noChangeArrowheads="1"/>
          </p:cNvSpPr>
          <p:nvPr/>
        </p:nvSpPr>
        <p:spPr bwMode="auto">
          <a:xfrm>
            <a:off x="6011863" y="2528888"/>
            <a:ext cx="220662"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D</a:t>
            </a:r>
          </a:p>
        </p:txBody>
      </p:sp>
      <p:sp>
        <p:nvSpPr>
          <p:cNvPr id="24" name="Line 41"/>
          <p:cNvSpPr>
            <a:spLocks noChangeShapeType="1"/>
          </p:cNvSpPr>
          <p:nvPr/>
        </p:nvSpPr>
        <p:spPr bwMode="auto">
          <a:xfrm>
            <a:off x="6372225" y="2889250"/>
            <a:ext cx="1793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5" name="Line 42"/>
          <p:cNvSpPr>
            <a:spLocks noChangeShapeType="1"/>
          </p:cNvSpPr>
          <p:nvPr/>
        </p:nvSpPr>
        <p:spPr bwMode="auto">
          <a:xfrm rot="16200000">
            <a:off x="6371432"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6" name="Line 43"/>
          <p:cNvSpPr>
            <a:spLocks noChangeShapeType="1"/>
          </p:cNvSpPr>
          <p:nvPr/>
        </p:nvSpPr>
        <p:spPr bwMode="auto">
          <a:xfrm>
            <a:off x="6551613" y="2528888"/>
            <a:ext cx="720725"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7" name="Line 44"/>
          <p:cNvSpPr>
            <a:spLocks noChangeShapeType="1"/>
          </p:cNvSpPr>
          <p:nvPr/>
        </p:nvSpPr>
        <p:spPr bwMode="auto">
          <a:xfrm rot="16200000">
            <a:off x="7092157"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28" name="Line 45"/>
          <p:cNvSpPr>
            <a:spLocks noChangeShapeType="1"/>
          </p:cNvSpPr>
          <p:nvPr/>
        </p:nvSpPr>
        <p:spPr bwMode="auto">
          <a:xfrm>
            <a:off x="7272338" y="2889250"/>
            <a:ext cx="7207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29" name="Line 46"/>
          <p:cNvSpPr>
            <a:spLocks noChangeShapeType="1"/>
          </p:cNvSpPr>
          <p:nvPr/>
        </p:nvSpPr>
        <p:spPr bwMode="auto">
          <a:xfrm rot="16200000">
            <a:off x="7812882"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0" name="Line 47"/>
          <p:cNvSpPr>
            <a:spLocks noChangeShapeType="1"/>
          </p:cNvSpPr>
          <p:nvPr/>
        </p:nvSpPr>
        <p:spPr bwMode="auto">
          <a:xfrm>
            <a:off x="7993063" y="2528888"/>
            <a:ext cx="720725" cy="0"/>
          </a:xfrm>
          <a:prstGeom prst="line">
            <a:avLst/>
          </a:prstGeom>
          <a:noFill/>
          <a:ln w="38100">
            <a:solidFill>
              <a:srgbClr val="D60093"/>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1" name="Line 48"/>
          <p:cNvSpPr>
            <a:spLocks noChangeShapeType="1"/>
          </p:cNvSpPr>
          <p:nvPr/>
        </p:nvSpPr>
        <p:spPr bwMode="auto">
          <a:xfrm rot="16200000">
            <a:off x="8533607" y="2709069"/>
            <a:ext cx="360362"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2" name="Line 49"/>
          <p:cNvSpPr>
            <a:spLocks noChangeShapeType="1"/>
          </p:cNvSpPr>
          <p:nvPr/>
        </p:nvSpPr>
        <p:spPr bwMode="auto">
          <a:xfrm>
            <a:off x="8712200" y="2889250"/>
            <a:ext cx="179388"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3" name="Rectangle 50"/>
          <p:cNvSpPr>
            <a:spLocks noChangeArrowheads="1"/>
          </p:cNvSpPr>
          <p:nvPr/>
        </p:nvSpPr>
        <p:spPr bwMode="auto">
          <a:xfrm>
            <a:off x="6011863" y="3263900"/>
            <a:ext cx="220662"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Q</a:t>
            </a:r>
          </a:p>
        </p:txBody>
      </p:sp>
      <p:sp>
        <p:nvSpPr>
          <p:cNvPr id="34" name="Line 51"/>
          <p:cNvSpPr>
            <a:spLocks noChangeShapeType="1"/>
          </p:cNvSpPr>
          <p:nvPr/>
        </p:nvSpPr>
        <p:spPr bwMode="auto">
          <a:xfrm>
            <a:off x="6372225" y="3608388"/>
            <a:ext cx="360363"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5" name="Line 52"/>
          <p:cNvSpPr>
            <a:spLocks noChangeShapeType="1"/>
          </p:cNvSpPr>
          <p:nvPr/>
        </p:nvSpPr>
        <p:spPr bwMode="auto">
          <a:xfrm rot="16200000">
            <a:off x="6552406" y="3428207"/>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6" name="Line 53"/>
          <p:cNvSpPr>
            <a:spLocks noChangeShapeType="1"/>
          </p:cNvSpPr>
          <p:nvPr/>
        </p:nvSpPr>
        <p:spPr bwMode="auto">
          <a:xfrm>
            <a:off x="6732588" y="3249613"/>
            <a:ext cx="360362"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7" name="Line 54"/>
          <p:cNvSpPr>
            <a:spLocks noChangeShapeType="1"/>
          </p:cNvSpPr>
          <p:nvPr/>
        </p:nvSpPr>
        <p:spPr bwMode="auto">
          <a:xfrm rot="16200000">
            <a:off x="7271543" y="3428207"/>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38" name="Line 55"/>
          <p:cNvSpPr>
            <a:spLocks noChangeShapeType="1"/>
          </p:cNvSpPr>
          <p:nvPr/>
        </p:nvSpPr>
        <p:spPr bwMode="auto">
          <a:xfrm>
            <a:off x="7451725" y="3608388"/>
            <a:ext cx="720725" cy="0"/>
          </a:xfrm>
          <a:prstGeom prst="line">
            <a:avLst/>
          </a:prstGeom>
          <a:noFill/>
          <a:ln w="38100">
            <a:solidFill>
              <a:schemeClr val="accent2"/>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39" name="Line 56"/>
          <p:cNvSpPr>
            <a:spLocks noChangeShapeType="1"/>
          </p:cNvSpPr>
          <p:nvPr/>
        </p:nvSpPr>
        <p:spPr bwMode="auto">
          <a:xfrm rot="16200000">
            <a:off x="7992268" y="3428207"/>
            <a:ext cx="360363" cy="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0" name="Line 57"/>
          <p:cNvSpPr>
            <a:spLocks noChangeShapeType="1"/>
          </p:cNvSpPr>
          <p:nvPr/>
        </p:nvSpPr>
        <p:spPr bwMode="auto">
          <a:xfrm>
            <a:off x="8172450" y="3249613"/>
            <a:ext cx="719138"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1" name="Line 58"/>
          <p:cNvSpPr>
            <a:spLocks noChangeShapeType="1"/>
          </p:cNvSpPr>
          <p:nvPr/>
        </p:nvSpPr>
        <p:spPr bwMode="auto">
          <a:xfrm flipV="1">
            <a:off x="6372225" y="1808163"/>
            <a:ext cx="0" cy="2160587"/>
          </a:xfrm>
          <a:prstGeom prst="line">
            <a:avLst/>
          </a:prstGeom>
          <a:noFill/>
          <a:ln w="38100">
            <a:solidFill>
              <a:schemeClr val="accent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2" name="Rectangle 59"/>
          <p:cNvSpPr>
            <a:spLocks noChangeArrowheads="1"/>
          </p:cNvSpPr>
          <p:nvPr/>
        </p:nvSpPr>
        <p:spPr bwMode="auto">
          <a:xfrm>
            <a:off x="6311900" y="3968750"/>
            <a:ext cx="84138" cy="328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latin typeface="Times New Roman" panose="02020603050405020304" pitchFamily="18" charset="0"/>
                <a:cs typeface="Times New Roman" panose="02020603050405020304" pitchFamily="18" charset="0"/>
              </a:rPr>
              <a:t>t</a:t>
            </a:r>
          </a:p>
        </p:txBody>
      </p:sp>
      <p:sp>
        <p:nvSpPr>
          <p:cNvPr id="43" name="Line 60"/>
          <p:cNvSpPr>
            <a:spLocks noChangeShapeType="1"/>
          </p:cNvSpPr>
          <p:nvPr/>
        </p:nvSpPr>
        <p:spPr bwMode="auto">
          <a:xfrm>
            <a:off x="7092950" y="3249613"/>
            <a:ext cx="360363" cy="0"/>
          </a:xfrm>
          <a:prstGeom prst="line">
            <a:avLst/>
          </a:prstGeom>
          <a:noFill/>
          <a:ln w="38100">
            <a:solidFill>
              <a:srgbClr val="008000"/>
            </a:solidFill>
            <a:round/>
            <a:headEnd/>
            <a:tailEn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44" name="Line 61"/>
          <p:cNvSpPr>
            <a:spLocks noChangeShapeType="1"/>
          </p:cNvSpPr>
          <p:nvPr/>
        </p:nvSpPr>
        <p:spPr bwMode="auto">
          <a:xfrm flipV="1">
            <a:off x="6732588"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5" name="Line 62"/>
          <p:cNvSpPr>
            <a:spLocks noChangeShapeType="1"/>
          </p:cNvSpPr>
          <p:nvPr/>
        </p:nvSpPr>
        <p:spPr bwMode="auto">
          <a:xfrm flipV="1">
            <a:off x="7092950"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6" name="Line 63"/>
          <p:cNvSpPr>
            <a:spLocks noChangeShapeType="1"/>
          </p:cNvSpPr>
          <p:nvPr/>
        </p:nvSpPr>
        <p:spPr bwMode="auto">
          <a:xfrm flipV="1">
            <a:off x="7453313"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7" name="Line 64"/>
          <p:cNvSpPr>
            <a:spLocks noChangeShapeType="1"/>
          </p:cNvSpPr>
          <p:nvPr/>
        </p:nvSpPr>
        <p:spPr bwMode="auto">
          <a:xfrm flipV="1">
            <a:off x="7813675"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8" name="Line 65"/>
          <p:cNvSpPr>
            <a:spLocks noChangeShapeType="1"/>
          </p:cNvSpPr>
          <p:nvPr/>
        </p:nvSpPr>
        <p:spPr bwMode="auto">
          <a:xfrm flipV="1">
            <a:off x="8174038"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49" name="Line 66"/>
          <p:cNvSpPr>
            <a:spLocks noChangeShapeType="1"/>
          </p:cNvSpPr>
          <p:nvPr/>
        </p:nvSpPr>
        <p:spPr bwMode="auto">
          <a:xfrm flipV="1">
            <a:off x="8534400" y="2168525"/>
            <a:ext cx="0" cy="1800225"/>
          </a:xfrm>
          <a:prstGeom prst="line">
            <a:avLst/>
          </a:prstGeom>
          <a:noFill/>
          <a:ln w="38100" cap="rnd">
            <a:solidFill>
              <a:schemeClr val="tx1"/>
            </a:solidFill>
            <a:prstDash val="sysDot"/>
            <a:round/>
            <a:headEnd/>
            <a:tailEn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0" name="Line 67"/>
          <p:cNvSpPr>
            <a:spLocks noChangeShapeType="1"/>
          </p:cNvSpPr>
          <p:nvPr/>
        </p:nvSpPr>
        <p:spPr bwMode="auto">
          <a:xfrm>
            <a:off x="6732588" y="3889375"/>
            <a:ext cx="360362"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1" name="Line 68"/>
          <p:cNvSpPr>
            <a:spLocks noChangeShapeType="1"/>
          </p:cNvSpPr>
          <p:nvPr/>
        </p:nvSpPr>
        <p:spPr bwMode="auto">
          <a:xfrm>
            <a:off x="7451725" y="3889375"/>
            <a:ext cx="360363"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2" name="Line 69"/>
          <p:cNvSpPr>
            <a:spLocks noChangeShapeType="1"/>
          </p:cNvSpPr>
          <p:nvPr/>
        </p:nvSpPr>
        <p:spPr bwMode="auto">
          <a:xfrm>
            <a:off x="8170863" y="3889375"/>
            <a:ext cx="360362" cy="0"/>
          </a:xfrm>
          <a:prstGeom prst="line">
            <a:avLst/>
          </a:prstGeom>
          <a:noFill/>
          <a:ln w="38100">
            <a:solidFill>
              <a:schemeClr val="accent1"/>
            </a:solidFill>
            <a:round/>
            <a:headEnd type="triangle" w="med" len="med"/>
            <a:tailEnd type="triangle" w="med" len="med"/>
          </a:ln>
          <a:extLst>
            <a:ext uri="{909E8E84-426E-40DD-AFC4-6F175D3DCCD1}">
              <a14:hiddenFill xmlns:a14="http://schemas.microsoft.com/office/drawing/2010/main">
                <a:noFill/>
              </a14:hiddenFill>
            </a:ext>
          </a:extLst>
        </p:spPr>
        <p:txBody>
          <a:bodyPr wrap="none" lIns="0" tIns="0" rIns="0" bIns="0" anchor="ctr">
            <a:spAutoFit/>
          </a:bodyPr>
          <a:lstStyle/>
          <a:p>
            <a:endParaRPr lang="en-US"/>
          </a:p>
        </p:txBody>
      </p:sp>
      <p:sp>
        <p:nvSpPr>
          <p:cNvPr id="53" name="AutoShape 70"/>
          <p:cNvSpPr>
            <a:spLocks noChangeArrowheads="1"/>
          </p:cNvSpPr>
          <p:nvPr/>
        </p:nvSpPr>
        <p:spPr bwMode="auto">
          <a:xfrm>
            <a:off x="6732588" y="4508500"/>
            <a:ext cx="1800225" cy="817245"/>
          </a:xfrm>
          <a:prstGeom prst="roundRect">
            <a:avLst>
              <a:gd name="adj" fmla="val 16667"/>
            </a:avLst>
          </a:prstGeom>
          <a:noFill/>
          <a:ln w="38100" algn="ctr">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dirty="0">
                <a:latin typeface="Times New Roman" panose="02020603050405020304" pitchFamily="18" charset="0"/>
                <a:cs typeface="Times New Roman" panose="02020603050405020304" pitchFamily="18" charset="0"/>
              </a:rPr>
              <a:t>Output may change</a:t>
            </a:r>
          </a:p>
        </p:txBody>
      </p:sp>
      <p:sp>
        <p:nvSpPr>
          <p:cNvPr id="54" name="Freeform 71"/>
          <p:cNvSpPr>
            <a:spLocks/>
          </p:cNvSpPr>
          <p:nvPr/>
        </p:nvSpPr>
        <p:spPr bwMode="auto">
          <a:xfrm>
            <a:off x="6889749" y="3983037"/>
            <a:ext cx="314325" cy="468313"/>
          </a:xfrm>
          <a:custGeom>
            <a:avLst/>
            <a:gdLst>
              <a:gd name="T0" fmla="*/ 2147483647 w 198"/>
              <a:gd name="T1" fmla="*/ 2147483647 h 295"/>
              <a:gd name="T2" fmla="*/ 2147483647 w 198"/>
              <a:gd name="T3" fmla="*/ 2147483647 h 295"/>
              <a:gd name="T4" fmla="*/ 2147483647 w 198"/>
              <a:gd name="T5" fmla="*/ 0 h 295"/>
              <a:gd name="T6" fmla="*/ 0 60000 65536"/>
              <a:gd name="T7" fmla="*/ 0 60000 65536"/>
              <a:gd name="T8" fmla="*/ 0 60000 65536"/>
              <a:gd name="T9" fmla="*/ 0 w 198"/>
              <a:gd name="T10" fmla="*/ 0 h 295"/>
              <a:gd name="T11" fmla="*/ 198 w 198"/>
              <a:gd name="T12" fmla="*/ 295 h 295"/>
            </a:gdLst>
            <a:ahLst/>
            <a:cxnLst>
              <a:cxn ang="T6">
                <a:pos x="T0" y="T1"/>
              </a:cxn>
              <a:cxn ang="T7">
                <a:pos x="T2" y="T3"/>
              </a:cxn>
              <a:cxn ang="T8">
                <a:pos x="T4" y="T5"/>
              </a:cxn>
            </a:cxnLst>
            <a:rect l="T9" t="T10" r="T11" b="T12"/>
            <a:pathLst>
              <a:path w="198" h="295">
                <a:moveTo>
                  <a:pt x="198" y="295"/>
                </a:moveTo>
                <a:cubicBezTo>
                  <a:pt x="170" y="274"/>
                  <a:pt x="62" y="218"/>
                  <a:pt x="31" y="169"/>
                </a:cubicBezTo>
                <a:cubicBezTo>
                  <a:pt x="0" y="120"/>
                  <a:pt x="18" y="35"/>
                  <a:pt x="14"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5" name="Freeform 72"/>
          <p:cNvSpPr>
            <a:spLocks/>
          </p:cNvSpPr>
          <p:nvPr/>
        </p:nvSpPr>
        <p:spPr bwMode="auto">
          <a:xfrm flipH="1">
            <a:off x="8064500" y="3968750"/>
            <a:ext cx="314325" cy="468313"/>
          </a:xfrm>
          <a:custGeom>
            <a:avLst/>
            <a:gdLst>
              <a:gd name="T0" fmla="*/ 2147483647 w 198"/>
              <a:gd name="T1" fmla="*/ 2147483647 h 295"/>
              <a:gd name="T2" fmla="*/ 2147483647 w 198"/>
              <a:gd name="T3" fmla="*/ 2147483647 h 295"/>
              <a:gd name="T4" fmla="*/ 2147483647 w 198"/>
              <a:gd name="T5" fmla="*/ 0 h 295"/>
              <a:gd name="T6" fmla="*/ 0 60000 65536"/>
              <a:gd name="T7" fmla="*/ 0 60000 65536"/>
              <a:gd name="T8" fmla="*/ 0 60000 65536"/>
              <a:gd name="T9" fmla="*/ 0 w 198"/>
              <a:gd name="T10" fmla="*/ 0 h 295"/>
              <a:gd name="T11" fmla="*/ 198 w 198"/>
              <a:gd name="T12" fmla="*/ 295 h 295"/>
            </a:gdLst>
            <a:ahLst/>
            <a:cxnLst>
              <a:cxn ang="T6">
                <a:pos x="T0" y="T1"/>
              </a:cxn>
              <a:cxn ang="T7">
                <a:pos x="T2" y="T3"/>
              </a:cxn>
              <a:cxn ang="T8">
                <a:pos x="T4" y="T5"/>
              </a:cxn>
            </a:cxnLst>
            <a:rect l="T9" t="T10" r="T11" b="T12"/>
            <a:pathLst>
              <a:path w="198" h="295">
                <a:moveTo>
                  <a:pt x="198" y="295"/>
                </a:moveTo>
                <a:cubicBezTo>
                  <a:pt x="170" y="274"/>
                  <a:pt x="62" y="218"/>
                  <a:pt x="31" y="169"/>
                </a:cubicBezTo>
                <a:cubicBezTo>
                  <a:pt x="0" y="120"/>
                  <a:pt x="18" y="35"/>
                  <a:pt x="14" y="0"/>
                </a:cubicBezTo>
              </a:path>
            </a:pathLst>
          </a:custGeom>
          <a:noFill/>
          <a:ln w="38100">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lIns="0" tIns="0" rIns="0" bIns="0" anchor="ctr">
            <a:spAutoFit/>
          </a:bodyPr>
          <a:lstStyle/>
          <a:p>
            <a:endParaRPr lang="en-US"/>
          </a:p>
        </p:txBody>
      </p:sp>
      <p:sp>
        <p:nvSpPr>
          <p:cNvPr id="56" name="Line 73"/>
          <p:cNvSpPr>
            <a:spLocks noChangeShapeType="1"/>
          </p:cNvSpPr>
          <p:nvPr/>
        </p:nvSpPr>
        <p:spPr bwMode="auto">
          <a:xfrm flipV="1">
            <a:off x="7632700" y="3968750"/>
            <a:ext cx="0" cy="482600"/>
          </a:xfrm>
          <a:prstGeom prst="line">
            <a:avLst/>
          </a:prstGeom>
          <a:noFill/>
          <a:ln w="38100">
            <a:solidFill>
              <a:schemeClr val="tx1"/>
            </a:solidFill>
            <a:round/>
            <a:headEnd/>
            <a:tailEnd type="triangle" w="med" len="med"/>
          </a:ln>
          <a:extLst>
            <a:ext uri="{909E8E84-426E-40DD-AFC4-6F175D3DCCD1}">
              <a14:hiddenFill xmlns:a14="http://schemas.microsoft.com/office/drawing/2010/main">
                <a:noFill/>
              </a14:hiddenFill>
            </a:ext>
          </a:extLst>
        </p:spPr>
        <p:txBody>
          <a:bodyPr lIns="0" tIns="0" rIns="0" bIns="0" anchor="ctr">
            <a:spAutoFit/>
          </a:bodyPr>
          <a:lstStyle/>
          <a:p>
            <a:endParaRPr lang="en-US"/>
          </a:p>
        </p:txBody>
      </p:sp>
      <p:sp>
        <p:nvSpPr>
          <p:cNvPr id="57" name="AutoShape 76" descr="Image result for not gate symbol"/>
          <p:cNvSpPr>
            <a:spLocks noChangeAspect="1" noChangeArrowheads="1"/>
          </p:cNvSpPr>
          <p:nvPr/>
        </p:nvSpPr>
        <p:spPr bwMode="auto">
          <a:xfrm>
            <a:off x="4538663" y="-13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58" name="AutoShape 78" descr="Image result for not gate symbol"/>
          <p:cNvSpPr>
            <a:spLocks noChangeAspect="1" noChangeArrowheads="1"/>
          </p:cNvSpPr>
          <p:nvPr/>
        </p:nvSpPr>
        <p:spPr bwMode="auto">
          <a:xfrm>
            <a:off x="4538663" y="-130175"/>
            <a:ext cx="3048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59" name="Group 3"/>
          <p:cNvGrpSpPr>
            <a:grpSpLocks/>
          </p:cNvGrpSpPr>
          <p:nvPr/>
        </p:nvGrpSpPr>
        <p:grpSpPr bwMode="auto">
          <a:xfrm>
            <a:off x="1906588" y="2151063"/>
            <a:ext cx="1619250" cy="1439862"/>
            <a:chOff x="4467" y="913"/>
            <a:chExt cx="1020" cy="907"/>
          </a:xfrm>
          <a:solidFill>
            <a:schemeClr val="bg1"/>
          </a:solidFill>
        </p:grpSpPr>
        <p:sp>
          <p:nvSpPr>
            <p:cNvPr id="60" name="Rectangle 4"/>
            <p:cNvSpPr>
              <a:spLocks noChangeArrowheads="1"/>
            </p:cNvSpPr>
            <p:nvPr/>
          </p:nvSpPr>
          <p:spPr bwMode="auto">
            <a:xfrm>
              <a:off x="4694" y="913"/>
              <a:ext cx="567" cy="907"/>
            </a:xfrm>
            <a:prstGeom prst="rect">
              <a:avLst/>
            </a:prstGeom>
            <a:grpFill/>
            <a:ln w="38100" algn="ctr">
              <a:solidFill>
                <a:schemeClr val="tx1"/>
              </a:solidFill>
              <a:miter lim="800000"/>
              <a:headEnd/>
              <a:tailEnd/>
            </a:ln>
          </p:spPr>
          <p:txBody>
            <a:bodyPr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sp>
          <p:nvSpPr>
            <p:cNvPr id="61" name="Rectangle 5"/>
            <p:cNvSpPr>
              <a:spLocks noChangeArrowheads="1"/>
            </p:cNvSpPr>
            <p:nvPr/>
          </p:nvSpPr>
          <p:spPr bwMode="auto">
            <a:xfrm>
              <a:off x="4694" y="1026"/>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D</a:t>
              </a:r>
            </a:p>
          </p:txBody>
        </p:sp>
        <p:sp>
          <p:nvSpPr>
            <p:cNvPr id="62" name="Line 6"/>
            <p:cNvSpPr>
              <a:spLocks noChangeShapeType="1"/>
            </p:cNvSpPr>
            <p:nvPr/>
          </p:nvSpPr>
          <p:spPr bwMode="auto">
            <a:xfrm>
              <a:off x="4694" y="1480"/>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63" name="Line 7"/>
            <p:cNvSpPr>
              <a:spLocks noChangeShapeType="1"/>
            </p:cNvSpPr>
            <p:nvPr/>
          </p:nvSpPr>
          <p:spPr bwMode="auto">
            <a:xfrm flipH="1">
              <a:off x="4694" y="1593"/>
              <a:ext cx="113" cy="113"/>
            </a:xfrm>
            <a:prstGeom prst="line">
              <a:avLst/>
            </a:prstGeom>
            <a:grpFill/>
            <a:ln w="38100">
              <a:solidFill>
                <a:schemeClr val="tx1"/>
              </a:solidFill>
              <a:round/>
              <a:headEnd/>
              <a:tailEnd/>
            </a:ln>
          </p:spPr>
          <p:txBody>
            <a:bodyPr wrap="none" lIns="0" tIns="0" rIns="0" bIns="0" anchor="ctr">
              <a:spAutoFit/>
            </a:bodyPr>
            <a:lstStyle/>
            <a:p>
              <a:endParaRPr lang="en-US"/>
            </a:p>
          </p:txBody>
        </p:sp>
        <p:sp>
          <p:nvSpPr>
            <p:cNvPr id="64" name="Line 8"/>
            <p:cNvSpPr>
              <a:spLocks noChangeShapeType="1"/>
            </p:cNvSpPr>
            <p:nvPr/>
          </p:nvSpPr>
          <p:spPr bwMode="auto">
            <a:xfrm flipH="1">
              <a:off x="4467" y="1139"/>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65" name="Line 9"/>
            <p:cNvSpPr>
              <a:spLocks noChangeShapeType="1"/>
            </p:cNvSpPr>
            <p:nvPr/>
          </p:nvSpPr>
          <p:spPr bwMode="auto">
            <a:xfrm flipH="1">
              <a:off x="4467" y="1593"/>
              <a:ext cx="227"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66" name="Line 10"/>
            <p:cNvSpPr>
              <a:spLocks noChangeShapeType="1"/>
            </p:cNvSpPr>
            <p:nvPr/>
          </p:nvSpPr>
          <p:spPr bwMode="auto">
            <a:xfrm flipH="1">
              <a:off x="5261" y="1139"/>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67" name="Line 11"/>
            <p:cNvSpPr>
              <a:spLocks noChangeShapeType="1"/>
            </p:cNvSpPr>
            <p:nvPr/>
          </p:nvSpPr>
          <p:spPr bwMode="auto">
            <a:xfrm flipH="1">
              <a:off x="5261" y="1593"/>
              <a:ext cx="226" cy="0"/>
            </a:xfrm>
            <a:prstGeom prst="line">
              <a:avLst/>
            </a:prstGeom>
            <a:grpFill/>
            <a:ln w="38100">
              <a:solidFill>
                <a:schemeClr val="accent1"/>
              </a:solidFill>
              <a:round/>
              <a:headEnd/>
              <a:tailEnd/>
            </a:ln>
          </p:spPr>
          <p:txBody>
            <a:bodyPr lIns="0" tIns="0" rIns="0" bIns="0" anchor="ctr">
              <a:spAutoFit/>
            </a:bodyPr>
            <a:lstStyle/>
            <a:p>
              <a:endParaRPr lang="en-US"/>
            </a:p>
          </p:txBody>
        </p:sp>
        <p:sp>
          <p:nvSpPr>
            <p:cNvPr id="68" name="Rectangle 12"/>
            <p:cNvSpPr>
              <a:spLocks noChangeArrowheads="1"/>
            </p:cNvSpPr>
            <p:nvPr/>
          </p:nvSpPr>
          <p:spPr bwMode="auto">
            <a:xfrm>
              <a:off x="5034" y="1026"/>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69" name="Oval 13"/>
            <p:cNvSpPr>
              <a:spLocks noChangeAspect="1" noChangeArrowheads="1"/>
            </p:cNvSpPr>
            <p:nvPr/>
          </p:nvSpPr>
          <p:spPr bwMode="auto">
            <a:xfrm>
              <a:off x="5261" y="1551"/>
              <a:ext cx="79" cy="79"/>
            </a:xfrm>
            <a:prstGeom prst="ellipse">
              <a:avLst/>
            </a:prstGeom>
            <a:grpFill/>
            <a:ln w="38100" algn="ctr">
              <a:solidFill>
                <a:schemeClr val="tx1"/>
              </a:solidFill>
              <a:round/>
              <a:headEnd/>
              <a:tailEnd/>
            </a:ln>
          </p:spPr>
          <p:txBody>
            <a:bodyPr wrap="non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endParaRPr lang="en-US"/>
            </a:p>
          </p:txBody>
        </p:sp>
        <p:grpSp>
          <p:nvGrpSpPr>
            <p:cNvPr id="70" name="Group 14"/>
            <p:cNvGrpSpPr>
              <a:grpSpLocks/>
            </p:cNvGrpSpPr>
            <p:nvPr/>
          </p:nvGrpSpPr>
          <p:grpSpPr bwMode="auto">
            <a:xfrm>
              <a:off x="5034" y="1492"/>
              <a:ext cx="227" cy="214"/>
              <a:chOff x="5034" y="1492"/>
              <a:chExt cx="227" cy="214"/>
            </a:xfrm>
            <a:grpFill/>
          </p:grpSpPr>
          <p:sp>
            <p:nvSpPr>
              <p:cNvPr id="71" name="Rectangle 15"/>
              <p:cNvSpPr>
                <a:spLocks noChangeArrowheads="1"/>
              </p:cNvSpPr>
              <p:nvPr/>
            </p:nvSpPr>
            <p:spPr bwMode="auto">
              <a:xfrm>
                <a:off x="5034" y="1499"/>
                <a:ext cx="227" cy="207"/>
              </a:xfrm>
              <a:prstGeom prst="rect">
                <a:avLst/>
              </a:prstGeom>
              <a:grpFill/>
              <a:ln>
                <a:noFill/>
              </a:ln>
              <a:extLst>
                <a:ext uri="{91240B29-F687-4F45-9708-019B960494DF}">
                  <a14:hiddenLine xmlns:a14="http://schemas.microsoft.com/office/drawing/2010/main" w="38100" algn="ctr">
                    <a:solidFill>
                      <a:srgbClr val="000000"/>
                    </a:solidFill>
                    <a:miter lim="800000"/>
                    <a:headEnd/>
                    <a:tailEnd/>
                  </a14:hiddenLine>
                </a:ext>
              </a:extLst>
            </p:spPr>
            <p:txBody>
              <a:bodyPr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a:solidFill>
                      <a:schemeClr val="accent2"/>
                    </a:solidFill>
                    <a:latin typeface="Times New Roman" panose="02020603050405020304" pitchFamily="18" charset="0"/>
                    <a:cs typeface="Times New Roman" panose="02020603050405020304" pitchFamily="18" charset="0"/>
                  </a:rPr>
                  <a:t>Q</a:t>
                </a:r>
              </a:p>
            </p:txBody>
          </p:sp>
          <p:sp>
            <p:nvSpPr>
              <p:cNvPr id="72" name="Line 16"/>
              <p:cNvSpPr>
                <a:spLocks noChangeShapeType="1"/>
              </p:cNvSpPr>
              <p:nvPr/>
            </p:nvSpPr>
            <p:spPr bwMode="auto">
              <a:xfrm flipH="1">
                <a:off x="5099" y="1492"/>
                <a:ext cx="114" cy="0"/>
              </a:xfrm>
              <a:prstGeom prst="line">
                <a:avLst/>
              </a:prstGeom>
              <a:grpFill/>
              <a:ln w="38100">
                <a:solidFill>
                  <a:schemeClr val="accent2"/>
                </a:solidFill>
                <a:round/>
                <a:headEnd/>
                <a:tailEnd/>
              </a:ln>
            </p:spPr>
            <p:txBody>
              <a:bodyPr lIns="0" tIns="0" rIns="0" bIns="0" anchor="ctr">
                <a:spAutoFit/>
              </a:bodyPr>
              <a:lstStyle/>
              <a:p>
                <a:endParaRPr lang="en-US"/>
              </a:p>
            </p:txBody>
          </p:sp>
        </p:grpSp>
      </p:grpSp>
      <p:sp>
        <p:nvSpPr>
          <p:cNvPr id="73" name="Rectangle 58"/>
          <p:cNvSpPr>
            <a:spLocks noChangeArrowheads="1"/>
          </p:cNvSpPr>
          <p:nvPr/>
        </p:nvSpPr>
        <p:spPr bwMode="auto">
          <a:xfrm>
            <a:off x="9130140" y="4133056"/>
            <a:ext cx="2780506" cy="12311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lIns="0" tIns="0" rIns="0" bIns="0"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pPr algn="l"/>
            <a:r>
              <a:rPr lang="en-US" dirty="0">
                <a:latin typeface="Times New Roman" pitchFamily="18" charset="0"/>
                <a:cs typeface="Times New Roman" pitchFamily="18" charset="0"/>
              </a:rPr>
              <a:t>Q (t+1) = D</a:t>
            </a:r>
            <a:endParaRPr lang="en-US" sz="800" dirty="0">
              <a:latin typeface="Times New Roman" pitchFamily="18" charset="0"/>
              <a:cs typeface="Times New Roman" pitchFamily="18" charset="0"/>
            </a:endParaRPr>
          </a:p>
          <a:p>
            <a:pPr algn="l">
              <a:lnSpc>
                <a:spcPct val="100000"/>
              </a:lnSpc>
              <a:spcBef>
                <a:spcPct val="0"/>
              </a:spcBef>
              <a:buClrTx/>
              <a:buFontTx/>
              <a:buNone/>
            </a:pPr>
            <a:r>
              <a:rPr lang="en-US" dirty="0">
                <a:latin typeface="Times New Roman" pitchFamily="18" charset="0"/>
                <a:cs typeface="Times New Roman" pitchFamily="18" charset="0"/>
              </a:rPr>
              <a:t>When Clock is enabled</a:t>
            </a:r>
          </a:p>
          <a:p>
            <a:pPr algn="l">
              <a:lnSpc>
                <a:spcPct val="100000"/>
              </a:lnSpc>
              <a:spcBef>
                <a:spcPct val="0"/>
              </a:spcBef>
              <a:buClrTx/>
              <a:buFontTx/>
              <a:buNone/>
            </a:pPr>
            <a:endParaRPr lang="en-US" sz="800" dirty="0">
              <a:latin typeface="Times New Roman" pitchFamily="18" charset="0"/>
              <a:cs typeface="Times New Roman" pitchFamily="18" charset="0"/>
            </a:endParaRPr>
          </a:p>
          <a:p>
            <a:pPr algn="l">
              <a:lnSpc>
                <a:spcPct val="100000"/>
              </a:lnSpc>
              <a:spcBef>
                <a:spcPct val="0"/>
              </a:spcBef>
              <a:buClrTx/>
              <a:buFontTx/>
              <a:buNone/>
            </a:pPr>
            <a:r>
              <a:rPr lang="en-US" dirty="0">
                <a:latin typeface="Times New Roman" pitchFamily="18" charset="0"/>
                <a:cs typeface="Times New Roman" pitchFamily="18" charset="0"/>
              </a:rPr>
              <a:t>Q(t+1) = Q(t)</a:t>
            </a:r>
            <a:endParaRPr lang="en-US" sz="800" dirty="0">
              <a:latin typeface="Times New Roman" pitchFamily="18" charset="0"/>
              <a:cs typeface="Times New Roman" pitchFamily="18" charset="0"/>
            </a:endParaRPr>
          </a:p>
          <a:p>
            <a:pPr algn="l">
              <a:lnSpc>
                <a:spcPct val="100000"/>
              </a:lnSpc>
              <a:spcBef>
                <a:spcPct val="0"/>
              </a:spcBef>
              <a:buClrTx/>
              <a:buFontTx/>
              <a:buNone/>
            </a:pPr>
            <a:r>
              <a:rPr lang="en-US" dirty="0">
                <a:latin typeface="Times New Roman" pitchFamily="18" charset="0"/>
                <a:cs typeface="Times New Roman" pitchFamily="18" charset="0"/>
              </a:rPr>
              <a:t>When Clock is disabled</a:t>
            </a:r>
          </a:p>
        </p:txBody>
      </p:sp>
      <p:sp>
        <p:nvSpPr>
          <p:cNvPr id="74" name="Rectangle 38"/>
          <p:cNvSpPr>
            <a:spLocks noChangeArrowheads="1"/>
          </p:cNvSpPr>
          <p:nvPr/>
        </p:nvSpPr>
        <p:spPr bwMode="auto">
          <a:xfrm>
            <a:off x="1685072" y="3062288"/>
            <a:ext cx="203200" cy="328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6pPr>
            <a:lvl7pPr marL="29718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7pPr>
            <a:lvl8pPr marL="34290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8pPr>
            <a:lvl9pPr marL="3886200" indent="-228600" algn="ctr" eaLnBrk="0" fontAlgn="base" hangingPunct="0">
              <a:lnSpc>
                <a:spcPct val="90000"/>
              </a:lnSpc>
              <a:spcBef>
                <a:spcPct val="50000"/>
              </a:spcBef>
              <a:spcAft>
                <a:spcPct val="0"/>
              </a:spcAft>
              <a:buClr>
                <a:schemeClr val="bg1"/>
              </a:buClr>
              <a:buFont typeface="Arial" panose="020B0604020202020204" pitchFamily="34" charset="0"/>
              <a:defRPr>
                <a:solidFill>
                  <a:schemeClr val="tx1"/>
                </a:solidFill>
                <a:latin typeface="Arial" panose="020B0604020202020204" pitchFamily="34" charset="0"/>
                <a:cs typeface="Arial" panose="020B0604020202020204" pitchFamily="34" charset="0"/>
              </a:defRPr>
            </a:lvl9pPr>
          </a:lstStyle>
          <a:p>
            <a:r>
              <a:rPr lang="en-US" sz="2400" b="1" i="1" dirty="0">
                <a:latin typeface="Times New Roman" panose="02020603050405020304" pitchFamily="18" charset="0"/>
                <a:cs typeface="Times New Roman" panose="02020603050405020304" pitchFamily="18" charset="0"/>
              </a:rPr>
              <a:t>C</a:t>
            </a:r>
          </a:p>
        </p:txBody>
      </p:sp>
    </p:spTree>
    <p:extLst>
      <p:ext uri="{BB962C8B-B14F-4D97-AF65-F5344CB8AC3E}">
        <p14:creationId xmlns:p14="http://schemas.microsoft.com/office/powerpoint/2010/main" val="2035572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up)">
                                      <p:cBhvr>
                                        <p:cTn id="12" dur="500"/>
                                        <p:tgtEl>
                                          <p:spTgt spid="6"/>
                                        </p:tgtEl>
                                      </p:cBhvr>
                                    </p:animEffect>
                                  </p:childTnLst>
                                </p:cTn>
                              </p:par>
                            </p:childTnLst>
                          </p:cTn>
                        </p:par>
                        <p:par>
                          <p:cTn id="13" fill="hold">
                            <p:stCondLst>
                              <p:cond delay="500"/>
                            </p:stCondLst>
                            <p:childTnLst>
                              <p:par>
                                <p:cTn id="14" presetID="22" presetClass="entr" presetSubtype="1"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up)">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animEffect transition="in" filter="wipe(left)">
                                      <p:cBhvr>
                                        <p:cTn id="21" dur="500"/>
                                        <p:tgtEl>
                                          <p:spTgt spid="22"/>
                                        </p:tgtEl>
                                      </p:cBhvr>
                                    </p:animEffect>
                                  </p:childTnLst>
                                </p:cTn>
                              </p:par>
                            </p:childTnLst>
                          </p:cTn>
                        </p:par>
                        <p:par>
                          <p:cTn id="22" fill="hold">
                            <p:stCondLst>
                              <p:cond delay="500"/>
                            </p:stCondLst>
                            <p:childTnLst>
                              <p:par>
                                <p:cTn id="23" presetID="22" presetClass="entr" presetSubtype="8" fill="hold" grpId="0" nodeType="after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wipe(left)">
                                      <p:cBhvr>
                                        <p:cTn id="25" dur="500"/>
                                        <p:tgtEl>
                                          <p:spTgt spid="21"/>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ipe(left)">
                                      <p:cBhvr>
                                        <p:cTn id="29" dur="500"/>
                                        <p:tgtEl>
                                          <p:spTgt spid="8"/>
                                        </p:tgtEl>
                                      </p:cBhvr>
                                    </p:animEffect>
                                  </p:childTnLst>
                                </p:cTn>
                              </p:par>
                            </p:childTnLst>
                          </p:cTn>
                        </p:par>
                        <p:par>
                          <p:cTn id="30" fill="hold">
                            <p:stCondLst>
                              <p:cond delay="1500"/>
                            </p:stCondLst>
                            <p:childTnLst>
                              <p:par>
                                <p:cTn id="31" presetID="22" presetClass="entr" presetSubtype="4"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down)">
                                      <p:cBhvr>
                                        <p:cTn id="33" dur="500"/>
                                        <p:tgtEl>
                                          <p:spTgt spid="9"/>
                                        </p:tgtEl>
                                      </p:cBhvr>
                                    </p:animEffect>
                                  </p:childTnLst>
                                </p:cTn>
                              </p:par>
                            </p:childTnLst>
                          </p:cTn>
                        </p:par>
                        <p:par>
                          <p:cTn id="34" fill="hold">
                            <p:stCondLst>
                              <p:cond delay="2000"/>
                            </p:stCondLst>
                            <p:childTnLst>
                              <p:par>
                                <p:cTn id="35" presetID="22" presetClass="entr" presetSubtype="8" fill="hold" grpId="0" nodeType="after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ipe(left)">
                                      <p:cBhvr>
                                        <p:cTn id="37" dur="500"/>
                                        <p:tgtEl>
                                          <p:spTgt spid="10"/>
                                        </p:tgtEl>
                                      </p:cBhvr>
                                    </p:animEffect>
                                  </p:childTnLst>
                                </p:cTn>
                              </p:par>
                            </p:childTnLst>
                          </p:cTn>
                        </p:par>
                        <p:par>
                          <p:cTn id="38" fill="hold">
                            <p:stCondLst>
                              <p:cond delay="2500"/>
                            </p:stCondLst>
                            <p:childTnLst>
                              <p:par>
                                <p:cTn id="39" presetID="22" presetClass="entr" presetSubtype="1" fill="hold" grpId="0" nodeType="afterEffect">
                                  <p:stCondLst>
                                    <p:cond delay="0"/>
                                  </p:stCondLst>
                                  <p:childTnLst>
                                    <p:set>
                                      <p:cBhvr>
                                        <p:cTn id="40" dur="1" fill="hold">
                                          <p:stCondLst>
                                            <p:cond delay="0"/>
                                          </p:stCondLst>
                                        </p:cTn>
                                        <p:tgtEl>
                                          <p:spTgt spid="11"/>
                                        </p:tgtEl>
                                        <p:attrNameLst>
                                          <p:attrName>style.visibility</p:attrName>
                                        </p:attrNameLst>
                                      </p:cBhvr>
                                      <p:to>
                                        <p:strVal val="visible"/>
                                      </p:to>
                                    </p:set>
                                    <p:animEffect transition="in" filter="wipe(up)">
                                      <p:cBhvr>
                                        <p:cTn id="41" dur="500"/>
                                        <p:tgtEl>
                                          <p:spTgt spid="11"/>
                                        </p:tgtEl>
                                      </p:cBhvr>
                                    </p:animEffect>
                                  </p:childTnLst>
                                </p:cTn>
                              </p:par>
                            </p:childTnLst>
                          </p:cTn>
                        </p:par>
                        <p:par>
                          <p:cTn id="42" fill="hold">
                            <p:stCondLst>
                              <p:cond delay="3000"/>
                            </p:stCondLst>
                            <p:childTnLst>
                              <p:par>
                                <p:cTn id="43" presetID="22" presetClass="entr" presetSubtype="8" fill="hold" grpId="0" nodeType="afterEffect">
                                  <p:stCondLst>
                                    <p:cond delay="0"/>
                                  </p:stCondLst>
                                  <p:childTnLst>
                                    <p:set>
                                      <p:cBhvr>
                                        <p:cTn id="44" dur="1" fill="hold">
                                          <p:stCondLst>
                                            <p:cond delay="0"/>
                                          </p:stCondLst>
                                        </p:cTn>
                                        <p:tgtEl>
                                          <p:spTgt spid="12"/>
                                        </p:tgtEl>
                                        <p:attrNameLst>
                                          <p:attrName>style.visibility</p:attrName>
                                        </p:attrNameLst>
                                      </p:cBhvr>
                                      <p:to>
                                        <p:strVal val="visible"/>
                                      </p:to>
                                    </p:set>
                                    <p:animEffect transition="in" filter="wipe(left)">
                                      <p:cBhvr>
                                        <p:cTn id="45" dur="500"/>
                                        <p:tgtEl>
                                          <p:spTgt spid="12"/>
                                        </p:tgtEl>
                                      </p:cBhvr>
                                    </p:animEffect>
                                  </p:childTnLst>
                                </p:cTn>
                              </p:par>
                            </p:childTnLst>
                          </p:cTn>
                        </p:par>
                        <p:par>
                          <p:cTn id="46" fill="hold">
                            <p:stCondLst>
                              <p:cond delay="3500"/>
                            </p:stCondLst>
                            <p:childTnLst>
                              <p:par>
                                <p:cTn id="47" presetID="22" presetClass="entr" presetSubtype="4" fill="hold" grpId="0" nodeType="after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down)">
                                      <p:cBhvr>
                                        <p:cTn id="49" dur="500"/>
                                        <p:tgtEl>
                                          <p:spTgt spid="13"/>
                                        </p:tgtEl>
                                      </p:cBhvr>
                                    </p:animEffect>
                                  </p:childTnLst>
                                </p:cTn>
                              </p:par>
                            </p:childTnLst>
                          </p:cTn>
                        </p:par>
                        <p:par>
                          <p:cTn id="50" fill="hold">
                            <p:stCondLst>
                              <p:cond delay="4000"/>
                            </p:stCondLst>
                            <p:childTnLst>
                              <p:par>
                                <p:cTn id="51" presetID="22" presetClass="entr" presetSubtype="8"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ipe(left)">
                                      <p:cBhvr>
                                        <p:cTn id="53" dur="500"/>
                                        <p:tgtEl>
                                          <p:spTgt spid="14"/>
                                        </p:tgtEl>
                                      </p:cBhvr>
                                    </p:animEffect>
                                  </p:childTnLst>
                                </p:cTn>
                              </p:par>
                            </p:childTnLst>
                          </p:cTn>
                        </p:par>
                        <p:par>
                          <p:cTn id="54" fill="hold">
                            <p:stCondLst>
                              <p:cond delay="4500"/>
                            </p:stCondLst>
                            <p:childTnLst>
                              <p:par>
                                <p:cTn id="55" presetID="22" presetClass="entr" presetSubtype="1" fill="hold" grpId="0" nodeType="afterEffect">
                                  <p:stCondLst>
                                    <p:cond delay="0"/>
                                  </p:stCondLst>
                                  <p:childTnLst>
                                    <p:set>
                                      <p:cBhvr>
                                        <p:cTn id="56" dur="1" fill="hold">
                                          <p:stCondLst>
                                            <p:cond delay="0"/>
                                          </p:stCondLst>
                                        </p:cTn>
                                        <p:tgtEl>
                                          <p:spTgt spid="15"/>
                                        </p:tgtEl>
                                        <p:attrNameLst>
                                          <p:attrName>style.visibility</p:attrName>
                                        </p:attrNameLst>
                                      </p:cBhvr>
                                      <p:to>
                                        <p:strVal val="visible"/>
                                      </p:to>
                                    </p:set>
                                    <p:animEffect transition="in" filter="wipe(up)">
                                      <p:cBhvr>
                                        <p:cTn id="57" dur="500"/>
                                        <p:tgtEl>
                                          <p:spTgt spid="15"/>
                                        </p:tgtEl>
                                      </p:cBhvr>
                                    </p:animEffect>
                                  </p:childTnLst>
                                </p:cTn>
                              </p:par>
                            </p:childTnLst>
                          </p:cTn>
                        </p:par>
                        <p:par>
                          <p:cTn id="58" fill="hold">
                            <p:stCondLst>
                              <p:cond delay="5000"/>
                            </p:stCondLst>
                            <p:childTnLst>
                              <p:par>
                                <p:cTn id="59" presetID="22" presetClass="entr" presetSubtype="8"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Effect transition="in" filter="wipe(left)">
                                      <p:cBhvr>
                                        <p:cTn id="61" dur="500"/>
                                        <p:tgtEl>
                                          <p:spTgt spid="16"/>
                                        </p:tgtEl>
                                      </p:cBhvr>
                                    </p:animEffect>
                                  </p:childTnLst>
                                </p:cTn>
                              </p:par>
                            </p:childTnLst>
                          </p:cTn>
                        </p:par>
                        <p:par>
                          <p:cTn id="62" fill="hold">
                            <p:stCondLst>
                              <p:cond delay="5500"/>
                            </p:stCondLst>
                            <p:childTnLst>
                              <p:par>
                                <p:cTn id="63" presetID="22" presetClass="entr" presetSubtype="4" fill="hold" grpId="0" nodeType="afterEffect">
                                  <p:stCondLst>
                                    <p:cond delay="0"/>
                                  </p:stCondLst>
                                  <p:childTnLst>
                                    <p:set>
                                      <p:cBhvr>
                                        <p:cTn id="64" dur="1" fill="hold">
                                          <p:stCondLst>
                                            <p:cond delay="0"/>
                                          </p:stCondLst>
                                        </p:cTn>
                                        <p:tgtEl>
                                          <p:spTgt spid="17"/>
                                        </p:tgtEl>
                                        <p:attrNameLst>
                                          <p:attrName>style.visibility</p:attrName>
                                        </p:attrNameLst>
                                      </p:cBhvr>
                                      <p:to>
                                        <p:strVal val="visible"/>
                                      </p:to>
                                    </p:set>
                                    <p:animEffect transition="in" filter="wipe(down)">
                                      <p:cBhvr>
                                        <p:cTn id="65" dur="500"/>
                                        <p:tgtEl>
                                          <p:spTgt spid="17"/>
                                        </p:tgtEl>
                                      </p:cBhvr>
                                    </p:animEffect>
                                  </p:childTnLst>
                                </p:cTn>
                              </p:par>
                            </p:childTnLst>
                          </p:cTn>
                        </p:par>
                        <p:par>
                          <p:cTn id="66" fill="hold">
                            <p:stCondLst>
                              <p:cond delay="6000"/>
                            </p:stCondLst>
                            <p:childTnLst>
                              <p:par>
                                <p:cTn id="67" presetID="22" presetClass="entr" presetSubtype="8" fill="hold" grpId="0" nodeType="afterEffect">
                                  <p:stCondLst>
                                    <p:cond delay="0"/>
                                  </p:stCondLst>
                                  <p:childTnLst>
                                    <p:set>
                                      <p:cBhvr>
                                        <p:cTn id="68" dur="1" fill="hold">
                                          <p:stCondLst>
                                            <p:cond delay="0"/>
                                          </p:stCondLst>
                                        </p:cTn>
                                        <p:tgtEl>
                                          <p:spTgt spid="18"/>
                                        </p:tgtEl>
                                        <p:attrNameLst>
                                          <p:attrName>style.visibility</p:attrName>
                                        </p:attrNameLst>
                                      </p:cBhvr>
                                      <p:to>
                                        <p:strVal val="visible"/>
                                      </p:to>
                                    </p:set>
                                    <p:animEffect transition="in" filter="wipe(left)">
                                      <p:cBhvr>
                                        <p:cTn id="69" dur="500"/>
                                        <p:tgtEl>
                                          <p:spTgt spid="18"/>
                                        </p:tgtEl>
                                      </p:cBhvr>
                                    </p:animEffect>
                                  </p:childTnLst>
                                </p:cTn>
                              </p:par>
                            </p:childTnLst>
                          </p:cTn>
                        </p:par>
                        <p:par>
                          <p:cTn id="70" fill="hold">
                            <p:stCondLst>
                              <p:cond delay="6500"/>
                            </p:stCondLst>
                            <p:childTnLst>
                              <p:par>
                                <p:cTn id="71" presetID="22" presetClass="entr" presetSubtype="1" fill="hold" grpId="0" nodeType="afterEffect">
                                  <p:stCondLst>
                                    <p:cond delay="0"/>
                                  </p:stCondLst>
                                  <p:childTnLst>
                                    <p:set>
                                      <p:cBhvr>
                                        <p:cTn id="72" dur="1" fill="hold">
                                          <p:stCondLst>
                                            <p:cond delay="0"/>
                                          </p:stCondLst>
                                        </p:cTn>
                                        <p:tgtEl>
                                          <p:spTgt spid="19"/>
                                        </p:tgtEl>
                                        <p:attrNameLst>
                                          <p:attrName>style.visibility</p:attrName>
                                        </p:attrNameLst>
                                      </p:cBhvr>
                                      <p:to>
                                        <p:strVal val="visible"/>
                                      </p:to>
                                    </p:set>
                                    <p:animEffect transition="in" filter="wipe(up)">
                                      <p:cBhvr>
                                        <p:cTn id="73" dur="500"/>
                                        <p:tgtEl>
                                          <p:spTgt spid="19"/>
                                        </p:tgtEl>
                                      </p:cBhvr>
                                    </p:animEffect>
                                  </p:childTnLst>
                                </p:cTn>
                              </p:par>
                            </p:childTnLst>
                          </p:cTn>
                        </p:par>
                        <p:par>
                          <p:cTn id="74" fill="hold">
                            <p:stCondLst>
                              <p:cond delay="7000"/>
                            </p:stCondLst>
                            <p:childTnLst>
                              <p:par>
                                <p:cTn id="75" presetID="22" presetClass="entr" presetSubtype="8" fill="hold" grpId="0" nodeType="afterEffect">
                                  <p:stCondLst>
                                    <p:cond delay="0"/>
                                  </p:stCondLst>
                                  <p:childTnLst>
                                    <p:set>
                                      <p:cBhvr>
                                        <p:cTn id="76" dur="1" fill="hold">
                                          <p:stCondLst>
                                            <p:cond delay="0"/>
                                          </p:stCondLst>
                                        </p:cTn>
                                        <p:tgtEl>
                                          <p:spTgt spid="20"/>
                                        </p:tgtEl>
                                        <p:attrNameLst>
                                          <p:attrName>style.visibility</p:attrName>
                                        </p:attrNameLst>
                                      </p:cBhvr>
                                      <p:to>
                                        <p:strVal val="visible"/>
                                      </p:to>
                                    </p:set>
                                    <p:animEffect transition="in" filter="wipe(left)">
                                      <p:cBhvr>
                                        <p:cTn id="77" dur="500"/>
                                        <p:tgtEl>
                                          <p:spTgt spid="20"/>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3"/>
                                        </p:tgtEl>
                                        <p:attrNameLst>
                                          <p:attrName>style.visibility</p:attrName>
                                        </p:attrNameLst>
                                      </p:cBhvr>
                                      <p:to>
                                        <p:strVal val="visible"/>
                                      </p:to>
                                    </p:set>
                                    <p:animEffect transition="in" filter="wipe(left)">
                                      <p:cBhvr>
                                        <p:cTn id="82" dur="500"/>
                                        <p:tgtEl>
                                          <p:spTgt spid="23"/>
                                        </p:tgtEl>
                                      </p:cBhvr>
                                    </p:animEffect>
                                  </p:childTnLst>
                                </p:cTn>
                              </p:par>
                            </p:childTnLst>
                          </p:cTn>
                        </p:par>
                        <p:par>
                          <p:cTn id="83" fill="hold">
                            <p:stCondLst>
                              <p:cond delay="500"/>
                            </p:stCondLst>
                            <p:childTnLst>
                              <p:par>
                                <p:cTn id="84" presetID="22" presetClass="entr" presetSubtype="8" fill="hold" grpId="0" nodeType="afterEffect">
                                  <p:stCondLst>
                                    <p:cond delay="0"/>
                                  </p:stCondLst>
                                  <p:childTnLst>
                                    <p:set>
                                      <p:cBhvr>
                                        <p:cTn id="85" dur="1" fill="hold">
                                          <p:stCondLst>
                                            <p:cond delay="0"/>
                                          </p:stCondLst>
                                        </p:cTn>
                                        <p:tgtEl>
                                          <p:spTgt spid="24"/>
                                        </p:tgtEl>
                                        <p:attrNameLst>
                                          <p:attrName>style.visibility</p:attrName>
                                        </p:attrNameLst>
                                      </p:cBhvr>
                                      <p:to>
                                        <p:strVal val="visible"/>
                                      </p:to>
                                    </p:set>
                                    <p:animEffect transition="in" filter="wipe(left)">
                                      <p:cBhvr>
                                        <p:cTn id="86" dur="500"/>
                                        <p:tgtEl>
                                          <p:spTgt spid="24"/>
                                        </p:tgtEl>
                                      </p:cBhvr>
                                    </p:animEffect>
                                  </p:childTnLst>
                                </p:cTn>
                              </p:par>
                            </p:childTnLst>
                          </p:cTn>
                        </p:par>
                        <p:par>
                          <p:cTn id="87" fill="hold">
                            <p:stCondLst>
                              <p:cond delay="1000"/>
                            </p:stCondLst>
                            <p:childTnLst>
                              <p:par>
                                <p:cTn id="88" presetID="22" presetClass="entr" presetSubtype="4" fill="hold" grpId="0" nodeType="afterEffect">
                                  <p:stCondLst>
                                    <p:cond delay="0"/>
                                  </p:stCondLst>
                                  <p:childTnLst>
                                    <p:set>
                                      <p:cBhvr>
                                        <p:cTn id="89" dur="1" fill="hold">
                                          <p:stCondLst>
                                            <p:cond delay="0"/>
                                          </p:stCondLst>
                                        </p:cTn>
                                        <p:tgtEl>
                                          <p:spTgt spid="25"/>
                                        </p:tgtEl>
                                        <p:attrNameLst>
                                          <p:attrName>style.visibility</p:attrName>
                                        </p:attrNameLst>
                                      </p:cBhvr>
                                      <p:to>
                                        <p:strVal val="visible"/>
                                      </p:to>
                                    </p:set>
                                    <p:animEffect transition="in" filter="wipe(down)">
                                      <p:cBhvr>
                                        <p:cTn id="90" dur="500"/>
                                        <p:tgtEl>
                                          <p:spTgt spid="25"/>
                                        </p:tgtEl>
                                      </p:cBhvr>
                                    </p:animEffect>
                                  </p:childTnLst>
                                </p:cTn>
                              </p:par>
                            </p:childTnLst>
                          </p:cTn>
                        </p:par>
                        <p:par>
                          <p:cTn id="91" fill="hold">
                            <p:stCondLst>
                              <p:cond delay="1500"/>
                            </p:stCondLst>
                            <p:childTnLst>
                              <p:par>
                                <p:cTn id="92" presetID="22" presetClass="entr" presetSubtype="8" fill="hold" grpId="0" nodeType="afterEffect">
                                  <p:stCondLst>
                                    <p:cond delay="0"/>
                                  </p:stCondLst>
                                  <p:childTnLst>
                                    <p:set>
                                      <p:cBhvr>
                                        <p:cTn id="93" dur="1" fill="hold">
                                          <p:stCondLst>
                                            <p:cond delay="0"/>
                                          </p:stCondLst>
                                        </p:cTn>
                                        <p:tgtEl>
                                          <p:spTgt spid="26"/>
                                        </p:tgtEl>
                                        <p:attrNameLst>
                                          <p:attrName>style.visibility</p:attrName>
                                        </p:attrNameLst>
                                      </p:cBhvr>
                                      <p:to>
                                        <p:strVal val="visible"/>
                                      </p:to>
                                    </p:set>
                                    <p:animEffect transition="in" filter="wipe(left)">
                                      <p:cBhvr>
                                        <p:cTn id="94" dur="500"/>
                                        <p:tgtEl>
                                          <p:spTgt spid="26"/>
                                        </p:tgtEl>
                                      </p:cBhvr>
                                    </p:animEffect>
                                  </p:childTnLst>
                                </p:cTn>
                              </p:par>
                            </p:childTnLst>
                          </p:cTn>
                        </p:par>
                        <p:par>
                          <p:cTn id="95" fill="hold">
                            <p:stCondLst>
                              <p:cond delay="2000"/>
                            </p:stCondLst>
                            <p:childTnLst>
                              <p:par>
                                <p:cTn id="96" presetID="22" presetClass="entr" presetSubtype="1" fill="hold" grpId="0" nodeType="afterEffect">
                                  <p:stCondLst>
                                    <p:cond delay="0"/>
                                  </p:stCondLst>
                                  <p:childTnLst>
                                    <p:set>
                                      <p:cBhvr>
                                        <p:cTn id="97" dur="1" fill="hold">
                                          <p:stCondLst>
                                            <p:cond delay="0"/>
                                          </p:stCondLst>
                                        </p:cTn>
                                        <p:tgtEl>
                                          <p:spTgt spid="27"/>
                                        </p:tgtEl>
                                        <p:attrNameLst>
                                          <p:attrName>style.visibility</p:attrName>
                                        </p:attrNameLst>
                                      </p:cBhvr>
                                      <p:to>
                                        <p:strVal val="visible"/>
                                      </p:to>
                                    </p:set>
                                    <p:animEffect transition="in" filter="wipe(up)">
                                      <p:cBhvr>
                                        <p:cTn id="98" dur="500"/>
                                        <p:tgtEl>
                                          <p:spTgt spid="27"/>
                                        </p:tgtEl>
                                      </p:cBhvr>
                                    </p:animEffect>
                                  </p:childTnLst>
                                </p:cTn>
                              </p:par>
                            </p:childTnLst>
                          </p:cTn>
                        </p:par>
                        <p:par>
                          <p:cTn id="99" fill="hold">
                            <p:stCondLst>
                              <p:cond delay="2500"/>
                            </p:stCondLst>
                            <p:childTnLst>
                              <p:par>
                                <p:cTn id="100" presetID="22" presetClass="entr" presetSubtype="8" fill="hold" grpId="0" nodeType="afterEffect">
                                  <p:stCondLst>
                                    <p:cond delay="0"/>
                                  </p:stCondLst>
                                  <p:childTnLst>
                                    <p:set>
                                      <p:cBhvr>
                                        <p:cTn id="101" dur="1" fill="hold">
                                          <p:stCondLst>
                                            <p:cond delay="0"/>
                                          </p:stCondLst>
                                        </p:cTn>
                                        <p:tgtEl>
                                          <p:spTgt spid="28"/>
                                        </p:tgtEl>
                                        <p:attrNameLst>
                                          <p:attrName>style.visibility</p:attrName>
                                        </p:attrNameLst>
                                      </p:cBhvr>
                                      <p:to>
                                        <p:strVal val="visible"/>
                                      </p:to>
                                    </p:set>
                                    <p:animEffect transition="in" filter="wipe(left)">
                                      <p:cBhvr>
                                        <p:cTn id="102" dur="500"/>
                                        <p:tgtEl>
                                          <p:spTgt spid="28"/>
                                        </p:tgtEl>
                                      </p:cBhvr>
                                    </p:animEffect>
                                  </p:childTnLst>
                                </p:cTn>
                              </p:par>
                            </p:childTnLst>
                          </p:cTn>
                        </p:par>
                        <p:par>
                          <p:cTn id="103" fill="hold">
                            <p:stCondLst>
                              <p:cond delay="3000"/>
                            </p:stCondLst>
                            <p:childTnLst>
                              <p:par>
                                <p:cTn id="104" presetID="22" presetClass="entr" presetSubtype="4" fill="hold" grpId="0" nodeType="afterEffect">
                                  <p:stCondLst>
                                    <p:cond delay="0"/>
                                  </p:stCondLst>
                                  <p:childTnLst>
                                    <p:set>
                                      <p:cBhvr>
                                        <p:cTn id="105" dur="1" fill="hold">
                                          <p:stCondLst>
                                            <p:cond delay="0"/>
                                          </p:stCondLst>
                                        </p:cTn>
                                        <p:tgtEl>
                                          <p:spTgt spid="29"/>
                                        </p:tgtEl>
                                        <p:attrNameLst>
                                          <p:attrName>style.visibility</p:attrName>
                                        </p:attrNameLst>
                                      </p:cBhvr>
                                      <p:to>
                                        <p:strVal val="visible"/>
                                      </p:to>
                                    </p:set>
                                    <p:animEffect transition="in" filter="wipe(down)">
                                      <p:cBhvr>
                                        <p:cTn id="106" dur="500"/>
                                        <p:tgtEl>
                                          <p:spTgt spid="29"/>
                                        </p:tgtEl>
                                      </p:cBhvr>
                                    </p:animEffect>
                                  </p:childTnLst>
                                </p:cTn>
                              </p:par>
                            </p:childTnLst>
                          </p:cTn>
                        </p:par>
                        <p:par>
                          <p:cTn id="107" fill="hold">
                            <p:stCondLst>
                              <p:cond delay="3500"/>
                            </p:stCondLst>
                            <p:childTnLst>
                              <p:par>
                                <p:cTn id="108" presetID="22" presetClass="entr" presetSubtype="8" fill="hold" grpId="0" nodeType="afterEffect">
                                  <p:stCondLst>
                                    <p:cond delay="0"/>
                                  </p:stCondLst>
                                  <p:childTnLst>
                                    <p:set>
                                      <p:cBhvr>
                                        <p:cTn id="109" dur="1" fill="hold">
                                          <p:stCondLst>
                                            <p:cond delay="0"/>
                                          </p:stCondLst>
                                        </p:cTn>
                                        <p:tgtEl>
                                          <p:spTgt spid="30"/>
                                        </p:tgtEl>
                                        <p:attrNameLst>
                                          <p:attrName>style.visibility</p:attrName>
                                        </p:attrNameLst>
                                      </p:cBhvr>
                                      <p:to>
                                        <p:strVal val="visible"/>
                                      </p:to>
                                    </p:set>
                                    <p:animEffect transition="in" filter="wipe(left)">
                                      <p:cBhvr>
                                        <p:cTn id="110" dur="500"/>
                                        <p:tgtEl>
                                          <p:spTgt spid="30"/>
                                        </p:tgtEl>
                                      </p:cBhvr>
                                    </p:animEffect>
                                  </p:childTnLst>
                                </p:cTn>
                              </p:par>
                            </p:childTnLst>
                          </p:cTn>
                        </p:par>
                        <p:par>
                          <p:cTn id="111" fill="hold">
                            <p:stCondLst>
                              <p:cond delay="4000"/>
                            </p:stCondLst>
                            <p:childTnLst>
                              <p:par>
                                <p:cTn id="112" presetID="22" presetClass="entr" presetSubtype="1" fill="hold" grpId="0" nodeType="afterEffect">
                                  <p:stCondLst>
                                    <p:cond delay="0"/>
                                  </p:stCondLst>
                                  <p:childTnLst>
                                    <p:set>
                                      <p:cBhvr>
                                        <p:cTn id="113" dur="1" fill="hold">
                                          <p:stCondLst>
                                            <p:cond delay="0"/>
                                          </p:stCondLst>
                                        </p:cTn>
                                        <p:tgtEl>
                                          <p:spTgt spid="31"/>
                                        </p:tgtEl>
                                        <p:attrNameLst>
                                          <p:attrName>style.visibility</p:attrName>
                                        </p:attrNameLst>
                                      </p:cBhvr>
                                      <p:to>
                                        <p:strVal val="visible"/>
                                      </p:to>
                                    </p:set>
                                    <p:animEffect transition="in" filter="wipe(up)">
                                      <p:cBhvr>
                                        <p:cTn id="114" dur="500"/>
                                        <p:tgtEl>
                                          <p:spTgt spid="31"/>
                                        </p:tgtEl>
                                      </p:cBhvr>
                                    </p:animEffect>
                                  </p:childTnLst>
                                </p:cTn>
                              </p:par>
                            </p:childTnLst>
                          </p:cTn>
                        </p:par>
                        <p:par>
                          <p:cTn id="115" fill="hold">
                            <p:stCondLst>
                              <p:cond delay="4500"/>
                            </p:stCondLst>
                            <p:childTnLst>
                              <p:par>
                                <p:cTn id="116" presetID="22" presetClass="entr" presetSubtype="8" fill="hold" grpId="0" nodeType="afterEffect">
                                  <p:stCondLst>
                                    <p:cond delay="0"/>
                                  </p:stCondLst>
                                  <p:childTnLst>
                                    <p:set>
                                      <p:cBhvr>
                                        <p:cTn id="117" dur="1" fill="hold">
                                          <p:stCondLst>
                                            <p:cond delay="0"/>
                                          </p:stCondLst>
                                        </p:cTn>
                                        <p:tgtEl>
                                          <p:spTgt spid="32"/>
                                        </p:tgtEl>
                                        <p:attrNameLst>
                                          <p:attrName>style.visibility</p:attrName>
                                        </p:attrNameLst>
                                      </p:cBhvr>
                                      <p:to>
                                        <p:strVal val="visible"/>
                                      </p:to>
                                    </p:set>
                                    <p:animEffect transition="in" filter="wipe(left)">
                                      <p:cBhvr>
                                        <p:cTn id="118" dur="500"/>
                                        <p:tgtEl>
                                          <p:spTgt spid="32"/>
                                        </p:tgtEl>
                                      </p:cBhvr>
                                    </p:animEffect>
                                  </p:childTnLst>
                                </p:cTn>
                              </p:par>
                            </p:childTnLst>
                          </p:cTn>
                        </p:par>
                        <p:par>
                          <p:cTn id="119" fill="hold">
                            <p:stCondLst>
                              <p:cond delay="5000"/>
                            </p:stCondLst>
                            <p:childTnLst>
                              <p:par>
                                <p:cTn id="120" presetID="22" presetClass="entr" presetSubtype="8" fill="hold" grpId="0" nodeType="afterEffect">
                                  <p:stCondLst>
                                    <p:cond delay="0"/>
                                  </p:stCondLst>
                                  <p:childTnLst>
                                    <p:set>
                                      <p:cBhvr>
                                        <p:cTn id="121" dur="1" fill="hold">
                                          <p:stCondLst>
                                            <p:cond delay="0"/>
                                          </p:stCondLst>
                                        </p:cTn>
                                        <p:tgtEl>
                                          <p:spTgt spid="33"/>
                                        </p:tgtEl>
                                        <p:attrNameLst>
                                          <p:attrName>style.visibility</p:attrName>
                                        </p:attrNameLst>
                                      </p:cBhvr>
                                      <p:to>
                                        <p:strVal val="visible"/>
                                      </p:to>
                                    </p:set>
                                    <p:animEffect transition="in" filter="wipe(left)">
                                      <p:cBhvr>
                                        <p:cTn id="122" dur="500"/>
                                        <p:tgtEl>
                                          <p:spTgt spid="33"/>
                                        </p:tgtEl>
                                      </p:cBhvr>
                                    </p:animEffec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499"/>
                                          </p:stCondLst>
                                        </p:cTn>
                                        <p:tgtEl>
                                          <p:spTgt spid="41"/>
                                        </p:tgtEl>
                                        <p:attrNameLst>
                                          <p:attrName>style.visibility</p:attrName>
                                        </p:attrNameLst>
                                      </p:cBhvr>
                                      <p:to>
                                        <p:strVal val="visible"/>
                                      </p:to>
                                    </p:set>
                                  </p:childTnLst>
                                </p:cTn>
                              </p:par>
                            </p:childTnLst>
                          </p:cTn>
                        </p:par>
                        <p:par>
                          <p:cTn id="127" fill="hold">
                            <p:stCondLst>
                              <p:cond delay="500"/>
                            </p:stCondLst>
                            <p:childTnLst>
                              <p:par>
                                <p:cTn id="128" presetID="22" presetClass="entr" presetSubtype="8" fill="hold" grpId="0" nodeType="afterEffect">
                                  <p:stCondLst>
                                    <p:cond delay="0"/>
                                  </p:stCondLst>
                                  <p:childTnLst>
                                    <p:set>
                                      <p:cBhvr>
                                        <p:cTn id="129" dur="1" fill="hold">
                                          <p:stCondLst>
                                            <p:cond delay="0"/>
                                          </p:stCondLst>
                                        </p:cTn>
                                        <p:tgtEl>
                                          <p:spTgt spid="42"/>
                                        </p:tgtEl>
                                        <p:attrNameLst>
                                          <p:attrName>style.visibility</p:attrName>
                                        </p:attrNameLst>
                                      </p:cBhvr>
                                      <p:to>
                                        <p:strVal val="visible"/>
                                      </p:to>
                                    </p:set>
                                    <p:animEffect transition="in" filter="wipe(left)">
                                      <p:cBhvr>
                                        <p:cTn id="130" dur="500"/>
                                        <p:tgtEl>
                                          <p:spTgt spid="42"/>
                                        </p:tgtEl>
                                      </p:cBhvr>
                                    </p:animEffect>
                                  </p:childTnLst>
                                </p:cTn>
                              </p:par>
                            </p:childTnLst>
                          </p:cTn>
                        </p:par>
                        <p:par>
                          <p:cTn id="131" fill="hold">
                            <p:stCondLst>
                              <p:cond delay="1000"/>
                            </p:stCondLst>
                            <p:childTnLst>
                              <p:par>
                                <p:cTn id="132" presetID="22" presetClass="entr" presetSubtype="8" fill="hold" grpId="0" nodeType="afterEffect">
                                  <p:stCondLst>
                                    <p:cond delay="0"/>
                                  </p:stCondLst>
                                  <p:childTnLst>
                                    <p:set>
                                      <p:cBhvr>
                                        <p:cTn id="133" dur="1" fill="hold">
                                          <p:stCondLst>
                                            <p:cond delay="0"/>
                                          </p:stCondLst>
                                        </p:cTn>
                                        <p:tgtEl>
                                          <p:spTgt spid="34"/>
                                        </p:tgtEl>
                                        <p:attrNameLst>
                                          <p:attrName>style.visibility</p:attrName>
                                        </p:attrNameLst>
                                      </p:cBhvr>
                                      <p:to>
                                        <p:strVal val="visible"/>
                                      </p:to>
                                    </p:set>
                                    <p:animEffect transition="in" filter="wipe(left)">
                                      <p:cBhvr>
                                        <p:cTn id="134" dur="500"/>
                                        <p:tgtEl>
                                          <p:spTgt spid="34"/>
                                        </p:tgtEl>
                                      </p:cBhvr>
                                    </p:animEffect>
                                  </p:childTnLst>
                                </p:cTn>
                              </p:par>
                            </p:childTnLst>
                          </p:cTn>
                        </p:par>
                        <p:par>
                          <p:cTn id="135" fill="hold">
                            <p:stCondLst>
                              <p:cond delay="1500"/>
                            </p:stCondLst>
                            <p:childTnLst>
                              <p:par>
                                <p:cTn id="136" presetID="1" presetClass="entr" presetSubtype="0" fill="hold" grpId="0" nodeType="afterEffect">
                                  <p:stCondLst>
                                    <p:cond delay="0"/>
                                  </p:stCondLst>
                                  <p:childTnLst>
                                    <p:set>
                                      <p:cBhvr>
                                        <p:cTn id="137" dur="1" fill="hold">
                                          <p:stCondLst>
                                            <p:cond delay="499"/>
                                          </p:stCondLst>
                                        </p:cTn>
                                        <p:tgtEl>
                                          <p:spTgt spid="35"/>
                                        </p:tgtEl>
                                        <p:attrNameLst>
                                          <p:attrName>style.visibility</p:attrName>
                                        </p:attrNameLst>
                                      </p:cBhvr>
                                      <p:to>
                                        <p:strVal val="visible"/>
                                      </p:to>
                                    </p:set>
                                  </p:childTnLst>
                                </p:cTn>
                              </p:par>
                            </p:childTnLst>
                          </p:cTn>
                        </p:par>
                        <p:par>
                          <p:cTn id="138" fill="hold">
                            <p:stCondLst>
                              <p:cond delay="2000"/>
                            </p:stCondLst>
                            <p:childTnLst>
                              <p:par>
                                <p:cTn id="139" presetID="22" presetClass="entr" presetSubtype="8" fill="hold" grpId="0" nodeType="afterEffect">
                                  <p:stCondLst>
                                    <p:cond delay="0"/>
                                  </p:stCondLst>
                                  <p:childTnLst>
                                    <p:set>
                                      <p:cBhvr>
                                        <p:cTn id="140" dur="1" fill="hold">
                                          <p:stCondLst>
                                            <p:cond delay="0"/>
                                          </p:stCondLst>
                                        </p:cTn>
                                        <p:tgtEl>
                                          <p:spTgt spid="36"/>
                                        </p:tgtEl>
                                        <p:attrNameLst>
                                          <p:attrName>style.visibility</p:attrName>
                                        </p:attrNameLst>
                                      </p:cBhvr>
                                      <p:to>
                                        <p:strVal val="visible"/>
                                      </p:to>
                                    </p:set>
                                    <p:animEffect transition="in" filter="wipe(left)">
                                      <p:cBhvr>
                                        <p:cTn id="141" dur="500"/>
                                        <p:tgtEl>
                                          <p:spTgt spid="36"/>
                                        </p:tgtEl>
                                      </p:cBhvr>
                                    </p:animEffect>
                                  </p:childTnLst>
                                </p:cTn>
                              </p:par>
                            </p:childTnLst>
                          </p:cTn>
                        </p:par>
                        <p:par>
                          <p:cTn id="142" fill="hold">
                            <p:stCondLst>
                              <p:cond delay="2500"/>
                            </p:stCondLst>
                            <p:childTnLst>
                              <p:par>
                                <p:cTn id="143" presetID="22" presetClass="entr" presetSubtype="8" fill="hold" grpId="0" nodeType="afterEffect">
                                  <p:stCondLst>
                                    <p:cond delay="0"/>
                                  </p:stCondLst>
                                  <p:childTnLst>
                                    <p:set>
                                      <p:cBhvr>
                                        <p:cTn id="144" dur="1" fill="hold">
                                          <p:stCondLst>
                                            <p:cond delay="0"/>
                                          </p:stCondLst>
                                        </p:cTn>
                                        <p:tgtEl>
                                          <p:spTgt spid="43"/>
                                        </p:tgtEl>
                                        <p:attrNameLst>
                                          <p:attrName>style.visibility</p:attrName>
                                        </p:attrNameLst>
                                      </p:cBhvr>
                                      <p:to>
                                        <p:strVal val="visible"/>
                                      </p:to>
                                    </p:set>
                                    <p:animEffect transition="in" filter="wipe(left)">
                                      <p:cBhvr>
                                        <p:cTn id="145" dur="500"/>
                                        <p:tgtEl>
                                          <p:spTgt spid="43"/>
                                        </p:tgtEl>
                                      </p:cBhvr>
                                    </p:animEffect>
                                  </p:childTnLst>
                                </p:cTn>
                              </p:par>
                            </p:childTnLst>
                          </p:cTn>
                        </p:par>
                        <p:par>
                          <p:cTn id="146" fill="hold">
                            <p:stCondLst>
                              <p:cond delay="3000"/>
                            </p:stCondLst>
                            <p:childTnLst>
                              <p:par>
                                <p:cTn id="147" presetID="1" presetClass="entr" presetSubtype="0" fill="hold" grpId="0" nodeType="afterEffect">
                                  <p:stCondLst>
                                    <p:cond delay="0"/>
                                  </p:stCondLst>
                                  <p:childTnLst>
                                    <p:set>
                                      <p:cBhvr>
                                        <p:cTn id="148" dur="1" fill="hold">
                                          <p:stCondLst>
                                            <p:cond delay="499"/>
                                          </p:stCondLst>
                                        </p:cTn>
                                        <p:tgtEl>
                                          <p:spTgt spid="37"/>
                                        </p:tgtEl>
                                        <p:attrNameLst>
                                          <p:attrName>style.visibility</p:attrName>
                                        </p:attrNameLst>
                                      </p:cBhvr>
                                      <p:to>
                                        <p:strVal val="visible"/>
                                      </p:to>
                                    </p:set>
                                  </p:childTnLst>
                                </p:cTn>
                              </p:par>
                            </p:childTnLst>
                          </p:cTn>
                        </p:par>
                        <p:par>
                          <p:cTn id="149" fill="hold">
                            <p:stCondLst>
                              <p:cond delay="3500"/>
                            </p:stCondLst>
                            <p:childTnLst>
                              <p:par>
                                <p:cTn id="150" presetID="22" presetClass="entr" presetSubtype="8" fill="hold" grpId="0" nodeType="afterEffect">
                                  <p:stCondLst>
                                    <p:cond delay="0"/>
                                  </p:stCondLst>
                                  <p:childTnLst>
                                    <p:set>
                                      <p:cBhvr>
                                        <p:cTn id="151" dur="1" fill="hold">
                                          <p:stCondLst>
                                            <p:cond delay="0"/>
                                          </p:stCondLst>
                                        </p:cTn>
                                        <p:tgtEl>
                                          <p:spTgt spid="38"/>
                                        </p:tgtEl>
                                        <p:attrNameLst>
                                          <p:attrName>style.visibility</p:attrName>
                                        </p:attrNameLst>
                                      </p:cBhvr>
                                      <p:to>
                                        <p:strVal val="visible"/>
                                      </p:to>
                                    </p:set>
                                    <p:animEffect transition="in" filter="wipe(left)">
                                      <p:cBhvr>
                                        <p:cTn id="152" dur="500"/>
                                        <p:tgtEl>
                                          <p:spTgt spid="38"/>
                                        </p:tgtEl>
                                      </p:cBhvr>
                                    </p:animEffect>
                                  </p:childTnLst>
                                </p:cTn>
                              </p:par>
                            </p:childTnLst>
                          </p:cTn>
                        </p:par>
                        <p:par>
                          <p:cTn id="153" fill="hold">
                            <p:stCondLst>
                              <p:cond delay="4000"/>
                            </p:stCondLst>
                            <p:childTnLst>
                              <p:par>
                                <p:cTn id="154" presetID="1" presetClass="entr" presetSubtype="0" fill="hold" grpId="0" nodeType="afterEffect">
                                  <p:stCondLst>
                                    <p:cond delay="0"/>
                                  </p:stCondLst>
                                  <p:childTnLst>
                                    <p:set>
                                      <p:cBhvr>
                                        <p:cTn id="155" dur="1" fill="hold">
                                          <p:stCondLst>
                                            <p:cond delay="499"/>
                                          </p:stCondLst>
                                        </p:cTn>
                                        <p:tgtEl>
                                          <p:spTgt spid="39"/>
                                        </p:tgtEl>
                                        <p:attrNameLst>
                                          <p:attrName>style.visibility</p:attrName>
                                        </p:attrNameLst>
                                      </p:cBhvr>
                                      <p:to>
                                        <p:strVal val="visible"/>
                                      </p:to>
                                    </p:set>
                                  </p:childTnLst>
                                </p:cTn>
                              </p:par>
                            </p:childTnLst>
                          </p:cTn>
                        </p:par>
                        <p:par>
                          <p:cTn id="156" fill="hold">
                            <p:stCondLst>
                              <p:cond delay="4500"/>
                            </p:stCondLst>
                            <p:childTnLst>
                              <p:par>
                                <p:cTn id="157" presetID="22" presetClass="entr" presetSubtype="8" fill="hold" grpId="0" nodeType="afterEffect">
                                  <p:stCondLst>
                                    <p:cond delay="0"/>
                                  </p:stCondLst>
                                  <p:childTnLst>
                                    <p:set>
                                      <p:cBhvr>
                                        <p:cTn id="158" dur="1" fill="hold">
                                          <p:stCondLst>
                                            <p:cond delay="0"/>
                                          </p:stCondLst>
                                        </p:cTn>
                                        <p:tgtEl>
                                          <p:spTgt spid="40"/>
                                        </p:tgtEl>
                                        <p:attrNameLst>
                                          <p:attrName>style.visibility</p:attrName>
                                        </p:attrNameLst>
                                      </p:cBhvr>
                                      <p:to>
                                        <p:strVal val="visible"/>
                                      </p:to>
                                    </p:set>
                                    <p:animEffect transition="in" filter="wipe(left)">
                                      <p:cBhvr>
                                        <p:cTn id="159" dur="500"/>
                                        <p:tgtEl>
                                          <p:spTgt spid="40"/>
                                        </p:tgtEl>
                                      </p:cBhvr>
                                    </p:animEffect>
                                  </p:childTnLst>
                                </p:cTn>
                              </p:par>
                            </p:childTnLst>
                          </p:cTn>
                        </p:par>
                      </p:childTnLst>
                    </p:cTn>
                  </p:par>
                  <p:par>
                    <p:cTn id="160" fill="hold">
                      <p:stCondLst>
                        <p:cond delay="indefinite"/>
                      </p:stCondLst>
                      <p:childTnLst>
                        <p:par>
                          <p:cTn id="161" fill="hold">
                            <p:stCondLst>
                              <p:cond delay="0"/>
                            </p:stCondLst>
                            <p:childTnLst>
                              <p:par>
                                <p:cTn id="162" presetID="22" presetClass="entr" presetSubtype="1" fill="hold" grpId="0" nodeType="clickEffect">
                                  <p:stCondLst>
                                    <p:cond delay="0"/>
                                  </p:stCondLst>
                                  <p:childTnLst>
                                    <p:set>
                                      <p:cBhvr>
                                        <p:cTn id="163" dur="1" fill="hold">
                                          <p:stCondLst>
                                            <p:cond delay="0"/>
                                          </p:stCondLst>
                                        </p:cTn>
                                        <p:tgtEl>
                                          <p:spTgt spid="44"/>
                                        </p:tgtEl>
                                        <p:attrNameLst>
                                          <p:attrName>style.visibility</p:attrName>
                                        </p:attrNameLst>
                                      </p:cBhvr>
                                      <p:to>
                                        <p:strVal val="visible"/>
                                      </p:to>
                                    </p:set>
                                    <p:animEffect transition="in" filter="wipe(up)">
                                      <p:cBhvr>
                                        <p:cTn id="164" dur="500"/>
                                        <p:tgtEl>
                                          <p:spTgt spid="44"/>
                                        </p:tgtEl>
                                      </p:cBhvr>
                                    </p:animEffect>
                                  </p:childTnLst>
                                </p:cTn>
                              </p:par>
                            </p:childTnLst>
                          </p:cTn>
                        </p:par>
                        <p:par>
                          <p:cTn id="165" fill="hold">
                            <p:stCondLst>
                              <p:cond delay="500"/>
                            </p:stCondLst>
                            <p:childTnLst>
                              <p:par>
                                <p:cTn id="166" presetID="22" presetClass="entr" presetSubtype="1" fill="hold" grpId="0" nodeType="afterEffect">
                                  <p:stCondLst>
                                    <p:cond delay="0"/>
                                  </p:stCondLst>
                                  <p:childTnLst>
                                    <p:set>
                                      <p:cBhvr>
                                        <p:cTn id="167" dur="1" fill="hold">
                                          <p:stCondLst>
                                            <p:cond delay="0"/>
                                          </p:stCondLst>
                                        </p:cTn>
                                        <p:tgtEl>
                                          <p:spTgt spid="45"/>
                                        </p:tgtEl>
                                        <p:attrNameLst>
                                          <p:attrName>style.visibility</p:attrName>
                                        </p:attrNameLst>
                                      </p:cBhvr>
                                      <p:to>
                                        <p:strVal val="visible"/>
                                      </p:to>
                                    </p:set>
                                    <p:animEffect transition="in" filter="wipe(up)">
                                      <p:cBhvr>
                                        <p:cTn id="168" dur="500"/>
                                        <p:tgtEl>
                                          <p:spTgt spid="45"/>
                                        </p:tgtEl>
                                      </p:cBhvr>
                                    </p:animEffect>
                                  </p:childTnLst>
                                </p:cTn>
                              </p:par>
                            </p:childTnLst>
                          </p:cTn>
                        </p:par>
                        <p:par>
                          <p:cTn id="169" fill="hold">
                            <p:stCondLst>
                              <p:cond delay="1000"/>
                            </p:stCondLst>
                            <p:childTnLst>
                              <p:par>
                                <p:cTn id="170" presetID="22" presetClass="entr" presetSubtype="1" fill="hold" grpId="0" nodeType="afterEffect">
                                  <p:stCondLst>
                                    <p:cond delay="0"/>
                                  </p:stCondLst>
                                  <p:childTnLst>
                                    <p:set>
                                      <p:cBhvr>
                                        <p:cTn id="171" dur="1" fill="hold">
                                          <p:stCondLst>
                                            <p:cond delay="0"/>
                                          </p:stCondLst>
                                        </p:cTn>
                                        <p:tgtEl>
                                          <p:spTgt spid="46"/>
                                        </p:tgtEl>
                                        <p:attrNameLst>
                                          <p:attrName>style.visibility</p:attrName>
                                        </p:attrNameLst>
                                      </p:cBhvr>
                                      <p:to>
                                        <p:strVal val="visible"/>
                                      </p:to>
                                    </p:set>
                                    <p:animEffect transition="in" filter="wipe(up)">
                                      <p:cBhvr>
                                        <p:cTn id="172" dur="500"/>
                                        <p:tgtEl>
                                          <p:spTgt spid="46"/>
                                        </p:tgtEl>
                                      </p:cBhvr>
                                    </p:animEffect>
                                  </p:childTnLst>
                                </p:cTn>
                              </p:par>
                            </p:childTnLst>
                          </p:cTn>
                        </p:par>
                        <p:par>
                          <p:cTn id="173" fill="hold">
                            <p:stCondLst>
                              <p:cond delay="1500"/>
                            </p:stCondLst>
                            <p:childTnLst>
                              <p:par>
                                <p:cTn id="174" presetID="22" presetClass="entr" presetSubtype="1" fill="hold" grpId="0" nodeType="afterEffect">
                                  <p:stCondLst>
                                    <p:cond delay="0"/>
                                  </p:stCondLst>
                                  <p:childTnLst>
                                    <p:set>
                                      <p:cBhvr>
                                        <p:cTn id="175" dur="1" fill="hold">
                                          <p:stCondLst>
                                            <p:cond delay="0"/>
                                          </p:stCondLst>
                                        </p:cTn>
                                        <p:tgtEl>
                                          <p:spTgt spid="47"/>
                                        </p:tgtEl>
                                        <p:attrNameLst>
                                          <p:attrName>style.visibility</p:attrName>
                                        </p:attrNameLst>
                                      </p:cBhvr>
                                      <p:to>
                                        <p:strVal val="visible"/>
                                      </p:to>
                                    </p:set>
                                    <p:animEffect transition="in" filter="wipe(up)">
                                      <p:cBhvr>
                                        <p:cTn id="176" dur="500"/>
                                        <p:tgtEl>
                                          <p:spTgt spid="47"/>
                                        </p:tgtEl>
                                      </p:cBhvr>
                                    </p:animEffect>
                                  </p:childTnLst>
                                </p:cTn>
                              </p:par>
                            </p:childTnLst>
                          </p:cTn>
                        </p:par>
                        <p:par>
                          <p:cTn id="177" fill="hold">
                            <p:stCondLst>
                              <p:cond delay="2000"/>
                            </p:stCondLst>
                            <p:childTnLst>
                              <p:par>
                                <p:cTn id="178" presetID="22" presetClass="entr" presetSubtype="1" fill="hold" grpId="0" nodeType="afterEffect">
                                  <p:stCondLst>
                                    <p:cond delay="0"/>
                                  </p:stCondLst>
                                  <p:childTnLst>
                                    <p:set>
                                      <p:cBhvr>
                                        <p:cTn id="179" dur="1" fill="hold">
                                          <p:stCondLst>
                                            <p:cond delay="0"/>
                                          </p:stCondLst>
                                        </p:cTn>
                                        <p:tgtEl>
                                          <p:spTgt spid="48"/>
                                        </p:tgtEl>
                                        <p:attrNameLst>
                                          <p:attrName>style.visibility</p:attrName>
                                        </p:attrNameLst>
                                      </p:cBhvr>
                                      <p:to>
                                        <p:strVal val="visible"/>
                                      </p:to>
                                    </p:set>
                                    <p:animEffect transition="in" filter="wipe(up)">
                                      <p:cBhvr>
                                        <p:cTn id="180" dur="500"/>
                                        <p:tgtEl>
                                          <p:spTgt spid="48"/>
                                        </p:tgtEl>
                                      </p:cBhvr>
                                    </p:animEffect>
                                  </p:childTnLst>
                                </p:cTn>
                              </p:par>
                            </p:childTnLst>
                          </p:cTn>
                        </p:par>
                        <p:par>
                          <p:cTn id="181" fill="hold">
                            <p:stCondLst>
                              <p:cond delay="2500"/>
                            </p:stCondLst>
                            <p:childTnLst>
                              <p:par>
                                <p:cTn id="182" presetID="22" presetClass="entr" presetSubtype="1" fill="hold" grpId="0" nodeType="afterEffect">
                                  <p:stCondLst>
                                    <p:cond delay="0"/>
                                  </p:stCondLst>
                                  <p:childTnLst>
                                    <p:set>
                                      <p:cBhvr>
                                        <p:cTn id="183" dur="1" fill="hold">
                                          <p:stCondLst>
                                            <p:cond delay="0"/>
                                          </p:stCondLst>
                                        </p:cTn>
                                        <p:tgtEl>
                                          <p:spTgt spid="49"/>
                                        </p:tgtEl>
                                        <p:attrNameLst>
                                          <p:attrName>style.visibility</p:attrName>
                                        </p:attrNameLst>
                                      </p:cBhvr>
                                      <p:to>
                                        <p:strVal val="visible"/>
                                      </p:to>
                                    </p:set>
                                    <p:animEffect transition="in" filter="wipe(up)">
                                      <p:cBhvr>
                                        <p:cTn id="184" dur="500"/>
                                        <p:tgtEl>
                                          <p:spTgt spid="49"/>
                                        </p:tgtEl>
                                      </p:cBhvr>
                                    </p:animEffect>
                                  </p:childTnLst>
                                </p:cTn>
                              </p:par>
                            </p:childTnLst>
                          </p:cTn>
                        </p:par>
                        <p:par>
                          <p:cTn id="185" fill="hold">
                            <p:stCondLst>
                              <p:cond delay="3000"/>
                            </p:stCondLst>
                            <p:childTnLst>
                              <p:par>
                                <p:cTn id="186" presetID="1" presetClass="entr" presetSubtype="0" fill="hold" grpId="0" nodeType="afterEffect">
                                  <p:stCondLst>
                                    <p:cond delay="0"/>
                                  </p:stCondLst>
                                  <p:childTnLst>
                                    <p:set>
                                      <p:cBhvr>
                                        <p:cTn id="187" dur="1" fill="hold">
                                          <p:stCondLst>
                                            <p:cond delay="499"/>
                                          </p:stCondLst>
                                        </p:cTn>
                                        <p:tgtEl>
                                          <p:spTgt spid="50"/>
                                        </p:tgtEl>
                                        <p:attrNameLst>
                                          <p:attrName>style.visibility</p:attrName>
                                        </p:attrNameLst>
                                      </p:cBhvr>
                                      <p:to>
                                        <p:strVal val="visible"/>
                                      </p:to>
                                    </p:set>
                                  </p:childTnLst>
                                </p:cTn>
                              </p:par>
                            </p:childTnLst>
                          </p:cTn>
                        </p:par>
                        <p:par>
                          <p:cTn id="188" fill="hold">
                            <p:stCondLst>
                              <p:cond delay="3500"/>
                            </p:stCondLst>
                            <p:childTnLst>
                              <p:par>
                                <p:cTn id="189" presetID="1" presetClass="entr" presetSubtype="0" fill="hold" grpId="0" nodeType="afterEffect">
                                  <p:stCondLst>
                                    <p:cond delay="0"/>
                                  </p:stCondLst>
                                  <p:childTnLst>
                                    <p:set>
                                      <p:cBhvr>
                                        <p:cTn id="190" dur="1" fill="hold">
                                          <p:stCondLst>
                                            <p:cond delay="499"/>
                                          </p:stCondLst>
                                        </p:cTn>
                                        <p:tgtEl>
                                          <p:spTgt spid="51"/>
                                        </p:tgtEl>
                                        <p:attrNameLst>
                                          <p:attrName>style.visibility</p:attrName>
                                        </p:attrNameLst>
                                      </p:cBhvr>
                                      <p:to>
                                        <p:strVal val="visible"/>
                                      </p:to>
                                    </p:set>
                                  </p:childTnLst>
                                </p:cTn>
                              </p:par>
                            </p:childTnLst>
                          </p:cTn>
                        </p:par>
                        <p:par>
                          <p:cTn id="191" fill="hold">
                            <p:stCondLst>
                              <p:cond delay="4000"/>
                            </p:stCondLst>
                            <p:childTnLst>
                              <p:par>
                                <p:cTn id="192" presetID="1" presetClass="entr" presetSubtype="0" fill="hold" grpId="0" nodeType="afterEffect">
                                  <p:stCondLst>
                                    <p:cond delay="0"/>
                                  </p:stCondLst>
                                  <p:childTnLst>
                                    <p:set>
                                      <p:cBhvr>
                                        <p:cTn id="193" dur="1" fill="hold">
                                          <p:stCondLst>
                                            <p:cond delay="499"/>
                                          </p:stCondLst>
                                        </p:cTn>
                                        <p:tgtEl>
                                          <p:spTgt spid="52"/>
                                        </p:tgtEl>
                                        <p:attrNameLst>
                                          <p:attrName>style.visibility</p:attrName>
                                        </p:attrNameLst>
                                      </p:cBhvr>
                                      <p:to>
                                        <p:strVal val="visible"/>
                                      </p:to>
                                    </p:set>
                                  </p:childTnLst>
                                </p:cTn>
                              </p:par>
                            </p:childTnLst>
                          </p:cTn>
                        </p:par>
                        <p:par>
                          <p:cTn id="194" fill="hold">
                            <p:stCondLst>
                              <p:cond delay="4500"/>
                            </p:stCondLst>
                            <p:childTnLst>
                              <p:par>
                                <p:cTn id="195" presetID="22" presetClass="entr" presetSubtype="1" fill="hold" grpId="0" nodeType="afterEffect">
                                  <p:stCondLst>
                                    <p:cond delay="0"/>
                                  </p:stCondLst>
                                  <p:childTnLst>
                                    <p:set>
                                      <p:cBhvr>
                                        <p:cTn id="196" dur="1" fill="hold">
                                          <p:stCondLst>
                                            <p:cond delay="0"/>
                                          </p:stCondLst>
                                        </p:cTn>
                                        <p:tgtEl>
                                          <p:spTgt spid="54"/>
                                        </p:tgtEl>
                                        <p:attrNameLst>
                                          <p:attrName>style.visibility</p:attrName>
                                        </p:attrNameLst>
                                      </p:cBhvr>
                                      <p:to>
                                        <p:strVal val="visible"/>
                                      </p:to>
                                    </p:set>
                                    <p:animEffect transition="in" filter="wipe(up)">
                                      <p:cBhvr>
                                        <p:cTn id="197" dur="500"/>
                                        <p:tgtEl>
                                          <p:spTgt spid="54"/>
                                        </p:tgtEl>
                                      </p:cBhvr>
                                    </p:animEffect>
                                  </p:childTnLst>
                                </p:cTn>
                              </p:par>
                            </p:childTnLst>
                          </p:cTn>
                        </p:par>
                        <p:par>
                          <p:cTn id="198" fill="hold">
                            <p:stCondLst>
                              <p:cond delay="5000"/>
                            </p:stCondLst>
                            <p:childTnLst>
                              <p:par>
                                <p:cTn id="199" presetID="22" presetClass="entr" presetSubtype="1" fill="hold" grpId="0" nodeType="afterEffect">
                                  <p:stCondLst>
                                    <p:cond delay="0"/>
                                  </p:stCondLst>
                                  <p:childTnLst>
                                    <p:set>
                                      <p:cBhvr>
                                        <p:cTn id="200" dur="1" fill="hold">
                                          <p:stCondLst>
                                            <p:cond delay="0"/>
                                          </p:stCondLst>
                                        </p:cTn>
                                        <p:tgtEl>
                                          <p:spTgt spid="56"/>
                                        </p:tgtEl>
                                        <p:attrNameLst>
                                          <p:attrName>style.visibility</p:attrName>
                                        </p:attrNameLst>
                                      </p:cBhvr>
                                      <p:to>
                                        <p:strVal val="visible"/>
                                      </p:to>
                                    </p:set>
                                    <p:animEffect transition="in" filter="wipe(up)">
                                      <p:cBhvr>
                                        <p:cTn id="201" dur="500"/>
                                        <p:tgtEl>
                                          <p:spTgt spid="56"/>
                                        </p:tgtEl>
                                      </p:cBhvr>
                                    </p:animEffect>
                                  </p:childTnLst>
                                </p:cTn>
                              </p:par>
                            </p:childTnLst>
                          </p:cTn>
                        </p:par>
                        <p:par>
                          <p:cTn id="202" fill="hold">
                            <p:stCondLst>
                              <p:cond delay="5500"/>
                            </p:stCondLst>
                            <p:childTnLst>
                              <p:par>
                                <p:cTn id="203" presetID="22" presetClass="entr" presetSubtype="1" fill="hold" grpId="0" nodeType="afterEffect">
                                  <p:stCondLst>
                                    <p:cond delay="0"/>
                                  </p:stCondLst>
                                  <p:childTnLst>
                                    <p:set>
                                      <p:cBhvr>
                                        <p:cTn id="204" dur="1" fill="hold">
                                          <p:stCondLst>
                                            <p:cond delay="0"/>
                                          </p:stCondLst>
                                        </p:cTn>
                                        <p:tgtEl>
                                          <p:spTgt spid="55"/>
                                        </p:tgtEl>
                                        <p:attrNameLst>
                                          <p:attrName>style.visibility</p:attrName>
                                        </p:attrNameLst>
                                      </p:cBhvr>
                                      <p:to>
                                        <p:strVal val="visible"/>
                                      </p:to>
                                    </p:set>
                                    <p:animEffect transition="in" filter="wipe(up)">
                                      <p:cBhvr>
                                        <p:cTn id="205" dur="500"/>
                                        <p:tgtEl>
                                          <p:spTgt spid="55"/>
                                        </p:tgtEl>
                                      </p:cBhvr>
                                    </p:animEffect>
                                  </p:childTnLst>
                                </p:cTn>
                              </p:par>
                            </p:childTnLst>
                          </p:cTn>
                        </p:par>
                        <p:par>
                          <p:cTn id="206" fill="hold">
                            <p:stCondLst>
                              <p:cond delay="6000"/>
                            </p:stCondLst>
                            <p:childTnLst>
                              <p:par>
                                <p:cTn id="207" presetID="22" presetClass="entr" presetSubtype="1" fill="hold" grpId="0" nodeType="afterEffect">
                                  <p:stCondLst>
                                    <p:cond delay="0"/>
                                  </p:stCondLst>
                                  <p:childTnLst>
                                    <p:set>
                                      <p:cBhvr>
                                        <p:cTn id="208" dur="1" fill="hold">
                                          <p:stCondLst>
                                            <p:cond delay="0"/>
                                          </p:stCondLst>
                                        </p:cTn>
                                        <p:tgtEl>
                                          <p:spTgt spid="53"/>
                                        </p:tgtEl>
                                        <p:attrNameLst>
                                          <p:attrName>style.visibility</p:attrName>
                                        </p:attrNameLst>
                                      </p:cBhvr>
                                      <p:to>
                                        <p:strVal val="visible"/>
                                      </p:to>
                                    </p:set>
                                    <p:animEffect transition="in" filter="wipe(up)">
                                      <p:cBhvr>
                                        <p:cTn id="209" dur="500"/>
                                        <p:tgtEl>
                                          <p:spTgt spid="53"/>
                                        </p:tgtEl>
                                      </p:cBhvr>
                                    </p:animEffect>
                                  </p:childTnLst>
                                </p:cTn>
                              </p:par>
                            </p:childTnLst>
                          </p:cTn>
                        </p:par>
                        <p:par>
                          <p:cTn id="210" fill="hold">
                            <p:stCondLst>
                              <p:cond delay="6500"/>
                            </p:stCondLst>
                            <p:childTnLst>
                              <p:par>
                                <p:cTn id="211" presetID="22" presetClass="entr" presetSubtype="8" fill="hold" nodeType="afterEffect">
                                  <p:stCondLst>
                                    <p:cond delay="0"/>
                                  </p:stCondLst>
                                  <p:childTnLst>
                                    <p:set>
                                      <p:cBhvr>
                                        <p:cTn id="212" dur="1" fill="hold">
                                          <p:stCondLst>
                                            <p:cond delay="0"/>
                                          </p:stCondLst>
                                        </p:cTn>
                                        <p:tgtEl>
                                          <p:spTgt spid="59"/>
                                        </p:tgtEl>
                                        <p:attrNameLst>
                                          <p:attrName>style.visibility</p:attrName>
                                        </p:attrNameLst>
                                      </p:cBhvr>
                                      <p:to>
                                        <p:strVal val="visible"/>
                                      </p:to>
                                    </p:set>
                                    <p:animEffect transition="in" filter="wipe(left)">
                                      <p:cBhvr>
                                        <p:cTn id="213" dur="500"/>
                                        <p:tgtEl>
                                          <p:spTgt spid="59"/>
                                        </p:tgtEl>
                                      </p:cBhvr>
                                    </p:animEffect>
                                  </p:childTnLst>
                                </p:cTn>
                              </p:par>
                            </p:childTnLst>
                          </p:cTn>
                        </p:par>
                        <p:par>
                          <p:cTn id="214" fill="hold">
                            <p:stCondLst>
                              <p:cond delay="7000"/>
                            </p:stCondLst>
                            <p:childTnLst>
                              <p:par>
                                <p:cTn id="215" presetID="22" presetClass="entr" presetSubtype="8" fill="hold" grpId="0" nodeType="afterEffect">
                                  <p:stCondLst>
                                    <p:cond delay="0"/>
                                  </p:stCondLst>
                                  <p:childTnLst>
                                    <p:set>
                                      <p:cBhvr>
                                        <p:cTn id="216" dur="1" fill="hold">
                                          <p:stCondLst>
                                            <p:cond delay="0"/>
                                          </p:stCondLst>
                                        </p:cTn>
                                        <p:tgtEl>
                                          <p:spTgt spid="74"/>
                                        </p:tgtEl>
                                        <p:attrNameLst>
                                          <p:attrName>style.visibility</p:attrName>
                                        </p:attrNameLst>
                                      </p:cBhvr>
                                      <p:to>
                                        <p:strVal val="visible"/>
                                      </p:to>
                                    </p:set>
                                    <p:animEffect transition="in" filter="wipe(left)">
                                      <p:cBhvr>
                                        <p:cTn id="217"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P spid="7" grpId="0" autoUpdateAnimBg="0"/>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utoUpdateAnimBg="0"/>
      <p:bldP spid="22" grpId="0" autoUpdateAnimBg="0"/>
      <p:bldP spid="23" grpId="0" autoUpdateAnimBg="0"/>
      <p:bldP spid="24" grpId="0" animBg="1"/>
      <p:bldP spid="25" grpId="0" animBg="1"/>
      <p:bldP spid="26" grpId="0" animBg="1"/>
      <p:bldP spid="27" grpId="0" animBg="1"/>
      <p:bldP spid="28" grpId="0" animBg="1"/>
      <p:bldP spid="29" grpId="0" animBg="1"/>
      <p:bldP spid="30" grpId="0" animBg="1"/>
      <p:bldP spid="31" grpId="0" animBg="1"/>
      <p:bldP spid="32" grpId="0" animBg="1"/>
      <p:bldP spid="33" grpId="0" autoUpdateAnimBg="0"/>
      <p:bldP spid="34" grpId="0" animBg="1"/>
      <p:bldP spid="35" grpId="0" animBg="1"/>
      <p:bldP spid="36" grpId="0" animBg="1"/>
      <p:bldP spid="37" grpId="0" animBg="1"/>
      <p:bldP spid="38" grpId="0" animBg="1"/>
      <p:bldP spid="39" grpId="0" animBg="1"/>
      <p:bldP spid="40" grpId="0" animBg="1"/>
      <p:bldP spid="41" grpId="0" animBg="1"/>
      <p:bldP spid="42" grpId="0" autoUpdateAnimBg="0"/>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autoUpdateAnimBg="0"/>
      <p:bldP spid="54" grpId="0" animBg="1"/>
      <p:bldP spid="55" grpId="0" animBg="1"/>
      <p:bldP spid="56" grpId="0" animBg="1"/>
      <p:bldP spid="74" grpId="0" autoUpdateAnimBg="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34536</TotalTime>
  <Words>2129</Words>
  <Application>Microsoft Office PowerPoint</Application>
  <PresentationFormat>Widescreen</PresentationFormat>
  <Paragraphs>919</Paragraphs>
  <Slides>48</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48</vt:i4>
      </vt:variant>
    </vt:vector>
  </HeadingPairs>
  <TitlesOfParts>
    <vt:vector size="56" baseType="lpstr">
      <vt:lpstr>Arial</vt:lpstr>
      <vt:lpstr>Book Antiqua</vt:lpstr>
      <vt:lpstr>Calibri</vt:lpstr>
      <vt:lpstr>Calibri Light</vt:lpstr>
      <vt:lpstr>Times New Roman</vt:lpstr>
      <vt:lpstr>Wingdings</vt:lpstr>
      <vt:lpstr>Office Theme</vt:lpstr>
      <vt:lpstr>Visio</vt:lpstr>
      <vt:lpstr>  ICT 2103 Digital Logic Design</vt:lpstr>
      <vt:lpstr>Combinational Circuits</vt:lpstr>
      <vt:lpstr>PowerPoint Presentation</vt:lpstr>
      <vt:lpstr>Sequential Circuits</vt:lpstr>
      <vt:lpstr>PowerPoint Presentation</vt:lpstr>
      <vt:lpstr>Latches</vt:lpstr>
      <vt:lpstr>Latches</vt:lpstr>
      <vt:lpstr>Controlled Latches</vt:lpstr>
      <vt:lpstr>Controlled Latches</vt:lpstr>
      <vt:lpstr>Controlled Latches (Task 1)</vt:lpstr>
      <vt:lpstr>Controlled Latches</vt:lpstr>
      <vt:lpstr>Flip-Flops</vt:lpstr>
      <vt:lpstr>PowerPoint Presentation</vt:lpstr>
      <vt:lpstr>Flip-Flops</vt:lpstr>
      <vt:lpstr>Flip-Flops</vt:lpstr>
      <vt:lpstr>Flip-Flops</vt:lpstr>
      <vt:lpstr>Flip-Flop Characteristic Equations</vt:lpstr>
      <vt:lpstr>Flip-Flop Characteristic Equations</vt:lpstr>
      <vt:lpstr>Flip-Flop Characteristic Equations</vt:lpstr>
      <vt:lpstr>Flip-Flop Characteristic Equations</vt:lpstr>
      <vt:lpstr>Flip-Flop Characteristic Equations</vt:lpstr>
      <vt:lpstr>Flip-Flop Characteristic Tables</vt:lpstr>
      <vt:lpstr>Flip-Flop Characteristic Equations</vt:lpstr>
      <vt:lpstr>PowerPoint Presentation</vt:lpstr>
      <vt:lpstr>PowerPoint Presentation</vt:lpstr>
      <vt:lpstr>PowerPoint Presentation</vt:lpstr>
      <vt:lpstr>PowerPoint Presentation</vt:lpstr>
      <vt:lpstr>Flip-Flop Characteristic Tables</vt:lpstr>
      <vt:lpstr>Flip-Flop Characteristic Equations</vt:lpstr>
      <vt:lpstr>Clocked Sequential Circuits</vt:lpstr>
      <vt:lpstr>Analyzing a Clocked Sequential Circuit </vt:lpstr>
      <vt:lpstr>PowerPoint Presentation</vt:lpstr>
      <vt:lpstr>Analyzing a Clocked Sequential Circuit </vt:lpstr>
      <vt:lpstr>Analyzing a Clocked Sequential Circuit </vt:lpstr>
      <vt:lpstr>Analyzing a Clocked Sequential Circuit </vt:lpstr>
      <vt:lpstr>Analyzing a Clocked Sequential Circuit </vt:lpstr>
      <vt:lpstr>Analyzing a Clocked Sequential Circuit: Next state and output Equations   </vt:lpstr>
      <vt:lpstr>Analyzing a Clocked Sequential Circuit: State Table </vt:lpstr>
      <vt:lpstr>Analyzing a Clocked Sequential Circuit: State Diagram </vt:lpstr>
      <vt:lpstr>Analyzing a Clocked Sequential Circuit with T Flip-Flop</vt:lpstr>
      <vt:lpstr>Recall: Flip-flop Characteristic Equation </vt:lpstr>
      <vt:lpstr>Sequential Circuit with  T Flip-flops</vt:lpstr>
      <vt:lpstr>Analyzing a Clocked Sequential Circuit : From Next State Equations to state table </vt:lpstr>
      <vt:lpstr>Sequential Circuit with JK FF</vt:lpstr>
      <vt:lpstr>Analyzing a Clocked Sequential Circuit: JK Input and Next State Equations  </vt:lpstr>
      <vt:lpstr>Analyzing a Clocked Sequential Circuit </vt:lpstr>
      <vt:lpstr>Analyzing a Clocked Sequential Circuit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Logic Design</dc:title>
  <dc:creator>Hp</dc:creator>
  <cp:lastModifiedBy>ICT Lab PC</cp:lastModifiedBy>
  <cp:revision>289</cp:revision>
  <dcterms:created xsi:type="dcterms:W3CDTF">2021-06-16T02:53:36Z</dcterms:created>
  <dcterms:modified xsi:type="dcterms:W3CDTF">2024-05-14T04:20:58Z</dcterms:modified>
</cp:coreProperties>
</file>