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11" r:id="rId3"/>
    <p:sldId id="384" r:id="rId4"/>
    <p:sldId id="386" r:id="rId5"/>
    <p:sldId id="387" r:id="rId6"/>
    <p:sldId id="260" r:id="rId7"/>
    <p:sldId id="274" r:id="rId8"/>
    <p:sldId id="351" r:id="rId9"/>
    <p:sldId id="390" r:id="rId10"/>
    <p:sldId id="392" r:id="rId11"/>
    <p:sldId id="389" r:id="rId12"/>
    <p:sldId id="366" r:id="rId13"/>
    <p:sldId id="368" r:id="rId14"/>
    <p:sldId id="293" r:id="rId15"/>
    <p:sldId id="369" r:id="rId16"/>
    <p:sldId id="370" r:id="rId17"/>
    <p:sldId id="267" r:id="rId18"/>
    <p:sldId id="269" r:id="rId19"/>
    <p:sldId id="275" r:id="rId20"/>
    <p:sldId id="371" r:id="rId21"/>
    <p:sldId id="277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r Morshed" initials="MM" lastIdx="2" clrIdx="0">
    <p:extLst>
      <p:ext uri="{19B8F6BF-5375-455C-9EA6-DF929625EA0E}">
        <p15:presenceInfo xmlns:p15="http://schemas.microsoft.com/office/powerpoint/2012/main" userId="Monir Morsh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E6F6-81E1-4519-ADF5-73F23F257C85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6829-347D-497B-A65F-73E6333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BD52E0D-4CCE-484E-8FCA-8C747B228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9pPr>
          </a:lstStyle>
          <a:p>
            <a:pPr eaLnBrk="1" hangingPunct="1"/>
            <a:fld id="{212D3B9E-B002-44DE-AC18-4721DC5586B6}" type="slidenum">
              <a:rPr lang="en-US" altLang="zh-TW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2CB15E2-2CBE-4C41-8C91-4DD2BA1CF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B3738A6-8E99-4FFD-830B-183E14F7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2EC66D06-8E6B-427A-BDB9-C869B77D0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9pPr>
          </a:lstStyle>
          <a:p>
            <a:pPr eaLnBrk="1" hangingPunct="1"/>
            <a:fld id="{7DE7EC17-FBB2-47BA-90D4-1B9E69E97AEB}" type="slidenum">
              <a:rPr lang="en-US" altLang="zh-TW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BABD8C3-11E0-46F4-98F3-3980E7BF4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00411B7-8A62-4736-9D6A-321E89CF8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C6829-347D-497B-A65F-73E633325E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C6829-347D-497B-A65F-73E633325E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4733" y="870124"/>
            <a:ext cx="4614535" cy="60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4248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926258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1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4961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7412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966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9675" y="870124"/>
            <a:ext cx="5824651" cy="60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3220" y="1746368"/>
            <a:ext cx="4737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7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80">
        <a:defRPr>
          <a:latin typeface="+mn-lt"/>
          <a:ea typeface="+mn-ea"/>
          <a:cs typeface="+mn-cs"/>
        </a:defRPr>
      </a:lvl2pPr>
      <a:lvl3pPr marL="916960">
        <a:defRPr>
          <a:latin typeface="+mn-lt"/>
          <a:ea typeface="+mn-ea"/>
          <a:cs typeface="+mn-cs"/>
        </a:defRPr>
      </a:lvl3pPr>
      <a:lvl4pPr marL="1375440">
        <a:defRPr>
          <a:latin typeface="+mn-lt"/>
          <a:ea typeface="+mn-ea"/>
          <a:cs typeface="+mn-cs"/>
        </a:defRPr>
      </a:lvl4pPr>
      <a:lvl5pPr marL="1833921">
        <a:defRPr>
          <a:latin typeface="+mn-lt"/>
          <a:ea typeface="+mn-ea"/>
          <a:cs typeface="+mn-cs"/>
        </a:defRPr>
      </a:lvl5pPr>
      <a:lvl6pPr marL="2292401">
        <a:defRPr>
          <a:latin typeface="+mn-lt"/>
          <a:ea typeface="+mn-ea"/>
          <a:cs typeface="+mn-cs"/>
        </a:defRPr>
      </a:lvl6pPr>
      <a:lvl7pPr marL="2750881">
        <a:defRPr>
          <a:latin typeface="+mn-lt"/>
          <a:ea typeface="+mn-ea"/>
          <a:cs typeface="+mn-cs"/>
        </a:defRPr>
      </a:lvl7pPr>
      <a:lvl8pPr marL="3209361">
        <a:defRPr>
          <a:latin typeface="+mn-lt"/>
          <a:ea typeface="+mn-ea"/>
          <a:cs typeface="+mn-cs"/>
        </a:defRPr>
      </a:lvl8pPr>
      <a:lvl9pPr marL="366784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80">
        <a:defRPr>
          <a:latin typeface="+mn-lt"/>
          <a:ea typeface="+mn-ea"/>
          <a:cs typeface="+mn-cs"/>
        </a:defRPr>
      </a:lvl2pPr>
      <a:lvl3pPr marL="916960">
        <a:defRPr>
          <a:latin typeface="+mn-lt"/>
          <a:ea typeface="+mn-ea"/>
          <a:cs typeface="+mn-cs"/>
        </a:defRPr>
      </a:lvl3pPr>
      <a:lvl4pPr marL="1375440">
        <a:defRPr>
          <a:latin typeface="+mn-lt"/>
          <a:ea typeface="+mn-ea"/>
          <a:cs typeface="+mn-cs"/>
        </a:defRPr>
      </a:lvl4pPr>
      <a:lvl5pPr marL="1833921">
        <a:defRPr>
          <a:latin typeface="+mn-lt"/>
          <a:ea typeface="+mn-ea"/>
          <a:cs typeface="+mn-cs"/>
        </a:defRPr>
      </a:lvl5pPr>
      <a:lvl6pPr marL="2292401">
        <a:defRPr>
          <a:latin typeface="+mn-lt"/>
          <a:ea typeface="+mn-ea"/>
          <a:cs typeface="+mn-cs"/>
        </a:defRPr>
      </a:lvl6pPr>
      <a:lvl7pPr marL="2750881">
        <a:defRPr>
          <a:latin typeface="+mn-lt"/>
          <a:ea typeface="+mn-ea"/>
          <a:cs typeface="+mn-cs"/>
        </a:defRPr>
      </a:lvl7pPr>
      <a:lvl8pPr marL="3209361">
        <a:defRPr>
          <a:latin typeface="+mn-lt"/>
          <a:ea typeface="+mn-ea"/>
          <a:cs typeface="+mn-cs"/>
        </a:defRPr>
      </a:lvl8pPr>
      <a:lvl9pPr marL="366784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12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14.wdp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6.wdp"/><Relationship Id="rId5" Type="http://schemas.openxmlformats.org/officeDocument/2006/relationships/image" Target="../media/image27.png"/><Relationship Id="rId4" Type="http://schemas.microsoft.com/office/2007/relationships/hdphoto" Target="../media/hdphoto1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microsoft.com/office/2007/relationships/hdphoto" Target="../media/hdphoto20.wdp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22.wdp"/><Relationship Id="rId7" Type="http://schemas.microsoft.com/office/2007/relationships/hdphoto" Target="../media/hdphoto24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4.png"/><Relationship Id="rId5" Type="http://schemas.microsoft.com/office/2007/relationships/hdphoto" Target="../media/hdphoto23.wdp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microsoft.com/office/2007/relationships/hdphoto" Target="../media/hdphoto26.wdp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17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438400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Semiconductor Diode Applications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542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7311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Simplified Equivalent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A8BC-E4EA-41FB-A7C3-CB0D3EA08249}"/>
              </a:ext>
            </a:extLst>
          </p:cNvPr>
          <p:cNvSpPr txBox="1"/>
          <p:nvPr/>
        </p:nvSpPr>
        <p:spPr>
          <a:xfrm>
            <a:off x="935005" y="959481"/>
            <a:ext cx="7239000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on state if;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established by the applied sources is such that its direction matches that of the arrow in the diode symbol.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0.7 V for silicon,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0.3 V for germanium, and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1.2 V for gallium arsenide.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026BE-8FDA-4DC4-AC5B-62D1EEEB8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6820" b="47898"/>
          <a:stretch/>
        </p:blipFill>
        <p:spPr>
          <a:xfrm>
            <a:off x="935005" y="2895600"/>
            <a:ext cx="6870700" cy="27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71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0455" y="204924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Series Diode Configuration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B2EC763-323F-4884-B7C1-1EFA70B1B40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093171"/>
            <a:ext cx="4151313" cy="187862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lnSpc>
                <a:spcPct val="150000"/>
              </a:lnSpc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series diode configuration of the following figure, determine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forward biasing</a:t>
            </a:r>
          </a:p>
        </p:txBody>
      </p:sp>
      <p:pic>
        <p:nvPicPr>
          <p:cNvPr id="17" name="Picture 4" descr="fg02_01300">
            <a:extLst>
              <a:ext uri="{FF2B5EF4-FFF2-40B4-BE49-F238E27FC236}">
                <a16:creationId xmlns:a16="http://schemas.microsoft.com/office/drawing/2014/main" id="{3EBE0585-EEF1-4BD3-82C0-A7FEAE65A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43" y="816549"/>
            <a:ext cx="4014607" cy="276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7">
            <a:extLst>
              <a:ext uri="{FF2B5EF4-FFF2-40B4-BE49-F238E27FC236}">
                <a16:creationId xmlns:a16="http://schemas.microsoft.com/office/drawing/2014/main" id="{6B3035CD-863E-4B55-B908-14491323C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30" y="3140139"/>
            <a:ext cx="302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Solution: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6D7019-8E77-4C61-A0CF-6476F59F68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751"/>
          <a:stretch/>
        </p:blipFill>
        <p:spPr>
          <a:xfrm>
            <a:off x="5212533" y="3544888"/>
            <a:ext cx="3641558" cy="267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121C0FD2-B9C6-4383-BF32-09D626304CA8}"/>
                  </a:ext>
                </a:extLst>
              </p:cNvPr>
              <p:cNvSpPr txBox="1"/>
              <p:nvPr/>
            </p:nvSpPr>
            <p:spPr bwMode="auto">
              <a:xfrm>
                <a:off x="795130" y="3429000"/>
                <a:ext cx="4151313" cy="2730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simplified diode model, 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equivalent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b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121C0FD2-B9C6-4383-BF32-09D626304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130" y="3429000"/>
                <a:ext cx="4151313" cy="2730935"/>
              </a:xfrm>
              <a:prstGeom prst="rect">
                <a:avLst/>
              </a:prstGeom>
              <a:blipFill>
                <a:blip r:embed="rId6"/>
                <a:stretch>
                  <a:fillRect l="-1468" b="-38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817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0455" y="204924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Series Diode Configuration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2A5A660-4D84-4251-8B4E-DBB03E3BB8C4}"/>
              </a:ext>
            </a:extLst>
          </p:cNvPr>
          <p:cNvSpPr txBox="1"/>
          <p:nvPr/>
        </p:nvSpPr>
        <p:spPr>
          <a:xfrm>
            <a:off x="745493" y="1086584"/>
            <a:ext cx="3505877" cy="1342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reverse.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sz="20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EAA3B58B-B43A-44A9-854C-1801AF0AD35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2631" y="3231200"/>
            <a:ext cx="3794169" cy="2513075"/>
          </a:xfrm>
          <a:prstGeom prst="rect">
            <a:avLst/>
          </a:prstGeom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B17BC908-F88F-458A-86CD-A4D145403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8" y="2956581"/>
            <a:ext cx="302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Solution: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D8E17-9946-468D-BCDE-78FA9FBFA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2631" y="817023"/>
            <a:ext cx="3794169" cy="2481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877F8A81-785E-4016-97BC-D29D659D8D4D}"/>
                  </a:ext>
                </a:extLst>
              </p:cNvPr>
              <p:cNvSpPr txBox="1"/>
              <p:nvPr/>
            </p:nvSpPr>
            <p:spPr bwMode="auto">
              <a:xfrm>
                <a:off x="811834" y="3212847"/>
                <a:ext cx="4151313" cy="30355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ideal diode model, 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equivalent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877F8A81-785E-4016-97BC-D29D659D8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834" y="3212847"/>
                <a:ext cx="4151313" cy="3035553"/>
              </a:xfrm>
              <a:prstGeom prst="rect">
                <a:avLst/>
              </a:prstGeom>
              <a:blipFill>
                <a:blip r:embed="rId6"/>
                <a:stretch>
                  <a:fillRect l="-14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263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73856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When to use these models?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3242" y="1460103"/>
            <a:ext cx="4038600" cy="212129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model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voltages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complex circuits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on accuracy over practicality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12105" y="1460103"/>
            <a:ext cx="4038600" cy="234989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diode model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voltages &gt;&gt; 0.7V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complex circuits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where a difference in voltage by 0.7</a:t>
            </a:r>
            <a:r>
              <a:rPr lang="en-US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negligible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82B35-5B79-4BA6-B2B7-96912E1872AD}"/>
              </a:ext>
            </a:extLst>
          </p:cNvPr>
          <p:cNvSpPr txBox="1"/>
          <p:nvPr/>
        </p:nvSpPr>
        <p:spPr>
          <a:xfrm>
            <a:off x="2059405" y="3955696"/>
            <a:ext cx="4572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voltages = 0.7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marL="800100" lvl="1" indent="-34290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circuits</a:t>
            </a:r>
          </a:p>
          <a:p>
            <a:pPr marL="800100" lvl="1" indent="-34290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practicality over accuracy</a:t>
            </a:r>
          </a:p>
        </p:txBody>
      </p:sp>
    </p:spTree>
    <p:extLst>
      <p:ext uri="{BB962C8B-B14F-4D97-AF65-F5344CB8AC3E}">
        <p14:creationId xmlns:p14="http://schemas.microsoft.com/office/powerpoint/2010/main" val="11334053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0455" y="204924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Series Diode Configuration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8430CAD-4F3A-42FE-AF30-7F06FBB40734}"/>
              </a:ext>
            </a:extLst>
          </p:cNvPr>
          <p:cNvSpPr txBox="1">
            <a:spLocks/>
          </p:cNvSpPr>
          <p:nvPr/>
        </p:nvSpPr>
        <p:spPr>
          <a:xfrm>
            <a:off x="609600" y="928164"/>
            <a:ext cx="815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 marR="30480"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-15" baseline="-23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8330A-BD91-4B62-9013-BB2F730AA164}"/>
              </a:ext>
            </a:extLst>
          </p:cNvPr>
          <p:cNvGrpSpPr/>
          <p:nvPr/>
        </p:nvGrpSpPr>
        <p:grpSpPr>
          <a:xfrm>
            <a:off x="1158368" y="1877405"/>
            <a:ext cx="7452232" cy="3989996"/>
            <a:chOff x="1621027" y="1874836"/>
            <a:chExt cx="6568568" cy="33252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97D8F1-60B7-4671-9760-BFA77FB8D384}"/>
                </a:ext>
              </a:extLst>
            </p:cNvPr>
            <p:cNvGrpSpPr/>
            <p:nvPr/>
          </p:nvGrpSpPr>
          <p:grpSpPr>
            <a:xfrm>
              <a:off x="1621027" y="1874836"/>
              <a:ext cx="6130546" cy="3325205"/>
              <a:chOff x="1621027" y="1874836"/>
              <a:chExt cx="6130546" cy="3325205"/>
            </a:xfrm>
          </p:grpSpPr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E356DBEC-F471-411F-BDAB-E6B53C7F3B30}"/>
                  </a:ext>
                </a:extLst>
              </p:cNvPr>
              <p:cNvSpPr txBox="1"/>
              <p:nvPr/>
            </p:nvSpPr>
            <p:spPr>
              <a:xfrm>
                <a:off x="1621027" y="4406394"/>
                <a:ext cx="150368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latin typeface="Verdana"/>
                    <a:cs typeface="Verdana"/>
                  </a:rPr>
                  <a:t>Diode</a:t>
                </a:r>
                <a:r>
                  <a:rPr sz="1800" spc="-35" dirty="0">
                    <a:latin typeface="Verdana"/>
                    <a:cs typeface="Verdana"/>
                  </a:rPr>
                  <a:t> </a:t>
                </a:r>
                <a:r>
                  <a:rPr sz="1800" spc="-5" dirty="0">
                    <a:latin typeface="Verdana"/>
                    <a:cs typeface="Verdana"/>
                  </a:rPr>
                  <a:t>Circuit</a:t>
                </a:r>
                <a:endParaRPr sz="1800" dirty="0">
                  <a:latin typeface="Verdana"/>
                  <a:cs typeface="Verdana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2283D64-412B-42B7-ADD2-AB9CE3E6F534}"/>
                  </a:ext>
                </a:extLst>
              </p:cNvPr>
              <p:cNvGrpSpPr/>
              <p:nvPr/>
            </p:nvGrpSpPr>
            <p:grpSpPr>
              <a:xfrm>
                <a:off x="1621027" y="1874836"/>
                <a:ext cx="6130546" cy="3325205"/>
                <a:chOff x="1621027" y="1874836"/>
                <a:chExt cx="6130546" cy="332520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C23D921-01B0-473C-AC41-BD0D372C49EB}"/>
                    </a:ext>
                  </a:extLst>
                </p:cNvPr>
                <p:cNvGrpSpPr/>
                <p:nvPr/>
              </p:nvGrpSpPr>
              <p:grpSpPr>
                <a:xfrm>
                  <a:off x="1621027" y="1874836"/>
                  <a:ext cx="6130546" cy="2563874"/>
                  <a:chOff x="901700" y="1816100"/>
                  <a:chExt cx="7458455" cy="3808475"/>
                </a:xfrm>
              </p:grpSpPr>
              <p:pic>
                <p:nvPicPr>
                  <p:cNvPr id="15" name="object 7">
                    <a:extLst>
                      <a:ext uri="{FF2B5EF4-FFF2-40B4-BE49-F238E27FC236}">
                        <a16:creationId xmlns:a16="http://schemas.microsoft.com/office/drawing/2014/main" id="{2ECF8005-3DD3-437F-A7F8-D1832551068C}"/>
                      </a:ext>
                    </a:extLst>
                  </p:cNvPr>
                  <p:cNvPicPr/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1700" y="1816100"/>
                    <a:ext cx="2215895" cy="3808475"/>
                  </a:xfrm>
                  <a:prstGeom prst="rect">
                    <a:avLst/>
                  </a:prstGeom>
                </p:spPr>
              </p:pic>
              <p:pic>
                <p:nvPicPr>
                  <p:cNvPr id="16" name="object 9">
                    <a:extLst>
                      <a:ext uri="{FF2B5EF4-FFF2-40B4-BE49-F238E27FC236}">
                        <a16:creationId xmlns:a16="http://schemas.microsoft.com/office/drawing/2014/main" id="{15FE97C0-0692-4473-B12B-5982DBEA0DED}"/>
                      </a:ext>
                    </a:extLst>
                  </p:cNvPr>
                  <p:cNvPicPr/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40100" y="2273299"/>
                    <a:ext cx="2973357" cy="2535173"/>
                  </a:xfrm>
                  <a:prstGeom prst="rect">
                    <a:avLst/>
                  </a:prstGeom>
                </p:spPr>
              </p:pic>
              <p:pic>
                <p:nvPicPr>
                  <p:cNvPr id="17" name="object 10">
                    <a:extLst>
                      <a:ext uri="{FF2B5EF4-FFF2-40B4-BE49-F238E27FC236}">
                        <a16:creationId xmlns:a16="http://schemas.microsoft.com/office/drawing/2014/main" id="{5E072106-1EFB-4C0B-990C-58E32B1C2EAE}"/>
                      </a:ext>
                    </a:extLst>
                  </p:cNvPr>
                  <p:cNvPicPr/>
                  <p:nvPr/>
                </p:nvPicPr>
                <p:blipFill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6700" y="1892300"/>
                    <a:ext cx="1743455" cy="335127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object 12">
                  <a:extLst>
                    <a:ext uri="{FF2B5EF4-FFF2-40B4-BE49-F238E27FC236}">
                      <a16:creationId xmlns:a16="http://schemas.microsoft.com/office/drawing/2014/main" id="{849005C6-9281-4B43-A441-594AD9A6905F}"/>
                    </a:ext>
                  </a:extLst>
                </p:cNvPr>
                <p:cNvSpPr txBox="1"/>
                <p:nvPr/>
              </p:nvSpPr>
              <p:spPr>
                <a:xfrm>
                  <a:off x="3625293" y="4356220"/>
                  <a:ext cx="2546908" cy="843821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800" spc="-5" dirty="0">
                      <a:latin typeface="Verdana"/>
                      <a:cs typeface="Verdana"/>
                    </a:rPr>
                    <a:t>Diode</a:t>
                  </a:r>
                  <a:r>
                    <a:rPr sz="1800" spc="-15" dirty="0">
                      <a:latin typeface="Verdana"/>
                      <a:cs typeface="Verdana"/>
                    </a:rPr>
                    <a:t> </a:t>
                  </a:r>
                  <a:r>
                    <a:rPr sz="1800" spc="-5" dirty="0">
                      <a:latin typeface="Verdana"/>
                      <a:cs typeface="Verdana"/>
                    </a:rPr>
                    <a:t>Characteristic</a:t>
                  </a:r>
                  <a:endParaRPr sz="1800" dirty="0">
                    <a:latin typeface="Verdana"/>
                    <a:cs typeface="Verdana"/>
                  </a:endParaRPr>
                </a:p>
                <a:p>
                  <a:pPr marL="12700">
                    <a:lnSpc>
                      <a:spcPct val="100000"/>
                    </a:lnSpc>
                  </a:pPr>
                  <a:r>
                    <a:rPr sz="1800" spc="-5" dirty="0">
                      <a:latin typeface="Verdana"/>
                      <a:cs typeface="Verdana"/>
                    </a:rPr>
                    <a:t>With</a:t>
                  </a:r>
                  <a:r>
                    <a:rPr sz="1800" spc="-10" dirty="0">
                      <a:latin typeface="Verdana"/>
                      <a:cs typeface="Verdana"/>
                    </a:rPr>
                    <a:t> </a:t>
                  </a:r>
                  <a:r>
                    <a:rPr sz="1800" spc="-5" dirty="0">
                      <a:latin typeface="Verdana"/>
                      <a:cs typeface="Verdana"/>
                    </a:rPr>
                    <a:t>biasing less </a:t>
                  </a:r>
                  <a:r>
                    <a:rPr sz="1800" dirty="0">
                      <a:latin typeface="Verdana"/>
                      <a:cs typeface="Verdana"/>
                    </a:rPr>
                    <a:t>than</a:t>
                  </a:r>
                  <a:r>
                    <a:rPr sz="1800" spc="-10" dirty="0">
                      <a:latin typeface="Verdana"/>
                      <a:cs typeface="Verdana"/>
                    </a:rPr>
                    <a:t> </a:t>
                  </a:r>
                  <a:r>
                    <a:rPr sz="1800" dirty="0">
                      <a:latin typeface="Verdana"/>
                      <a:cs typeface="Verdana"/>
                    </a:rPr>
                    <a:t>0.7V</a:t>
                  </a:r>
                </a:p>
              </p:txBody>
            </p:sp>
          </p:grpSp>
        </p:grp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C04A4847-9521-4EB8-B521-792BFF338751}"/>
                </a:ext>
              </a:extLst>
            </p:cNvPr>
            <p:cNvSpPr txBox="1"/>
            <p:nvPr/>
          </p:nvSpPr>
          <p:spPr>
            <a:xfrm>
              <a:off x="6553200" y="4356888"/>
              <a:ext cx="16363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Verdana"/>
                  <a:cs typeface="Verdana"/>
                </a:rPr>
                <a:t>Equivalent</a:t>
              </a:r>
              <a:r>
                <a:rPr sz="1800" spc="-60" dirty="0">
                  <a:latin typeface="Verdana"/>
                  <a:cs typeface="Verdana"/>
                </a:rPr>
                <a:t> </a:t>
              </a:r>
              <a:r>
                <a:rPr sz="1800" dirty="0">
                  <a:latin typeface="Verdana"/>
                  <a:cs typeface="Verdana"/>
                </a:rPr>
                <a:t>cct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4174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0455" y="204924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Series Diode Configuration</a:t>
            </a: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A8F5C3E9-EE27-42CF-983E-A85494A35680}"/>
              </a:ext>
            </a:extLst>
          </p:cNvPr>
          <p:cNvSpPr txBox="1"/>
          <p:nvPr/>
        </p:nvSpPr>
        <p:spPr>
          <a:xfrm>
            <a:off x="762000" y="1005962"/>
            <a:ext cx="7467600" cy="31995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0" spc="-5" dirty="0">
                <a:latin typeface="Verdana"/>
                <a:cs typeface="Verdana"/>
              </a:rPr>
              <a:t>Determine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</a:t>
            </a:r>
            <a:r>
              <a:rPr sz="1950" spc="-15" baseline="-21367" dirty="0">
                <a:latin typeface="Verdana"/>
                <a:cs typeface="Verdana"/>
              </a:rPr>
              <a:t>o</a:t>
            </a:r>
            <a:r>
              <a:rPr sz="1950" spc="367" baseline="-21367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 I</a:t>
            </a:r>
            <a:r>
              <a:rPr sz="1950" spc="-7" baseline="-21367" dirty="0">
                <a:latin typeface="Verdana"/>
                <a:cs typeface="Verdana"/>
              </a:rPr>
              <a:t>D</a:t>
            </a:r>
            <a:r>
              <a:rPr sz="1950" spc="367" baseline="-21367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for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series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circuit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below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22" name="object 8">
            <a:extLst>
              <a:ext uri="{FF2B5EF4-FFF2-40B4-BE49-F238E27FC236}">
                <a16:creationId xmlns:a16="http://schemas.microsoft.com/office/drawing/2014/main" id="{26C07356-0DDC-4B55-A424-3FD89E2B138A}"/>
              </a:ext>
            </a:extLst>
          </p:cNvPr>
          <p:cNvGrpSpPr/>
          <p:nvPr/>
        </p:nvGrpSpPr>
        <p:grpSpPr>
          <a:xfrm>
            <a:off x="647065" y="1524000"/>
            <a:ext cx="7849870" cy="2341880"/>
            <a:chOff x="901700" y="1054100"/>
            <a:chExt cx="7849870" cy="2341880"/>
          </a:xfrm>
        </p:grpSpPr>
        <p:pic>
          <p:nvPicPr>
            <p:cNvPr id="23" name="object 9">
              <a:extLst>
                <a:ext uri="{FF2B5EF4-FFF2-40B4-BE49-F238E27FC236}">
                  <a16:creationId xmlns:a16="http://schemas.microsoft.com/office/drawing/2014/main" id="{FDFB809A-5133-4228-A9AC-F18153C5B5C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700" y="1054100"/>
              <a:ext cx="3887827" cy="2341625"/>
            </a:xfrm>
            <a:prstGeom prst="rect">
              <a:avLst/>
            </a:prstGeom>
          </p:spPr>
        </p:pic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44AEC6BA-E0D3-44DE-9A91-64E312E10AB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099" y="1130299"/>
              <a:ext cx="4268297" cy="2183130"/>
            </a:xfrm>
            <a:prstGeom prst="rect">
              <a:avLst/>
            </a:prstGeom>
          </p:spPr>
        </p:pic>
      </p:grpSp>
      <p:sp>
        <p:nvSpPr>
          <p:cNvPr id="25" name="object 18">
            <a:extLst>
              <a:ext uri="{FF2B5EF4-FFF2-40B4-BE49-F238E27FC236}">
                <a16:creationId xmlns:a16="http://schemas.microsoft.com/office/drawing/2014/main" id="{94ED5480-440A-4BC9-808D-26ACD4130881}"/>
              </a:ext>
            </a:extLst>
          </p:cNvPr>
          <p:cNvSpPr txBox="1"/>
          <p:nvPr/>
        </p:nvSpPr>
        <p:spPr>
          <a:xfrm>
            <a:off x="878117" y="3941824"/>
            <a:ext cx="5484495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equivalent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Verdana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spc="-7" baseline="-20370" dirty="0">
                <a:latin typeface="Times New Roman"/>
                <a:cs typeface="Times New Roman"/>
              </a:rPr>
              <a:t>o </a:t>
            </a:r>
            <a:r>
              <a:rPr sz="2000" spc="217" baseline="-20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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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V</a:t>
            </a:r>
            <a:r>
              <a:rPr sz="2000" spc="127" baseline="-20370" dirty="0">
                <a:latin typeface="Times New Roman"/>
                <a:cs typeface="Times New Roman"/>
              </a:rPr>
              <a:t>K</a:t>
            </a:r>
            <a:r>
              <a:rPr sz="2000" spc="-7" baseline="-20370" dirty="0">
                <a:latin typeface="Times New Roman"/>
                <a:cs typeface="Times New Roman"/>
              </a:rPr>
              <a:t>1</a:t>
            </a:r>
            <a:r>
              <a:rPr sz="2000" baseline="-20370" dirty="0">
                <a:latin typeface="Times New Roman"/>
                <a:cs typeface="Times New Roman"/>
              </a:rPr>
              <a:t> </a:t>
            </a:r>
            <a:r>
              <a:rPr sz="2000" spc="-195" baseline="-20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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V</a:t>
            </a:r>
            <a:r>
              <a:rPr sz="2000" spc="-7" baseline="-20370" dirty="0">
                <a:latin typeface="Times New Roman"/>
                <a:cs typeface="Times New Roman"/>
              </a:rPr>
              <a:t>K</a:t>
            </a:r>
            <a:r>
              <a:rPr sz="2000" spc="-187" baseline="-20370" dirty="0">
                <a:latin typeface="Times New Roman"/>
                <a:cs typeface="Times New Roman"/>
              </a:rPr>
              <a:t> </a:t>
            </a:r>
            <a:r>
              <a:rPr sz="2000" spc="-7" baseline="-20370" dirty="0">
                <a:latin typeface="Times New Roman"/>
                <a:cs typeface="Times New Roman"/>
              </a:rPr>
              <a:t>2</a:t>
            </a:r>
            <a:r>
              <a:rPr sz="2000" baseline="-20370" dirty="0">
                <a:latin typeface="Times New Roman"/>
                <a:cs typeface="Times New Roman"/>
              </a:rPr>
              <a:t> </a:t>
            </a:r>
            <a:r>
              <a:rPr sz="2000" spc="187" baseline="-20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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spc="-18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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-145" dirty="0">
                <a:latin typeface="Times New Roman"/>
                <a:cs typeface="Times New Roman"/>
              </a:rPr>
              <a:t>7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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-220" dirty="0">
                <a:latin typeface="Times New Roman"/>
                <a:cs typeface="Times New Roman"/>
              </a:rPr>
              <a:t>8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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9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r>
              <a:rPr sz="2000" spc="-215" dirty="0">
                <a:latin typeface="Times New Roman"/>
                <a:cs typeface="Times New Roman"/>
              </a:rPr>
              <a:t>5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endParaRPr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84B4F5-B786-4BFC-9F42-C7515FA2373B}"/>
                  </a:ext>
                </a:extLst>
              </p:cNvPr>
              <p:cNvSpPr txBox="1"/>
              <p:nvPr/>
            </p:nvSpPr>
            <p:spPr>
              <a:xfrm>
                <a:off x="762000" y="5038415"/>
                <a:ext cx="4825384" cy="582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9.5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0.68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=13.97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84B4F5-B786-4BFC-9F42-C7515FA2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038415"/>
                <a:ext cx="4825384" cy="582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853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200" y="3184"/>
            <a:ext cx="9144000" cy="58642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6199" y="860519"/>
            <a:ext cx="7611835" cy="381549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38207" defTabSz="916960">
              <a:spcBef>
                <a:spcPts val="95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6" spc="-5" dirty="0">
                <a:solidFill>
                  <a:prstClr val="black"/>
                </a:solidFill>
                <a:latin typeface="Verdana"/>
                <a:cs typeface="Verdana"/>
              </a:rPr>
              <a:t>Determine</a:t>
            </a:r>
            <a:r>
              <a:rPr sz="200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1955" spc="-7" baseline="-21367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1955" spc="360" baseline="-2136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6"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55" spc="-7" baseline="-21367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lang="en-US" sz="1955" spc="-7" baseline="-21367" dirty="0">
                <a:solidFill>
                  <a:prstClr val="black"/>
                </a:solidFill>
                <a:latin typeface="Verdana"/>
                <a:cs typeface="Verdana"/>
              </a:rPr>
              <a:t>2</a:t>
            </a:r>
            <a:r>
              <a:rPr sz="1955" spc="368" baseline="-2136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Verdana"/>
                <a:cs typeface="Verdana"/>
              </a:rPr>
              <a:t>and </a:t>
            </a:r>
            <a:r>
              <a:rPr sz="2006" spc="-10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55" spc="-15" baseline="-2136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55" spc="360" baseline="-2136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Verdana"/>
                <a:cs typeface="Verdana"/>
              </a:rPr>
              <a:t>for the </a:t>
            </a:r>
            <a:r>
              <a:rPr sz="2006" spc="-10" dirty="0">
                <a:solidFill>
                  <a:prstClr val="black"/>
                </a:solidFill>
                <a:latin typeface="Verdana"/>
                <a:cs typeface="Verdana"/>
              </a:rPr>
              <a:t>circuit</a:t>
            </a:r>
            <a:r>
              <a:rPr sz="2006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6" spc="-10" dirty="0">
                <a:solidFill>
                  <a:prstClr val="black"/>
                </a:solidFill>
                <a:latin typeface="Verdana"/>
                <a:cs typeface="Verdana"/>
              </a:rPr>
              <a:t>below</a:t>
            </a:r>
            <a:endParaRPr sz="2006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965" y="1298160"/>
            <a:ext cx="3362138" cy="24008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1695" y="1580443"/>
            <a:ext cx="3825652" cy="1991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918741" y="3729703"/>
                <a:ext cx="3979242" cy="2060242"/>
              </a:xfrm>
              <a:prstGeom prst="rect">
                <a:avLst/>
              </a:prstGeom>
            </p:spPr>
            <p:txBody>
              <a:bodyPr vert="horz" wrap="square" lIns="0" tIns="113981" rIns="0" bIns="0" rtlCol="0">
                <a:spAutoFit/>
              </a:bodyPr>
              <a:lstStyle/>
              <a:p>
                <a:pPr marL="38207" defTabSz="916960">
                  <a:spcBef>
                    <a:spcPts val="897"/>
                  </a:spcBef>
                </a:pPr>
                <a:r>
                  <a:rPr lang="en-US" sz="1805" spc="-5" dirty="0">
                    <a:solidFill>
                      <a:prstClr val="black"/>
                    </a:solidFill>
                    <a:latin typeface="Cambria Math" panose="02040503050406030204" pitchFamily="18" charset="0"/>
                    <a:cs typeface="Verdana"/>
                  </a:rPr>
                  <a:t>Since, open circuit,</a:t>
                </a:r>
              </a:p>
              <a:p>
                <a:pPr marL="38207" defTabSz="916960">
                  <a:spcBef>
                    <a:spcPts val="89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5" i="1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r-AE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1805" spc="-5" dirty="0">
                  <a:solidFill>
                    <a:prstClr val="black"/>
                  </a:solidFill>
                  <a:latin typeface="Cambria Math" panose="02040503050406030204" pitchFamily="18" charset="0"/>
                  <a:cs typeface="Verdana"/>
                </a:endParaRPr>
              </a:p>
              <a:p>
                <a:pPr marL="38207" defTabSz="916960">
                  <a:spcBef>
                    <a:spcPts val="89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5" i="1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sSub>
                            <m:sSubPr>
                              <m:ctrlPr>
                                <a:rPr lang="ar-AE" sz="1805" i="1" spc="-5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5" b="0" i="0" spc="-5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805" b="0" i="0" spc="-5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5" b="0" spc="-5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38207" defTabSz="916960">
                  <a:spcBef>
                    <a:spcPts val="89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5" i="1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5" b="0" i="1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5" b="0" i="1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5" b="0" i="0" spc="-5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1805" b="0" i="0" spc="-5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5" spc="-5" dirty="0">
                  <a:solidFill>
                    <a:prstClr val="black"/>
                  </a:solidFill>
                  <a:latin typeface="Cambria Math" panose="02040503050406030204" pitchFamily="18" charset="0"/>
                  <a:cs typeface="Verdana"/>
                </a:endParaRPr>
              </a:p>
              <a:p>
                <a:pPr marL="38207" defTabSz="916960">
                  <a:spcBef>
                    <a:spcPts val="897"/>
                  </a:spcBef>
                </a:pPr>
                <a:r>
                  <a:rPr lang="en-US" sz="1805" spc="-5" dirty="0">
                    <a:solidFill>
                      <a:prstClr val="black"/>
                    </a:solidFill>
                    <a:latin typeface="Cambria Math" panose="02040503050406030204" pitchFamily="18" charset="0"/>
                    <a:cs typeface="Verdana"/>
                  </a:rPr>
                  <a:t>And using KVL, we have</a:t>
                </a:r>
              </a:p>
              <a:p>
                <a:pPr marL="38207" defTabSz="916960">
                  <a:spcBef>
                    <a:spcPts val="897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5" i="1" spc="-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5" b="0" i="0" spc="-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ar-AE" sz="1805" i="1" spc="-5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5" b="0" i="0" spc="-5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5" b="0" i="0" spc="-5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5" b="0" i="0" spc="-5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5" b="0" i="0" spc="-5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805" b="0" i="0" spc="-5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ar-AE" sz="1805" spc="-5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5" i="1" spc="-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5" i="0" spc="-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ar-AE" sz="1805" i="1" spc="-5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5" i="0" spc="-5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5" i="0" spc="-5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5" spc="-5" dirty="0">
                    <a:solidFill>
                      <a:prstClr val="black"/>
                    </a:solidFill>
                    <a:latin typeface="Cambria Math" panose="02040503050406030204" pitchFamily="18" charset="0"/>
                    <a:cs typeface="Verdana"/>
                  </a:rPr>
                  <a:t>-</a:t>
                </a:r>
                <a:r>
                  <a:rPr lang="ar-AE" sz="1805" spc="-5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5" i="1" spc="-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5" i="0" spc="-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1805" i="0" spc="-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5" spc="-5" dirty="0">
                    <a:solidFill>
                      <a:prstClr val="black"/>
                    </a:solidFill>
                    <a:latin typeface="Cambria Math" panose="02040503050406030204" pitchFamily="18" charset="0"/>
                    <a:cs typeface="Verdana"/>
                  </a:rPr>
                  <a:t>=20V-0V-0V=20V</a:t>
                </a:r>
                <a:endParaRPr lang="ar-AE" sz="1805" spc="-5" dirty="0">
                  <a:solidFill>
                    <a:prstClr val="black"/>
                  </a:solidFill>
                  <a:latin typeface="Cambria Math" panose="02040503050406030204" pitchFamily="18" charset="0"/>
                  <a:cs typeface="Verdana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1" y="3729703"/>
                <a:ext cx="3979242" cy="2060242"/>
              </a:xfrm>
              <a:prstGeom prst="rect">
                <a:avLst/>
              </a:prstGeom>
              <a:blipFill>
                <a:blip r:embed="rId6"/>
                <a:stretch>
                  <a:fillRect l="-2761" b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6735" y="3892681"/>
            <a:ext cx="3820612" cy="20279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F04C89-DD4F-43F4-AE93-69A1338129DA}"/>
              </a:ext>
            </a:extLst>
          </p:cNvPr>
          <p:cNvSpPr/>
          <p:nvPr/>
        </p:nvSpPr>
        <p:spPr>
          <a:xfrm>
            <a:off x="1104900" y="10766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Series Diode Configuration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06BE7193-23CB-4361-A2A4-CC27343143CF}"/>
              </a:ext>
            </a:extLst>
          </p:cNvPr>
          <p:cNvSpPr/>
          <p:nvPr/>
        </p:nvSpPr>
        <p:spPr>
          <a:xfrm flipV="1">
            <a:off x="6705600" y="3428999"/>
            <a:ext cx="152400" cy="4609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98563" y="1556709"/>
            <a:ext cx="7980623" cy="115255"/>
            <a:chOff x="596900" y="1549209"/>
            <a:chExt cx="7958455" cy="114935"/>
          </a:xfrm>
        </p:grpSpPr>
        <p:sp>
          <p:nvSpPr>
            <p:cNvPr id="4" name="object 4"/>
            <p:cNvSpPr/>
            <p:nvPr/>
          </p:nvSpPr>
          <p:spPr>
            <a:xfrm>
              <a:off x="596900" y="1553972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820" y="109727"/>
                  </a:moveTo>
                  <a:lnTo>
                    <a:pt x="4655820" y="0"/>
                  </a:lnTo>
                  <a:lnTo>
                    <a:pt x="0" y="0"/>
                  </a:lnTo>
                  <a:lnTo>
                    <a:pt x="0" y="109727"/>
                  </a:lnTo>
                  <a:lnTo>
                    <a:pt x="4655820" y="10972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defTabSz="916960"/>
              <a:endParaRPr sz="1805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6900" y="1553972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pPr defTabSz="916960"/>
              <a:endParaRPr sz="1805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7917" y="727982"/>
            <a:ext cx="7692762" cy="381549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38207" defTabSz="916960">
              <a:spcBef>
                <a:spcPts val="95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6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006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6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955" spc="-15" baseline="-213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6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6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sz="1955" spc="-7" baseline="-213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6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sz="1955" spc="-7" baseline="-213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sz="1955" spc="368" baseline="-213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955" spc="-7" baseline="-213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sz="1955" spc="368" baseline="-2136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6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6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6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0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6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sz="20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6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endParaRPr sz="2006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607" y="1132999"/>
            <a:ext cx="8312533" cy="2326468"/>
            <a:chOff x="520700" y="872265"/>
            <a:chExt cx="8289443" cy="2320006"/>
          </a:xfrm>
        </p:grpSpPr>
        <p:pic>
          <p:nvPicPr>
            <p:cNvPr id="9" name="object 9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700" y="901699"/>
              <a:ext cx="4727715" cy="22905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48453" y="872265"/>
              <a:ext cx="3661690" cy="22212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850001" y="3459467"/>
                <a:ext cx="7729185" cy="2943470"/>
              </a:xfrm>
              <a:prstGeom prst="rect">
                <a:avLst/>
              </a:prstGeom>
            </p:spPr>
            <p:txBody>
              <a:bodyPr vert="horz" wrap="square" lIns="0" tIns="12735" rIns="0" bIns="0" rtlCol="0">
                <a:spAutoFit/>
              </a:bodyPr>
              <a:lstStyle/>
              <a:p>
                <a:pPr marL="38207" marR="30565" algn="just" defTabSz="91696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</a:t>
                </a:r>
                <a:r>
                  <a:rPr lang="en-US" sz="2000" spc="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greater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than the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the </a:t>
                </a:r>
                <a:r>
                  <a:rPr lang="en-US" sz="2000" spc="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</a:t>
                </a:r>
                <a:r>
                  <a:rPr lang="en-US" sz="2000" spc="-2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across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0.7V,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sub>
                    </m:sSub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207" marR="30565" algn="just" defTabSz="91696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current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kΩ</m:t>
                        </m:r>
                      </m:den>
                    </m:f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18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207" marR="30565" algn="just" defTabSz="91696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diodes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</a:t>
                </a:r>
                <a:r>
                  <a:rPr lang="en-US" sz="2000" spc="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thus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000" spc="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</a:t>
                </a:r>
                <a:r>
                  <a:rPr lang="en-US" sz="2000" spc="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same, then</a:t>
                </a:r>
              </a:p>
              <a:p>
                <a:pPr marL="38207" marR="30565" algn="just" defTabSz="916960">
                  <a:lnSpc>
                    <a:spcPct val="15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28</m:t>
                          </m:r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09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</m:t>
                      </m:r>
                    </m:oMath>
                  </m:oMathPara>
                </a14:m>
                <a:endParaRPr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01" y="3459467"/>
                <a:ext cx="7729185" cy="2943470"/>
              </a:xfrm>
              <a:prstGeom prst="rect">
                <a:avLst/>
              </a:prstGeom>
              <a:blipFill>
                <a:blip r:embed="rId6"/>
                <a:stretch>
                  <a:fillRect l="-1498" r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E0CF37B8-4BA7-459E-B201-072438B547BA}"/>
              </a:ext>
            </a:extLst>
          </p:cNvPr>
          <p:cNvSpPr/>
          <p:nvPr/>
        </p:nvSpPr>
        <p:spPr>
          <a:xfrm>
            <a:off x="1104900" y="10766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Parallel Diode Configuration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184"/>
            <a:ext cx="9144000" cy="38073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3602" y="849385"/>
            <a:ext cx="7883198" cy="320891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38207">
              <a:spcBef>
                <a:spcPts val="95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376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360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64800" y="1211286"/>
            <a:ext cx="5895044" cy="2486080"/>
            <a:chOff x="825500" y="673100"/>
            <a:chExt cx="7840980" cy="30511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500" y="673100"/>
              <a:ext cx="3717913" cy="29001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3099" y="749300"/>
              <a:ext cx="4182935" cy="297484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30"/>
              <p:cNvSpPr txBox="1"/>
              <p:nvPr/>
            </p:nvSpPr>
            <p:spPr>
              <a:xfrm>
                <a:off x="1104900" y="3615339"/>
                <a:ext cx="6010064" cy="3011437"/>
              </a:xfrm>
              <a:prstGeom prst="rect">
                <a:avLst/>
              </a:prstGeom>
            </p:spPr>
            <p:txBody>
              <a:bodyPr vert="horz" wrap="square" lIns="0" tIns="12735" rIns="0" bIns="0" rtlCol="0">
                <a:spAutoFit/>
              </a:bodyPr>
              <a:lstStyle/>
              <a:p>
                <a:pPr marL="114620" marR="90422" indent="-637">
                  <a:spcBef>
                    <a:spcPts val="100"/>
                  </a:spcBef>
                </a:pP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sz="20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spc="-15" baseline="-2314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spc="-7" baseline="-2314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//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aseline="-2314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000" spc="-62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is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</a:t>
                </a:r>
              </a:p>
              <a:p>
                <a:pPr marL="114620" marR="90422" indent="-637"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5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5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5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5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5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5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5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805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5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5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5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5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5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180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1805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5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5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5" b="0" i="1" smtClean="0">
                          <a:latin typeface="Cambria Math" panose="02040503050406030204" pitchFamily="18" charset="0"/>
                        </a:rPr>
                        <m:t>212</m:t>
                      </m:r>
                      <m:r>
                        <a:rPr lang="en-US" sz="1805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ar-AE" sz="1805" dirty="0">
                  <a:latin typeface="Verdana"/>
                  <a:cs typeface="Verdana"/>
                </a:endParaRPr>
              </a:p>
              <a:p>
                <a:pPr marL="38207">
                  <a:spcBef>
                    <a:spcPts val="1685"/>
                  </a:spcBef>
                </a:pP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loop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38207">
                  <a:spcBef>
                    <a:spcPts val="168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207">
                  <a:spcBef>
                    <a:spcPts val="1685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𝑚𝐴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207">
                  <a:spcBef>
                    <a:spcPts val="1685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𝑚𝐴</m:t>
                    </m:r>
                  </m:oMath>
                </a14:m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615339"/>
                <a:ext cx="6010064" cy="3011437"/>
              </a:xfrm>
              <a:prstGeom prst="rect">
                <a:avLst/>
              </a:prstGeom>
              <a:blipFill>
                <a:blip r:embed="rId6"/>
                <a:stretch>
                  <a:fillRect l="-1927" t="-2227" b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E305DAC-73FD-42E0-BF22-847DA3E7F836}"/>
              </a:ext>
            </a:extLst>
          </p:cNvPr>
          <p:cNvSpPr/>
          <p:nvPr/>
        </p:nvSpPr>
        <p:spPr>
          <a:xfrm>
            <a:off x="1104900" y="10766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Series-Parallel Diode Configuration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917711" y="1446999"/>
            <a:ext cx="7010878" cy="1871616"/>
            <a:chOff x="596900" y="1739899"/>
            <a:chExt cx="8235474" cy="2538222"/>
          </a:xfrm>
        </p:grpSpPr>
        <p:pic>
          <p:nvPicPr>
            <p:cNvPr id="10" name="object 10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6900" y="1739899"/>
              <a:ext cx="2746213" cy="25382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19695" y="1762805"/>
              <a:ext cx="2593791" cy="24688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02299" y="1739899"/>
              <a:ext cx="3130075" cy="23301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21639" y="3497593"/>
            <a:ext cx="5349022" cy="1305193"/>
          </a:xfrm>
          <a:prstGeom prst="rect">
            <a:avLst/>
          </a:prstGeom>
        </p:spPr>
        <p:txBody>
          <a:bodyPr vert="horz" wrap="square" lIns="0" tIns="124170" rIns="0" bIns="0" rtlCol="0">
            <a:spAutoFit/>
          </a:bodyPr>
          <a:lstStyle/>
          <a:p>
            <a:pPr marL="38207">
              <a:spcBef>
                <a:spcPts val="978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8207">
              <a:spcBef>
                <a:spcPts val="978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apply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KVL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207">
              <a:spcBef>
                <a:spcPts val="978"/>
              </a:spcBef>
            </a:pP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spc="-7" baseline="-20370" dirty="0">
                <a:latin typeface="Times New Roman"/>
                <a:cs typeface="Times New Roman"/>
              </a:rPr>
              <a:t>o </a:t>
            </a:r>
            <a:r>
              <a:rPr sz="2000" spc="226" baseline="-20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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</a:t>
            </a:r>
            <a:r>
              <a:rPr sz="2000" spc="-326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V</a:t>
            </a:r>
            <a:r>
              <a:rPr sz="2000" spc="-7" baseline="-20370" dirty="0">
                <a:latin typeface="Times New Roman"/>
                <a:cs typeface="Times New Roman"/>
              </a:rPr>
              <a:t>D</a:t>
            </a:r>
            <a:r>
              <a:rPr sz="2000" baseline="-20370" dirty="0">
                <a:latin typeface="Times New Roman"/>
                <a:cs typeface="Times New Roman"/>
              </a:rPr>
              <a:t> </a:t>
            </a:r>
            <a:r>
              <a:rPr sz="2000" spc="255" baseline="-20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</a:t>
            </a:r>
            <a:r>
              <a:rPr sz="2000" spc="-216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spc="-181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spc="2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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-150" dirty="0">
                <a:latin typeface="Times New Roman"/>
                <a:cs typeface="Times New Roman"/>
              </a:rPr>
              <a:t>7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16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Times New Roman" panose="02020603050405020304" pitchFamily="18" charset="0"/>
              </a:rPr>
              <a:t>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9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-255" dirty="0">
                <a:latin typeface="Times New Roman"/>
                <a:cs typeface="Times New Roman"/>
              </a:rPr>
              <a:t>3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988" y="854704"/>
            <a:ext cx="5556290" cy="289986"/>
          </a:xfrm>
          <a:prstGeom prst="rect">
            <a:avLst/>
          </a:prstGeom>
          <a:ln>
            <a:noFill/>
          </a:ln>
        </p:spPr>
        <p:txBody>
          <a:bodyPr vert="horz" wrap="square" lIns="0" tIns="12099" rIns="0" bIns="0" rtlCol="0">
            <a:spAutoFit/>
          </a:bodyPr>
          <a:lstStyle/>
          <a:p>
            <a:pPr marL="50942"/>
            <a: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1805" spc="-5" dirty="0">
                <a:latin typeface="Verdana"/>
                <a:cs typeface="Verdana"/>
              </a:rPr>
              <a:t>Determine</a:t>
            </a:r>
            <a:r>
              <a:rPr sz="1805" spc="10" dirty="0">
                <a:latin typeface="Verdana"/>
                <a:cs typeface="Verdana"/>
              </a:rPr>
              <a:t> </a:t>
            </a:r>
            <a:r>
              <a:rPr sz="1805" spc="-10" dirty="0">
                <a:latin typeface="Verdana"/>
                <a:cs typeface="Verdana"/>
              </a:rPr>
              <a:t>V</a:t>
            </a:r>
            <a:r>
              <a:rPr sz="1805" spc="-15" baseline="-23148" dirty="0">
                <a:latin typeface="Verdana"/>
                <a:cs typeface="Verdana"/>
              </a:rPr>
              <a:t>o</a:t>
            </a:r>
            <a:r>
              <a:rPr sz="1805" spc="316" baseline="-23148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and</a:t>
            </a:r>
            <a:r>
              <a:rPr sz="1805" spc="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I</a:t>
            </a:r>
            <a:r>
              <a:rPr sz="1805" spc="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for</a:t>
            </a:r>
            <a:r>
              <a:rPr sz="1805" spc="10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network</a:t>
            </a:r>
            <a:r>
              <a:rPr sz="1805" spc="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below</a:t>
            </a:r>
            <a:endParaRPr sz="1805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639" y="4810539"/>
            <a:ext cx="451469" cy="300555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8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</p:txBody>
      </p:sp>
      <p:sp>
        <p:nvSpPr>
          <p:cNvPr id="19" name="object 19"/>
          <p:cNvSpPr/>
          <p:nvPr/>
        </p:nvSpPr>
        <p:spPr>
          <a:xfrm>
            <a:off x="2699900" y="3042353"/>
            <a:ext cx="76412" cy="310743"/>
          </a:xfrm>
          <a:custGeom>
            <a:avLst/>
            <a:gdLst/>
            <a:ahLst/>
            <a:cxnLst/>
            <a:rect l="l" t="t" r="r" b="b"/>
            <a:pathLst>
              <a:path w="76200" h="309879">
                <a:moveTo>
                  <a:pt x="76200" y="233172"/>
                </a:moveTo>
                <a:lnTo>
                  <a:pt x="0" y="233172"/>
                </a:lnTo>
                <a:lnTo>
                  <a:pt x="33527" y="300227"/>
                </a:lnTo>
                <a:lnTo>
                  <a:pt x="33527" y="246125"/>
                </a:lnTo>
                <a:lnTo>
                  <a:pt x="35051" y="249174"/>
                </a:lnTo>
                <a:lnTo>
                  <a:pt x="38100" y="250698"/>
                </a:lnTo>
                <a:lnTo>
                  <a:pt x="41148" y="249174"/>
                </a:lnTo>
                <a:lnTo>
                  <a:pt x="42672" y="246125"/>
                </a:lnTo>
                <a:lnTo>
                  <a:pt x="42672" y="300227"/>
                </a:lnTo>
                <a:lnTo>
                  <a:pt x="76200" y="233172"/>
                </a:lnTo>
                <a:close/>
              </a:path>
              <a:path w="76200" h="309879">
                <a:moveTo>
                  <a:pt x="42672" y="2331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7" y="4572"/>
                </a:lnTo>
                <a:lnTo>
                  <a:pt x="33527" y="233172"/>
                </a:lnTo>
                <a:lnTo>
                  <a:pt x="42672" y="233172"/>
                </a:lnTo>
                <a:close/>
              </a:path>
              <a:path w="76200" h="309879">
                <a:moveTo>
                  <a:pt x="42672" y="300227"/>
                </a:moveTo>
                <a:lnTo>
                  <a:pt x="42672" y="246125"/>
                </a:lnTo>
                <a:lnTo>
                  <a:pt x="41148" y="249174"/>
                </a:lnTo>
                <a:lnTo>
                  <a:pt x="38100" y="250698"/>
                </a:lnTo>
                <a:lnTo>
                  <a:pt x="35051" y="249174"/>
                </a:lnTo>
                <a:lnTo>
                  <a:pt x="33527" y="246125"/>
                </a:lnTo>
                <a:lnTo>
                  <a:pt x="33527" y="300227"/>
                </a:lnTo>
                <a:lnTo>
                  <a:pt x="38100" y="309372"/>
                </a:lnTo>
                <a:lnTo>
                  <a:pt x="42672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5"/>
          </a:p>
        </p:txBody>
      </p:sp>
      <p:sp>
        <p:nvSpPr>
          <p:cNvPr id="20" name="object 20"/>
          <p:cNvSpPr txBox="1"/>
          <p:nvPr/>
        </p:nvSpPr>
        <p:spPr>
          <a:xfrm>
            <a:off x="2878195" y="2957791"/>
            <a:ext cx="122260" cy="300555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805" dirty="0">
                <a:latin typeface="Verdana"/>
                <a:cs typeface="Verdana"/>
              </a:rPr>
              <a:t>I</a:t>
            </a:r>
            <a:endParaRPr sz="1805">
              <a:latin typeface="Verdana"/>
              <a:cs typeface="Verdan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D2A1E-19E5-4361-830D-DE736F8A9D39}"/>
              </a:ext>
            </a:extLst>
          </p:cNvPr>
          <p:cNvSpPr txBox="1"/>
          <p:nvPr/>
        </p:nvSpPr>
        <p:spPr>
          <a:xfrm>
            <a:off x="917711" y="190987"/>
            <a:ext cx="4956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70699" algn="ctr">
              <a:spcBef>
                <a:spcPts val="95"/>
              </a:spcBef>
            </a:pPr>
            <a:r>
              <a:rPr lang="en-US" sz="3600" b="1" spc="-5" dirty="0">
                <a:solidFill>
                  <a:srgbClr val="FFC000"/>
                </a:solidFill>
                <a:latin typeface="Verdana"/>
                <a:cs typeface="Verdana"/>
              </a:rPr>
              <a:t>OR</a:t>
            </a:r>
            <a:r>
              <a:rPr lang="en-US" sz="3600" b="1" spc="-4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lang="en-US" sz="3600" b="1" spc="-5" dirty="0">
                <a:solidFill>
                  <a:srgbClr val="FFC000"/>
                </a:solidFill>
                <a:latin typeface="Verdana"/>
                <a:cs typeface="Verdana"/>
              </a:rPr>
              <a:t>GATE</a:t>
            </a:r>
            <a:endParaRPr lang="en-US" sz="3600" dirty="0">
              <a:solidFill>
                <a:srgbClr val="FFC000"/>
              </a:solidFill>
              <a:latin typeface="Verdana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13FF68-A654-4B63-9981-7191B0F55084}"/>
                  </a:ext>
                </a:extLst>
              </p:cNvPr>
              <p:cNvSpPr txBox="1"/>
              <p:nvPr/>
            </p:nvSpPr>
            <p:spPr>
              <a:xfrm>
                <a:off x="695988" y="5198617"/>
                <a:ext cx="400962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13FF68-A654-4B63-9981-7191B0F5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8" y="5198617"/>
                <a:ext cx="4009623" cy="5761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41172FC-C902-4572-9265-92C096726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38415"/>
              </p:ext>
            </p:extLst>
          </p:nvPr>
        </p:nvGraphicFramePr>
        <p:xfrm>
          <a:off x="5224070" y="3620880"/>
          <a:ext cx="3231964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91">
                  <a:extLst>
                    <a:ext uri="{9D8B030D-6E8A-4147-A177-3AD203B41FA5}">
                      <a16:colId xmlns:a16="http://schemas.microsoft.com/office/drawing/2014/main" val="2101826063"/>
                    </a:ext>
                  </a:extLst>
                </a:gridCol>
                <a:gridCol w="807991">
                  <a:extLst>
                    <a:ext uri="{9D8B030D-6E8A-4147-A177-3AD203B41FA5}">
                      <a16:colId xmlns:a16="http://schemas.microsoft.com/office/drawing/2014/main" val="482791646"/>
                    </a:ext>
                  </a:extLst>
                </a:gridCol>
                <a:gridCol w="1615982">
                  <a:extLst>
                    <a:ext uri="{9D8B030D-6E8A-4147-A177-3AD203B41FA5}">
                      <a16:colId xmlns:a16="http://schemas.microsoft.com/office/drawing/2014/main" val="3225226028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Output, V</a:t>
                      </a:r>
                      <a:r>
                        <a:rPr lang="en-US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0098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5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6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7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3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04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D0E7CF-E6CB-4A0A-A0E9-7549D474C67D}"/>
              </a:ext>
            </a:extLst>
          </p:cNvPr>
          <p:cNvSpPr txBox="1"/>
          <p:nvPr/>
        </p:nvSpPr>
        <p:spPr>
          <a:xfrm>
            <a:off x="5874589" y="5943600"/>
            <a:ext cx="235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OR gate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6096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Semiconductor Diode Applications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9F95F-0A13-475B-8B60-424C1D0F380C}"/>
              </a:ext>
            </a:extLst>
          </p:cNvPr>
          <p:cNvSpPr txBox="1"/>
          <p:nvPr/>
        </p:nvSpPr>
        <p:spPr>
          <a:xfrm>
            <a:off x="876300" y="1524000"/>
            <a:ext cx="73914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fundamental application of diode is 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(converts AC waves in to DC).</a:t>
            </a:r>
          </a:p>
          <a:p>
            <a:pPr marL="285750" indent="-28575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diode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AND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gates).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limits or clipped off the voltage beyond the preset value without changing the remaining part of the input waveform.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clamper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shifts or alters  either positive or negative peak of input signal to desired level.</a:t>
            </a:r>
          </a:p>
        </p:txBody>
      </p:sp>
    </p:spTree>
    <p:extLst>
      <p:ext uri="{BB962C8B-B14F-4D97-AF65-F5344CB8AC3E}">
        <p14:creationId xmlns:p14="http://schemas.microsoft.com/office/powerpoint/2010/main" val="38386824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14740" y="326394"/>
            <a:ext cx="2424095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</a:rPr>
              <a:t>AND</a:t>
            </a:r>
            <a:r>
              <a:rPr sz="3600" spc="-70" dirty="0">
                <a:solidFill>
                  <a:srgbClr val="FFC000"/>
                </a:solidFill>
              </a:rPr>
              <a:t> </a:t>
            </a:r>
            <a:r>
              <a:rPr lang="en-US" sz="3600" dirty="0">
                <a:solidFill>
                  <a:srgbClr val="FFC000"/>
                </a:solidFill>
              </a:rPr>
              <a:t>GATE</a:t>
            </a:r>
            <a:endParaRPr sz="3600" dirty="0">
              <a:solidFill>
                <a:srgbClr val="FFC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6B1F3-6CA7-4E0F-BB93-7DA11E47BC55}"/>
              </a:ext>
            </a:extLst>
          </p:cNvPr>
          <p:cNvGrpSpPr/>
          <p:nvPr/>
        </p:nvGrpSpPr>
        <p:grpSpPr>
          <a:xfrm>
            <a:off x="1066800" y="1610337"/>
            <a:ext cx="6600628" cy="2318086"/>
            <a:chOff x="980625" y="1518693"/>
            <a:chExt cx="7440122" cy="2749312"/>
          </a:xfrm>
        </p:grpSpPr>
        <p:pic>
          <p:nvPicPr>
            <p:cNvPr id="8" name="object 8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0625" y="1518693"/>
              <a:ext cx="2566199" cy="27493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84290" y="1518693"/>
              <a:ext cx="4536457" cy="267901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858253" y="3986851"/>
                <a:ext cx="4191000" cy="2265143"/>
              </a:xfrm>
              <a:prstGeom prst="rect">
                <a:avLst/>
              </a:prstGeom>
            </p:spPr>
            <p:txBody>
              <a:bodyPr vert="horz" wrap="square" lIns="0" tIns="12735" rIns="0" bIns="0" rtlCol="0">
                <a:spAutoFit/>
              </a:bodyPr>
              <a:lstStyle/>
              <a:p>
                <a:pPr marL="63678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0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spc="-15" baseline="-2314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spc="323" baseline="-2314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spc="-15" baseline="-2314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0.7V</a:t>
                </a:r>
              </a:p>
              <a:p>
                <a:pPr marL="63678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fig.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right apply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KVL</a:t>
                </a:r>
              </a:p>
              <a:p>
                <a:pPr marL="63678">
                  <a:lnSpc>
                    <a:spcPct val="150000"/>
                  </a:lnSpc>
                  <a:spcBef>
                    <a:spcPts val="204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Verdana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3" y="3986851"/>
                <a:ext cx="4191000" cy="2265143"/>
              </a:xfrm>
              <a:prstGeom prst="rect">
                <a:avLst/>
              </a:prstGeom>
              <a:blipFill>
                <a:blip r:embed="rId6"/>
                <a:stretch>
                  <a:fillRect l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 txBox="1"/>
          <p:nvPr/>
        </p:nvSpPr>
        <p:spPr>
          <a:xfrm>
            <a:off x="703756" y="1004173"/>
            <a:ext cx="8059244" cy="568396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1805" spc="-5" dirty="0">
                <a:latin typeface="Verdana"/>
                <a:cs typeface="Verdana"/>
              </a:rPr>
              <a:t>Determine</a:t>
            </a:r>
            <a:r>
              <a:rPr sz="1805" spc="1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the</a:t>
            </a:r>
            <a:r>
              <a:rPr sz="1805" spc="10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output</a:t>
            </a:r>
            <a:r>
              <a:rPr sz="1805" spc="10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level</a:t>
            </a:r>
            <a:r>
              <a:rPr sz="1805" spc="10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for</a:t>
            </a:r>
            <a:r>
              <a:rPr sz="1805" spc="5" dirty="0">
                <a:latin typeface="Verdana"/>
                <a:cs typeface="Verdana"/>
              </a:rPr>
              <a:t> </a:t>
            </a:r>
            <a:r>
              <a:rPr sz="1805" spc="-10" dirty="0">
                <a:latin typeface="Verdana"/>
                <a:cs typeface="Verdana"/>
              </a:rPr>
              <a:t>the</a:t>
            </a:r>
            <a:r>
              <a:rPr sz="1805" spc="1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positive</a:t>
            </a:r>
            <a:r>
              <a:rPr sz="1805" spc="1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logic</a:t>
            </a:r>
            <a:r>
              <a:rPr sz="1805" spc="15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AND</a:t>
            </a:r>
            <a:r>
              <a:rPr sz="1805" spc="15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gate</a:t>
            </a:r>
            <a:r>
              <a:rPr sz="1805" spc="1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below</a:t>
            </a:r>
            <a:endParaRPr sz="1805" dirty="0">
              <a:latin typeface="Verdana"/>
              <a:cs typeface="Verdana"/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A58EC2B1-0A50-478C-840A-54DFDB0D4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54710"/>
              </p:ext>
            </p:extLst>
          </p:nvPr>
        </p:nvGraphicFramePr>
        <p:xfrm>
          <a:off x="5461256" y="3990653"/>
          <a:ext cx="3231964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91">
                  <a:extLst>
                    <a:ext uri="{9D8B030D-6E8A-4147-A177-3AD203B41FA5}">
                      <a16:colId xmlns:a16="http://schemas.microsoft.com/office/drawing/2014/main" val="2101826063"/>
                    </a:ext>
                  </a:extLst>
                </a:gridCol>
                <a:gridCol w="807991">
                  <a:extLst>
                    <a:ext uri="{9D8B030D-6E8A-4147-A177-3AD203B41FA5}">
                      <a16:colId xmlns:a16="http://schemas.microsoft.com/office/drawing/2014/main" val="482791646"/>
                    </a:ext>
                  </a:extLst>
                </a:gridCol>
                <a:gridCol w="1615982">
                  <a:extLst>
                    <a:ext uri="{9D8B030D-6E8A-4147-A177-3AD203B41FA5}">
                      <a16:colId xmlns:a16="http://schemas.microsoft.com/office/drawing/2014/main" val="3225226028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Output, V</a:t>
                      </a:r>
                      <a:r>
                        <a:rPr lang="en-US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0098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5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6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7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3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044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0C4E79A-8016-4F22-955B-7B6F44B8166A}"/>
              </a:ext>
            </a:extLst>
          </p:cNvPr>
          <p:cNvSpPr txBox="1"/>
          <p:nvPr/>
        </p:nvSpPr>
        <p:spPr>
          <a:xfrm>
            <a:off x="5848676" y="6266076"/>
            <a:ext cx="24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AND gate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E99254-9FBF-4702-A6A6-1E612CC7B26B}"/>
              </a:ext>
            </a:extLst>
          </p:cNvPr>
          <p:cNvSpPr/>
          <p:nvPr/>
        </p:nvSpPr>
        <p:spPr>
          <a:xfrm>
            <a:off x="930442" y="240075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How to solve diode circuits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65874-2ACD-42BF-9F00-BD1F13F6E61A}"/>
              </a:ext>
            </a:extLst>
          </p:cNvPr>
          <p:cNvSpPr txBox="1"/>
          <p:nvPr/>
        </p:nvSpPr>
        <p:spPr>
          <a:xfrm>
            <a:off x="914400" y="1047169"/>
            <a:ext cx="75438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diode circuits such as: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diode circuits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diode circuits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Series-parallel diode circuits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 circuits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 and clamper circuits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analyzing techniques: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model (Load-line analysis)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equivalent circuit (1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approximation)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equivalent circuit (2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approximation)</a:t>
            </a:r>
          </a:p>
        </p:txBody>
      </p:sp>
    </p:spTree>
    <p:extLst>
      <p:ext uri="{BB962C8B-B14F-4D97-AF65-F5344CB8AC3E}">
        <p14:creationId xmlns:p14="http://schemas.microsoft.com/office/powerpoint/2010/main" val="12075895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E99254-9FBF-4702-A6A6-1E612CC7B26B}"/>
              </a:ext>
            </a:extLst>
          </p:cNvPr>
          <p:cNvSpPr/>
          <p:nvPr/>
        </p:nvSpPr>
        <p:spPr>
          <a:xfrm>
            <a:off x="1066800" y="319445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diode model</a:t>
            </a:r>
            <a:endParaRPr lang="en-US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2A71A5-BD6B-49DB-8174-84D35F08B24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219200"/>
            <a:ext cx="7772400" cy="2808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diode model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result found by this model is almost similar to that obtained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Shockley's equation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difficult to employ in circuit analysis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nonlinear 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DBD6936-8CF9-414F-BD45-E9B9776F3520}"/>
                  </a:ext>
                </a:extLst>
              </p:cNvPr>
              <p:cNvSpPr txBox="1"/>
              <p:nvPr/>
            </p:nvSpPr>
            <p:spPr bwMode="auto">
              <a:xfrm>
                <a:off x="2679700" y="4219574"/>
                <a:ext cx="3784600" cy="1589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groupCh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lim>
                          <m:eqArr>
                            <m:eqArr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voltage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across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diode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current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through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diode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DBD6936-8CF9-414F-BD45-E9B9776F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9700" y="4219574"/>
                <a:ext cx="3784600" cy="1589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1AA4C886-9AB2-4BC4-8FBB-164D2EBF24AB}"/>
              </a:ext>
            </a:extLst>
          </p:cNvPr>
          <p:cNvSpPr txBox="1">
            <a:spLocks noChangeArrowheads="1"/>
          </p:cNvSpPr>
          <p:nvPr/>
        </p:nvSpPr>
        <p:spPr>
          <a:xfrm>
            <a:off x="1235242" y="5398252"/>
            <a:ext cx="7467600" cy="120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load line (graphical method) to solve exponential model.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9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62BC9ACB-C5E4-4DE1-8E61-96D9409EB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34671"/>
            <a:ext cx="7543800" cy="54986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FFC000"/>
                </a:solidFill>
              </a:rPr>
              <a:t>Load-Line Analysis of Diode Circuits</a:t>
            </a:r>
          </a:p>
        </p:txBody>
      </p:sp>
      <p:pic>
        <p:nvPicPr>
          <p:cNvPr id="6151" name="Picture 4" descr="10f0003">
            <a:extLst>
              <a:ext uri="{FF2B5EF4-FFF2-40B4-BE49-F238E27FC236}">
                <a16:creationId xmlns:a16="http://schemas.microsoft.com/office/drawing/2014/main" id="{D015D50E-CF59-45DA-94BA-6D0CD1A40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41" r="10845" b="12462"/>
          <a:stretch/>
        </p:blipFill>
        <p:spPr bwMode="auto">
          <a:xfrm>
            <a:off x="6172200" y="1123951"/>
            <a:ext cx="2667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7">
            <a:extLst>
              <a:ext uri="{FF2B5EF4-FFF2-40B4-BE49-F238E27FC236}">
                <a16:creationId xmlns:a16="http://schemas.microsoft.com/office/drawing/2014/main" id="{FFC07479-F853-487E-B6FE-F4A9C6D22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4DCD1975-B9A6-48FA-BFDB-435EA744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8">
                <a:extLst>
                  <a:ext uri="{FF2B5EF4-FFF2-40B4-BE49-F238E27FC236}">
                    <a16:creationId xmlns:a16="http://schemas.microsoft.com/office/drawing/2014/main" id="{6E016C1B-4489-40CA-B460-4587886B4F01}"/>
                  </a:ext>
                </a:extLst>
              </p:cNvPr>
              <p:cNvSpPr txBox="1"/>
              <p:nvPr/>
            </p:nvSpPr>
            <p:spPr bwMode="auto">
              <a:xfrm>
                <a:off x="552450" y="963453"/>
                <a:ext cx="5829300" cy="15239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iR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but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diode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difficult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write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KCL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KVL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equations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46" name="Object 8">
                <a:extLst>
                  <a:ext uri="{FF2B5EF4-FFF2-40B4-BE49-F238E27FC236}">
                    <a16:creationId xmlns:a16="http://schemas.microsoft.com/office/drawing/2014/main" id="{6E016C1B-4489-40CA-B460-4587886B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963453"/>
                <a:ext cx="5829300" cy="1523999"/>
              </a:xfrm>
              <a:prstGeom prst="rect">
                <a:avLst/>
              </a:prstGeom>
              <a:blipFill>
                <a:blip r:embed="rId5"/>
                <a:stretch>
                  <a:fillRect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16A55C-67F9-483D-B905-640A3776D5F5}"/>
              </a:ext>
            </a:extLst>
          </p:cNvPr>
          <p:cNvGrpSpPr/>
          <p:nvPr/>
        </p:nvGrpSpPr>
        <p:grpSpPr>
          <a:xfrm>
            <a:off x="670008" y="2716583"/>
            <a:ext cx="2971800" cy="3307931"/>
            <a:chOff x="495300" y="3245269"/>
            <a:chExt cx="2971800" cy="3307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74" name="Object 10">
                  <a:extLst>
                    <a:ext uri="{FF2B5EF4-FFF2-40B4-BE49-F238E27FC236}">
                      <a16:creationId xmlns:a16="http://schemas.microsoft.com/office/drawing/2014/main" id="{7B6562D6-AFAA-4C3C-ADF4-89B11DC7D5EB}"/>
                    </a:ext>
                  </a:extLst>
                </p:cNvPr>
                <p:cNvSpPr txBox="1"/>
                <p:nvPr/>
              </p:nvSpPr>
              <p:spPr bwMode="auto">
                <a:xfrm>
                  <a:off x="533400" y="3245269"/>
                  <a:ext cx="2714625" cy="28956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shown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KVL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gives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  <m:oMath xmlns:m="http://schemas.openxmlformats.org/officeDocument/2006/math">
                        <m: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curve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diode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perform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Load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Line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Analysis</m:t>
                        </m:r>
                        <m:r>
                          <m:rPr>
                            <m:nor/>
                          </m:rPr>
                          <a:rPr lang="en-U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8074" name="Object 10">
                  <a:extLst>
                    <a:ext uri="{FF2B5EF4-FFF2-40B4-BE49-F238E27FC236}">
                      <a16:creationId xmlns:a16="http://schemas.microsoft.com/office/drawing/2014/main" id="{7B6562D6-AFAA-4C3C-ADF4-89B11DC7D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400" y="3245269"/>
                  <a:ext cx="2714625" cy="2895600"/>
                </a:xfrm>
                <a:prstGeom prst="rect">
                  <a:avLst/>
                </a:prstGeom>
                <a:blipFill>
                  <a:blip r:embed="rId6"/>
                  <a:stretch>
                    <a:fillRect b="-10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078" name="Line 14">
              <a:extLst>
                <a:ext uri="{FF2B5EF4-FFF2-40B4-BE49-F238E27FC236}">
                  <a16:creationId xmlns:a16="http://schemas.microsoft.com/office/drawing/2014/main" id="{A251818E-FC21-48D5-AF88-EFCD4160A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300" y="5105400"/>
              <a:ext cx="1524000" cy="0"/>
            </a:xfrm>
            <a:prstGeom prst="line">
              <a:avLst/>
            </a:prstGeom>
            <a:noFill/>
            <a:ln w="28575">
              <a:solidFill>
                <a:srgbClr val="5F0D1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9" name="Rectangle 15">
              <a:extLst>
                <a:ext uri="{FF2B5EF4-FFF2-40B4-BE49-F238E27FC236}">
                  <a16:creationId xmlns:a16="http://schemas.microsoft.com/office/drawing/2014/main" id="{91537F73-31AD-4F15-996A-DDBF254CF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13" y="4281489"/>
              <a:ext cx="1828800" cy="381000"/>
            </a:xfrm>
            <a:prstGeom prst="rect">
              <a:avLst/>
            </a:prstGeom>
            <a:noFill/>
            <a:ln w="28575">
              <a:solidFill>
                <a:srgbClr val="5F0D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081" name="Rectangle 17">
              <a:extLst>
                <a:ext uri="{FF2B5EF4-FFF2-40B4-BE49-F238E27FC236}">
                  <a16:creationId xmlns:a16="http://schemas.microsoft.com/office/drawing/2014/main" id="{8E63F146-DA48-43F3-8A9E-3BF8ADF8C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" y="6096000"/>
              <a:ext cx="2971800" cy="4572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PMingLiU" panose="020B0604030504040204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29486-C2D5-4F19-B6FF-191F1CF416DC}"/>
              </a:ext>
            </a:extLst>
          </p:cNvPr>
          <p:cNvGrpSpPr/>
          <p:nvPr/>
        </p:nvGrpSpPr>
        <p:grpSpPr>
          <a:xfrm>
            <a:off x="3438525" y="3001669"/>
            <a:ext cx="5248275" cy="3435313"/>
            <a:chOff x="3438525" y="3001669"/>
            <a:chExt cx="5248275" cy="34353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90D96C-BA28-483E-96D1-E2333244734E}"/>
                </a:ext>
              </a:extLst>
            </p:cNvPr>
            <p:cNvGrpSpPr/>
            <p:nvPr/>
          </p:nvGrpSpPr>
          <p:grpSpPr>
            <a:xfrm>
              <a:off x="3438525" y="3001669"/>
              <a:ext cx="5248275" cy="3370262"/>
              <a:chOff x="3438525" y="3168650"/>
              <a:chExt cx="5248275" cy="337026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939DC2C-3455-4E1B-AADD-54BB72751CC6}"/>
                  </a:ext>
                </a:extLst>
              </p:cNvPr>
              <p:cNvGrpSpPr/>
              <p:nvPr/>
            </p:nvGrpSpPr>
            <p:grpSpPr>
              <a:xfrm>
                <a:off x="3810000" y="3168650"/>
                <a:ext cx="4876800" cy="3370262"/>
                <a:chOff x="4267200" y="3182938"/>
                <a:chExt cx="4876800" cy="3370262"/>
              </a:xfrm>
            </p:grpSpPr>
            <p:pic>
              <p:nvPicPr>
                <p:cNvPr id="88069" name="Picture 5" descr="10f0004">
                  <a:extLst>
                    <a:ext uri="{FF2B5EF4-FFF2-40B4-BE49-F238E27FC236}">
                      <a16:creationId xmlns:a16="http://schemas.microsoft.com/office/drawing/2014/main" id="{67603104-B6C2-44DC-ADF2-0BC5CC029E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8294"/>
                <a:stretch/>
              </p:blipFill>
              <p:spPr bwMode="auto">
                <a:xfrm>
                  <a:off x="4267200" y="3182938"/>
                  <a:ext cx="4876800" cy="3370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8080" name="Rectangle 16">
                  <a:extLst>
                    <a:ext uri="{FF2B5EF4-FFF2-40B4-BE49-F238E27FC236}">
                      <a16:creationId xmlns:a16="http://schemas.microsoft.com/office/drawing/2014/main" id="{6C1AE374-EA29-44A6-8A42-6EE51D7CE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05600" y="5181600"/>
                  <a:ext cx="914400" cy="304800"/>
                </a:xfrm>
                <a:prstGeom prst="rect">
                  <a:avLst/>
                </a:prstGeom>
                <a:noFill/>
                <a:ln w="28575">
                  <a:solidFill>
                    <a:srgbClr val="5F0D1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8082" name="Oval 18">
                  <a:extLst>
                    <a:ext uri="{FF2B5EF4-FFF2-40B4-BE49-F238E27FC236}">
                      <a16:creationId xmlns:a16="http://schemas.microsoft.com/office/drawing/2014/main" id="{265AC60F-622F-4A9C-B42F-AE9821A82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0" y="4648200"/>
                  <a:ext cx="1219200" cy="457200"/>
                </a:xfrm>
                <a:prstGeom prst="ellipse">
                  <a:avLst/>
                </a:prstGeom>
                <a:noFill/>
                <a:ln w="28575">
                  <a:solidFill>
                    <a:srgbClr val="5F0D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  <a:ea typeface="PMingLiU" panose="020B0604030504040204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47B96-A714-4B36-AA30-4AF88CBDC102}"/>
                  </a:ext>
                </a:extLst>
              </p:cNvPr>
              <p:cNvSpPr txBox="1"/>
              <p:nvPr/>
            </p:nvSpPr>
            <p:spPr>
              <a:xfrm>
                <a:off x="4607343" y="4415559"/>
                <a:ext cx="1006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Q-point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8CF5EC3-4B93-4F29-B396-D508963D48AC}"/>
                  </a:ext>
                </a:extLst>
              </p:cNvPr>
              <p:cNvCxnSpPr/>
              <p:nvPr/>
            </p:nvCxnSpPr>
            <p:spPr>
              <a:xfrm>
                <a:off x="5369593" y="5201332"/>
                <a:ext cx="0" cy="10609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B5D604-424C-45A0-A044-13FAA4312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30303" y="5167312"/>
                <a:ext cx="14833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8A967B1-F6A0-4D75-8F26-D8C6E5F257A0}"/>
                  </a:ext>
                </a:extLst>
              </p:cNvPr>
              <p:cNvCxnSpPr/>
              <p:nvPr/>
            </p:nvCxnSpPr>
            <p:spPr>
              <a:xfrm>
                <a:off x="5059279" y="4784891"/>
                <a:ext cx="310314" cy="3360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1E8D9E-8412-4AEB-9740-C430B79BE634}"/>
                  </a:ext>
                </a:extLst>
              </p:cNvPr>
              <p:cNvSpPr txBox="1"/>
              <p:nvPr/>
            </p:nvSpPr>
            <p:spPr>
              <a:xfrm>
                <a:off x="3438525" y="4989426"/>
                <a:ext cx="646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DQ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4E1A7F-4685-4E1A-8724-BAA0F169656F}"/>
                </a:ext>
              </a:extLst>
            </p:cNvPr>
            <p:cNvSpPr txBox="1"/>
            <p:nvPr/>
          </p:nvSpPr>
          <p:spPr>
            <a:xfrm>
              <a:off x="5198394" y="6067650"/>
              <a:ext cx="646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DQ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E052E82-4193-46D2-864F-D643BDE3EA68}"/>
              </a:ext>
            </a:extLst>
          </p:cNvPr>
          <p:cNvSpPr txBox="1"/>
          <p:nvPr/>
        </p:nvSpPr>
        <p:spPr>
          <a:xfrm>
            <a:off x="614111" y="6411906"/>
            <a:ext cx="833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Q-point, which identifies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particular diode in a given circuit.</a:t>
            </a:r>
          </a:p>
        </p:txBody>
      </p:sp>
      <p:sp>
        <p:nvSpPr>
          <p:cNvPr id="88077" name="Line 13">
            <a:extLst>
              <a:ext uri="{FF2B5EF4-FFF2-40B4-BE49-F238E27FC236}">
                <a16:creationId xmlns:a16="http://schemas.microsoft.com/office/drawing/2014/main" id="{BAA613E7-53CA-4C87-9803-8C2FE6DA7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39671"/>
            <a:ext cx="76200" cy="1523997"/>
          </a:xfrm>
          <a:prstGeom prst="line">
            <a:avLst/>
          </a:prstGeom>
          <a:noFill/>
          <a:ln w="57150" cmpd="thinThick">
            <a:solidFill>
              <a:srgbClr val="5F0D1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20525A3A-290B-4301-A5E1-911C1EF65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338369"/>
            <a:ext cx="7543800" cy="528175"/>
          </a:xfrm>
        </p:spPr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FFC000"/>
                </a:solidFill>
              </a:rPr>
              <a:t>Load-Line Analysis of Diode Circuits</a:t>
            </a:r>
          </a:p>
        </p:txBody>
      </p:sp>
      <p:sp>
        <p:nvSpPr>
          <p:cNvPr id="7177" name="Rectangle 8">
            <a:extLst>
              <a:ext uri="{FF2B5EF4-FFF2-40B4-BE49-F238E27FC236}">
                <a16:creationId xmlns:a16="http://schemas.microsoft.com/office/drawing/2014/main" id="{C9415BA3-7961-4D79-865A-1D873078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B81D71BD-5590-479B-B6F6-66BFFA51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PMingLiU" panose="020B0604030504040204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B0D5A3-8826-44D9-8416-11B95C9F6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4800" y="842481"/>
            <a:ext cx="4895850" cy="2419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2B1528-ECA4-456B-8183-40C6B78AE1E4}"/>
                  </a:ext>
                </a:extLst>
              </p:cNvPr>
              <p:cNvSpPr txBox="1"/>
              <p:nvPr/>
            </p:nvSpPr>
            <p:spPr>
              <a:xfrm>
                <a:off x="553453" y="1005327"/>
                <a:ext cx="3581400" cy="1804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series diode configuration of figure (a) and employing the diode characteristics of figure (b), determine</a:t>
                </a:r>
              </a:p>
              <a:p>
                <a:pPr marL="857250" lvl="1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57250" lvl="1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2B1528-ECA4-456B-8183-40C6B78A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3" y="1005327"/>
                <a:ext cx="3581400" cy="1804212"/>
              </a:xfrm>
              <a:prstGeom prst="rect">
                <a:avLst/>
              </a:prstGeom>
              <a:blipFill>
                <a:blip r:embed="rId5"/>
                <a:stretch>
                  <a:fillRect l="-1533" t="-2027" r="-1363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157849C4-8782-4752-84A2-CD3707B5E0B4}"/>
                  </a:ext>
                </a:extLst>
              </p:cNvPr>
              <p:cNvSpPr txBox="1"/>
              <p:nvPr/>
            </p:nvSpPr>
            <p:spPr bwMode="auto">
              <a:xfrm>
                <a:off x="800100" y="3189536"/>
                <a:ext cx="4202112" cy="10366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157849C4-8782-4752-84A2-CD3707B5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3189536"/>
                <a:ext cx="4202112" cy="1036636"/>
              </a:xfrm>
              <a:prstGeom prst="rect">
                <a:avLst/>
              </a:prstGeom>
              <a:blipFill>
                <a:blip r:embed="rId6"/>
                <a:stretch>
                  <a:fillRect b="-605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>
            <a:extLst>
              <a:ext uri="{FF2B5EF4-FFF2-40B4-BE49-F238E27FC236}">
                <a16:creationId xmlns:a16="http://schemas.microsoft.com/office/drawing/2014/main" id="{52970254-8E02-4821-9E5C-FFCD7E61C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245441"/>
            <a:ext cx="5257800" cy="2262158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result, plot the straight line across I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load line appears in the right figure. The Q points occurred at</a:t>
            </a:r>
          </a:p>
          <a:p>
            <a:pPr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 0.78 V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DQ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 18.5mA</a:t>
            </a:r>
          </a:p>
          <a:p>
            <a:pPr>
              <a:spcBef>
                <a:spcPts val="6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=I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R=I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DQ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R=(18.5 mA)(0.5k) =9.25 V</a:t>
            </a:r>
          </a:p>
        </p:txBody>
      </p:sp>
      <p:pic>
        <p:nvPicPr>
          <p:cNvPr id="11" name="Picture 4" descr="fg02_00400">
            <a:extLst>
              <a:ext uri="{FF2B5EF4-FFF2-40B4-BE49-F238E27FC236}">
                <a16:creationId xmlns:a16="http://schemas.microsoft.com/office/drawing/2014/main" id="{FF6A2350-8A36-4614-9DFD-F5CB9294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0035" y="3794715"/>
            <a:ext cx="3589902" cy="2712884"/>
          </a:xfrm>
          <a:prstGeom prst="rect">
            <a:avLst/>
          </a:prstGeom>
          <a:noFill/>
        </p:spPr>
      </p:pic>
      <p:sp>
        <p:nvSpPr>
          <p:cNvPr id="12" name="Text Box 7">
            <a:extLst>
              <a:ext uri="{FF2B5EF4-FFF2-40B4-BE49-F238E27FC236}">
                <a16:creationId xmlns:a16="http://schemas.microsoft.com/office/drawing/2014/main" id="{0FDD7385-8B53-45DA-B5AB-892E6E4B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42" y="2900817"/>
            <a:ext cx="302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Solution: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Ideal Equivalent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A8BC-E4EA-41FB-A7C3-CB0D3EA08249}"/>
              </a:ext>
            </a:extLst>
          </p:cNvPr>
          <p:cNvSpPr txBox="1"/>
          <p:nvPr/>
        </p:nvSpPr>
        <p:spPr>
          <a:xfrm>
            <a:off x="952500" y="1143000"/>
            <a:ext cx="723900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on state if;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established by the applied sources is such that its direction matches that of the arrow in the diode symbol.</a:t>
            </a:r>
          </a:p>
        </p:txBody>
      </p:sp>
      <p:pic>
        <p:nvPicPr>
          <p:cNvPr id="7" name="Picture 14" descr="se04F01">
            <a:extLst>
              <a:ext uri="{FF2B5EF4-FFF2-40B4-BE49-F238E27FC236}">
                <a16:creationId xmlns:a16="http://schemas.microsoft.com/office/drawing/2014/main" id="{A7F6385C-2EA8-445F-BD18-D3509D4E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948" y="2254342"/>
            <a:ext cx="5296104" cy="399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448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Ideal Equivalent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F7BE5D-5AE1-42CF-A2D6-4A05DCB7FF97}"/>
                  </a:ext>
                </a:extLst>
              </p:cNvPr>
              <p:cNvSpPr txBox="1"/>
              <p:nvPr/>
            </p:nvSpPr>
            <p:spPr>
              <a:xfrm>
                <a:off x="866764" y="1265541"/>
                <a:ext cx="3875365" cy="1686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series diode configuration of figure (a), determine</a:t>
                </a:r>
              </a:p>
              <a:p>
                <a:pPr marL="857250" lvl="1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57250" lvl="1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F7BE5D-5AE1-42CF-A2D6-4A05DCB7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64" y="1265541"/>
                <a:ext cx="3875365" cy="1686616"/>
              </a:xfrm>
              <a:prstGeom prst="rect">
                <a:avLst/>
              </a:prstGeom>
              <a:blipFill>
                <a:blip r:embed="rId2"/>
                <a:stretch>
                  <a:fillRect l="-1572" t="-2174" r="-1572" b="-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7BB2C0E-10E1-44CA-AC26-79A1D3543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3112" y="954988"/>
            <a:ext cx="3362326" cy="2307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D7367E2D-DF05-4637-A12A-B5DB6F2337CF}"/>
                  </a:ext>
                </a:extLst>
              </p:cNvPr>
              <p:cNvSpPr txBox="1"/>
              <p:nvPr/>
            </p:nvSpPr>
            <p:spPr bwMode="auto">
              <a:xfrm>
                <a:off x="1088491" y="3489145"/>
                <a:ext cx="4151313" cy="2730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ideal diode model, 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equivalent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D7367E2D-DF05-4637-A12A-B5DB6F23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8491" y="3489145"/>
                <a:ext cx="4151313" cy="2730935"/>
              </a:xfrm>
              <a:prstGeom prst="rect">
                <a:avLst/>
              </a:prstGeom>
              <a:blipFill>
                <a:blip r:embed="rId5"/>
                <a:stretch>
                  <a:fillRect l="-13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7">
            <a:extLst>
              <a:ext uri="{FF2B5EF4-FFF2-40B4-BE49-F238E27FC236}">
                <a16:creationId xmlns:a16="http://schemas.microsoft.com/office/drawing/2014/main" id="{E01749DB-0838-4A94-A444-6862CDFFA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450" y="3178592"/>
            <a:ext cx="302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Solution: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67CA3-627D-4E72-A229-9EB266ADD8BB}"/>
              </a:ext>
            </a:extLst>
          </p:cNvPr>
          <p:cNvSpPr txBox="1"/>
          <p:nvPr/>
        </p:nvSpPr>
        <p:spPr>
          <a:xfrm>
            <a:off x="5686175" y="5647893"/>
            <a:ext cx="188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76B790-49DA-4D54-8249-AAB407C560FB}"/>
              </a:ext>
            </a:extLst>
          </p:cNvPr>
          <p:cNvGrpSpPr/>
          <p:nvPr/>
        </p:nvGrpSpPr>
        <p:grpSpPr>
          <a:xfrm>
            <a:off x="4883112" y="3267468"/>
            <a:ext cx="3495288" cy="2450878"/>
            <a:chOff x="4883112" y="3267468"/>
            <a:chExt cx="3495288" cy="24508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325557-4270-4363-9C0C-51AD71515D46}"/>
                </a:ext>
              </a:extLst>
            </p:cNvPr>
            <p:cNvGrpSpPr/>
            <p:nvPr/>
          </p:nvGrpSpPr>
          <p:grpSpPr>
            <a:xfrm>
              <a:off x="4883112" y="3267468"/>
              <a:ext cx="3495288" cy="2450878"/>
              <a:chOff x="4883112" y="3267468"/>
              <a:chExt cx="3495288" cy="245087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0166441-B526-4AE7-8644-0042FD70B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83112" y="3267468"/>
                <a:ext cx="3495288" cy="2450878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BED8CAC-F21C-4762-9BCD-E65AA294197D}"/>
                  </a:ext>
                </a:extLst>
              </p:cNvPr>
              <p:cNvCxnSpPr/>
              <p:nvPr/>
            </p:nvCxnSpPr>
            <p:spPr>
              <a:xfrm>
                <a:off x="7239000" y="3581400"/>
                <a:ext cx="33633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5DAB9F-1B4E-4F67-9FCF-50B68D7D5359}"/>
                  </a:ext>
                </a:extLst>
              </p:cNvPr>
              <p:cNvSpPr txBox="1"/>
              <p:nvPr/>
            </p:nvSpPr>
            <p:spPr>
              <a:xfrm>
                <a:off x="7538106" y="3594903"/>
                <a:ext cx="500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A99EA-1987-48B8-8E8C-9EF0975B7FD6}"/>
                </a:ext>
              </a:extLst>
            </p:cNvPr>
            <p:cNvCxnSpPr/>
            <p:nvPr/>
          </p:nvCxnSpPr>
          <p:spPr>
            <a:xfrm>
              <a:off x="7575337" y="3581400"/>
              <a:ext cx="0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5319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Ideal Equivalent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F7BE5D-5AE1-42CF-A2D6-4A05DCB7FF97}"/>
                  </a:ext>
                </a:extLst>
              </p:cNvPr>
              <p:cNvSpPr txBox="1"/>
              <p:nvPr/>
            </p:nvSpPr>
            <p:spPr>
              <a:xfrm>
                <a:off x="849034" y="1108569"/>
                <a:ext cx="3875365" cy="1686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series diode configuration of figure (a), determine</a:t>
                </a:r>
              </a:p>
              <a:p>
                <a:pPr marL="857250" lvl="1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57250" lvl="1" indent="-400050" algn="just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F7BE5D-5AE1-42CF-A2D6-4A05DCB7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34" y="1108569"/>
                <a:ext cx="3875365" cy="1686616"/>
              </a:xfrm>
              <a:prstGeom prst="rect">
                <a:avLst/>
              </a:prstGeom>
              <a:blipFill>
                <a:blip r:embed="rId2"/>
                <a:stretch>
                  <a:fillRect l="-1572" t="-2166" r="-1572" b="-4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7">
            <a:extLst>
              <a:ext uri="{FF2B5EF4-FFF2-40B4-BE49-F238E27FC236}">
                <a16:creationId xmlns:a16="http://schemas.microsoft.com/office/drawing/2014/main" id="{E01749DB-0838-4A94-A444-6862CDFFA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990" y="3459914"/>
            <a:ext cx="302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Solution: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67CA3-627D-4E72-A229-9EB266ADD8BB}"/>
              </a:ext>
            </a:extLst>
          </p:cNvPr>
          <p:cNvSpPr txBox="1"/>
          <p:nvPr/>
        </p:nvSpPr>
        <p:spPr>
          <a:xfrm>
            <a:off x="5950840" y="5786630"/>
            <a:ext cx="188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Reversed bias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9FD12-0D40-4BA9-AF65-8A0804929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784" y="805969"/>
            <a:ext cx="3641744" cy="23938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9850AB-EDD4-443F-9C09-543D1ABACDBE}"/>
              </a:ext>
            </a:extLst>
          </p:cNvPr>
          <p:cNvSpPr txBox="1"/>
          <p:nvPr/>
        </p:nvSpPr>
        <p:spPr>
          <a:xfrm>
            <a:off x="7575413" y="3593068"/>
            <a:ext cx="50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643BD0-8011-4643-A898-791F51B58AD8}"/>
              </a:ext>
            </a:extLst>
          </p:cNvPr>
          <p:cNvGrpSpPr/>
          <p:nvPr/>
        </p:nvGrpSpPr>
        <p:grpSpPr>
          <a:xfrm>
            <a:off x="5161785" y="3459914"/>
            <a:ext cx="3467272" cy="2366601"/>
            <a:chOff x="5143328" y="3129492"/>
            <a:chExt cx="3467272" cy="23666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1DDE797-D268-4647-B449-DBFDD9CA2D13}"/>
                </a:ext>
              </a:extLst>
            </p:cNvPr>
            <p:cNvGrpSpPr/>
            <p:nvPr/>
          </p:nvGrpSpPr>
          <p:grpSpPr>
            <a:xfrm>
              <a:off x="5143328" y="3129492"/>
              <a:ext cx="3467272" cy="2366601"/>
              <a:chOff x="5143328" y="3129492"/>
              <a:chExt cx="3467272" cy="23666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852940D-B8DD-4FF9-A85D-B3232113D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43328" y="3129492"/>
                <a:ext cx="3274003" cy="2366601"/>
              </a:xfrm>
              <a:prstGeom prst="rect">
                <a:avLst/>
              </a:prstGeom>
            </p:spPr>
          </p:pic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E7C3BB9-F8C8-47B8-B9F7-EBA7481D228E}"/>
                  </a:ext>
                </a:extLst>
              </p:cNvPr>
              <p:cNvCxnSpPr/>
              <p:nvPr/>
            </p:nvCxnSpPr>
            <p:spPr>
              <a:xfrm>
                <a:off x="7283663" y="3505200"/>
                <a:ext cx="33633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BDB6F9-42E9-4116-BD9D-638DCDDFA4F2}"/>
                  </a:ext>
                </a:extLst>
              </p:cNvPr>
              <p:cNvSpPr txBox="1"/>
              <p:nvPr/>
            </p:nvSpPr>
            <p:spPr>
              <a:xfrm>
                <a:off x="7777524" y="3593068"/>
                <a:ext cx="83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A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B474A0-E944-4E89-A552-67DBB8980675}"/>
                </a:ext>
              </a:extLst>
            </p:cNvPr>
            <p:cNvCxnSpPr/>
            <p:nvPr/>
          </p:nvCxnSpPr>
          <p:spPr>
            <a:xfrm>
              <a:off x="7620000" y="3505200"/>
              <a:ext cx="0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819E550D-F17A-4D9F-8671-2886903B331D}"/>
                  </a:ext>
                </a:extLst>
              </p:cNvPr>
              <p:cNvSpPr txBox="1"/>
              <p:nvPr/>
            </p:nvSpPr>
            <p:spPr bwMode="auto">
              <a:xfrm>
                <a:off x="1054493" y="3842230"/>
                <a:ext cx="4151313" cy="25585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ideal diode model, 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equivalent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819E550D-F17A-4D9F-8671-2886903B3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493" y="3842230"/>
                <a:ext cx="4151313" cy="2558569"/>
              </a:xfrm>
              <a:prstGeom prst="rect">
                <a:avLst/>
              </a:prstGeom>
              <a:blipFill>
                <a:blip r:embed="rId7"/>
                <a:stretch>
                  <a:fillRect l="-16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4695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37713</TotalTime>
  <Words>1223</Words>
  <Application>Microsoft Office PowerPoint</Application>
  <PresentationFormat>On-screen Show (4:3)</PresentationFormat>
  <Paragraphs>187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Load-Line Analysis of Diode Circuits</vt:lpstr>
      <vt:lpstr>Load-Line Analysis of Diode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use these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Monir Morshed</cp:lastModifiedBy>
  <cp:revision>206</cp:revision>
  <cp:lastPrinted>2023-08-04T01:23:27Z</cp:lastPrinted>
  <dcterms:created xsi:type="dcterms:W3CDTF">2006-08-16T00:00:00Z</dcterms:created>
  <dcterms:modified xsi:type="dcterms:W3CDTF">2023-09-26T06:27:15Z</dcterms:modified>
</cp:coreProperties>
</file>