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311" r:id="rId3"/>
    <p:sldId id="373" r:id="rId4"/>
    <p:sldId id="434" r:id="rId5"/>
    <p:sldId id="435" r:id="rId6"/>
    <p:sldId id="374" r:id="rId7"/>
    <p:sldId id="279" r:id="rId8"/>
    <p:sldId id="280" r:id="rId9"/>
    <p:sldId id="282" r:id="rId10"/>
    <p:sldId id="283" r:id="rId11"/>
    <p:sldId id="438" r:id="rId12"/>
    <p:sldId id="375" r:id="rId13"/>
    <p:sldId id="436" r:id="rId14"/>
    <p:sldId id="321" r:id="rId15"/>
    <p:sldId id="322" r:id="rId16"/>
    <p:sldId id="287" r:id="rId17"/>
    <p:sldId id="288" r:id="rId18"/>
    <p:sldId id="441" r:id="rId19"/>
    <p:sldId id="377" r:id="rId20"/>
    <p:sldId id="317" r:id="rId21"/>
    <p:sldId id="318" r:id="rId22"/>
    <p:sldId id="291" r:id="rId23"/>
    <p:sldId id="437" r:id="rId24"/>
    <p:sldId id="442" r:id="rId25"/>
    <p:sldId id="380" r:id="rId26"/>
    <p:sldId id="292" r:id="rId27"/>
    <p:sldId id="381" r:id="rId28"/>
    <p:sldId id="382" r:id="rId29"/>
    <p:sldId id="388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r Morshed" initials="MM" lastIdx="2" clrIdx="0">
    <p:extLst>
      <p:ext uri="{19B8F6BF-5375-455C-9EA6-DF929625EA0E}">
        <p15:presenceInfo xmlns:p15="http://schemas.microsoft.com/office/powerpoint/2012/main" userId="Monir Morsh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12:26:10.810"/>
    </inkml:context>
    <inkml:brush xml:id="br0">
      <inkml:brushProperty name="width" value="0.18521" units="cm"/>
      <inkml:brushProperty name="height" value="0.18521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12:26:20.216"/>
    </inkml:context>
    <inkml:brush xml:id="br0">
      <inkml:brushProperty name="width" value="0.16757" units="cm"/>
      <inkml:brushProperty name="height" value="0.16757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E6F6-81E1-4519-ADF5-73F23F257C85}" type="datetimeFigureOut">
              <a:rPr lang="en-US" smtClean="0"/>
              <a:t>30-Oct-22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6829-347D-497B-A65F-73E6333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/>
              <a:t>The diagrams indicate a “full-wave” rectifier.</a:t>
            </a: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1304349E-D719-44A8-A8BE-5D9E20C88EC5}" type="slidenum">
              <a:rPr lang="en-US" sz="1200" smtClean="0">
                <a:latin typeface="Arial" charset="0"/>
              </a:rPr>
              <a:pPr eaLnBrk="1" hangingPunct="1"/>
              <a:t>3</a:t>
            </a:fld>
            <a:endParaRPr lang="en-US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96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FBE10-18BB-420B-9C85-FFEE901343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64733" y="870124"/>
            <a:ext cx="4614535" cy="60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4248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926258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1" y="157734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449616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11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37412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9669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30-Oct-22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9675" y="870124"/>
            <a:ext cx="5824651" cy="606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03220" y="1746368"/>
            <a:ext cx="47375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30-Oct-22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73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8480">
        <a:defRPr>
          <a:latin typeface="+mn-lt"/>
          <a:ea typeface="+mn-ea"/>
          <a:cs typeface="+mn-cs"/>
        </a:defRPr>
      </a:lvl2pPr>
      <a:lvl3pPr marL="916960">
        <a:defRPr>
          <a:latin typeface="+mn-lt"/>
          <a:ea typeface="+mn-ea"/>
          <a:cs typeface="+mn-cs"/>
        </a:defRPr>
      </a:lvl3pPr>
      <a:lvl4pPr marL="1375440">
        <a:defRPr>
          <a:latin typeface="+mn-lt"/>
          <a:ea typeface="+mn-ea"/>
          <a:cs typeface="+mn-cs"/>
        </a:defRPr>
      </a:lvl4pPr>
      <a:lvl5pPr marL="1833921">
        <a:defRPr>
          <a:latin typeface="+mn-lt"/>
          <a:ea typeface="+mn-ea"/>
          <a:cs typeface="+mn-cs"/>
        </a:defRPr>
      </a:lvl5pPr>
      <a:lvl6pPr marL="2292401">
        <a:defRPr>
          <a:latin typeface="+mn-lt"/>
          <a:ea typeface="+mn-ea"/>
          <a:cs typeface="+mn-cs"/>
        </a:defRPr>
      </a:lvl6pPr>
      <a:lvl7pPr marL="2750881">
        <a:defRPr>
          <a:latin typeface="+mn-lt"/>
          <a:ea typeface="+mn-ea"/>
          <a:cs typeface="+mn-cs"/>
        </a:defRPr>
      </a:lvl7pPr>
      <a:lvl8pPr marL="3209361">
        <a:defRPr>
          <a:latin typeface="+mn-lt"/>
          <a:ea typeface="+mn-ea"/>
          <a:cs typeface="+mn-cs"/>
        </a:defRPr>
      </a:lvl8pPr>
      <a:lvl9pPr marL="3667841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8480">
        <a:defRPr>
          <a:latin typeface="+mn-lt"/>
          <a:ea typeface="+mn-ea"/>
          <a:cs typeface="+mn-cs"/>
        </a:defRPr>
      </a:lvl2pPr>
      <a:lvl3pPr marL="916960">
        <a:defRPr>
          <a:latin typeface="+mn-lt"/>
          <a:ea typeface="+mn-ea"/>
          <a:cs typeface="+mn-cs"/>
        </a:defRPr>
      </a:lvl3pPr>
      <a:lvl4pPr marL="1375440">
        <a:defRPr>
          <a:latin typeface="+mn-lt"/>
          <a:ea typeface="+mn-ea"/>
          <a:cs typeface="+mn-cs"/>
        </a:defRPr>
      </a:lvl4pPr>
      <a:lvl5pPr marL="1833921">
        <a:defRPr>
          <a:latin typeface="+mn-lt"/>
          <a:ea typeface="+mn-ea"/>
          <a:cs typeface="+mn-cs"/>
        </a:defRPr>
      </a:lvl5pPr>
      <a:lvl6pPr marL="2292401">
        <a:defRPr>
          <a:latin typeface="+mn-lt"/>
          <a:ea typeface="+mn-ea"/>
          <a:cs typeface="+mn-cs"/>
        </a:defRPr>
      </a:lvl6pPr>
      <a:lvl7pPr marL="2750881">
        <a:defRPr>
          <a:latin typeface="+mn-lt"/>
          <a:ea typeface="+mn-ea"/>
          <a:cs typeface="+mn-cs"/>
        </a:defRPr>
      </a:lvl7pPr>
      <a:lvl8pPr marL="3209361">
        <a:defRPr>
          <a:latin typeface="+mn-lt"/>
          <a:ea typeface="+mn-ea"/>
          <a:cs typeface="+mn-cs"/>
        </a:defRPr>
      </a:lvl8pPr>
      <a:lvl9pPr marL="366784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9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microsoft.com/office/2007/relationships/hdphoto" Target="../media/hdphoto11.wdp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openxmlformats.org/officeDocument/2006/relationships/image" Target="../media/image6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microsoft.com/office/2007/relationships/hdphoto" Target="../media/hdphoto11.wdp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6" Type="http://schemas.microsoft.com/office/2007/relationships/hdphoto" Target="../media/hdphoto14.wdp"/><Relationship Id="rId5" Type="http://schemas.openxmlformats.org/officeDocument/2006/relationships/image" Target="../media/image21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png"/><Relationship Id="rId4" Type="http://schemas.microsoft.com/office/2007/relationships/hdphoto" Target="../media/hdphoto1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7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6" Type="http://schemas.microsoft.com/office/2007/relationships/hdphoto" Target="../media/hdphoto11.wdp"/><Relationship Id="rId5" Type="http://schemas.openxmlformats.org/officeDocument/2006/relationships/image" Target="../media/image17.png"/><Relationship Id="rId4" Type="http://schemas.microsoft.com/office/2007/relationships/hdphoto" Target="../media/hdphoto16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microsoft.com/office/2007/relationships/hdphoto" Target="../media/hdphoto17.wdp"/><Relationship Id="rId7" Type="http://schemas.openxmlformats.org/officeDocument/2006/relationships/image" Target="../media/image8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5" Type="http://schemas.microsoft.com/office/2007/relationships/hdphoto" Target="../media/hdphoto18.wdp"/><Relationship Id="rId4" Type="http://schemas.openxmlformats.org/officeDocument/2006/relationships/image" Target="../media/image28.png"/><Relationship Id="rId9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5" Type="http://schemas.microsoft.com/office/2007/relationships/hdphoto" Target="../media/hdphoto21.wdp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5.xml"/><Relationship Id="rId5" Type="http://schemas.microsoft.com/office/2007/relationships/hdphoto" Target="../media/hdphoto22.wdp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438400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Semiconductor Diode Applications</a:t>
            </a:r>
            <a:endParaRPr lang="en-US" sz="3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5425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F870BC9-F48F-4C6E-A036-9C42141A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17159"/>
            <a:ext cx="8915400" cy="553998"/>
          </a:xfrm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Half-wave Rectifier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94C11-675F-4193-A4F5-8615EBC583BD}"/>
              </a:ext>
            </a:extLst>
          </p:cNvPr>
          <p:cNvSpPr txBox="1"/>
          <p:nvPr/>
        </p:nvSpPr>
        <p:spPr>
          <a:xfrm>
            <a:off x="891280" y="1014913"/>
            <a:ext cx="74145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Advantages: 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Simple construction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Less number of components are required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Small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BB9A-2CCA-490D-BFFB-C9282B747195}"/>
              </a:ext>
            </a:extLst>
          </p:cNvPr>
          <p:cNvSpPr txBox="1"/>
          <p:nvPr/>
        </p:nvSpPr>
        <p:spPr>
          <a:xfrm>
            <a:off x="891280" y="2584573"/>
            <a:ext cx="74145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Disadvantages: 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More amount of ripple content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Transformer utilization factor is very low.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Rectification efficiency is low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Generates harmonics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Low output voltage or current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92480-5C2C-4963-BFF3-4754A2F8D1C7}"/>
              </a:ext>
            </a:extLst>
          </p:cNvPr>
          <p:cNvSpPr txBox="1"/>
          <p:nvPr/>
        </p:nvSpPr>
        <p:spPr>
          <a:xfrm>
            <a:off x="864740" y="4892897"/>
            <a:ext cx="74145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Applications: 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It is used for applications where constant DC voltage is not very essential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We can use in the power supplies</a:t>
            </a:r>
          </a:p>
        </p:txBody>
      </p:sp>
    </p:spTree>
    <p:extLst>
      <p:ext uri="{BB962C8B-B14F-4D97-AF65-F5344CB8AC3E}">
        <p14:creationId xmlns:p14="http://schemas.microsoft.com/office/powerpoint/2010/main" val="26901003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7">
            <a:extLst>
              <a:ext uri="{FF2B5EF4-FFF2-40B4-BE49-F238E27FC236}">
                <a16:creationId xmlns:a16="http://schemas.microsoft.com/office/drawing/2014/main" id="{09920949-F3FC-4E38-AEC4-1382EB928974}"/>
              </a:ext>
            </a:extLst>
          </p:cNvPr>
          <p:cNvSpPr txBox="1">
            <a:spLocks/>
          </p:cNvSpPr>
          <p:nvPr/>
        </p:nvSpPr>
        <p:spPr>
          <a:xfrm>
            <a:off x="2304970" y="245690"/>
            <a:ext cx="4784299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36">
              <a:spcBef>
                <a:spcPts val="100"/>
              </a:spcBef>
            </a:pPr>
            <a:r>
              <a:rPr lang="en-US" sz="3600" kern="0" spc="-5" dirty="0">
                <a:solidFill>
                  <a:srgbClr val="FFC000"/>
                </a:solidFill>
              </a:rPr>
              <a:t>Full-Wave Rectification</a:t>
            </a:r>
            <a:endParaRPr lang="en-US" sz="3600" kern="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1C70C-BB24-41EE-A0FE-B697BEB897CD}"/>
              </a:ext>
            </a:extLst>
          </p:cNvPr>
          <p:cNvSpPr txBox="1"/>
          <p:nvPr/>
        </p:nvSpPr>
        <p:spPr>
          <a:xfrm>
            <a:off x="695960" y="825535"/>
            <a:ext cx="77520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wave Rectifiers: </a:t>
            </a:r>
          </a:p>
          <a:p>
            <a:pPr marL="812800" marR="508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rectifier that allows full cycle of an ac voltage waveform to establish a dc level is called Full wave rectification. </a:t>
            </a:r>
          </a:p>
          <a:p>
            <a:pPr marL="812800" marR="508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Full-wave rectification produces a greater DC output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2BD71F-043A-49AA-8B1F-2242135A64C9}"/>
              </a:ext>
            </a:extLst>
          </p:cNvPr>
          <p:cNvGrpSpPr/>
          <p:nvPr/>
        </p:nvGrpSpPr>
        <p:grpSpPr>
          <a:xfrm>
            <a:off x="5197650" y="3317635"/>
            <a:ext cx="3202668" cy="3294674"/>
            <a:chOff x="1371599" y="1722972"/>
            <a:chExt cx="3544908" cy="3911682"/>
          </a:xfrm>
        </p:grpSpPr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958E183D-13D7-4CD7-A778-6A0E369A36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09090"/>
                </p:ext>
              </p:extLst>
            </p:nvPr>
          </p:nvGraphicFramePr>
          <p:xfrm>
            <a:off x="1371599" y="3715476"/>
            <a:ext cx="3544908" cy="1919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Grafx Image Object" r:id="rId2" imgW="2419200" imgH="1704960" progId="iGrafx.Image.1">
                    <p:embed/>
                  </p:oleObj>
                </mc:Choice>
                <mc:Fallback>
                  <p:oleObj name="iGrafx Image Object" r:id="rId2" imgW="2419200" imgH="1704960" progId="iGrafx.Image.1">
                    <p:embed/>
                    <p:pic>
                      <p:nvPicPr>
                        <p:cNvPr id="18" name="Object 17">
                          <a:extLst>
                            <a:ext uri="{FF2B5EF4-FFF2-40B4-BE49-F238E27FC236}">
                              <a16:creationId xmlns:a16="http://schemas.microsoft.com/office/drawing/2014/main" id="{DD647191-76C5-43AB-9325-7603CCF5C5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599" y="3715476"/>
                          <a:ext cx="3544908" cy="1919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03F95CC8-D9E3-494E-ABC1-E614F8AE7A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2223683"/>
                </p:ext>
              </p:extLst>
            </p:nvPr>
          </p:nvGraphicFramePr>
          <p:xfrm>
            <a:off x="1400476" y="1722972"/>
            <a:ext cx="2930829" cy="1734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Grafx Image Object" r:id="rId4" imgW="2000160" imgH="1704960" progId="iGrafx.Image.1">
                    <p:embed/>
                  </p:oleObj>
                </mc:Choice>
                <mc:Fallback>
                  <p:oleObj name="iGrafx Image Object" r:id="rId4" imgW="2000160" imgH="1704960" progId="iGrafx.Image.1">
                    <p:embed/>
                    <p:pic>
                      <p:nvPicPr>
                        <p:cNvPr id="17" name="Object 16">
                          <a:extLst>
                            <a:ext uri="{FF2B5EF4-FFF2-40B4-BE49-F238E27FC236}">
                              <a16:creationId xmlns:a16="http://schemas.microsoft.com/office/drawing/2014/main" id="{3E34E2F3-CF28-4EAB-A938-ECEEF941D6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476" y="1722972"/>
                          <a:ext cx="2930829" cy="1734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3557F41-02E7-421F-8F2B-3F5791F3F7DE}"/>
                </a:ext>
              </a:extLst>
            </p:cNvPr>
            <p:cNvCxnSpPr/>
            <p:nvPr/>
          </p:nvCxnSpPr>
          <p:spPr>
            <a:xfrm>
              <a:off x="2514600" y="2819400"/>
              <a:ext cx="0" cy="2057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7D7F0F-E4C2-4749-9046-2F91B60CF9EC}"/>
                </a:ext>
              </a:extLst>
            </p:cNvPr>
            <p:cNvCxnSpPr/>
            <p:nvPr/>
          </p:nvCxnSpPr>
          <p:spPr>
            <a:xfrm>
              <a:off x="3280514" y="2819399"/>
              <a:ext cx="0" cy="2057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5330D4-F32B-4595-A859-07D91D60C972}"/>
                </a:ext>
              </a:extLst>
            </p:cNvPr>
            <p:cNvCxnSpPr/>
            <p:nvPr/>
          </p:nvCxnSpPr>
          <p:spPr>
            <a:xfrm>
              <a:off x="1752600" y="3054016"/>
              <a:ext cx="0" cy="2057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18">
            <a:extLst>
              <a:ext uri="{FF2B5EF4-FFF2-40B4-BE49-F238E27FC236}">
                <a16:creationId xmlns:a16="http://schemas.microsoft.com/office/drawing/2014/main" id="{6702EDB6-9E60-47DE-9EB3-9428B9CDE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" y="4001941"/>
            <a:ext cx="3604365" cy="873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0100" lvl="1" indent="-342900"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en-US" sz="1800" b="1" dirty="0">
                <a:latin typeface="Times New Roman" pitchFamily="18" charset="0"/>
              </a:rPr>
              <a:t> Half-wave: </a:t>
            </a:r>
            <a:r>
              <a:rPr lang="en-US" alt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dc</a:t>
            </a:r>
            <a:r>
              <a:rPr lang="en-US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0.318</a:t>
            </a:r>
            <a:r>
              <a:rPr lang="en-US" alt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lang="en-US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en-US" sz="1800" b="1" dirty="0">
                <a:latin typeface="Times New Roman" pitchFamily="18" charset="0"/>
              </a:rPr>
              <a:t> Full-wave: </a:t>
            </a:r>
            <a:r>
              <a:rPr lang="en-US" alt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dc</a:t>
            </a:r>
            <a:r>
              <a:rPr lang="en-US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= 0.636</a:t>
            </a:r>
            <a:r>
              <a:rPr lang="en-US" alt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</a:t>
            </a:r>
            <a:r>
              <a:rPr lang="en-US" alt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0060105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F870BC9-F48F-4C6E-A036-9C42141A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17159"/>
            <a:ext cx="8915400" cy="553998"/>
          </a:xfrm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Full-Wave </a:t>
            </a:r>
            <a:r>
              <a:rPr lang="en-US" alt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Bridge Rectifier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95" name="Rectangle 15">
            <a:extLst>
              <a:ext uri="{FF2B5EF4-FFF2-40B4-BE49-F238E27FC236}">
                <a16:creationId xmlns:a16="http://schemas.microsoft.com/office/drawing/2014/main" id="{9CD1D58B-6AE3-49C8-8D7A-D08807A97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6562" y="4805466"/>
            <a:ext cx="6637976" cy="1041632"/>
          </a:xfrm>
        </p:spPr>
        <p:txBody>
          <a:bodyPr/>
          <a:lstStyle/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dirty="0">
                <a:latin typeface="Times New Roman" pitchFamily="18" charset="0"/>
              </a:rPr>
              <a:t>Four diodes are connected in a bridge configuration </a:t>
            </a:r>
          </a:p>
          <a:p>
            <a:pPr marL="285750" indent="-285750" eaLnBrk="1" hangingPunct="1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en-US" sz="2400" i="1" dirty="0">
                <a:latin typeface="Times New Roman" pitchFamily="18" charset="0"/>
              </a:rPr>
              <a:t>V</a:t>
            </a:r>
            <a:r>
              <a:rPr lang="en-US" altLang="en-US" sz="2400" baseline="-25000" dirty="0">
                <a:latin typeface="Times New Roman" pitchFamily="18" charset="0"/>
              </a:rPr>
              <a:t>DC</a:t>
            </a:r>
            <a:r>
              <a:rPr lang="en-US" altLang="en-US" sz="2400" dirty="0">
                <a:latin typeface="Times New Roman" pitchFamily="18" charset="0"/>
              </a:rPr>
              <a:t> = 0.636</a:t>
            </a:r>
            <a:r>
              <a:rPr lang="en-US" altLang="en-US" sz="2400" i="1" dirty="0">
                <a:latin typeface="Times New Roman" pitchFamily="18" charset="0"/>
              </a:rPr>
              <a:t>V</a:t>
            </a:r>
            <a:r>
              <a:rPr lang="en-US" altLang="en-US" sz="2400" i="1" baseline="-25000" dirty="0">
                <a:latin typeface="Times New Roman" pitchFamily="18" charset="0"/>
              </a:rPr>
              <a:t>m</a:t>
            </a:r>
            <a:endParaRPr lang="en-US" sz="2400" dirty="0">
              <a:latin typeface="Times New Roman" pitchFamily="18" charset="0"/>
            </a:endParaRPr>
          </a:p>
        </p:txBody>
      </p:sp>
      <p:pic>
        <p:nvPicPr>
          <p:cNvPr id="20497" name="Picture 17">
            <a:extLst>
              <a:ext uri="{FF2B5EF4-FFF2-40B4-BE49-F238E27FC236}">
                <a16:creationId xmlns:a16="http://schemas.microsoft.com/office/drawing/2014/main" id="{ADC4F0AA-E9D8-4B52-9E8F-4D1CEC62B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8614"/>
          <a:stretch/>
        </p:blipFill>
        <p:spPr bwMode="auto">
          <a:xfrm>
            <a:off x="964654" y="2239087"/>
            <a:ext cx="1930946" cy="2385756"/>
          </a:xfrm>
          <a:prstGeom prst="rect">
            <a:avLst/>
          </a:prstGeom>
          <a:noFill/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A94C11-675F-4193-A4F5-8615EBC583BD}"/>
              </a:ext>
            </a:extLst>
          </p:cNvPr>
          <p:cNvSpPr txBox="1"/>
          <p:nvPr/>
        </p:nvSpPr>
        <p:spPr>
          <a:xfrm>
            <a:off x="891280" y="1014913"/>
            <a:ext cx="74145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full-wave rectifier with four diodes that are connected in a bridge configuration.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A9BCB964-89A1-4EC6-9361-D9577EF47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19" y="2386356"/>
            <a:ext cx="3861073" cy="187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>
            <a:extLst>
              <a:ext uri="{FF2B5EF4-FFF2-40B4-BE49-F238E27FC236}">
                <a16:creationId xmlns:a16="http://schemas.microsoft.com/office/drawing/2014/main" id="{308D0F34-D3D0-47E8-B599-031CE7C98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8614"/>
          <a:stretch/>
        </p:blipFill>
        <p:spPr bwMode="auto">
          <a:xfrm>
            <a:off x="6904792" y="2154957"/>
            <a:ext cx="2007206" cy="247998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8695916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248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228600" y="6003925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bridge rectifier circuit.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3F69215-3EFD-4EA7-9B0D-EECDBEB10C33}"/>
              </a:ext>
            </a:extLst>
          </p:cNvPr>
          <p:cNvGrpSpPr/>
          <p:nvPr/>
        </p:nvGrpSpPr>
        <p:grpSpPr>
          <a:xfrm>
            <a:off x="533400" y="2286000"/>
            <a:ext cx="1066800" cy="3124200"/>
            <a:chOff x="533400" y="2286000"/>
            <a:chExt cx="1066800" cy="3124200"/>
          </a:xfrm>
        </p:grpSpPr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1066800" y="2286000"/>
              <a:ext cx="0" cy="3124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93" name="Oval 8"/>
            <p:cNvSpPr>
              <a:spLocks noChangeArrowheads="1"/>
            </p:cNvSpPr>
            <p:nvPr/>
          </p:nvSpPr>
          <p:spPr bwMode="auto">
            <a:xfrm>
              <a:off x="533400" y="3352800"/>
              <a:ext cx="1066800" cy="1066800"/>
            </a:xfrm>
            <a:prstGeom prst="ellipse">
              <a:avLst/>
            </a:prstGeom>
            <a:solidFill>
              <a:srgbClr val="FFFF99"/>
            </a:solidFill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594" name="Group 9"/>
          <p:cNvGrpSpPr>
            <a:grpSpLocks/>
          </p:cNvGrpSpPr>
          <p:nvPr/>
        </p:nvGrpSpPr>
        <p:grpSpPr bwMode="auto">
          <a:xfrm>
            <a:off x="914400" y="3505200"/>
            <a:ext cx="274638" cy="274638"/>
            <a:chOff x="864" y="3312"/>
            <a:chExt cx="576" cy="576"/>
          </a:xfrm>
        </p:grpSpPr>
        <p:sp>
          <p:nvSpPr>
            <p:cNvPr id="67601" name="Line 10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11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7595" name="Line 12"/>
          <p:cNvSpPr>
            <a:spLocks noChangeShapeType="1"/>
          </p:cNvSpPr>
          <p:nvPr/>
        </p:nvSpPr>
        <p:spPr bwMode="auto">
          <a:xfrm>
            <a:off x="914400" y="4130675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5213" name="Rectangle 13"/>
          <p:cNvSpPr>
            <a:spLocks noChangeArrowheads="1"/>
          </p:cNvSpPr>
          <p:nvPr/>
        </p:nvSpPr>
        <p:spPr bwMode="auto">
          <a:xfrm>
            <a:off x="9906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4"/>
          <p:cNvSpPr>
            <a:spLocks noChangeShapeType="1"/>
          </p:cNvSpPr>
          <p:nvPr/>
        </p:nvSpPr>
        <p:spPr bwMode="auto">
          <a:xfrm rot="5400000">
            <a:off x="6781800" y="2971800"/>
            <a:ext cx="0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599" name="Rectangle 16"/>
          <p:cNvSpPr>
            <a:spLocks noChangeArrowheads="1"/>
          </p:cNvSpPr>
          <p:nvPr/>
        </p:nvSpPr>
        <p:spPr bwMode="auto">
          <a:xfrm>
            <a:off x="5867400" y="2819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Rectangle 17"/>
          <p:cNvSpPr>
            <a:spLocks noChangeArrowheads="1"/>
          </p:cNvSpPr>
          <p:nvPr/>
        </p:nvSpPr>
        <p:spPr bwMode="auto">
          <a:xfrm>
            <a:off x="7086600" y="44196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48200" y="3803528"/>
            <a:ext cx="762000" cy="768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5F9C352-ADCD-4914-8356-624F45846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" y="360403"/>
            <a:ext cx="8915400" cy="553998"/>
          </a:xfrm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Full-Wave </a:t>
            </a:r>
            <a:r>
              <a:rPr lang="en-US" alt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Bridge Rectifier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pic>
        <p:nvPicPr>
          <p:cNvPr id="23" name="Picture 16">
            <a:extLst>
              <a:ext uri="{FF2B5EF4-FFF2-40B4-BE49-F238E27FC236}">
                <a16:creationId xmlns:a16="http://schemas.microsoft.com/office/drawing/2014/main" id="{592D6A44-3F65-436D-BD05-157C7E2B2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73234" b="61249"/>
          <a:stretch/>
        </p:blipFill>
        <p:spPr bwMode="auto">
          <a:xfrm>
            <a:off x="7253972" y="1000543"/>
            <a:ext cx="1492376" cy="1219200"/>
          </a:xfrm>
          <a:prstGeom prst="rect">
            <a:avLst/>
          </a:prstGeom>
          <a:noFill/>
          <a:effectLst/>
        </p:spPr>
      </p:pic>
      <p:pic>
        <p:nvPicPr>
          <p:cNvPr id="24" name="Picture 16">
            <a:extLst>
              <a:ext uri="{FF2B5EF4-FFF2-40B4-BE49-F238E27FC236}">
                <a16:creationId xmlns:a16="http://schemas.microsoft.com/office/drawing/2014/main" id="{ABA74F94-34BB-4AAD-9CDD-463162DD95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74418" b="61249"/>
          <a:stretch/>
        </p:blipFill>
        <p:spPr bwMode="auto">
          <a:xfrm>
            <a:off x="1447800" y="971677"/>
            <a:ext cx="1426338" cy="1219200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755355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0.00347 -0.14259 L 0.62414 -0.14722 L 0.76216 0.08264 L 0.48282 0.08033 L 0.6224 0.30787 L -0.00173 0.30787 L -3.33333E-6 -3.33333E-6 Z " pathEditMode="relative" rAng="0" ptsTypes="AAAAAAAA">
                                      <p:cBhvr>
                                        <p:cTn id="6" dur="5000" fill="hold"/>
                                        <p:tgtEl>
                                          <p:spTgt spid="17152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934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52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9248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5" name="Rectangle 2"/>
          <p:cNvSpPr>
            <a:spLocks noChangeArrowheads="1"/>
          </p:cNvSpPr>
          <p:nvPr/>
        </p:nvSpPr>
        <p:spPr bwMode="auto">
          <a:xfrm>
            <a:off x="228600" y="6003925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bridge rectifier circuit.</a:t>
            </a:r>
          </a:p>
        </p:txBody>
      </p:sp>
      <p:sp>
        <p:nvSpPr>
          <p:cNvPr id="68616" name="Line 7"/>
          <p:cNvSpPr>
            <a:spLocks noChangeShapeType="1"/>
          </p:cNvSpPr>
          <p:nvPr/>
        </p:nvSpPr>
        <p:spPr bwMode="auto">
          <a:xfrm>
            <a:off x="1066800" y="2286000"/>
            <a:ext cx="0" cy="3124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617" name="Oval 8"/>
          <p:cNvSpPr>
            <a:spLocks noChangeArrowheads="1"/>
          </p:cNvSpPr>
          <p:nvPr/>
        </p:nvSpPr>
        <p:spPr bwMode="auto">
          <a:xfrm>
            <a:off x="533400" y="3352800"/>
            <a:ext cx="1066800" cy="10668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8618" name="Group 9"/>
          <p:cNvGrpSpPr>
            <a:grpSpLocks/>
          </p:cNvGrpSpPr>
          <p:nvPr/>
        </p:nvGrpSpPr>
        <p:grpSpPr bwMode="auto">
          <a:xfrm>
            <a:off x="914400" y="3992563"/>
            <a:ext cx="274638" cy="274637"/>
            <a:chOff x="864" y="3312"/>
            <a:chExt cx="576" cy="576"/>
          </a:xfrm>
        </p:grpSpPr>
        <p:sp>
          <p:nvSpPr>
            <p:cNvPr id="68628" name="Line 10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Line 11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19" name="Line 12"/>
          <p:cNvSpPr>
            <a:spLocks noChangeShapeType="1"/>
          </p:cNvSpPr>
          <p:nvPr/>
        </p:nvSpPr>
        <p:spPr bwMode="auto">
          <a:xfrm>
            <a:off x="914400" y="3657600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6237" name="Rectangle 13"/>
          <p:cNvSpPr>
            <a:spLocks noChangeArrowheads="1"/>
          </p:cNvSpPr>
          <p:nvPr/>
        </p:nvSpPr>
        <p:spPr bwMode="auto">
          <a:xfrm>
            <a:off x="990600" y="320040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8623" name="Rectangle 16"/>
          <p:cNvSpPr>
            <a:spLocks noChangeArrowheads="1"/>
          </p:cNvSpPr>
          <p:nvPr/>
        </p:nvSpPr>
        <p:spPr bwMode="auto">
          <a:xfrm>
            <a:off x="3657600" y="2438400"/>
            <a:ext cx="533400" cy="876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Rectangle 17"/>
          <p:cNvSpPr>
            <a:spLocks noChangeArrowheads="1"/>
          </p:cNvSpPr>
          <p:nvPr/>
        </p:nvSpPr>
        <p:spPr bwMode="auto">
          <a:xfrm>
            <a:off x="5867400" y="4343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Rectangle 18"/>
          <p:cNvSpPr>
            <a:spLocks noChangeArrowheads="1"/>
          </p:cNvSpPr>
          <p:nvPr/>
        </p:nvSpPr>
        <p:spPr bwMode="auto">
          <a:xfrm>
            <a:off x="7086600" y="28194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Rectangle 19"/>
          <p:cNvSpPr>
            <a:spLocks noChangeArrowheads="1"/>
          </p:cNvSpPr>
          <p:nvPr/>
        </p:nvSpPr>
        <p:spPr bwMode="auto">
          <a:xfrm>
            <a:off x="5943600" y="34290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Rectangle 20"/>
          <p:cNvSpPr>
            <a:spLocks noChangeArrowheads="1"/>
          </p:cNvSpPr>
          <p:nvPr/>
        </p:nvSpPr>
        <p:spPr bwMode="auto">
          <a:xfrm>
            <a:off x="6553200" y="3352800"/>
            <a:ext cx="990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3657600" y="2667000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3767931" y="4343400"/>
            <a:ext cx="533400" cy="876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" name="Group 9"/>
          <p:cNvGrpSpPr>
            <a:grpSpLocks/>
          </p:cNvGrpSpPr>
          <p:nvPr/>
        </p:nvGrpSpPr>
        <p:grpSpPr bwMode="auto">
          <a:xfrm>
            <a:off x="3630612" y="4994276"/>
            <a:ext cx="274638" cy="274637"/>
            <a:chOff x="864" y="3312"/>
            <a:chExt cx="576" cy="576"/>
          </a:xfrm>
        </p:grpSpPr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4648200" y="3803528"/>
            <a:ext cx="762000" cy="768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21" name="Line 14"/>
          <p:cNvSpPr>
            <a:spLocks noChangeShapeType="1"/>
          </p:cNvSpPr>
          <p:nvPr/>
        </p:nvSpPr>
        <p:spPr bwMode="auto">
          <a:xfrm rot="5400000">
            <a:off x="6819153" y="2957764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FD83D674-5846-4184-8EF1-BC570BFB2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53283" r="71867" b="4843"/>
          <a:stretch/>
        </p:blipFill>
        <p:spPr bwMode="auto">
          <a:xfrm>
            <a:off x="1035677" y="873203"/>
            <a:ext cx="1568576" cy="1317462"/>
          </a:xfrm>
          <a:prstGeom prst="rect">
            <a:avLst/>
          </a:prstGeom>
          <a:noFill/>
          <a:effectLst/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A96B9ADC-E9AF-48BE-B071-99DAFAFB4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71867" t="53282" b="7967"/>
          <a:stretch/>
        </p:blipFill>
        <p:spPr bwMode="auto">
          <a:xfrm>
            <a:off x="6911912" y="968904"/>
            <a:ext cx="1568576" cy="1219200"/>
          </a:xfrm>
          <a:prstGeom prst="rect">
            <a:avLst/>
          </a:prstGeom>
          <a:noFill/>
          <a:effectLst/>
        </p:spPr>
      </p:pic>
      <p:sp>
        <p:nvSpPr>
          <p:cNvPr id="31" name="Rectangle 2">
            <a:extLst>
              <a:ext uri="{FF2B5EF4-FFF2-40B4-BE49-F238E27FC236}">
                <a16:creationId xmlns:a16="http://schemas.microsoft.com/office/drawing/2014/main" id="{A79C5E30-0528-49FD-A121-8AF402BE5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5795" y="253304"/>
            <a:ext cx="6242370" cy="553998"/>
          </a:xfrm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Full-Wave </a:t>
            </a:r>
            <a:r>
              <a:rPr lang="en-US" alt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Bridge Rectifier</a:t>
            </a:r>
            <a:endParaRPr 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8033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6 L -0.00364 0.30741 L 0.62223 0.30973 L 0.76025 0.08218 L 0.47917 0.08449 L 0.62049 -0.14537 L -0.00017 -0.14305 L -0.00017 -0.00046 Z " pathEditMode="relative" ptsTypes="AAAAAAAA">
                                      <p:cBhvr>
                                        <p:cTn id="6" dur="5000" fill="hold"/>
                                        <p:tgtEl>
                                          <p:spTgt spid="17162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62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6800" y="859512"/>
            <a:ext cx="6189392" cy="198518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7180" y="3491960"/>
            <a:ext cx="5088632" cy="21134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56192" y="1758274"/>
            <a:ext cx="1481309" cy="290628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1805" spc="-5" dirty="0">
                <a:latin typeface="Verdana"/>
                <a:cs typeface="Verdana"/>
              </a:rPr>
              <a:t>I</a:t>
            </a:r>
            <a:r>
              <a:rPr sz="1805" spc="-5" dirty="0">
                <a:latin typeface="Verdana"/>
                <a:cs typeface="Verdana"/>
              </a:rPr>
              <a:t>deal</a:t>
            </a:r>
            <a:r>
              <a:rPr lang="en-US" sz="1805" spc="-5" dirty="0">
                <a:latin typeface="Verdana"/>
                <a:cs typeface="Verdana"/>
              </a:rPr>
              <a:t> diode</a:t>
            </a:r>
            <a:endParaRPr sz="1805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6192" y="4248139"/>
            <a:ext cx="1698262" cy="300555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1805" spc="-5" dirty="0">
                <a:latin typeface="Verdana"/>
                <a:cs typeface="Verdana"/>
              </a:rPr>
              <a:t>Practical</a:t>
            </a:r>
            <a:r>
              <a:rPr sz="1805" spc="-35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diode</a:t>
            </a:r>
            <a:endParaRPr sz="1805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407082" y="2705105"/>
            <a:ext cx="3609842" cy="519602"/>
          </a:xfrm>
          <a:prstGeom prst="rect">
            <a:avLst/>
          </a:prstGeom>
        </p:spPr>
        <p:txBody>
          <a:bodyPr vert="horz" wrap="square" lIns="0" tIns="16556" rIns="0" bIns="0" rtlCol="0">
            <a:spAutoFit/>
          </a:bodyPr>
          <a:lstStyle/>
          <a:p>
            <a:pPr marL="38207">
              <a:spcBef>
                <a:spcPts val="130"/>
              </a:spcBef>
              <a:tabLst>
                <a:tab pos="557818" algn="l"/>
              </a:tabLst>
            </a:pPr>
            <a:r>
              <a:rPr sz="2457" i="1" spc="30" dirty="0">
                <a:latin typeface="Times New Roman"/>
                <a:cs typeface="Times New Roman"/>
              </a:rPr>
              <a:t>V</a:t>
            </a:r>
            <a:r>
              <a:rPr sz="2407" i="1" spc="22" baseline="-20833" dirty="0">
                <a:latin typeface="Times New Roman"/>
                <a:cs typeface="Times New Roman"/>
              </a:rPr>
              <a:t>dc</a:t>
            </a:r>
            <a:r>
              <a:rPr sz="2407" i="1" baseline="-20833" dirty="0">
                <a:latin typeface="Times New Roman"/>
                <a:cs typeface="Times New Roman"/>
              </a:rPr>
              <a:t>	</a:t>
            </a:r>
            <a:r>
              <a:rPr sz="2457" spc="-5" dirty="0">
                <a:latin typeface="Symbol"/>
                <a:cs typeface="Symbol"/>
              </a:rPr>
              <a:t></a:t>
            </a:r>
            <a:r>
              <a:rPr sz="2457" spc="35" dirty="0">
                <a:latin typeface="Times New Roman"/>
                <a:cs typeface="Times New Roman"/>
              </a:rPr>
              <a:t> </a:t>
            </a:r>
            <a:r>
              <a:rPr sz="2457" spc="-10" dirty="0">
                <a:latin typeface="Times New Roman"/>
                <a:cs typeface="Times New Roman"/>
              </a:rPr>
              <a:t>2</a:t>
            </a:r>
            <a:r>
              <a:rPr sz="3209" spc="-341" dirty="0">
                <a:latin typeface="Symbol"/>
                <a:cs typeface="Symbol"/>
              </a:rPr>
              <a:t></a:t>
            </a:r>
            <a:r>
              <a:rPr sz="2457" dirty="0">
                <a:latin typeface="Times New Roman"/>
                <a:cs typeface="Times New Roman"/>
              </a:rPr>
              <a:t>0</a:t>
            </a:r>
            <a:r>
              <a:rPr sz="2457" spc="-5" dirty="0">
                <a:latin typeface="Times New Roman"/>
                <a:cs typeface="Times New Roman"/>
              </a:rPr>
              <a:t>.31</a:t>
            </a:r>
            <a:r>
              <a:rPr sz="2457" spc="-226" dirty="0">
                <a:latin typeface="Times New Roman"/>
                <a:cs typeface="Times New Roman"/>
              </a:rPr>
              <a:t>8</a:t>
            </a:r>
            <a:r>
              <a:rPr sz="2457" i="1" spc="25" dirty="0">
                <a:latin typeface="Times New Roman"/>
                <a:cs typeface="Times New Roman"/>
              </a:rPr>
              <a:t>V</a:t>
            </a:r>
            <a:r>
              <a:rPr sz="2407" i="1" spc="30" baseline="-20833" dirty="0">
                <a:latin typeface="Times New Roman"/>
                <a:cs typeface="Times New Roman"/>
              </a:rPr>
              <a:t>m</a:t>
            </a:r>
            <a:r>
              <a:rPr sz="2407" i="1" spc="67" baseline="-20833" dirty="0">
                <a:latin typeface="Times New Roman"/>
                <a:cs typeface="Times New Roman"/>
              </a:rPr>
              <a:t> </a:t>
            </a:r>
            <a:r>
              <a:rPr sz="3209" spc="-261" dirty="0">
                <a:latin typeface="Symbol"/>
                <a:cs typeface="Symbol"/>
              </a:rPr>
              <a:t></a:t>
            </a:r>
            <a:r>
              <a:rPr sz="3209" spc="-356" dirty="0">
                <a:latin typeface="Times New Roman"/>
                <a:cs typeface="Times New Roman"/>
              </a:rPr>
              <a:t> </a:t>
            </a:r>
            <a:r>
              <a:rPr sz="2457" spc="-5" dirty="0">
                <a:latin typeface="Symbol"/>
                <a:cs typeface="Symbol"/>
              </a:rPr>
              <a:t></a:t>
            </a:r>
            <a:r>
              <a:rPr sz="2457" spc="-5" dirty="0">
                <a:latin typeface="Times New Roman"/>
                <a:cs typeface="Times New Roman"/>
              </a:rPr>
              <a:t> 0</a:t>
            </a:r>
            <a:r>
              <a:rPr sz="2457" dirty="0">
                <a:latin typeface="Times New Roman"/>
                <a:cs typeface="Times New Roman"/>
              </a:rPr>
              <a:t>.</a:t>
            </a:r>
            <a:r>
              <a:rPr sz="2457" spc="-5" dirty="0">
                <a:latin typeface="Times New Roman"/>
                <a:cs typeface="Times New Roman"/>
              </a:rPr>
              <a:t>63</a:t>
            </a:r>
            <a:r>
              <a:rPr sz="2457" spc="-186" dirty="0">
                <a:latin typeface="Times New Roman"/>
                <a:cs typeface="Times New Roman"/>
              </a:rPr>
              <a:t>6</a:t>
            </a:r>
            <a:r>
              <a:rPr sz="2457" i="1" spc="25" dirty="0">
                <a:latin typeface="Times New Roman"/>
                <a:cs typeface="Times New Roman"/>
              </a:rPr>
              <a:t>V</a:t>
            </a:r>
            <a:r>
              <a:rPr sz="2407" i="1" spc="30" baseline="-20833" dirty="0">
                <a:latin typeface="Times New Roman"/>
                <a:cs typeface="Times New Roman"/>
              </a:rPr>
              <a:t>m</a:t>
            </a:r>
            <a:endParaRPr sz="2407" baseline="-2083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36445" y="5751087"/>
            <a:ext cx="3071110" cy="485558"/>
          </a:xfrm>
          <a:prstGeom prst="rect">
            <a:avLst/>
          </a:prstGeom>
        </p:spPr>
        <p:txBody>
          <a:bodyPr vert="horz" wrap="square" lIns="0" tIns="14645" rIns="0" bIns="0" rtlCol="0">
            <a:spAutoFit/>
          </a:bodyPr>
          <a:lstStyle/>
          <a:p>
            <a:pPr marL="38207">
              <a:spcBef>
                <a:spcPts val="114"/>
              </a:spcBef>
            </a:pPr>
            <a:r>
              <a:rPr sz="2306" i="1" spc="40" dirty="0">
                <a:latin typeface="Times New Roman"/>
                <a:cs typeface="Times New Roman"/>
              </a:rPr>
              <a:t>V</a:t>
            </a:r>
            <a:r>
              <a:rPr sz="2332" i="1" baseline="-21505" dirty="0">
                <a:latin typeface="Times New Roman"/>
                <a:cs typeface="Times New Roman"/>
              </a:rPr>
              <a:t>dc </a:t>
            </a:r>
            <a:r>
              <a:rPr sz="2332" i="1" spc="271" baseline="-21505" dirty="0">
                <a:latin typeface="Times New Roman"/>
                <a:cs typeface="Times New Roman"/>
              </a:rPr>
              <a:t> </a:t>
            </a:r>
            <a:r>
              <a:rPr sz="2306" spc="10" dirty="0">
                <a:latin typeface="Symbol"/>
                <a:cs typeface="Symbol"/>
              </a:rPr>
              <a:t></a:t>
            </a:r>
            <a:r>
              <a:rPr sz="2306" spc="45" dirty="0">
                <a:latin typeface="Times New Roman"/>
                <a:cs typeface="Times New Roman"/>
              </a:rPr>
              <a:t> </a:t>
            </a:r>
            <a:r>
              <a:rPr sz="2306" spc="10" dirty="0">
                <a:latin typeface="Times New Roman"/>
                <a:cs typeface="Times New Roman"/>
              </a:rPr>
              <a:t>0.63</a:t>
            </a:r>
            <a:r>
              <a:rPr sz="2306" spc="15" dirty="0">
                <a:latin typeface="Times New Roman"/>
                <a:cs typeface="Times New Roman"/>
              </a:rPr>
              <a:t>6</a:t>
            </a:r>
            <a:r>
              <a:rPr sz="3059" spc="-510" dirty="0">
                <a:latin typeface="Symbol"/>
                <a:cs typeface="Symbol"/>
              </a:rPr>
              <a:t></a:t>
            </a:r>
            <a:r>
              <a:rPr sz="2306" i="1" spc="40" dirty="0">
                <a:latin typeface="Times New Roman"/>
                <a:cs typeface="Times New Roman"/>
              </a:rPr>
              <a:t>V</a:t>
            </a:r>
            <a:r>
              <a:rPr sz="2332" i="1" spc="-7" baseline="-21505" dirty="0">
                <a:latin typeface="Times New Roman"/>
                <a:cs typeface="Times New Roman"/>
              </a:rPr>
              <a:t>m</a:t>
            </a:r>
            <a:r>
              <a:rPr sz="2332" i="1" baseline="-21505" dirty="0">
                <a:latin typeface="Times New Roman"/>
                <a:cs typeface="Times New Roman"/>
              </a:rPr>
              <a:t> </a:t>
            </a:r>
            <a:r>
              <a:rPr sz="2332" i="1" spc="15" baseline="-21505" dirty="0">
                <a:latin typeface="Times New Roman"/>
                <a:cs typeface="Times New Roman"/>
              </a:rPr>
              <a:t> </a:t>
            </a:r>
            <a:r>
              <a:rPr sz="2306" spc="10" dirty="0">
                <a:latin typeface="Symbol"/>
                <a:cs typeface="Symbol"/>
              </a:rPr>
              <a:t></a:t>
            </a:r>
            <a:r>
              <a:rPr sz="2306" spc="-326" dirty="0">
                <a:latin typeface="Times New Roman"/>
                <a:cs typeface="Times New Roman"/>
              </a:rPr>
              <a:t> </a:t>
            </a:r>
            <a:r>
              <a:rPr lang="en-US" sz="2306" spc="-326" dirty="0">
                <a:latin typeface="Times New Roman"/>
                <a:cs typeface="Times New Roman"/>
              </a:rPr>
              <a:t>2</a:t>
            </a:r>
            <a:r>
              <a:rPr sz="2306" i="1" spc="90" dirty="0">
                <a:latin typeface="Times New Roman"/>
                <a:cs typeface="Times New Roman"/>
              </a:rPr>
              <a:t>V</a:t>
            </a:r>
            <a:r>
              <a:rPr sz="2332" i="1" baseline="-21505" dirty="0">
                <a:latin typeface="Times New Roman"/>
                <a:cs typeface="Times New Roman"/>
              </a:rPr>
              <a:t>K</a:t>
            </a:r>
            <a:r>
              <a:rPr sz="2332" i="1" spc="285" baseline="-21505" dirty="0">
                <a:latin typeface="Times New Roman"/>
                <a:cs typeface="Times New Roman"/>
              </a:rPr>
              <a:t> </a:t>
            </a:r>
            <a:r>
              <a:rPr sz="3059" spc="-255" dirty="0">
                <a:latin typeface="Symbol"/>
                <a:cs typeface="Symbol"/>
              </a:rPr>
              <a:t></a:t>
            </a:r>
            <a:endParaRPr sz="3059" dirty="0">
              <a:latin typeface="Symbol"/>
              <a:cs typeface="Symbol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0A2C4D3-D839-45AD-941C-5AEB6E8471A3}"/>
              </a:ext>
            </a:extLst>
          </p:cNvPr>
          <p:cNvSpPr txBox="1">
            <a:spLocks/>
          </p:cNvSpPr>
          <p:nvPr/>
        </p:nvSpPr>
        <p:spPr>
          <a:xfrm>
            <a:off x="1743842" y="317553"/>
            <a:ext cx="5924630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36">
              <a:spcBef>
                <a:spcPts val="100"/>
              </a:spcBef>
            </a:pPr>
            <a:r>
              <a:rPr lang="en-US" sz="3600" kern="0" spc="-5" dirty="0">
                <a:solidFill>
                  <a:srgbClr val="FFC000"/>
                </a:solidFill>
              </a:rPr>
              <a:t>Full-Wave Bridge Rectification</a:t>
            </a:r>
            <a:endParaRPr lang="en-US" sz="3600" kern="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16778-86D4-4476-A728-4413501C996A}"/>
              </a:ext>
            </a:extLst>
          </p:cNvPr>
          <p:cNvSpPr txBox="1"/>
          <p:nvPr/>
        </p:nvSpPr>
        <p:spPr>
          <a:xfrm>
            <a:off x="2667673" y="63096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using a real diode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81300" y="609600"/>
            <a:ext cx="3581400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3600" b="1" spc="-5" dirty="0">
                <a:solidFill>
                  <a:srgbClr val="FFC000"/>
                </a:solidFill>
              </a:rPr>
              <a:t>Diode</a:t>
            </a:r>
            <a:r>
              <a:rPr sz="3600" b="1" spc="-45" dirty="0">
                <a:solidFill>
                  <a:srgbClr val="FFC000"/>
                </a:solidFill>
              </a:rPr>
              <a:t> </a:t>
            </a:r>
            <a:r>
              <a:rPr sz="3600" b="1" spc="-5" dirty="0">
                <a:solidFill>
                  <a:srgbClr val="FFC000"/>
                </a:solidFill>
              </a:rPr>
              <a:t>Rating</a:t>
            </a:r>
            <a:endParaRPr sz="3600" dirty="0">
              <a:solidFill>
                <a:srgbClr val="FFC000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000" y="1667014"/>
            <a:ext cx="3695700" cy="3093327"/>
          </a:xfrm>
          <a:prstGeom prst="rect">
            <a:avLst/>
          </a:prstGeom>
        </p:spPr>
      </p:pic>
      <p:pic>
        <p:nvPicPr>
          <p:cNvPr id="11" name="object 8">
            <a:extLst>
              <a:ext uri="{FF2B5EF4-FFF2-40B4-BE49-F238E27FC236}">
                <a16:creationId xmlns:a16="http://schemas.microsoft.com/office/drawing/2014/main" id="{9D029ECE-0CCB-432D-8DA2-C8415C0969FA}"/>
              </a:ext>
            </a:extLst>
          </p:cNvPr>
          <p:cNvPicPr/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42132"/>
          <a:stretch/>
        </p:blipFill>
        <p:spPr>
          <a:xfrm>
            <a:off x="5029200" y="1441743"/>
            <a:ext cx="3727934" cy="331859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6C2DBD1-4432-4774-A3F7-189ADC225F6C}"/>
              </a:ext>
            </a:extLst>
          </p:cNvPr>
          <p:cNvGrpSpPr/>
          <p:nvPr/>
        </p:nvGrpSpPr>
        <p:grpSpPr>
          <a:xfrm>
            <a:off x="5298885" y="5210794"/>
            <a:ext cx="3305849" cy="290628"/>
            <a:chOff x="4698823" y="4667156"/>
            <a:chExt cx="3305849" cy="290628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0824B58E-8685-4221-B864-E7875587D233}"/>
                </a:ext>
              </a:extLst>
            </p:cNvPr>
            <p:cNvSpPr txBox="1"/>
            <p:nvPr/>
          </p:nvSpPr>
          <p:spPr>
            <a:xfrm>
              <a:off x="4698823" y="4667156"/>
              <a:ext cx="2016315" cy="290628"/>
            </a:xfrm>
            <a:prstGeom prst="rect">
              <a:avLst/>
            </a:prstGeom>
          </p:spPr>
          <p:txBody>
            <a:bodyPr vert="horz" wrap="square" lIns="0" tIns="12735" rIns="0" bIns="0" rtlCol="0">
              <a:spAutoFit/>
            </a:bodyPr>
            <a:lstStyle/>
            <a:p>
              <a:pPr marL="12736">
                <a:spcBef>
                  <a:spcPts val="100"/>
                </a:spcBef>
              </a:pPr>
              <a:r>
                <a:rPr lang="en-US" sz="1805" spc="-5" dirty="0">
                  <a:latin typeface="Verdana"/>
                  <a:cs typeface="Verdana"/>
                </a:rPr>
                <a:t>For real diode </a:t>
              </a:r>
              <a:endParaRPr sz="1805" dirty="0">
                <a:latin typeface="Verdana"/>
                <a:cs typeface="Verdan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991449-47CF-468B-8C20-B3BB27898B03}"/>
                    </a:ext>
                  </a:extLst>
                </p:cNvPr>
                <p:cNvSpPr txBox="1"/>
                <p:nvPr/>
              </p:nvSpPr>
              <p:spPr>
                <a:xfrm>
                  <a:off x="6453927" y="4673970"/>
                  <a:ext cx="15507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𝑃𝐼𝑉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9991449-47CF-468B-8C20-B3BB27898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927" y="4673970"/>
                  <a:ext cx="155074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96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84B1CE-EADA-4C28-AF8A-1C55C3F8595E}"/>
              </a:ext>
            </a:extLst>
          </p:cNvPr>
          <p:cNvGrpSpPr/>
          <p:nvPr/>
        </p:nvGrpSpPr>
        <p:grpSpPr>
          <a:xfrm>
            <a:off x="1420706" y="5203979"/>
            <a:ext cx="2751466" cy="290628"/>
            <a:chOff x="4698823" y="4667156"/>
            <a:chExt cx="2751466" cy="290628"/>
          </a:xfrm>
        </p:grpSpPr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AB82FF7C-C6B5-4152-8274-145531790BC7}"/>
                </a:ext>
              </a:extLst>
            </p:cNvPr>
            <p:cNvSpPr txBox="1"/>
            <p:nvPr/>
          </p:nvSpPr>
          <p:spPr>
            <a:xfrm>
              <a:off x="4698823" y="4667156"/>
              <a:ext cx="2016315" cy="290628"/>
            </a:xfrm>
            <a:prstGeom prst="rect">
              <a:avLst/>
            </a:prstGeom>
          </p:spPr>
          <p:txBody>
            <a:bodyPr vert="horz" wrap="square" lIns="0" tIns="12735" rIns="0" bIns="0" rtlCol="0">
              <a:spAutoFit/>
            </a:bodyPr>
            <a:lstStyle/>
            <a:p>
              <a:pPr marL="12736">
                <a:spcBef>
                  <a:spcPts val="100"/>
                </a:spcBef>
              </a:pPr>
              <a:r>
                <a:rPr lang="en-US" sz="1805" spc="-5" dirty="0">
                  <a:latin typeface="Verdana"/>
                  <a:cs typeface="Verdana"/>
                </a:rPr>
                <a:t>For ideal diode </a:t>
              </a:r>
              <a:endParaRPr sz="1805" dirty="0">
                <a:latin typeface="Verdana"/>
                <a:cs typeface="Verdan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424303-0E6E-46B9-815E-D98909164C61}"/>
                    </a:ext>
                  </a:extLst>
                </p:cNvPr>
                <p:cNvSpPr txBox="1"/>
                <p:nvPr/>
              </p:nvSpPr>
              <p:spPr>
                <a:xfrm>
                  <a:off x="6453927" y="4673970"/>
                  <a:ext cx="9963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𝑃𝐼𝑉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424303-0E6E-46B9-815E-D98909164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927" y="4673970"/>
                  <a:ext cx="9963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5521" r="-61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F870BC9-F48F-4C6E-A036-9C42141A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17159"/>
            <a:ext cx="8915400" cy="553998"/>
          </a:xfrm>
        </p:spPr>
        <p:txBody>
          <a:bodyPr/>
          <a:lstStyle/>
          <a:p>
            <a:pPr algn="ctr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Full-wave Bridge Rectifier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94C11-675F-4193-A4F5-8615EBC583BD}"/>
              </a:ext>
            </a:extLst>
          </p:cNvPr>
          <p:cNvSpPr txBox="1"/>
          <p:nvPr/>
        </p:nvSpPr>
        <p:spPr>
          <a:xfrm>
            <a:off x="888803" y="893035"/>
            <a:ext cx="74145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Advantages: 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No need for center-tapped transformers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High average output voltage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Rectifier efficiency is high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Transformer utilization factor is 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BB9A-2CCA-490D-BFFB-C9282B747195}"/>
              </a:ext>
            </a:extLst>
          </p:cNvPr>
          <p:cNvSpPr txBox="1"/>
          <p:nvPr/>
        </p:nvSpPr>
        <p:spPr>
          <a:xfrm>
            <a:off x="840678" y="2832027"/>
            <a:ext cx="7414519" cy="205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Disadvantages: 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The number of diode is four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Series connection of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diodes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reduce output voltage.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 =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92480-5C2C-4963-BFF3-4754A2F8D1C7}"/>
              </a:ext>
            </a:extLst>
          </p:cNvPr>
          <p:cNvSpPr txBox="1"/>
          <p:nvPr/>
        </p:nvSpPr>
        <p:spPr>
          <a:xfrm>
            <a:off x="864740" y="4771019"/>
            <a:ext cx="74145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Applications: 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Laboratory dc power supplies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High current power supplies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Battery charger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DC power supplies for various electronic circuits</a:t>
            </a:r>
          </a:p>
        </p:txBody>
      </p:sp>
    </p:spTree>
    <p:extLst>
      <p:ext uri="{BB962C8B-B14F-4D97-AF65-F5344CB8AC3E}">
        <p14:creationId xmlns:p14="http://schemas.microsoft.com/office/powerpoint/2010/main" val="13874067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E970A49-BF28-43B5-9925-7507DBB4C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260" y="197921"/>
            <a:ext cx="8915400" cy="55399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Center-Tapped Transformer</a:t>
            </a:r>
          </a:p>
        </p:txBody>
      </p:sp>
      <p:sp>
        <p:nvSpPr>
          <p:cNvPr id="21527" name="Rectangle 23">
            <a:extLst>
              <a:ext uri="{FF2B5EF4-FFF2-40B4-BE49-F238E27FC236}">
                <a16:creationId xmlns:a16="http://schemas.microsoft.com/office/drawing/2014/main" id="{A1222082-0B5E-41CE-AB39-3E849E33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85736"/>
            <a:ext cx="4343400" cy="188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defRPr/>
            </a:pPr>
            <a:r>
              <a:rPr lang="en-US" altLang="en-US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Center-Tapped Transformer Rectifier</a:t>
            </a:r>
          </a:p>
          <a:p>
            <a:pPr marL="342900" indent="-342900" eaLnBrk="1" hangingPunct="1">
              <a:lnSpc>
                <a:spcPct val="150000"/>
              </a:lnSpc>
              <a:defRPr/>
            </a:pPr>
            <a:r>
              <a:rPr lang="en-US" altLang="en-US" sz="2000" b="1" dirty="0">
                <a:latin typeface="Times New Roman" pitchFamily="18" charset="0"/>
              </a:rPr>
              <a:t>Requires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en-US" sz="2000" b="1" dirty="0">
                <a:latin typeface="Times New Roman" pitchFamily="18" charset="0"/>
              </a:rPr>
              <a:t>Two diodes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en-US" sz="2000" b="1" dirty="0">
                <a:latin typeface="Times New Roman" pitchFamily="18" charset="0"/>
              </a:rPr>
              <a:t>Center-tapped transformer</a:t>
            </a:r>
          </a:p>
        </p:txBody>
      </p:sp>
      <p:pic>
        <p:nvPicPr>
          <p:cNvPr id="8" name="Picture 21">
            <a:extLst>
              <a:ext uri="{FF2B5EF4-FFF2-40B4-BE49-F238E27FC236}">
                <a16:creationId xmlns:a16="http://schemas.microsoft.com/office/drawing/2014/main" id="{6F36BDD7-0323-40A7-AB59-01C85A8F9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1" r="-1449" b="1870"/>
          <a:stretch/>
        </p:blipFill>
        <p:spPr bwMode="auto">
          <a:xfrm>
            <a:off x="609600" y="932900"/>
            <a:ext cx="7768720" cy="287919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2E9687-2BC4-4EDD-B322-41F3F2BF9E0E}"/>
              </a:ext>
            </a:extLst>
          </p:cNvPr>
          <p:cNvSpPr txBox="1"/>
          <p:nvPr/>
        </p:nvSpPr>
        <p:spPr>
          <a:xfrm>
            <a:off x="5558920" y="3952925"/>
            <a:ext cx="2819400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150000"/>
              </a:lnSpc>
              <a:defRPr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0.636</a:t>
            </a:r>
            <a:r>
              <a:rPr lang="en-US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800100" lvl="1" indent="-342900" eaLnBrk="1" hangingPunct="1">
              <a:lnSpc>
                <a:spcPct val="150000"/>
              </a:lnSpc>
              <a:buFontTx/>
              <a:buChar char="•"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 </a:t>
            </a:r>
            <a:r>
              <a:rPr lang="en-US" sz="2000" u="heavy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spc="-7" baseline="-2314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D69369-A7E9-4B41-9556-AEAB97789824}"/>
              </a:ext>
            </a:extLst>
          </p:cNvPr>
          <p:cNvSpPr txBox="1"/>
          <p:nvPr/>
        </p:nvSpPr>
        <p:spPr>
          <a:xfrm>
            <a:off x="1905000" y="59251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output is for ideal diode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34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0338"/>
            <a:ext cx="86868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Line 6"/>
          <p:cNvSpPr>
            <a:spLocks noChangeShapeType="1"/>
          </p:cNvSpPr>
          <p:nvPr/>
        </p:nvSpPr>
        <p:spPr bwMode="auto">
          <a:xfrm>
            <a:off x="762000" y="2116138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494" name="Oval 7"/>
          <p:cNvSpPr>
            <a:spLocks noChangeArrowheads="1"/>
          </p:cNvSpPr>
          <p:nvPr/>
        </p:nvSpPr>
        <p:spPr bwMode="auto">
          <a:xfrm>
            <a:off x="228600" y="3411538"/>
            <a:ext cx="1066800" cy="10668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495" name="Group 8"/>
          <p:cNvGrpSpPr>
            <a:grpSpLocks/>
          </p:cNvGrpSpPr>
          <p:nvPr/>
        </p:nvGrpSpPr>
        <p:grpSpPr bwMode="auto">
          <a:xfrm>
            <a:off x="609600" y="3563938"/>
            <a:ext cx="274638" cy="274637"/>
            <a:chOff x="864" y="3312"/>
            <a:chExt cx="576" cy="576"/>
          </a:xfrm>
        </p:grpSpPr>
        <p:sp>
          <p:nvSpPr>
            <p:cNvPr id="63501" name="Line 9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Line 10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609600" y="4189413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9068" name="Rectangle 12"/>
          <p:cNvSpPr>
            <a:spLocks noChangeArrowheads="1"/>
          </p:cNvSpPr>
          <p:nvPr/>
        </p:nvSpPr>
        <p:spPr bwMode="auto">
          <a:xfrm>
            <a:off x="685800" y="3259138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3498" name="Text Box 13"/>
          <p:cNvSpPr txBox="1">
            <a:spLocks noChangeArrowheads="1"/>
          </p:cNvSpPr>
          <p:nvPr/>
        </p:nvSpPr>
        <p:spPr bwMode="auto">
          <a:xfrm>
            <a:off x="473242" y="950667"/>
            <a:ext cx="82296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instantaneous source voltage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conducts while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blocks…</a:t>
            </a:r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7620000" y="2286000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Rectangle 15"/>
          <p:cNvSpPr>
            <a:spLocks noChangeArrowheads="1"/>
          </p:cNvSpPr>
          <p:nvPr/>
        </p:nvSpPr>
        <p:spPr bwMode="auto">
          <a:xfrm>
            <a:off x="4572000" y="5257800"/>
            <a:ext cx="609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D62276A-0546-4DC7-A6CF-4C821AE43CDA}"/>
              </a:ext>
            </a:extLst>
          </p:cNvPr>
          <p:cNvSpPr txBox="1">
            <a:spLocks noChangeArrowheads="1"/>
          </p:cNvSpPr>
          <p:nvPr/>
        </p:nvSpPr>
        <p:spPr>
          <a:xfrm>
            <a:off x="16042" y="134074"/>
            <a:ext cx="8915400" cy="55399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Center-Tapped 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33439-4E0C-4F8F-AB54-D644D2E55E15}"/>
                  </a:ext>
                </a:extLst>
              </p:cNvPr>
              <p:cNvSpPr txBox="1"/>
              <p:nvPr/>
            </p:nvSpPr>
            <p:spPr>
              <a:xfrm>
                <a:off x="3505200" y="2751931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B33439-4E0C-4F8F-AB54-D644D2E5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751931"/>
                <a:ext cx="533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0230EC-ED53-4238-A5BF-D5A161DD0DE9}"/>
                  </a:ext>
                </a:extLst>
              </p:cNvPr>
              <p:cNvSpPr txBox="1"/>
              <p:nvPr/>
            </p:nvSpPr>
            <p:spPr>
              <a:xfrm>
                <a:off x="3581400" y="4540270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0230EC-ED53-4238-A5BF-D5A161DD0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540270"/>
                <a:ext cx="5334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">
            <a:extLst>
              <a:ext uri="{FF2B5EF4-FFF2-40B4-BE49-F238E27FC236}">
                <a16:creationId xmlns:a16="http://schemas.microsoft.com/office/drawing/2014/main" id="{6FE23A07-D563-439E-8156-BDE1E750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42" y="6294437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center tap transformer rectifier circuit.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05D748-0D89-4C25-BC5F-A7695A2409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12419" r="74729" b="29917"/>
          <a:stretch/>
        </p:blipFill>
        <p:spPr>
          <a:xfrm>
            <a:off x="1219200" y="2438400"/>
            <a:ext cx="1327484" cy="11232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9F01F2-F53B-478F-80A8-2795D10AB9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74729" t="12419" r="1111" b="23991"/>
          <a:stretch/>
        </p:blipFill>
        <p:spPr>
          <a:xfrm>
            <a:off x="6516384" y="4486359"/>
            <a:ext cx="1675544" cy="16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264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0.00787 L -0.0033 -0.18334 L 0.70052 -0.18843 C 0.70017 -0.1007 0.69965 -0.01296 0.69931 0.07477 L 0.7033 0.07106 " pathEditMode="relative" ptsTypes="AAAAA">
                                      <p:cBhvr>
                                        <p:cTn id="6" dur="2000" fill="hold"/>
                                        <p:tgtEl>
                                          <p:spTgt spid="1709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90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1499" y="358411"/>
            <a:ext cx="2424095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3600" spc="-5" dirty="0">
                <a:solidFill>
                  <a:srgbClr val="FFC000"/>
                </a:solidFill>
              </a:rPr>
              <a:t>Rectifier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2D9A4CCF-9EA6-4BE6-AC62-C828A310640E}"/>
              </a:ext>
            </a:extLst>
          </p:cNvPr>
          <p:cNvSpPr txBox="1"/>
          <p:nvPr/>
        </p:nvSpPr>
        <p:spPr>
          <a:xfrm>
            <a:off x="782320" y="1113909"/>
            <a:ext cx="757935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circuits.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sz="20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Rectifiers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convert ac power to dc power.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Rectifiers form the basis for electronic power suppliers and battery charging circuits.</a:t>
            </a:r>
          </a:p>
        </p:txBody>
      </p:sp>
      <p:pic>
        <p:nvPicPr>
          <p:cNvPr id="15" name="object 9">
            <a:extLst>
              <a:ext uri="{FF2B5EF4-FFF2-40B4-BE49-F238E27FC236}">
                <a16:creationId xmlns:a16="http://schemas.microsoft.com/office/drawing/2014/main" id="{56480476-F4BB-4CE4-AB9D-8C928E24AC22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309" y="3174065"/>
            <a:ext cx="7602473" cy="22783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21BB31-9D3F-437B-9B65-8B1FCC82E1F1}"/>
              </a:ext>
            </a:extLst>
          </p:cNvPr>
          <p:cNvSpPr txBox="1"/>
          <p:nvPr/>
        </p:nvSpPr>
        <p:spPr>
          <a:xfrm>
            <a:off x="1295400" y="5421160"/>
            <a:ext cx="76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Fig.: Complete power supply with transformer, rectifier, filter, and regulator</a:t>
            </a:r>
          </a:p>
        </p:txBody>
      </p:sp>
    </p:spTree>
    <p:extLst>
      <p:ext uri="{BB962C8B-B14F-4D97-AF65-F5344CB8AC3E}">
        <p14:creationId xmlns:p14="http://schemas.microsoft.com/office/powerpoint/2010/main" val="15304913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89803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30338"/>
            <a:ext cx="8686800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Line 6"/>
          <p:cNvSpPr>
            <a:spLocks noChangeShapeType="1"/>
          </p:cNvSpPr>
          <p:nvPr/>
        </p:nvSpPr>
        <p:spPr bwMode="auto">
          <a:xfrm>
            <a:off x="762000" y="2116138"/>
            <a:ext cx="0" cy="3505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18" name="Oval 7"/>
          <p:cNvSpPr>
            <a:spLocks noChangeArrowheads="1"/>
          </p:cNvSpPr>
          <p:nvPr/>
        </p:nvSpPr>
        <p:spPr bwMode="auto">
          <a:xfrm>
            <a:off x="228600" y="3411538"/>
            <a:ext cx="1066800" cy="1066800"/>
          </a:xfrm>
          <a:prstGeom prst="ellipse">
            <a:avLst/>
          </a:prstGeom>
          <a:solidFill>
            <a:srgbClr val="FFFF99"/>
          </a:solidFill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19" name="Group 8"/>
          <p:cNvGrpSpPr>
            <a:grpSpLocks/>
          </p:cNvGrpSpPr>
          <p:nvPr/>
        </p:nvGrpSpPr>
        <p:grpSpPr bwMode="auto">
          <a:xfrm>
            <a:off x="609600" y="4068763"/>
            <a:ext cx="274638" cy="274637"/>
            <a:chOff x="864" y="3312"/>
            <a:chExt cx="576" cy="576"/>
          </a:xfrm>
        </p:grpSpPr>
        <p:sp>
          <p:nvSpPr>
            <p:cNvPr id="64525" name="Line 9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Line 10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520" name="Line 11"/>
          <p:cNvSpPr>
            <a:spLocks noChangeShapeType="1"/>
          </p:cNvSpPr>
          <p:nvPr/>
        </p:nvSpPr>
        <p:spPr bwMode="auto">
          <a:xfrm>
            <a:off x="609600" y="3657600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092" name="Rectangle 12"/>
          <p:cNvSpPr>
            <a:spLocks noChangeArrowheads="1"/>
          </p:cNvSpPr>
          <p:nvPr/>
        </p:nvSpPr>
        <p:spPr bwMode="auto">
          <a:xfrm>
            <a:off x="647700" y="4461760"/>
            <a:ext cx="2286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Text Box 13"/>
          <p:cNvSpPr txBox="1">
            <a:spLocks noChangeArrowheads="1"/>
          </p:cNvSpPr>
          <p:nvPr/>
        </p:nvSpPr>
        <p:spPr bwMode="auto">
          <a:xfrm>
            <a:off x="457200" y="923549"/>
            <a:ext cx="82296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instantaneous source voltage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conducts while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</a:t>
            </a:r>
          </a:p>
        </p:txBody>
      </p:sp>
      <p:sp>
        <p:nvSpPr>
          <p:cNvPr id="64523" name="Line 14"/>
          <p:cNvSpPr>
            <a:spLocks noChangeShapeType="1"/>
          </p:cNvSpPr>
          <p:nvPr/>
        </p:nvSpPr>
        <p:spPr bwMode="auto">
          <a:xfrm>
            <a:off x="7620000" y="2286000"/>
            <a:ext cx="0" cy="1371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24" name="Rectangle 15"/>
          <p:cNvSpPr>
            <a:spLocks noChangeArrowheads="1"/>
          </p:cNvSpPr>
          <p:nvPr/>
        </p:nvSpPr>
        <p:spPr bwMode="auto">
          <a:xfrm>
            <a:off x="4572000" y="1828800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8"/>
          <p:cNvGrpSpPr>
            <a:grpSpLocks/>
          </p:cNvGrpSpPr>
          <p:nvPr/>
        </p:nvGrpSpPr>
        <p:grpSpPr bwMode="auto">
          <a:xfrm>
            <a:off x="3810000" y="5105400"/>
            <a:ext cx="274638" cy="274637"/>
            <a:chOff x="864" y="3312"/>
            <a:chExt cx="576" cy="576"/>
          </a:xfrm>
        </p:grpSpPr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779838" y="3977640"/>
            <a:ext cx="45720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>
            <a:off x="3779838" y="4160520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" name="Group 8"/>
          <p:cNvGrpSpPr>
            <a:grpSpLocks/>
          </p:cNvGrpSpPr>
          <p:nvPr/>
        </p:nvGrpSpPr>
        <p:grpSpPr bwMode="auto">
          <a:xfrm>
            <a:off x="3840162" y="3337560"/>
            <a:ext cx="274638" cy="274637"/>
            <a:chOff x="864" y="3312"/>
            <a:chExt cx="576" cy="576"/>
          </a:xfrm>
        </p:grpSpPr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152" y="3312"/>
              <a:ext cx="0" cy="57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864" y="3600"/>
              <a:ext cx="576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3810000" y="2209800"/>
            <a:ext cx="457200" cy="3657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3810000" y="2392680"/>
            <a:ext cx="274638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A9C59473-459A-49C7-8D69-8D14583B2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61293"/>
            <a:ext cx="868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center tap transformer rectifier circuit.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173EA12D-4651-46B4-815B-5BF57EA2600D}"/>
              </a:ext>
            </a:extLst>
          </p:cNvPr>
          <p:cNvSpPr txBox="1">
            <a:spLocks noChangeArrowheads="1"/>
          </p:cNvSpPr>
          <p:nvPr/>
        </p:nvSpPr>
        <p:spPr>
          <a:xfrm>
            <a:off x="16042" y="134074"/>
            <a:ext cx="8915400" cy="55399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b="1" kern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Center-Tapped Transformer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0B10740-D9AD-4795-A207-55E9485C85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3535" t="12352" r="74034" b="23374"/>
          <a:stretch/>
        </p:blipFill>
        <p:spPr>
          <a:xfrm>
            <a:off x="1310480" y="2590141"/>
            <a:ext cx="937294" cy="10220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31D4F0D-48E1-436A-801D-13F787F1A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75313" t="12352" r="2255" b="26321"/>
          <a:stretch/>
        </p:blipFill>
        <p:spPr>
          <a:xfrm>
            <a:off x="6943227" y="4576060"/>
            <a:ext cx="1523998" cy="158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712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44 L -0.00052 0.15718 L 0.61129 0.15185 L 0.60868 -0.35509 L 0.70486 -0.36551 L 0.70209 -0.10602 L 0.70209 -0.10602 " pathEditMode="relative" ptsTypes="AAAAAAA">
                                      <p:cBhvr>
                                        <p:cTn id="6" dur="5000" fill="hold"/>
                                        <p:tgtEl>
                                          <p:spTgt spid="1710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09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56275" y="488621"/>
            <a:ext cx="5791200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 algn="ctr">
              <a:spcBef>
                <a:spcPts val="100"/>
              </a:spcBef>
            </a:pPr>
            <a:r>
              <a:rPr lang="en-US" sz="3600" spc="-5" dirty="0">
                <a:solidFill>
                  <a:srgbClr val="FFC000"/>
                </a:solidFill>
              </a:rPr>
              <a:t>Effect of Real Diode</a:t>
            </a:r>
            <a:endParaRPr sz="3600" dirty="0">
              <a:solidFill>
                <a:srgbClr val="FFC000"/>
              </a:solidFill>
            </a:endParaRPr>
          </a:p>
        </p:txBody>
      </p:sp>
      <p:pic>
        <p:nvPicPr>
          <p:cNvPr id="16" name="Picture 4" descr="se04F22">
            <a:extLst>
              <a:ext uri="{FF2B5EF4-FFF2-40B4-BE49-F238E27FC236}">
                <a16:creationId xmlns:a16="http://schemas.microsoft.com/office/drawing/2014/main" id="{3D368F50-FAA8-4520-95CD-5B07BE56A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1" b="55929"/>
          <a:stretch/>
        </p:blipFill>
        <p:spPr bwMode="auto">
          <a:xfrm>
            <a:off x="808173" y="1398322"/>
            <a:ext cx="3379902" cy="204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se04F22">
            <a:extLst>
              <a:ext uri="{FF2B5EF4-FFF2-40B4-BE49-F238E27FC236}">
                <a16:creationId xmlns:a16="http://schemas.microsoft.com/office/drawing/2014/main" id="{2001CDF8-E45A-4D8F-932D-9F9E97B93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910" t="49014" r="21428" b="1972"/>
          <a:stretch/>
        </p:blipFill>
        <p:spPr bwMode="auto">
          <a:xfrm>
            <a:off x="4551875" y="1196522"/>
            <a:ext cx="3949934" cy="225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object 8">
            <a:extLst>
              <a:ext uri="{FF2B5EF4-FFF2-40B4-BE49-F238E27FC236}">
                <a16:creationId xmlns:a16="http://schemas.microsoft.com/office/drawing/2014/main" id="{C6A01FC5-25BD-45F3-B23A-12E7FBF8DE74}"/>
              </a:ext>
            </a:extLst>
          </p:cNvPr>
          <p:cNvPicPr/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5534" b="22998"/>
          <a:stretch/>
        </p:blipFill>
        <p:spPr>
          <a:xfrm>
            <a:off x="1168028" y="3391954"/>
            <a:ext cx="3608858" cy="2541826"/>
          </a:xfrm>
          <a:prstGeom prst="rect">
            <a:avLst/>
          </a:prstGeom>
        </p:spPr>
      </p:pic>
      <p:sp>
        <p:nvSpPr>
          <p:cNvPr id="21" name="object 12">
            <a:extLst>
              <a:ext uri="{FF2B5EF4-FFF2-40B4-BE49-F238E27FC236}">
                <a16:creationId xmlns:a16="http://schemas.microsoft.com/office/drawing/2014/main" id="{7ACCB9B6-357D-4D10-A6A5-04EBEDA4EF50}"/>
              </a:ext>
            </a:extLst>
          </p:cNvPr>
          <p:cNvSpPr txBox="1"/>
          <p:nvPr/>
        </p:nvSpPr>
        <p:spPr>
          <a:xfrm>
            <a:off x="5257800" y="4641208"/>
            <a:ext cx="3071110" cy="485558"/>
          </a:xfrm>
          <a:prstGeom prst="rect">
            <a:avLst/>
          </a:prstGeom>
        </p:spPr>
        <p:txBody>
          <a:bodyPr vert="horz" wrap="square" lIns="0" tIns="14645" rIns="0" bIns="0" rtlCol="0">
            <a:spAutoFit/>
          </a:bodyPr>
          <a:lstStyle/>
          <a:p>
            <a:pPr marL="38207">
              <a:spcBef>
                <a:spcPts val="114"/>
              </a:spcBef>
            </a:pPr>
            <a:r>
              <a:rPr sz="2306" i="1" spc="40" dirty="0">
                <a:latin typeface="Times New Roman"/>
                <a:cs typeface="Times New Roman"/>
              </a:rPr>
              <a:t>V</a:t>
            </a:r>
            <a:r>
              <a:rPr sz="2332" i="1" baseline="-21505" dirty="0">
                <a:latin typeface="Times New Roman"/>
                <a:cs typeface="Times New Roman"/>
              </a:rPr>
              <a:t>dc </a:t>
            </a:r>
            <a:r>
              <a:rPr sz="2332" i="1" spc="271" baseline="-21505" dirty="0">
                <a:latin typeface="Times New Roman"/>
                <a:cs typeface="Times New Roman"/>
              </a:rPr>
              <a:t> </a:t>
            </a:r>
            <a:r>
              <a:rPr sz="2306" spc="10" dirty="0">
                <a:latin typeface="Symbol"/>
                <a:cs typeface="Symbol"/>
              </a:rPr>
              <a:t></a:t>
            </a:r>
            <a:r>
              <a:rPr sz="2306" spc="45" dirty="0">
                <a:latin typeface="Times New Roman"/>
                <a:cs typeface="Times New Roman"/>
              </a:rPr>
              <a:t> </a:t>
            </a:r>
            <a:r>
              <a:rPr sz="2306" spc="10" dirty="0">
                <a:latin typeface="Times New Roman"/>
                <a:cs typeface="Times New Roman"/>
              </a:rPr>
              <a:t>0.63</a:t>
            </a:r>
            <a:r>
              <a:rPr sz="2306" spc="15" dirty="0">
                <a:latin typeface="Times New Roman"/>
                <a:cs typeface="Times New Roman"/>
              </a:rPr>
              <a:t>6</a:t>
            </a:r>
            <a:r>
              <a:rPr sz="3059" spc="-510" dirty="0">
                <a:latin typeface="Symbol"/>
                <a:cs typeface="Symbol"/>
              </a:rPr>
              <a:t></a:t>
            </a:r>
            <a:r>
              <a:rPr sz="2306" i="1" spc="40" dirty="0">
                <a:latin typeface="Times New Roman"/>
                <a:cs typeface="Times New Roman"/>
              </a:rPr>
              <a:t>V</a:t>
            </a:r>
            <a:r>
              <a:rPr sz="2332" i="1" spc="-7" baseline="-21505" dirty="0">
                <a:latin typeface="Times New Roman"/>
                <a:cs typeface="Times New Roman"/>
              </a:rPr>
              <a:t>m</a:t>
            </a:r>
            <a:r>
              <a:rPr sz="2332" i="1" baseline="-21505" dirty="0">
                <a:latin typeface="Times New Roman"/>
                <a:cs typeface="Times New Roman"/>
              </a:rPr>
              <a:t> </a:t>
            </a:r>
            <a:r>
              <a:rPr sz="2332" i="1" spc="15" baseline="-21505" dirty="0">
                <a:latin typeface="Times New Roman"/>
                <a:cs typeface="Times New Roman"/>
              </a:rPr>
              <a:t> </a:t>
            </a:r>
            <a:r>
              <a:rPr sz="2306" spc="10" dirty="0">
                <a:latin typeface="Symbol"/>
                <a:cs typeface="Symbol"/>
              </a:rPr>
              <a:t></a:t>
            </a:r>
            <a:r>
              <a:rPr sz="2306" spc="-326" dirty="0">
                <a:latin typeface="Times New Roman"/>
                <a:cs typeface="Times New Roman"/>
              </a:rPr>
              <a:t> </a:t>
            </a:r>
            <a:r>
              <a:rPr sz="2306" i="1" spc="90" dirty="0">
                <a:latin typeface="Times New Roman"/>
                <a:cs typeface="Times New Roman"/>
              </a:rPr>
              <a:t>V</a:t>
            </a:r>
            <a:r>
              <a:rPr sz="2332" i="1" baseline="-21505" dirty="0">
                <a:latin typeface="Times New Roman"/>
                <a:cs typeface="Times New Roman"/>
              </a:rPr>
              <a:t>K</a:t>
            </a:r>
            <a:r>
              <a:rPr sz="2332" i="1" spc="285" baseline="-21505" dirty="0">
                <a:latin typeface="Times New Roman"/>
                <a:cs typeface="Times New Roman"/>
              </a:rPr>
              <a:t> </a:t>
            </a:r>
            <a:r>
              <a:rPr sz="3059" spc="-255" dirty="0">
                <a:latin typeface="Symbol"/>
                <a:cs typeface="Symbol"/>
              </a:rPr>
              <a:t></a:t>
            </a:r>
            <a:endParaRPr sz="3059" dirty="0">
              <a:latin typeface="Symbol"/>
              <a:cs typeface="Symbo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F4815-A2B6-42C0-9AE6-1C7B1F2CD35B}"/>
              </a:ext>
            </a:extLst>
          </p:cNvPr>
          <p:cNvSpPr txBox="1"/>
          <p:nvPr/>
        </p:nvSpPr>
        <p:spPr>
          <a:xfrm>
            <a:off x="2498124" y="57786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using a real diode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66EE7B-D517-4C17-AF55-CFAF2711FC49}"/>
                  </a:ext>
                </a:extLst>
              </p:cNvPr>
              <p:cNvSpPr txBox="1"/>
              <p:nvPr/>
            </p:nvSpPr>
            <p:spPr>
              <a:xfrm>
                <a:off x="3581400" y="4267200"/>
                <a:ext cx="100389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66EE7B-D517-4C17-AF55-CFAF2711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1003894" cy="276999"/>
              </a:xfrm>
              <a:prstGeom prst="rect">
                <a:avLst/>
              </a:prstGeom>
              <a:blipFill>
                <a:blip r:embed="rId7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455" y="152400"/>
            <a:ext cx="9144000" cy="685163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33800" y="378045"/>
            <a:ext cx="1324586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 algn="ctr">
              <a:spcBef>
                <a:spcPts val="100"/>
              </a:spcBef>
            </a:pPr>
            <a:r>
              <a:rPr sz="3600" spc="-5" dirty="0">
                <a:solidFill>
                  <a:srgbClr val="FFC000"/>
                </a:solidFill>
              </a:rPr>
              <a:t>PIV</a:t>
            </a:r>
            <a:r>
              <a:rPr sz="3600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8683" y="4791366"/>
            <a:ext cx="1625671" cy="436822"/>
          </a:xfrm>
          <a:prstGeom prst="rect">
            <a:avLst/>
          </a:prstGeom>
        </p:spPr>
        <p:txBody>
          <a:bodyPr vert="horz" wrap="square" lIns="0" tIns="11462" rIns="0" bIns="0" rtlCol="0">
            <a:spAutoFit/>
          </a:bodyPr>
          <a:lstStyle/>
          <a:p>
            <a:pPr marL="38207">
              <a:spcBef>
                <a:spcPts val="90"/>
              </a:spcBef>
              <a:tabLst>
                <a:tab pos="784510" algn="l"/>
              </a:tabLst>
            </a:pPr>
            <a:r>
              <a:rPr sz="2708" spc="-10" dirty="0">
                <a:latin typeface="Symbol"/>
                <a:cs typeface="Symbol"/>
              </a:rPr>
              <a:t></a:t>
            </a:r>
            <a:r>
              <a:rPr sz="2708" spc="-346" dirty="0">
                <a:latin typeface="Times New Roman"/>
                <a:cs typeface="Times New Roman"/>
              </a:rPr>
              <a:t> </a:t>
            </a:r>
            <a:r>
              <a:rPr sz="2708" i="1" spc="5" dirty="0">
                <a:latin typeface="Times New Roman"/>
                <a:cs typeface="Times New Roman"/>
              </a:rPr>
              <a:t>V</a:t>
            </a:r>
            <a:r>
              <a:rPr sz="2708" i="1" spc="7" baseline="-21604" dirty="0">
                <a:latin typeface="Times New Roman"/>
                <a:cs typeface="Times New Roman"/>
              </a:rPr>
              <a:t>m	</a:t>
            </a:r>
            <a:r>
              <a:rPr sz="2708" spc="-10" dirty="0">
                <a:latin typeface="Symbol"/>
                <a:cs typeface="Symbol"/>
              </a:rPr>
              <a:t></a:t>
            </a:r>
            <a:r>
              <a:rPr sz="2708" spc="-25" dirty="0">
                <a:latin typeface="Times New Roman"/>
                <a:cs typeface="Times New Roman"/>
              </a:rPr>
              <a:t> </a:t>
            </a:r>
            <a:r>
              <a:rPr sz="2708" spc="-65" dirty="0">
                <a:latin typeface="Times New Roman"/>
                <a:cs typeface="Times New Roman"/>
              </a:rPr>
              <a:t>2</a:t>
            </a:r>
            <a:r>
              <a:rPr sz="2708" i="1" spc="-65" dirty="0">
                <a:latin typeface="Times New Roman"/>
                <a:cs typeface="Times New Roman"/>
              </a:rPr>
              <a:t>V</a:t>
            </a:r>
            <a:r>
              <a:rPr sz="2708" i="1" spc="-97" baseline="-21604" dirty="0">
                <a:latin typeface="Times New Roman"/>
                <a:cs typeface="Times New Roman"/>
              </a:rPr>
              <a:t>m</a:t>
            </a:r>
            <a:endParaRPr sz="2708" baseline="-2160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5455" y="4791366"/>
            <a:ext cx="1434640" cy="436822"/>
          </a:xfrm>
          <a:prstGeom prst="rect">
            <a:avLst/>
          </a:prstGeom>
        </p:spPr>
        <p:txBody>
          <a:bodyPr vert="horz" wrap="square" lIns="0" tIns="11462" rIns="0" bIns="0" rtlCol="0">
            <a:spAutoFit/>
          </a:bodyPr>
          <a:lstStyle/>
          <a:p>
            <a:pPr marL="38207">
              <a:spcBef>
                <a:spcPts val="90"/>
              </a:spcBef>
              <a:tabLst>
                <a:tab pos="769865" algn="l"/>
              </a:tabLst>
            </a:pPr>
            <a:r>
              <a:rPr sz="2708" spc="-10" dirty="0">
                <a:latin typeface="Symbol"/>
                <a:cs typeface="Symbol"/>
              </a:rPr>
              <a:t></a:t>
            </a:r>
            <a:r>
              <a:rPr sz="2708" spc="-341" dirty="0">
                <a:latin typeface="Times New Roman"/>
                <a:cs typeface="Times New Roman"/>
              </a:rPr>
              <a:t> </a:t>
            </a:r>
            <a:r>
              <a:rPr sz="2708" i="1" spc="75" dirty="0">
                <a:latin typeface="Times New Roman"/>
                <a:cs typeface="Times New Roman"/>
              </a:rPr>
              <a:t>V</a:t>
            </a:r>
            <a:r>
              <a:rPr sz="2708" i="1" spc="-7" baseline="-21604" dirty="0">
                <a:latin typeface="Times New Roman"/>
                <a:cs typeface="Times New Roman"/>
              </a:rPr>
              <a:t>R</a:t>
            </a:r>
            <a:r>
              <a:rPr sz="2708" i="1" baseline="-21604" dirty="0">
                <a:latin typeface="Times New Roman"/>
                <a:cs typeface="Times New Roman"/>
              </a:rPr>
              <a:t>	</a:t>
            </a:r>
            <a:r>
              <a:rPr sz="2708" spc="-10" dirty="0">
                <a:latin typeface="Symbol"/>
                <a:cs typeface="Symbol"/>
              </a:rPr>
              <a:t></a:t>
            </a:r>
            <a:r>
              <a:rPr sz="2708" spc="-216" dirty="0">
                <a:latin typeface="Times New Roman"/>
                <a:cs typeface="Times New Roman"/>
              </a:rPr>
              <a:t> </a:t>
            </a:r>
            <a:r>
              <a:rPr sz="2708" i="1" spc="25" dirty="0">
                <a:latin typeface="Times New Roman"/>
                <a:cs typeface="Times New Roman"/>
              </a:rPr>
              <a:t>V</a:t>
            </a:r>
            <a:r>
              <a:rPr sz="2708" i="1" spc="-7" baseline="-21604" dirty="0">
                <a:latin typeface="Times New Roman"/>
                <a:cs typeface="Times New Roman"/>
              </a:rPr>
              <a:t>m</a:t>
            </a:r>
            <a:endParaRPr sz="2708" baseline="-2160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3226" y="4877712"/>
            <a:ext cx="2165651" cy="436822"/>
          </a:xfrm>
          <a:prstGeom prst="rect">
            <a:avLst/>
          </a:prstGeom>
        </p:spPr>
        <p:txBody>
          <a:bodyPr vert="horz" wrap="square" lIns="0" tIns="11462" rIns="0" bIns="0" rtlCol="0">
            <a:spAutoFit/>
          </a:bodyPr>
          <a:lstStyle/>
          <a:p>
            <a:pPr marL="38207">
              <a:spcBef>
                <a:spcPts val="90"/>
              </a:spcBef>
              <a:tabLst>
                <a:tab pos="708097" algn="l"/>
              </a:tabLst>
            </a:pPr>
            <a:r>
              <a:rPr sz="4061" i="1" spc="-7" baseline="14403" dirty="0">
                <a:latin typeface="Times New Roman"/>
                <a:cs typeface="Times New Roman"/>
              </a:rPr>
              <a:t>PIV	</a:t>
            </a:r>
            <a:r>
              <a:rPr sz="4061" spc="-15" baseline="14403" dirty="0">
                <a:latin typeface="Symbol"/>
                <a:cs typeface="Symbol"/>
              </a:rPr>
              <a:t></a:t>
            </a:r>
            <a:r>
              <a:rPr sz="4061" spc="-323" baseline="14403" dirty="0">
                <a:latin typeface="Times New Roman"/>
                <a:cs typeface="Times New Roman"/>
              </a:rPr>
              <a:t> </a:t>
            </a:r>
            <a:r>
              <a:rPr lang="en-US" sz="4061" i="1" spc="-52" baseline="14403" dirty="0" err="1">
                <a:latin typeface="Times New Roman"/>
                <a:cs typeface="Times New Roman"/>
              </a:rPr>
              <a:t>V</a:t>
            </a:r>
            <a:r>
              <a:rPr sz="1805" spc="-5" dirty="0" err="1">
                <a:latin typeface="Times New Roman"/>
                <a:cs typeface="Times New Roman"/>
              </a:rPr>
              <a:t>sec</a:t>
            </a:r>
            <a:r>
              <a:rPr sz="1805" i="1" spc="-5" dirty="0" err="1">
                <a:latin typeface="Times New Roman"/>
                <a:cs typeface="Times New Roman"/>
              </a:rPr>
              <a:t>ondary</a:t>
            </a:r>
            <a:endParaRPr sz="1805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3895" y="5402730"/>
            <a:ext cx="1784226" cy="436187"/>
          </a:xfrm>
          <a:prstGeom prst="rect">
            <a:avLst/>
          </a:prstGeom>
        </p:spPr>
        <p:txBody>
          <a:bodyPr vert="horz" wrap="square" lIns="0" tIns="16556" rIns="0" bIns="0" rtlCol="0">
            <a:spAutoFit/>
          </a:bodyPr>
          <a:lstStyle/>
          <a:p>
            <a:pPr marL="38207">
              <a:spcBef>
                <a:spcPts val="130"/>
              </a:spcBef>
              <a:tabLst>
                <a:tab pos="699819" algn="l"/>
                <a:tab pos="1211789" algn="l"/>
              </a:tabLst>
            </a:pPr>
            <a:r>
              <a:rPr sz="2657" i="1" spc="15" dirty="0">
                <a:latin typeface="Times New Roman"/>
                <a:cs typeface="Times New Roman"/>
              </a:rPr>
              <a:t>PIV	</a:t>
            </a:r>
            <a:r>
              <a:rPr sz="2657" spc="15" dirty="0">
                <a:latin typeface="Symbol"/>
                <a:cs typeface="Symbol"/>
              </a:rPr>
              <a:t></a:t>
            </a:r>
            <a:r>
              <a:rPr sz="2657" spc="15" dirty="0">
                <a:latin typeface="Times New Roman"/>
                <a:cs typeface="Times New Roman"/>
              </a:rPr>
              <a:t>	</a:t>
            </a:r>
            <a:r>
              <a:rPr sz="2657" spc="-40" dirty="0">
                <a:latin typeface="Times New Roman"/>
                <a:cs typeface="Times New Roman"/>
              </a:rPr>
              <a:t>2</a:t>
            </a:r>
            <a:r>
              <a:rPr sz="2657" i="1" spc="-40" dirty="0">
                <a:latin typeface="Times New Roman"/>
                <a:cs typeface="Times New Roman"/>
              </a:rPr>
              <a:t>V</a:t>
            </a:r>
            <a:r>
              <a:rPr sz="2632" i="1" spc="-60" baseline="-20634" dirty="0">
                <a:latin typeface="Times New Roman"/>
                <a:cs typeface="Times New Roman"/>
              </a:rPr>
              <a:t>m</a:t>
            </a:r>
            <a:endParaRPr sz="2632" baseline="-2063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6760" y="4912416"/>
            <a:ext cx="1530240" cy="320636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36760" y="5576129"/>
            <a:ext cx="1137269" cy="320636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512071-95BA-4D49-A77D-0DF580508E18}"/>
              </a:ext>
            </a:extLst>
          </p:cNvPr>
          <p:cNvGrpSpPr/>
          <p:nvPr/>
        </p:nvGrpSpPr>
        <p:grpSpPr>
          <a:xfrm>
            <a:off x="2533226" y="1125140"/>
            <a:ext cx="3518303" cy="3306357"/>
            <a:chOff x="2533226" y="1125140"/>
            <a:chExt cx="3518303" cy="330635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FB848F-70FA-4D53-BBCC-18F1DE3F8545}"/>
                </a:ext>
              </a:extLst>
            </p:cNvPr>
            <p:cNvGrpSpPr/>
            <p:nvPr/>
          </p:nvGrpSpPr>
          <p:grpSpPr>
            <a:xfrm>
              <a:off x="2533226" y="1125140"/>
              <a:ext cx="3518303" cy="3306357"/>
              <a:chOff x="2533226" y="1125140"/>
              <a:chExt cx="3518303" cy="3306357"/>
            </a:xfrm>
          </p:grpSpPr>
          <p:pic>
            <p:nvPicPr>
              <p:cNvPr id="11" name="object 11"/>
              <p:cNvPicPr/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533226" y="1125140"/>
                <a:ext cx="3518303" cy="3306357"/>
              </a:xfrm>
              <a:prstGeom prst="rect">
                <a:avLst/>
              </a:prstGeom>
            </p:spPr>
          </p:pic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8F70A63-F55B-46BD-82E9-D692E326B7AA}"/>
                  </a:ext>
                </a:extLst>
              </p:cNvPr>
              <p:cNvCxnSpPr/>
              <p:nvPr/>
            </p:nvCxnSpPr>
            <p:spPr>
              <a:xfrm>
                <a:off x="2971800" y="4267200"/>
                <a:ext cx="2895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AF1488-AFCE-4281-A2F1-892824D651E8}"/>
                    </a:ext>
                  </a:extLst>
                </p14:cNvPr>
                <p14:cNvContentPartPr/>
                <p14:nvPr/>
              </p14:nvContentPartPr>
              <p14:xfrm>
                <a:off x="3886200" y="4267200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AF1488-AFCE-4281-A2F1-892824D651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52720" y="4233720"/>
                  <a:ext cx="66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A7800A-6664-4BC4-B890-92D0EDA98A00}"/>
                    </a:ext>
                  </a:extLst>
                </p14:cNvPr>
                <p14:cNvContentPartPr/>
                <p14:nvPr/>
              </p14:nvContentPartPr>
              <p14:xfrm>
                <a:off x="4622183" y="4266841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A7800A-6664-4BC4-B890-92D0EDA98A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91943" y="4236601"/>
                  <a:ext cx="60480" cy="60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865211D-76F9-4376-9B9C-B5CE6CC7E532}"/>
              </a:ext>
            </a:extLst>
          </p:cNvPr>
          <p:cNvSpPr txBox="1"/>
          <p:nvPr/>
        </p:nvSpPr>
        <p:spPr>
          <a:xfrm>
            <a:off x="1136760" y="5982647"/>
            <a:ext cx="5304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practical diode, PIV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center tap = 2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95336611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F870BC9-F48F-4C6E-A036-9C42141ACA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17159"/>
            <a:ext cx="8915400" cy="430887"/>
          </a:xfrm>
        </p:spPr>
        <p:txBody>
          <a:bodyPr/>
          <a:lstStyle/>
          <a:p>
            <a:pPr algn="ctr">
              <a:defRPr/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Full-wave Rectifier with Center-Tapped Transformer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94C11-675F-4193-A4F5-8615EBC583BD}"/>
              </a:ext>
            </a:extLst>
          </p:cNvPr>
          <p:cNvSpPr txBox="1"/>
          <p:nvPr/>
        </p:nvSpPr>
        <p:spPr>
          <a:xfrm>
            <a:off x="888803" y="893035"/>
            <a:ext cx="74145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Advantages: 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Low ripple factor as compared with half-wave rectifier.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Better rectification efficiency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Better transformer utilization factor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endParaRPr lang="en-US" sz="2400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BB9A-2CCA-490D-BFFB-C9282B747195}"/>
              </a:ext>
            </a:extLst>
          </p:cNvPr>
          <p:cNvSpPr txBox="1"/>
          <p:nvPr/>
        </p:nvSpPr>
        <p:spPr>
          <a:xfrm>
            <a:off x="840678" y="2832027"/>
            <a:ext cx="74145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Disadvantages: 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Since PIV is 2V</a:t>
            </a:r>
            <a:r>
              <a:rPr lang="en-US" sz="2400" baseline="-25000" dirty="0">
                <a:latin typeface="Times New Roman" pitchFamily="18" charset="0"/>
                <a:cs typeface="Times New Roman" panose="02020603050405020304" pitchFamily="18" charset="0"/>
              </a:rPr>
              <a:t>m ,</a:t>
            </a: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size of the diodes is larger and they are most costly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Cost of center tapped transformer is high 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92480-5C2C-4963-BFF3-4754A2F8D1C7}"/>
              </a:ext>
            </a:extLst>
          </p:cNvPr>
          <p:cNvSpPr txBox="1"/>
          <p:nvPr/>
        </p:nvSpPr>
        <p:spPr>
          <a:xfrm>
            <a:off x="864740" y="4771019"/>
            <a:ext cx="74145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itchFamily="18" charset="0"/>
              </a:rPr>
              <a:t>Applications: 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Laboratory dc power supplies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High current power supplies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Battery charger</a:t>
            </a:r>
          </a:p>
          <a:p>
            <a:pPr marL="800100" lvl="1" indent="-342900" algn="just">
              <a:buFont typeface="Times New Roman" panose="02020603050405020304" pitchFamily="18" charset="0"/>
              <a:buChar char="‒"/>
            </a:pPr>
            <a:r>
              <a:rPr lang="en-US" sz="2400" dirty="0">
                <a:latin typeface="Times New Roman" pitchFamily="18" charset="0"/>
                <a:cs typeface="Times New Roman" panose="02020603050405020304" pitchFamily="18" charset="0"/>
              </a:rPr>
              <a:t>DC power supplies for various electronic circuits</a:t>
            </a:r>
          </a:p>
        </p:txBody>
      </p:sp>
    </p:spTree>
    <p:extLst>
      <p:ext uri="{BB962C8B-B14F-4D97-AF65-F5344CB8AC3E}">
        <p14:creationId xmlns:p14="http://schemas.microsoft.com/office/powerpoint/2010/main" val="108124178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18BFCED-45B2-4268-8F9D-AAE08C49C4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9700" y="443822"/>
            <a:ext cx="6324600" cy="55399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Summary of Rectifier Circuits</a:t>
            </a: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EC78FA34-4213-42C2-959B-B80874297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495800"/>
            <a:ext cx="7086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800" b="1" i="1" dirty="0" err="1">
                <a:latin typeface="Times New Roman" pitchFamily="18" charset="0"/>
              </a:rPr>
              <a:t>V</a:t>
            </a:r>
            <a:r>
              <a:rPr lang="en-US" altLang="en-US" sz="1800" b="1" i="1" baseline="-25000" dirty="0" err="1">
                <a:latin typeface="Times New Roman" pitchFamily="18" charset="0"/>
              </a:rPr>
              <a:t>m</a:t>
            </a:r>
            <a:r>
              <a:rPr lang="en-US" altLang="en-US" sz="1800" b="1" i="1" dirty="0">
                <a:latin typeface="Times New Roman" pitchFamily="18" charset="0"/>
              </a:rPr>
              <a:t> </a:t>
            </a:r>
            <a:r>
              <a:rPr lang="en-US" altLang="en-US" sz="1800" b="1" dirty="0">
                <a:latin typeface="Times New Roman" pitchFamily="18" charset="0"/>
              </a:rPr>
              <a:t>= peak of the AC voltage. 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en-US" sz="1800" b="1" dirty="0">
                <a:latin typeface="Times New Roman" pitchFamily="18" charset="0"/>
              </a:rPr>
              <a:t>n the center tapped transformer rectifier circuit, the peak AC voltage is the transformer secondary voltage to the tap.</a:t>
            </a:r>
          </a:p>
          <a:p>
            <a:pPr marL="285750" indent="-285750" algn="just" eaLnBrk="1" hangingPunct="1"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b="1" dirty="0">
                <a:latin typeface="Times New Roman" pitchFamily="18" charset="0"/>
              </a:rPr>
              <a:t>The above realistic value is true for only silicon diode.</a:t>
            </a:r>
            <a:endParaRPr lang="en-US" altLang="en-US" sz="1800" b="1" dirty="0">
              <a:latin typeface="Times New Roman" pitchFamily="18" charset="0"/>
            </a:endParaRPr>
          </a:p>
        </p:txBody>
      </p:sp>
      <p:graphicFrame>
        <p:nvGraphicFramePr>
          <p:cNvPr id="23606" name="Group 54">
            <a:extLst>
              <a:ext uri="{FF2B5EF4-FFF2-40B4-BE49-F238E27FC236}">
                <a16:creationId xmlns:a16="http://schemas.microsoft.com/office/drawing/2014/main" id="{3836769D-7C49-412C-B3A8-1117B4AC0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33853"/>
              </p:ext>
            </p:extLst>
          </p:nvPr>
        </p:nvGraphicFramePr>
        <p:xfrm>
          <a:off x="685800" y="1524000"/>
          <a:ext cx="7772400" cy="2667065"/>
        </p:xfrm>
        <a:graphic>
          <a:graphicData uri="http://schemas.openxmlformats.org/drawingml/2006/table">
            <a:tbl>
              <a:tblPr/>
              <a:tblGrid>
                <a:gridCol w="30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6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Rectifier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Ideal 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DC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Realistic 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DC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9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Half Wave Rectifier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DC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= 0.318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DC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= 0.318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ea typeface="MS PGothic" pitchFamily="34" charset="-128"/>
                        </a:rPr>
                        <a:t>–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0.7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6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Bridge Rectifier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DC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= 0.636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DC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= 0.636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ea typeface="MS PGothic" pitchFamily="34" charset="-128"/>
                        </a:rPr>
                        <a:t>–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2(0.7 V)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0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Center-Tapped Transformer Rectifier</a:t>
                      </a:r>
                    </a:p>
                  </a:txBody>
                  <a:tcPr marT="45709" marB="457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DC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= 0.636</a:t>
                      </a: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MS PGothic" pitchFamily="34" charset="-128"/>
                        </a:rPr>
                        <a:t>DC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= 0.636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V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/>
                          <a:ea typeface="MS PGothic" pitchFamily="34" charset="-128"/>
                        </a:rPr>
                        <a:t>–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MS PGothic" pitchFamily="34" charset="-128"/>
                        </a:rPr>
                        <a:t> 0.7 V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80732" y="609600"/>
            <a:ext cx="7772399" cy="942418"/>
          </a:xfrm>
          <a:prstGeom prst="rect">
            <a:avLst/>
          </a:prstGeom>
          <a:ln>
            <a:noFill/>
          </a:ln>
        </p:spPr>
        <p:txBody>
          <a:bodyPr vert="horz" wrap="square" lIns="0" tIns="12099" rIns="0" bIns="0" rtlCol="0">
            <a:spAutoFit/>
          </a:bodyPr>
          <a:lstStyle/>
          <a:p>
            <a:pPr marL="355636" marR="5094" indent="-342900" algn="just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006" b="1" spc="-5" dirty="0"/>
              <a:t>Determine</a:t>
            </a:r>
            <a:r>
              <a:rPr sz="2006" b="1" spc="5" dirty="0"/>
              <a:t> </a:t>
            </a:r>
            <a:r>
              <a:rPr sz="2006" b="1" spc="-5" dirty="0"/>
              <a:t>the</a:t>
            </a:r>
            <a:r>
              <a:rPr sz="2006" b="1" spc="5" dirty="0"/>
              <a:t> </a:t>
            </a:r>
            <a:r>
              <a:rPr sz="2006" b="1" spc="-5" dirty="0"/>
              <a:t>output</a:t>
            </a:r>
            <a:r>
              <a:rPr sz="2006" b="1" spc="10" dirty="0"/>
              <a:t> </a:t>
            </a:r>
            <a:r>
              <a:rPr sz="2006" b="1" spc="-5" dirty="0"/>
              <a:t>for</a:t>
            </a:r>
            <a:r>
              <a:rPr sz="2006" b="1" spc="5" dirty="0"/>
              <a:t> </a:t>
            </a:r>
            <a:r>
              <a:rPr sz="2006" b="1" spc="-5" dirty="0"/>
              <a:t>the</a:t>
            </a:r>
            <a:r>
              <a:rPr sz="2006" b="1" spc="10" dirty="0"/>
              <a:t> </a:t>
            </a:r>
            <a:r>
              <a:rPr sz="2006" b="1" spc="-5" dirty="0"/>
              <a:t>network</a:t>
            </a:r>
            <a:r>
              <a:rPr sz="2006" b="1" dirty="0"/>
              <a:t> </a:t>
            </a:r>
            <a:r>
              <a:rPr sz="2006" b="1" spc="-5" dirty="0"/>
              <a:t>below</a:t>
            </a:r>
            <a:r>
              <a:rPr sz="2006" b="1" spc="10" dirty="0"/>
              <a:t> </a:t>
            </a:r>
            <a:r>
              <a:rPr sz="2006" b="1" spc="-5" dirty="0"/>
              <a:t>and </a:t>
            </a:r>
            <a:r>
              <a:rPr sz="2006" b="1" dirty="0"/>
              <a:t> </a:t>
            </a:r>
            <a:r>
              <a:rPr sz="2006" b="1" spc="-5" dirty="0"/>
              <a:t>calculate</a:t>
            </a:r>
            <a:r>
              <a:rPr sz="2006" b="1" spc="5" dirty="0"/>
              <a:t> </a:t>
            </a:r>
            <a:r>
              <a:rPr sz="2006" b="1" spc="-5" dirty="0"/>
              <a:t>the</a:t>
            </a:r>
            <a:r>
              <a:rPr sz="2006" b="1" spc="10" dirty="0"/>
              <a:t> </a:t>
            </a:r>
            <a:r>
              <a:rPr sz="2006" b="1" spc="-5" dirty="0"/>
              <a:t>output</a:t>
            </a:r>
            <a:r>
              <a:rPr sz="2006" b="1" spc="10" dirty="0"/>
              <a:t> </a:t>
            </a:r>
            <a:r>
              <a:rPr sz="2006" b="1" spc="-5" dirty="0"/>
              <a:t>dc</a:t>
            </a:r>
            <a:r>
              <a:rPr sz="2006" b="1" spc="5" dirty="0"/>
              <a:t> </a:t>
            </a:r>
            <a:r>
              <a:rPr sz="2006" b="1" spc="-5" dirty="0"/>
              <a:t>level</a:t>
            </a:r>
            <a:r>
              <a:rPr sz="2006" b="1" spc="10" dirty="0"/>
              <a:t> </a:t>
            </a:r>
            <a:r>
              <a:rPr sz="2006" b="1" spc="-5" dirty="0"/>
              <a:t>and</a:t>
            </a:r>
            <a:r>
              <a:rPr sz="2006" b="1" spc="15" dirty="0"/>
              <a:t> </a:t>
            </a:r>
            <a:r>
              <a:rPr sz="2006" b="1" spc="-5" dirty="0"/>
              <a:t>the</a:t>
            </a:r>
            <a:r>
              <a:rPr sz="2006" b="1" spc="10" dirty="0"/>
              <a:t> </a:t>
            </a:r>
            <a:r>
              <a:rPr sz="2006" b="1" spc="-5" dirty="0"/>
              <a:t>required</a:t>
            </a:r>
            <a:r>
              <a:rPr sz="2006" b="1" spc="5" dirty="0"/>
              <a:t> </a:t>
            </a:r>
            <a:r>
              <a:rPr sz="2006" b="1" spc="-5" dirty="0"/>
              <a:t>PIV </a:t>
            </a:r>
            <a:r>
              <a:rPr sz="2006" b="1" spc="-672" dirty="0"/>
              <a:t> </a:t>
            </a:r>
            <a:r>
              <a:rPr sz="2006" b="1" spc="-5" dirty="0"/>
              <a:t>of each</a:t>
            </a:r>
            <a:r>
              <a:rPr sz="2006" b="1" dirty="0"/>
              <a:t> </a:t>
            </a:r>
            <a:r>
              <a:rPr sz="2006" b="1" spc="-5" dirty="0"/>
              <a:t>diode</a:t>
            </a:r>
            <a:r>
              <a:rPr sz="2006" spc="-5" dirty="0"/>
              <a:t>.</a:t>
            </a:r>
            <a:endParaRPr sz="2006" dirty="0"/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0175" y="1828800"/>
            <a:ext cx="6953515" cy="360084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175" y="533400"/>
            <a:ext cx="7163649" cy="32089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wrap="square" lIns="0" tIns="12099" rIns="0" bIns="0" rtlCol="0">
            <a:spAutoFit/>
          </a:bodyPr>
          <a:lstStyle/>
          <a:p>
            <a:pPr marL="12736" marR="5094">
              <a:spcBef>
                <a:spcPts val="95"/>
              </a:spcBef>
            </a:pPr>
            <a:r>
              <a:rPr lang="en-US" sz="2006" b="1" spc="-5" dirty="0"/>
              <a:t>Solution: </a:t>
            </a:r>
            <a:endParaRPr sz="2006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643C62-5EAF-4B02-BCBE-2CF2655BBE5B}"/>
              </a:ext>
            </a:extLst>
          </p:cNvPr>
          <p:cNvGrpSpPr/>
          <p:nvPr/>
        </p:nvGrpSpPr>
        <p:grpSpPr>
          <a:xfrm>
            <a:off x="1762672" y="882134"/>
            <a:ext cx="5239336" cy="2695582"/>
            <a:chOff x="990175" y="890386"/>
            <a:chExt cx="6953515" cy="3600846"/>
          </a:xfrm>
        </p:grpSpPr>
        <p:pic>
          <p:nvPicPr>
            <p:cNvPr id="8" name="object 8"/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0175" y="890386"/>
              <a:ext cx="6953515" cy="360084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DAF468-BFE2-45F2-9CF6-442B67D70D66}"/>
                </a:ext>
              </a:extLst>
            </p:cNvPr>
            <p:cNvSpPr txBox="1"/>
            <p:nvPr/>
          </p:nvSpPr>
          <p:spPr>
            <a:xfrm>
              <a:off x="5029198" y="1752600"/>
              <a:ext cx="714120" cy="493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6BBEB4-E9C5-4E07-8F0A-B63D0ABEE9A9}"/>
                </a:ext>
              </a:extLst>
            </p:cNvPr>
            <p:cNvSpPr txBox="1"/>
            <p:nvPr/>
          </p:nvSpPr>
          <p:spPr>
            <a:xfrm>
              <a:off x="7162800" y="1752600"/>
              <a:ext cx="714118" cy="493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96FE09-1539-444D-AE83-84FE384F68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793" y="3974891"/>
            <a:ext cx="7591094" cy="2029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9C81AC-3AF7-431F-A204-1FE58A91AFBF}"/>
              </a:ext>
            </a:extLst>
          </p:cNvPr>
          <p:cNvSpPr txBox="1"/>
          <p:nvPr/>
        </p:nvSpPr>
        <p:spPr>
          <a:xfrm>
            <a:off x="515395" y="3475627"/>
            <a:ext cx="82443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For positive half cycle, diode 2 is on and 1 is off, which is shown in the following figure 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25AD284-6D65-46C0-ACF8-8C1247CC78CF}"/>
              </a:ext>
            </a:extLst>
          </p:cNvPr>
          <p:cNvSpPr txBox="1"/>
          <p:nvPr/>
        </p:nvSpPr>
        <p:spPr>
          <a:xfrm>
            <a:off x="2057400" y="6150110"/>
            <a:ext cx="200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Equivalent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circuit</a:t>
            </a: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A2459CB1-A365-4395-9DAB-4665A329BC51}"/>
              </a:ext>
            </a:extLst>
          </p:cNvPr>
          <p:cNvSpPr txBox="1"/>
          <p:nvPr/>
        </p:nvSpPr>
        <p:spPr>
          <a:xfrm>
            <a:off x="4640807" y="6186087"/>
            <a:ext cx="2038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Redrawn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network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A616BC5-9013-45EB-9748-12A0A0DFD285}"/>
              </a:ext>
            </a:extLst>
          </p:cNvPr>
          <p:cNvSpPr txBox="1"/>
          <p:nvPr/>
        </p:nvSpPr>
        <p:spPr>
          <a:xfrm>
            <a:off x="6941625" y="6186087"/>
            <a:ext cx="1649161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Verdana"/>
                <a:cs typeface="Verdana"/>
              </a:rPr>
              <a:t>Output for  positive cycle</a:t>
            </a:r>
            <a:endParaRPr sz="18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9329858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175" y="533400"/>
            <a:ext cx="7163649" cy="320891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wrap="square" lIns="0" tIns="12099" rIns="0" bIns="0" rtlCol="0">
            <a:spAutoFit/>
          </a:bodyPr>
          <a:lstStyle/>
          <a:p>
            <a:pPr marL="12736" marR="5094">
              <a:spcBef>
                <a:spcPts val="95"/>
              </a:spcBef>
            </a:pPr>
            <a:r>
              <a:rPr lang="en-US" sz="2006" b="1" spc="-5" dirty="0"/>
              <a:t>Solution: </a:t>
            </a:r>
            <a:endParaRPr sz="200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C81AC-3AF7-431F-A204-1FE58A91AFBF}"/>
              </a:ext>
            </a:extLst>
          </p:cNvPr>
          <p:cNvSpPr txBox="1"/>
          <p:nvPr/>
        </p:nvSpPr>
        <p:spPr>
          <a:xfrm>
            <a:off x="899614" y="2229925"/>
            <a:ext cx="7691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 for the negative half cycle, diode 1 is on and 2 is off and we get the same result of positive half cycle.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7E6A9CBF-AD5C-40C0-AF45-6178883DD2A1}"/>
                  </a:ext>
                </a:extLst>
              </p:cNvPr>
              <p:cNvSpPr txBox="1"/>
              <p:nvPr/>
            </p:nvSpPr>
            <p:spPr>
              <a:xfrm>
                <a:off x="990174" y="1219200"/>
                <a:ext cx="5791625" cy="53437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1553845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2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sz="24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-5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pc="-5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pc="-5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pc="-5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pc="-5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bject 19">
                <a:extLst>
                  <a:ext uri="{FF2B5EF4-FFF2-40B4-BE49-F238E27FC236}">
                    <a16:creationId xmlns:a16="http://schemas.microsoft.com/office/drawing/2014/main" id="{7E6A9CBF-AD5C-40C0-AF45-6178883D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74" y="1219200"/>
                <a:ext cx="5791625" cy="534377"/>
              </a:xfrm>
              <a:prstGeom prst="rect">
                <a:avLst/>
              </a:prstGeom>
              <a:blipFill>
                <a:blip r:embed="rId2"/>
                <a:stretch>
                  <a:fillRect l="-2947" t="-1136" b="-19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9">
                <a:extLst>
                  <a:ext uri="{FF2B5EF4-FFF2-40B4-BE49-F238E27FC236}">
                    <a16:creationId xmlns:a16="http://schemas.microsoft.com/office/drawing/2014/main" id="{0F9D0593-3146-4651-AD3A-5C0046659DCF}"/>
                  </a:ext>
                </a:extLst>
              </p:cNvPr>
              <p:cNvSpPr txBox="1"/>
              <p:nvPr/>
            </p:nvSpPr>
            <p:spPr>
              <a:xfrm>
                <a:off x="994186" y="1768478"/>
                <a:ext cx="6397214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1553845" algn="l"/>
                  </a:tabLst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pc="-5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pc="-5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636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spc="-5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pc="-5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spc="-5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spc="-5">
                        <a:latin typeface="Cambria Math" panose="02040503050406030204" pitchFamily="18" charset="0"/>
                      </a:rPr>
                      <m:t>636</m:t>
                    </m:r>
                    <m:d>
                      <m:dPr>
                        <m:ctrlPr>
                          <a:rPr lang="en-US" sz="2400" b="0" i="1" spc="-5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b="0" i="1" spc="-5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18</m:t>
                    </m:r>
                    <m:r>
                      <a:rPr lang="en-US" sz="2400" b="0" i="1" spc="-5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object 19">
                <a:extLst>
                  <a:ext uri="{FF2B5EF4-FFF2-40B4-BE49-F238E27FC236}">
                    <a16:creationId xmlns:a16="http://schemas.microsoft.com/office/drawing/2014/main" id="{0F9D0593-3146-4651-AD3A-5C0046659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86" y="1768478"/>
                <a:ext cx="6397214" cy="382156"/>
              </a:xfrm>
              <a:prstGeom prst="rect">
                <a:avLst/>
              </a:prstGeom>
              <a:blipFill>
                <a:blip r:embed="rId3"/>
                <a:stretch>
                  <a:fillRect l="-2667" t="-20635"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2B79C25-BC67-46F6-AA3C-4C826827DC62}"/>
              </a:ext>
            </a:extLst>
          </p:cNvPr>
          <p:cNvGrpSpPr/>
          <p:nvPr/>
        </p:nvGrpSpPr>
        <p:grpSpPr>
          <a:xfrm>
            <a:off x="2286000" y="2998791"/>
            <a:ext cx="3410966" cy="2145170"/>
            <a:chOff x="2286000" y="2998791"/>
            <a:chExt cx="3410966" cy="214517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16A259D-57F9-41DD-9BD5-78F39E765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2200" y="2998791"/>
              <a:ext cx="3334766" cy="2145170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7FA6957-988A-443C-8003-EF1F8EFC69CC}"/>
                </a:ext>
              </a:extLst>
            </p:cNvPr>
            <p:cNvCxnSpPr>
              <a:cxnSpLocks/>
            </p:cNvCxnSpPr>
            <p:nvPr/>
          </p:nvCxnSpPr>
          <p:spPr>
            <a:xfrm>
              <a:off x="2971800" y="4343400"/>
              <a:ext cx="1773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E32DA7-6F38-47F5-A0EF-B0C49DE0C7F6}"/>
                </a:ext>
              </a:extLst>
            </p:cNvPr>
            <p:cNvSpPr txBox="1"/>
            <p:nvPr/>
          </p:nvSpPr>
          <p:spPr>
            <a:xfrm>
              <a:off x="2286000" y="415873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3.18V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5E46F8-1196-46AD-A2DF-56711EA0B926}"/>
                </a:ext>
              </a:extLst>
            </p:cNvPr>
            <p:cNvSpPr txBox="1"/>
            <p:nvPr/>
          </p:nvSpPr>
          <p:spPr>
            <a:xfrm>
              <a:off x="4757232" y="4095439"/>
              <a:ext cx="500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baseline="-25000" dirty="0"/>
                <a:t>dc</a:t>
              </a:r>
              <a:r>
                <a:rPr lang="en-US" dirty="0"/>
                <a:t>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8914043-3C92-4E28-B2F1-24DE416AAC09}"/>
              </a:ext>
            </a:extLst>
          </p:cNvPr>
          <p:cNvSpPr txBox="1"/>
          <p:nvPr/>
        </p:nvSpPr>
        <p:spPr>
          <a:xfrm>
            <a:off x="2818972" y="5199042"/>
            <a:ext cx="2438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output </a:t>
            </a: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C06C8106-B149-4B0F-87F0-FCC68B0C08C7}"/>
              </a:ext>
            </a:extLst>
          </p:cNvPr>
          <p:cNvSpPr txBox="1"/>
          <p:nvPr/>
        </p:nvSpPr>
        <p:spPr>
          <a:xfrm>
            <a:off x="2230600" y="5672268"/>
            <a:ext cx="4490720" cy="530273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780"/>
              </a:spcBef>
              <a:tabLst>
                <a:tab pos="1136015" algn="l"/>
                <a:tab pos="1614805" algn="l"/>
                <a:tab pos="2126615" algn="l"/>
              </a:tabLst>
            </a:pPr>
            <a:r>
              <a:rPr sz="2650" i="1" spc="15" dirty="0">
                <a:latin typeface="Times New Roman"/>
                <a:cs typeface="Times New Roman"/>
              </a:rPr>
              <a:t>PIV	</a:t>
            </a:r>
            <a:r>
              <a:rPr sz="2650" spc="15" dirty="0">
                <a:latin typeface="Symbol"/>
                <a:cs typeface="Symbol"/>
              </a:rPr>
              <a:t></a:t>
            </a:r>
            <a:r>
              <a:rPr sz="2650" spc="15" dirty="0">
                <a:latin typeface="Times New Roman"/>
                <a:cs typeface="Times New Roman"/>
              </a:rPr>
              <a:t>	</a:t>
            </a:r>
            <a:r>
              <a:rPr sz="2650" i="1" spc="35" dirty="0">
                <a:latin typeface="Times New Roman"/>
                <a:cs typeface="Times New Roman"/>
              </a:rPr>
              <a:t>V</a:t>
            </a:r>
            <a:r>
              <a:rPr sz="2625" i="1" spc="52" baseline="-20634" dirty="0">
                <a:latin typeface="Times New Roman"/>
                <a:cs typeface="Times New Roman"/>
              </a:rPr>
              <a:t>m	</a:t>
            </a:r>
            <a:r>
              <a:rPr sz="2650" spc="15" dirty="0">
                <a:latin typeface="Symbol"/>
                <a:cs typeface="Symbol"/>
              </a:rPr>
              <a:t>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spc="-114" dirty="0">
                <a:latin typeface="Times New Roman"/>
                <a:cs typeface="Times New Roman"/>
              </a:rPr>
              <a:t>5</a:t>
            </a:r>
            <a:r>
              <a:rPr sz="2650" i="1" spc="-114" dirty="0">
                <a:latin typeface="Times New Roman"/>
                <a:cs typeface="Times New Roman"/>
              </a:rPr>
              <a:t>V</a:t>
            </a:r>
            <a:endParaRPr sz="26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009468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DDD7CC8-9ACB-429E-AD2E-72EB5D00E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4572000" cy="55399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FFC000"/>
                </a:solidFill>
                <a:latin typeface="Times New Roman" pitchFamily="18" charset="0"/>
              </a:rPr>
              <a:t>Practical Applications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CC8D78F-B830-488C-B653-403322485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295400"/>
            <a:ext cx="7696200" cy="473482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Rectifier Circuits</a:t>
            </a:r>
          </a:p>
          <a:p>
            <a:pPr marL="80138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	Conversions of AC to DC for DC operated circuits</a:t>
            </a:r>
          </a:p>
          <a:p>
            <a:pPr marL="80138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	Battery Charging Circuits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Simple Diode Circuits</a:t>
            </a:r>
          </a:p>
          <a:p>
            <a:pPr marL="80138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	Protective Circuits against </a:t>
            </a:r>
          </a:p>
          <a:p>
            <a:pPr marL="80138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	Overcurrent</a:t>
            </a:r>
          </a:p>
          <a:p>
            <a:pPr marL="80138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	Polarity Reversal</a:t>
            </a:r>
          </a:p>
          <a:p>
            <a:pPr marL="80138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	Currents caused by an inductive kick in a relay circuit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Zener Circuits</a:t>
            </a:r>
          </a:p>
          <a:p>
            <a:pPr marL="80138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	Overvoltage Protection</a:t>
            </a:r>
          </a:p>
          <a:p>
            <a:pPr marL="80138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</a:rPr>
              <a:t>	Setting Reference Voltages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F6E53DB-3540-4A28-BB9E-18AD77382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477000"/>
            <a:ext cx="121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799B967-8E7B-4E67-8A06-7EA9D5B52757}" type="slidenum">
              <a:rPr lang="en-US" altLang="en-U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pPr algn="ctr" eaLnBrk="1" hangingPunct="1">
                <a:spcBef>
                  <a:spcPct val="50000"/>
                </a:spcBef>
              </a:pPr>
              <a:t>28</a:t>
            </a:fld>
            <a:endParaRPr lang="en-US" altLang="en-US" sz="1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-17252"/>
            <a:ext cx="9144000" cy="685800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4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/>
              <a:t> Oxford University Publishing Microelectronic Circuits by Adel S. Sedra and Kenneth C. Smith (0195323033)</a:t>
            </a:r>
            <a:endParaRPr lang="en-US" sz="1000"/>
          </a:p>
        </p:txBody>
      </p:sp>
      <p:pic>
        <p:nvPicPr>
          <p:cNvPr id="57349" name="Picture 4" descr="se04F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62400"/>
            <a:ext cx="8763000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228600" y="6308725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dirty="0"/>
              <a:t>Block diagram of a dc power supply</a:t>
            </a:r>
          </a:p>
        </p:txBody>
      </p:sp>
      <p:sp>
        <p:nvSpPr>
          <p:cNvPr id="1701895" name="Text Box 7"/>
          <p:cNvSpPr txBox="1">
            <a:spLocks noChangeArrowheads="1"/>
          </p:cNvSpPr>
          <p:nvPr/>
        </p:nvSpPr>
        <p:spPr bwMode="auto">
          <a:xfrm>
            <a:off x="381000" y="212725"/>
            <a:ext cx="5257800" cy="70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C00000"/>
                </a:solidFill>
              </a:rPr>
              <a:t>Step-1:</a:t>
            </a:r>
            <a:r>
              <a:rPr lang="en-US" sz="2000" dirty="0">
                <a:solidFill>
                  <a:srgbClr val="C00000"/>
                </a:solidFill>
              </a:rPr>
              <a:t> Decrease RMS magnitude of AC wave via power transformer</a:t>
            </a:r>
          </a:p>
        </p:txBody>
      </p:sp>
      <p:sp>
        <p:nvSpPr>
          <p:cNvPr id="1701896" name="Text Box 8"/>
          <p:cNvSpPr txBox="1">
            <a:spLocks noChangeArrowheads="1"/>
          </p:cNvSpPr>
          <p:nvPr/>
        </p:nvSpPr>
        <p:spPr bwMode="auto">
          <a:xfrm>
            <a:off x="1143000" y="974725"/>
            <a:ext cx="5257800" cy="7016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step -2:</a:t>
            </a:r>
            <a:r>
              <a:rPr lang="en-US" sz="2000" dirty="0">
                <a:solidFill>
                  <a:srgbClr val="FF0000"/>
                </a:solidFill>
              </a:rPr>
              <a:t> convert full-wave AC signal to  full-wave rectified signal (still time-varying and periodic)</a:t>
            </a:r>
          </a:p>
        </p:txBody>
      </p:sp>
      <p:sp>
        <p:nvSpPr>
          <p:cNvPr id="1701897" name="Text Box 9"/>
          <p:cNvSpPr txBox="1">
            <a:spLocks noChangeArrowheads="1"/>
          </p:cNvSpPr>
          <p:nvPr/>
        </p:nvSpPr>
        <p:spPr bwMode="auto">
          <a:xfrm>
            <a:off x="1905000" y="1736725"/>
            <a:ext cx="5257800" cy="701675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FFC000"/>
                </a:solidFill>
              </a:rPr>
              <a:t>step -3: </a:t>
            </a:r>
            <a:r>
              <a:rPr lang="en-US" sz="2000" dirty="0">
                <a:solidFill>
                  <a:srgbClr val="FFC000"/>
                </a:solidFill>
              </a:rPr>
              <a:t>employ low-pass filter to reduce wave amplitude by &gt; 90%</a:t>
            </a:r>
          </a:p>
        </p:txBody>
      </p:sp>
      <p:sp>
        <p:nvSpPr>
          <p:cNvPr id="1701898" name="Text Box 10"/>
          <p:cNvSpPr txBox="1">
            <a:spLocks noChangeArrowheads="1"/>
          </p:cNvSpPr>
          <p:nvPr/>
        </p:nvSpPr>
        <p:spPr bwMode="auto">
          <a:xfrm>
            <a:off x="2743200" y="2514600"/>
            <a:ext cx="5257800" cy="701675"/>
          </a:xfrm>
          <a:prstGeom prst="rect">
            <a:avLst/>
          </a:prstGeom>
          <a:noFill/>
          <a:ln>
            <a:solidFill>
              <a:srgbClr val="FFFF00"/>
            </a:solidFill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b="1" dirty="0"/>
              <a:t>step -4: </a:t>
            </a:r>
            <a:r>
              <a:rPr lang="en-US" sz="2000" dirty="0"/>
              <a:t>employ voltage regulator to eliminate ripple</a:t>
            </a:r>
          </a:p>
        </p:txBody>
      </p:sp>
      <p:sp>
        <p:nvSpPr>
          <p:cNvPr id="1701899" name="Text Box 11"/>
          <p:cNvSpPr txBox="1">
            <a:spLocks noChangeArrowheads="1"/>
          </p:cNvSpPr>
          <p:nvPr/>
        </p:nvSpPr>
        <p:spPr bwMode="auto">
          <a:xfrm>
            <a:off x="3505200" y="3276600"/>
            <a:ext cx="5257800" cy="701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b="1" dirty="0">
                <a:solidFill>
                  <a:srgbClr val="92D050"/>
                </a:solidFill>
              </a:rPr>
              <a:t>step -5: </a:t>
            </a:r>
            <a:r>
              <a:rPr lang="en-US" sz="2000" dirty="0">
                <a:solidFill>
                  <a:srgbClr val="92D050"/>
                </a:solidFill>
              </a:rPr>
              <a:t>supply dc load                                                    </a:t>
            </a:r>
            <a:r>
              <a:rPr lang="en-US" sz="2000" dirty="0">
                <a:solidFill>
                  <a:srgbClr val="FFFF99"/>
                </a:solidFill>
              </a:rPr>
              <a:t>.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701900" name="Line 12"/>
          <p:cNvSpPr>
            <a:spLocks noChangeShapeType="1"/>
          </p:cNvSpPr>
          <p:nvPr/>
        </p:nvSpPr>
        <p:spPr bwMode="auto">
          <a:xfrm>
            <a:off x="1143000" y="914400"/>
            <a:ext cx="0" cy="3276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901" name="Line 13"/>
          <p:cNvSpPr>
            <a:spLocks noChangeShapeType="1"/>
          </p:cNvSpPr>
          <p:nvPr/>
        </p:nvSpPr>
        <p:spPr bwMode="auto">
          <a:xfrm>
            <a:off x="8229600" y="4038600"/>
            <a:ext cx="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902" name="Line 14"/>
          <p:cNvSpPr>
            <a:spLocks noChangeShapeType="1"/>
          </p:cNvSpPr>
          <p:nvPr/>
        </p:nvSpPr>
        <p:spPr bwMode="auto">
          <a:xfrm>
            <a:off x="6477000" y="3200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01903" name="Line 15"/>
          <p:cNvSpPr>
            <a:spLocks noChangeShapeType="1"/>
          </p:cNvSpPr>
          <p:nvPr/>
        </p:nvSpPr>
        <p:spPr bwMode="auto">
          <a:xfrm>
            <a:off x="4724400" y="2438400"/>
            <a:ext cx="0" cy="1676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01904" name="Line 16"/>
          <p:cNvSpPr>
            <a:spLocks noChangeShapeType="1"/>
          </p:cNvSpPr>
          <p:nvPr/>
        </p:nvSpPr>
        <p:spPr bwMode="auto">
          <a:xfrm>
            <a:off x="2971800" y="1676400"/>
            <a:ext cx="0" cy="2438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48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0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0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1701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0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1701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0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0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0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0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701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0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0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701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701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1895" grpId="0" animBg="1"/>
      <p:bldP spid="1701896" grpId="0" animBg="1"/>
      <p:bldP spid="1701897" grpId="0" animBg="1"/>
      <p:bldP spid="1701898" grpId="0" animBg="1"/>
      <p:bldP spid="1701899" grpId="0" animBg="1"/>
      <p:bldP spid="1701900" grpId="0" animBg="1"/>
      <p:bldP spid="1701900" grpId="1" animBg="1"/>
      <p:bldP spid="1701901" grpId="0" animBg="1"/>
      <p:bldP spid="1701901" grpId="1" animBg="1"/>
      <p:bldP spid="1701902" grpId="0" animBg="1"/>
      <p:bldP spid="1701902" grpId="1" animBg="1"/>
      <p:bldP spid="1701903" grpId="0" animBg="1"/>
      <p:bldP spid="1701903" grpId="1" animBg="1"/>
      <p:bldP spid="1701904" grpId="0" animBg="1"/>
      <p:bldP spid="170190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1501" y="388755"/>
            <a:ext cx="2424095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3600" spc="-5" dirty="0">
                <a:solidFill>
                  <a:srgbClr val="FFC000"/>
                </a:solidFill>
              </a:rPr>
              <a:t>Rectifier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2D9A4CCF-9EA6-4BE6-AC62-C828A310640E}"/>
              </a:ext>
            </a:extLst>
          </p:cNvPr>
          <p:cNvSpPr txBox="1"/>
          <p:nvPr/>
        </p:nvSpPr>
        <p:spPr>
          <a:xfrm>
            <a:off x="2286000" y="1295400"/>
            <a:ext cx="5389880" cy="3332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 are mainly two types: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wave Rectifiers </a:t>
            </a:r>
          </a:p>
          <a:p>
            <a:pPr marL="355600" marR="508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wave Rectifiers.</a:t>
            </a:r>
          </a:p>
          <a:p>
            <a:pPr marL="1270000" marR="508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rectifier</a:t>
            </a:r>
          </a:p>
          <a:p>
            <a:pPr marL="1270000" marR="5080" lvl="2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 tap transformer rectifier</a:t>
            </a:r>
          </a:p>
        </p:txBody>
      </p:sp>
    </p:spTree>
    <p:extLst>
      <p:ext uri="{BB962C8B-B14F-4D97-AF65-F5344CB8AC3E}">
        <p14:creationId xmlns:p14="http://schemas.microsoft.com/office/powerpoint/2010/main" val="2919789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67000" y="365586"/>
            <a:ext cx="4840178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lang="en-US" sz="3600" spc="-5" dirty="0">
                <a:solidFill>
                  <a:srgbClr val="FFC000"/>
                </a:solidFill>
              </a:rPr>
              <a:t>Half-wave Rectifier</a:t>
            </a:r>
            <a:endParaRPr sz="3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CCD5C8-8EAB-45AF-9BB4-42358D9263D9}"/>
              </a:ext>
            </a:extLst>
          </p:cNvPr>
          <p:cNvSpPr txBox="1"/>
          <p:nvPr/>
        </p:nvSpPr>
        <p:spPr>
          <a:xfrm>
            <a:off x="695960" y="1045642"/>
            <a:ext cx="7752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wave Rectifiers: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rectifier that allows only one-half cycle of an ac voltage waveform to establish a dc level is called half wave rectification. </a:t>
            </a: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2D52B42-7246-40E1-8C89-6D4C1B98AB32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2654" y="1720558"/>
            <a:ext cx="3180346" cy="2546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BA17AB-127C-4773-8512-06C45DE0E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4942" y="1944479"/>
            <a:ext cx="5037712" cy="2170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CD0A4-7123-4826-A09C-DBF5F329F388}"/>
              </a:ext>
            </a:extLst>
          </p:cNvPr>
          <p:cNvSpPr txBox="1"/>
          <p:nvPr/>
        </p:nvSpPr>
        <p:spPr>
          <a:xfrm>
            <a:off x="1008965" y="4110874"/>
            <a:ext cx="431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Hal-wave rectifier circuit with AC 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8B0E6-5962-4EB6-BAD8-25D7C448E803}"/>
              </a:ext>
            </a:extLst>
          </p:cNvPr>
          <p:cNvSpPr txBox="1"/>
          <p:nvPr/>
        </p:nvSpPr>
        <p:spPr>
          <a:xfrm>
            <a:off x="5320899" y="4123689"/>
            <a:ext cx="337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Rectifier Output for ideal diode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5D54B-1B3B-4304-A93C-F93663550792}"/>
                  </a:ext>
                </a:extLst>
              </p:cNvPr>
              <p:cNvSpPr txBox="1"/>
              <p:nvPr/>
            </p:nvSpPr>
            <p:spPr>
              <a:xfrm>
                <a:off x="1008965" y="4488694"/>
                <a:ext cx="7086600" cy="222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 average voltage,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𝑡𝑑𝑡</m:t>
                        </m:r>
                      </m:e>
                    </m:nary>
                  </m:oMath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f>
                        <m:fPr>
                          <m:type m:val="noBar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[since,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the dc voltage for halfwave rectifier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=0.318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D5D54B-1B3B-4304-A93C-F93663550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65" y="4488694"/>
                <a:ext cx="7086600" cy="2223044"/>
              </a:xfrm>
              <a:prstGeom prst="rect">
                <a:avLst/>
              </a:prstGeom>
              <a:blipFill>
                <a:blip r:embed="rId6"/>
                <a:stretch>
                  <a:fillRect l="-775" t="-22192" b="-3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8802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830303" y="930517"/>
            <a:ext cx="7709572" cy="166019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3937" rIns="0" bIns="0" rtlCol="0">
            <a:spAutoFit/>
          </a:bodyPr>
          <a:lstStyle/>
          <a:p>
            <a:pPr marL="435233" indent="-342900" algn="just">
              <a:spcBef>
                <a:spcPts val="346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simplified diode model is employed.</a:t>
            </a:r>
          </a:p>
          <a:p>
            <a:pPr marL="435233" indent="-342900" algn="just">
              <a:spcBef>
                <a:spcPts val="346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sz="2000" spc="-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supplied is more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000" spc="-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0.7V 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below</a:t>
            </a:r>
          </a:p>
          <a:p>
            <a:pPr marL="435233" indent="-342900" algn="just">
              <a:spcBef>
                <a:spcPts val="346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peak value of output is reduced, hence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dc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lang="en-US" sz="2000" spc="-6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80978" y="5161724"/>
            <a:ext cx="2782043" cy="646884"/>
          </a:xfrm>
          <a:prstGeom prst="rect">
            <a:avLst/>
          </a:prstGeom>
        </p:spPr>
        <p:txBody>
          <a:bodyPr vert="horz" wrap="square" lIns="0" tIns="151551" rIns="0" bIns="0" rtlCol="0">
            <a:spAutoFit/>
          </a:bodyPr>
          <a:lstStyle/>
          <a:p>
            <a:pPr marL="39480">
              <a:spcBef>
                <a:spcPts val="1223"/>
              </a:spcBef>
            </a:pPr>
            <a:r>
              <a:rPr sz="2457" i="1" spc="20" dirty="0">
                <a:latin typeface="Times New Roman"/>
                <a:cs typeface="Times New Roman"/>
              </a:rPr>
              <a:t>V</a:t>
            </a:r>
            <a:r>
              <a:rPr sz="2407" i="1" spc="22" baseline="-20833" dirty="0">
                <a:latin typeface="Times New Roman"/>
                <a:cs typeface="Times New Roman"/>
              </a:rPr>
              <a:t>dc</a:t>
            </a:r>
            <a:r>
              <a:rPr sz="2407" i="1" baseline="-20833" dirty="0">
                <a:latin typeface="Times New Roman"/>
                <a:cs typeface="Times New Roman"/>
              </a:rPr>
              <a:t> </a:t>
            </a:r>
            <a:r>
              <a:rPr sz="2407" i="1" spc="285" baseline="-20833" dirty="0">
                <a:latin typeface="Times New Roman"/>
                <a:cs typeface="Times New Roman"/>
              </a:rPr>
              <a:t> </a:t>
            </a:r>
            <a:r>
              <a:rPr sz="2457" spc="-5" dirty="0">
                <a:latin typeface="Symbol"/>
                <a:cs typeface="Symbol"/>
              </a:rPr>
              <a:t></a:t>
            </a:r>
            <a:r>
              <a:rPr sz="2457" spc="30" dirty="0">
                <a:latin typeface="Times New Roman"/>
                <a:cs typeface="Times New Roman"/>
              </a:rPr>
              <a:t> </a:t>
            </a:r>
            <a:r>
              <a:rPr sz="2457" spc="-10" dirty="0">
                <a:latin typeface="Times New Roman"/>
                <a:cs typeface="Times New Roman"/>
              </a:rPr>
              <a:t>0</a:t>
            </a:r>
            <a:r>
              <a:rPr sz="2457" spc="-5" dirty="0">
                <a:latin typeface="Times New Roman"/>
                <a:cs typeface="Times New Roman"/>
              </a:rPr>
              <a:t>.31</a:t>
            </a:r>
            <a:r>
              <a:rPr sz="2457" spc="-55" dirty="0">
                <a:latin typeface="Times New Roman"/>
                <a:cs typeface="Times New Roman"/>
              </a:rPr>
              <a:t>8</a:t>
            </a:r>
            <a:r>
              <a:rPr sz="3209" spc="-536" dirty="0">
                <a:latin typeface="Symbol"/>
                <a:cs typeface="Symbol"/>
              </a:rPr>
              <a:t></a:t>
            </a:r>
            <a:r>
              <a:rPr sz="2457" i="1" spc="20" dirty="0">
                <a:latin typeface="Times New Roman"/>
                <a:cs typeface="Times New Roman"/>
              </a:rPr>
              <a:t>V</a:t>
            </a:r>
            <a:r>
              <a:rPr sz="2407" i="1" spc="30" baseline="-20833" dirty="0">
                <a:latin typeface="Times New Roman"/>
                <a:cs typeface="Times New Roman"/>
              </a:rPr>
              <a:t>m</a:t>
            </a:r>
            <a:r>
              <a:rPr sz="2407" i="1" baseline="-20833" dirty="0">
                <a:latin typeface="Times New Roman"/>
                <a:cs typeface="Times New Roman"/>
              </a:rPr>
              <a:t> </a:t>
            </a:r>
            <a:r>
              <a:rPr sz="2407" i="1" spc="30" baseline="-20833" dirty="0">
                <a:latin typeface="Times New Roman"/>
                <a:cs typeface="Times New Roman"/>
              </a:rPr>
              <a:t> </a:t>
            </a:r>
            <a:r>
              <a:rPr sz="2457" spc="-5" dirty="0">
                <a:latin typeface="Symbol"/>
                <a:cs typeface="Symbol"/>
              </a:rPr>
              <a:t></a:t>
            </a:r>
            <a:r>
              <a:rPr sz="2457" spc="-351" dirty="0">
                <a:latin typeface="Times New Roman"/>
                <a:cs typeface="Times New Roman"/>
              </a:rPr>
              <a:t> </a:t>
            </a:r>
            <a:r>
              <a:rPr sz="2457" i="1" spc="70" dirty="0">
                <a:latin typeface="Times New Roman"/>
                <a:cs typeface="Times New Roman"/>
              </a:rPr>
              <a:t>V</a:t>
            </a:r>
            <a:r>
              <a:rPr sz="2407" i="1" spc="30" baseline="-20833" dirty="0">
                <a:latin typeface="Times New Roman"/>
                <a:cs typeface="Times New Roman"/>
              </a:rPr>
              <a:t>K</a:t>
            </a:r>
            <a:r>
              <a:rPr sz="2407" i="1" baseline="-20833" dirty="0">
                <a:latin typeface="Times New Roman"/>
                <a:cs typeface="Times New Roman"/>
              </a:rPr>
              <a:t> </a:t>
            </a:r>
            <a:r>
              <a:rPr sz="2407" i="1" spc="-301" baseline="-20833" dirty="0">
                <a:latin typeface="Times New Roman"/>
                <a:cs typeface="Times New Roman"/>
              </a:rPr>
              <a:t> </a:t>
            </a:r>
            <a:r>
              <a:rPr sz="3209" spc="-266" dirty="0">
                <a:latin typeface="Symbol"/>
                <a:cs typeface="Symbol"/>
              </a:rPr>
              <a:t></a:t>
            </a:r>
            <a:endParaRPr sz="3209" dirty="0">
              <a:latin typeface="Symbol"/>
              <a:cs typeface="Symbo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F12E7E7D-C0DF-4635-9DBE-36F597445AF1}"/>
              </a:ext>
            </a:extLst>
          </p:cNvPr>
          <p:cNvSpPr txBox="1">
            <a:spLocks/>
          </p:cNvSpPr>
          <p:nvPr/>
        </p:nvSpPr>
        <p:spPr>
          <a:xfrm>
            <a:off x="2056189" y="304877"/>
            <a:ext cx="5257800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36">
              <a:spcBef>
                <a:spcPts val="100"/>
              </a:spcBef>
            </a:pPr>
            <a:r>
              <a:rPr lang="en-US" sz="3600" kern="0" spc="-5" dirty="0">
                <a:solidFill>
                  <a:srgbClr val="FFC000"/>
                </a:solidFill>
              </a:rPr>
              <a:t>Effect of Using a Real Diode</a:t>
            </a:r>
            <a:endParaRPr lang="en-US" sz="3600" kern="0" dirty="0">
              <a:solidFill>
                <a:srgbClr val="FFC000"/>
              </a:solidFill>
            </a:endParaRPr>
          </a:p>
        </p:txBody>
      </p:sp>
      <p:pic>
        <p:nvPicPr>
          <p:cNvPr id="20" name="Picture 4" descr="se04F21">
            <a:extLst>
              <a:ext uri="{FF2B5EF4-FFF2-40B4-BE49-F238E27FC236}">
                <a16:creationId xmlns:a16="http://schemas.microsoft.com/office/drawing/2014/main" id="{5202FC92-15EC-4AB3-B1F0-CE2E5668D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1561" r="3848" b="5467"/>
          <a:stretch/>
        </p:blipFill>
        <p:spPr bwMode="auto">
          <a:xfrm>
            <a:off x="4109915" y="2531927"/>
            <a:ext cx="4712702" cy="239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 descr="se04F21">
            <a:extLst>
              <a:ext uri="{FF2B5EF4-FFF2-40B4-BE49-F238E27FC236}">
                <a16:creationId xmlns:a16="http://schemas.microsoft.com/office/drawing/2014/main" id="{97CD2679-9EF7-44A5-A2AE-DCADBF9FC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8" r="63735" b="63083"/>
          <a:stretch/>
        </p:blipFill>
        <p:spPr bwMode="auto">
          <a:xfrm>
            <a:off x="425952" y="2590710"/>
            <a:ext cx="3683963" cy="257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57300" y="763486"/>
            <a:ext cx="7871098" cy="1551742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38207" algn="just">
              <a:spcBef>
                <a:spcPts val="100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</a:p>
          <a:p>
            <a:pPr marL="380470" marR="30565" indent="-342900" algn="just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17752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Sketch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baseline="-20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000" spc="248" baseline="-2020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determine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sz="2000" spc="-5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ideal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</a:p>
          <a:p>
            <a:pPr marL="380470" indent="-342900" algn="just">
              <a:spcBef>
                <a:spcPts val="15"/>
              </a:spcBef>
              <a:buFont typeface="Arial" panose="020B0604020202020204" pitchFamily="34" charset="0"/>
              <a:buChar char="•"/>
              <a:tabLst>
                <a:tab pos="324757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0470" indent="-342900" algn="just">
              <a:spcBef>
                <a:spcPts val="15"/>
              </a:spcBef>
              <a:buFont typeface="Arial" panose="020B0604020202020204" pitchFamily="34" charset="0"/>
              <a:buChar char="•"/>
              <a:tabLst>
                <a:tab pos="324757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spc="-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6621" y="1539357"/>
            <a:ext cx="4724400" cy="1835172"/>
          </a:xfrm>
          <a:prstGeom prst="rect">
            <a:avLst/>
          </a:prstGeom>
        </p:spPr>
      </p:pic>
      <p:sp>
        <p:nvSpPr>
          <p:cNvPr id="12" name="object 7">
            <a:extLst>
              <a:ext uri="{FF2B5EF4-FFF2-40B4-BE49-F238E27FC236}">
                <a16:creationId xmlns:a16="http://schemas.microsoft.com/office/drawing/2014/main" id="{09920949-F3FC-4E38-AEC4-1382EB928974}"/>
              </a:ext>
            </a:extLst>
          </p:cNvPr>
          <p:cNvSpPr txBox="1">
            <a:spLocks/>
          </p:cNvSpPr>
          <p:nvPr/>
        </p:nvSpPr>
        <p:spPr>
          <a:xfrm>
            <a:off x="2292939" y="96856"/>
            <a:ext cx="4784299" cy="56685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36">
              <a:spcBef>
                <a:spcPts val="100"/>
              </a:spcBef>
            </a:pPr>
            <a:r>
              <a:rPr lang="en-US" sz="3600" kern="0" spc="-5" dirty="0">
                <a:solidFill>
                  <a:srgbClr val="FFC000"/>
                </a:solidFill>
              </a:rPr>
              <a:t>Half-Wave Rectification</a:t>
            </a:r>
            <a:endParaRPr lang="en-US" sz="3600" kern="0" dirty="0">
              <a:solidFill>
                <a:srgbClr val="FFC000"/>
              </a:solidFill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C34F7756-FB70-4084-908C-5CFB56C2B8ED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942" y="4269153"/>
            <a:ext cx="8402291" cy="25888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5609F9-53D5-4F6D-8506-04974A9A8FF2}"/>
              </a:ext>
            </a:extLst>
          </p:cNvPr>
          <p:cNvSpPr txBox="1"/>
          <p:nvPr/>
        </p:nvSpPr>
        <p:spPr>
          <a:xfrm>
            <a:off x="483942" y="4344514"/>
            <a:ext cx="58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FB3D0DB3-158D-49AC-A43E-3A89DE94B167}"/>
              </a:ext>
            </a:extLst>
          </p:cNvPr>
          <p:cNvSpPr txBox="1"/>
          <p:nvPr/>
        </p:nvSpPr>
        <p:spPr>
          <a:xfrm>
            <a:off x="811466" y="2416463"/>
            <a:ext cx="3132221" cy="1580205"/>
          </a:xfrm>
          <a:prstGeom prst="rect">
            <a:avLst/>
          </a:prstGeom>
        </p:spPr>
        <p:txBody>
          <a:bodyPr vert="horz" wrap="square" lIns="0" tIns="101883" rIns="0" bIns="0" rtlCol="0">
            <a:spAutoFit/>
          </a:bodyPr>
          <a:lstStyle/>
          <a:p>
            <a:pPr lvl="1"/>
            <a:r>
              <a:rPr lang="en-US" sz="1805" spc="-5" dirty="0">
                <a:latin typeface="Verdana"/>
                <a:cs typeface="Verdana"/>
              </a:rPr>
              <a:t>Ideal diode</a:t>
            </a:r>
            <a:r>
              <a:rPr lang="en-US" sz="1805" dirty="0">
                <a:latin typeface="Verdana"/>
                <a:cs typeface="Verdana"/>
              </a:rPr>
              <a:t> </a:t>
            </a:r>
            <a:r>
              <a:rPr lang="en-US" sz="1805" spc="-5" dirty="0">
                <a:latin typeface="Verdana"/>
                <a:cs typeface="Verdana"/>
              </a:rPr>
              <a:t>circuit</a:t>
            </a:r>
            <a:r>
              <a:rPr lang="en-US" sz="2400" spc="-5" dirty="0">
                <a:latin typeface="Verdana"/>
                <a:cs typeface="Verdana"/>
              </a:rPr>
              <a:t>:</a:t>
            </a:r>
            <a:endParaRPr lang="en-US" sz="2400" dirty="0">
              <a:latin typeface="Verdana"/>
              <a:cs typeface="Verdana"/>
            </a:endParaRPr>
          </a:p>
          <a:p>
            <a:pPr lvl="1">
              <a:tabLst>
                <a:tab pos="1232802" algn="l"/>
              </a:tabLst>
            </a:pPr>
            <a:r>
              <a:rPr lang="en-US" sz="2400" i="1" spc="25" dirty="0">
                <a:latin typeface="Times New Roman"/>
                <a:cs typeface="Times New Roman"/>
              </a:rPr>
              <a:t>V</a:t>
            </a:r>
            <a:r>
              <a:rPr lang="en-US" sz="2400" i="1" spc="22" baseline="-21604" dirty="0">
                <a:latin typeface="Times New Roman"/>
                <a:cs typeface="Times New Roman"/>
              </a:rPr>
              <a:t>dc</a:t>
            </a:r>
            <a:r>
              <a:rPr lang="en-US" sz="2400" dirty="0">
                <a:latin typeface="Symbol"/>
                <a:cs typeface="Symbol"/>
              </a:rPr>
              <a:t>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.31</a:t>
            </a:r>
            <a:r>
              <a:rPr lang="en-US" sz="2400" spc="-60" dirty="0">
                <a:latin typeface="Times New Roman"/>
                <a:cs typeface="Times New Roman"/>
              </a:rPr>
              <a:t>8</a:t>
            </a:r>
            <a:r>
              <a:rPr lang="en-US" sz="2400" spc="-602" dirty="0">
                <a:latin typeface="Symbol"/>
                <a:cs typeface="Symbol"/>
              </a:rPr>
              <a:t></a:t>
            </a:r>
            <a:r>
              <a:rPr lang="en-US" sz="2400" i="1" spc="20" dirty="0">
                <a:latin typeface="Times New Roman"/>
                <a:cs typeface="Times New Roman"/>
              </a:rPr>
              <a:t>V</a:t>
            </a:r>
            <a:r>
              <a:rPr lang="en-US" sz="2400" i="1" spc="30" baseline="-21604" dirty="0">
                <a:latin typeface="Times New Roman"/>
                <a:cs typeface="Times New Roman"/>
              </a:rPr>
              <a:t>m</a:t>
            </a:r>
            <a:r>
              <a:rPr lang="en-US" sz="2400" spc="-301" dirty="0">
                <a:latin typeface="Symbol"/>
                <a:cs typeface="Symbol"/>
              </a:rPr>
              <a:t></a:t>
            </a:r>
            <a:r>
              <a:rPr lang="en-US" sz="2400" spc="-406" dirty="0">
                <a:latin typeface="Times New Roman"/>
                <a:cs typeface="Times New Roman"/>
              </a:rPr>
              <a:t> </a:t>
            </a:r>
          </a:p>
          <a:p>
            <a:pPr lvl="1">
              <a:tabLst>
                <a:tab pos="1232802" algn="l"/>
              </a:tabLst>
            </a:pPr>
            <a:r>
              <a:rPr lang="en-US" sz="2400" dirty="0">
                <a:latin typeface="Symbol"/>
                <a:cs typeface="Symbol"/>
              </a:rPr>
              <a:t>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Symbol"/>
                <a:cs typeface="Symbol"/>
              </a:rPr>
              <a:t></a:t>
            </a:r>
            <a:r>
              <a:rPr lang="en-US" sz="2400" spc="-5" dirty="0">
                <a:latin typeface="Times New Roman"/>
                <a:cs typeface="Times New Roman"/>
              </a:rPr>
              <a:t>0.</a:t>
            </a:r>
            <a:r>
              <a:rPr lang="en-US" sz="2400" dirty="0">
                <a:latin typeface="Times New Roman"/>
                <a:cs typeface="Times New Roman"/>
              </a:rPr>
              <a:t>31</a:t>
            </a:r>
            <a:r>
              <a:rPr lang="en-US" sz="2400" spc="-60" dirty="0">
                <a:latin typeface="Times New Roman"/>
                <a:cs typeface="Times New Roman"/>
              </a:rPr>
              <a:t>8</a:t>
            </a:r>
            <a:r>
              <a:rPr lang="en-US" sz="2400" spc="-346" dirty="0">
                <a:latin typeface="Symbol"/>
                <a:cs typeface="Symbol"/>
              </a:rPr>
              <a:t></a:t>
            </a:r>
            <a:r>
              <a:rPr lang="en-US" sz="2400" dirty="0">
                <a:latin typeface="Times New Roman"/>
                <a:cs typeface="Times New Roman"/>
              </a:rPr>
              <a:t>2</a:t>
            </a:r>
            <a:r>
              <a:rPr lang="en-US" sz="2400" spc="-226" dirty="0">
                <a:latin typeface="Times New Roman"/>
                <a:cs typeface="Times New Roman"/>
              </a:rPr>
              <a:t>0</a:t>
            </a:r>
            <a:r>
              <a:rPr lang="en-US" sz="2400" i="1" dirty="0">
                <a:latin typeface="Times New Roman"/>
                <a:cs typeface="Times New Roman"/>
              </a:rPr>
              <a:t>V</a:t>
            </a:r>
            <a:r>
              <a:rPr lang="en-US" sz="2400" i="1" spc="-186" dirty="0">
                <a:latin typeface="Times New Roman"/>
                <a:cs typeface="Times New Roman"/>
              </a:rPr>
              <a:t> </a:t>
            </a:r>
            <a:r>
              <a:rPr lang="en-US" sz="2400" spc="-301" dirty="0">
                <a:latin typeface="Symbol"/>
                <a:cs typeface="Symbol"/>
              </a:rPr>
              <a:t></a:t>
            </a:r>
            <a:r>
              <a:rPr lang="en-US" sz="2400" spc="-401" dirty="0">
                <a:latin typeface="Times New Roman"/>
                <a:cs typeface="Times New Roman"/>
              </a:rPr>
              <a:t> </a:t>
            </a:r>
          </a:p>
          <a:p>
            <a:pPr lvl="1">
              <a:tabLst>
                <a:tab pos="1232802" algn="l"/>
              </a:tabLst>
            </a:pPr>
            <a:r>
              <a:rPr lang="en-US" sz="2400" dirty="0">
                <a:latin typeface="Symbol"/>
                <a:cs typeface="Symbol"/>
              </a:rPr>
              <a:t></a:t>
            </a:r>
            <a:r>
              <a:rPr lang="en-US" sz="2400" spc="25" dirty="0">
                <a:latin typeface="Times New Roman"/>
                <a:cs typeface="Times New Roman"/>
              </a:rPr>
              <a:t> </a:t>
            </a:r>
            <a:r>
              <a:rPr lang="en-US" sz="2400" spc="-15" dirty="0">
                <a:latin typeface="Symbol"/>
                <a:cs typeface="Symbol"/>
              </a:rPr>
              <a:t></a:t>
            </a:r>
            <a:r>
              <a:rPr lang="en-US" sz="2400" spc="-5" dirty="0">
                <a:latin typeface="Times New Roman"/>
                <a:cs typeface="Times New Roman"/>
              </a:rPr>
              <a:t>6</a:t>
            </a:r>
            <a:r>
              <a:rPr lang="en-US" sz="2400" dirty="0">
                <a:latin typeface="Times New Roman"/>
                <a:cs typeface="Times New Roman"/>
              </a:rPr>
              <a:t>.3</a:t>
            </a:r>
            <a:r>
              <a:rPr lang="en-US" sz="2400" spc="-230" dirty="0">
                <a:latin typeface="Times New Roman"/>
                <a:cs typeface="Times New Roman"/>
              </a:rPr>
              <a:t>6</a:t>
            </a:r>
            <a:r>
              <a:rPr lang="en-US" sz="2400" i="1" dirty="0">
                <a:latin typeface="Times New Roman"/>
                <a:cs typeface="Times New Roman"/>
              </a:rPr>
              <a:t>V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8C683-FFA4-48FF-BEED-4BA95A9B9484}"/>
              </a:ext>
            </a:extLst>
          </p:cNvPr>
          <p:cNvSpPr txBox="1"/>
          <p:nvPr/>
        </p:nvSpPr>
        <p:spPr>
          <a:xfrm>
            <a:off x="3048000" y="480056"/>
            <a:ext cx="1524000" cy="959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55F1C-4E8A-4614-9F9B-F4B2E1E89A38}"/>
              </a:ext>
            </a:extLst>
          </p:cNvPr>
          <p:cNvSpPr txBox="1"/>
          <p:nvPr/>
        </p:nvSpPr>
        <p:spPr>
          <a:xfrm>
            <a:off x="372979" y="2290880"/>
            <a:ext cx="115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207">
              <a:spcBef>
                <a:spcPts val="978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7800" y="431034"/>
            <a:ext cx="3980501" cy="25689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3629" y="431034"/>
            <a:ext cx="417084" cy="331120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12736">
              <a:spcBef>
                <a:spcPts val="95"/>
              </a:spcBef>
            </a:pPr>
            <a:r>
              <a:rPr sz="2006" spc="-5" dirty="0">
                <a:latin typeface="Verdana"/>
                <a:cs typeface="Verdana"/>
              </a:rPr>
              <a:t>(b)</a:t>
            </a:r>
            <a:endParaRPr sz="2006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48457" y="3093929"/>
            <a:ext cx="6277267" cy="485218"/>
          </a:xfrm>
          <a:prstGeom prst="rect">
            <a:avLst/>
          </a:prstGeom>
        </p:spPr>
        <p:txBody>
          <a:bodyPr vert="horz" wrap="square" lIns="0" tIns="13372" rIns="0" bIns="0" rtlCol="0">
            <a:spAutoFit/>
          </a:bodyPr>
          <a:lstStyle/>
          <a:p>
            <a:pPr marL="25471">
              <a:spcBef>
                <a:spcPts val="105"/>
              </a:spcBef>
            </a:pPr>
            <a:r>
              <a:rPr sz="2256" i="1" spc="15" dirty="0">
                <a:latin typeface="Times New Roman"/>
                <a:cs typeface="Times New Roman"/>
              </a:rPr>
              <a:t>V</a:t>
            </a:r>
            <a:r>
              <a:rPr sz="2256" i="1" spc="22" baseline="-20370" dirty="0">
                <a:latin typeface="Times New Roman"/>
                <a:cs typeface="Times New Roman"/>
              </a:rPr>
              <a:t>dc </a:t>
            </a:r>
            <a:r>
              <a:rPr sz="2256" i="1" spc="241" baseline="-20370" dirty="0">
                <a:latin typeface="Times New Roman"/>
                <a:cs typeface="Times New Roman"/>
              </a:rPr>
              <a:t> </a:t>
            </a:r>
            <a:r>
              <a:rPr sz="2256" spc="10" dirty="0">
                <a:latin typeface="Symbol"/>
                <a:cs typeface="Symbol"/>
              </a:rPr>
              <a:t></a:t>
            </a:r>
            <a:r>
              <a:rPr sz="2256" spc="35" dirty="0">
                <a:latin typeface="Times New Roman"/>
                <a:cs typeface="Times New Roman"/>
              </a:rPr>
              <a:t> </a:t>
            </a:r>
            <a:r>
              <a:rPr sz="2256" spc="-60" dirty="0">
                <a:latin typeface="Times New Roman"/>
                <a:cs typeface="Times New Roman"/>
              </a:rPr>
              <a:t>0.318</a:t>
            </a:r>
            <a:r>
              <a:rPr sz="3008" spc="-60" dirty="0">
                <a:latin typeface="Symbol"/>
                <a:cs typeface="Symbol"/>
              </a:rPr>
              <a:t></a:t>
            </a:r>
            <a:r>
              <a:rPr sz="2256" i="1" spc="-60" dirty="0">
                <a:latin typeface="Times New Roman"/>
                <a:cs typeface="Times New Roman"/>
              </a:rPr>
              <a:t>V</a:t>
            </a:r>
            <a:r>
              <a:rPr sz="2256" i="1" spc="-89" baseline="-20370" dirty="0">
                <a:latin typeface="Times New Roman"/>
                <a:cs typeface="Times New Roman"/>
              </a:rPr>
              <a:t>m</a:t>
            </a:r>
            <a:r>
              <a:rPr sz="2256" i="1" spc="587" baseline="-20370" dirty="0">
                <a:latin typeface="Times New Roman"/>
                <a:cs typeface="Times New Roman"/>
              </a:rPr>
              <a:t> </a:t>
            </a:r>
            <a:r>
              <a:rPr sz="2256" spc="10" dirty="0">
                <a:latin typeface="Symbol"/>
                <a:cs typeface="Symbol"/>
              </a:rPr>
              <a:t></a:t>
            </a:r>
            <a:r>
              <a:rPr sz="2256" spc="-321" dirty="0">
                <a:latin typeface="Times New Roman"/>
                <a:cs typeface="Times New Roman"/>
              </a:rPr>
              <a:t> </a:t>
            </a:r>
            <a:r>
              <a:rPr sz="2256" i="1" spc="45" dirty="0">
                <a:latin typeface="Times New Roman"/>
                <a:cs typeface="Times New Roman"/>
              </a:rPr>
              <a:t>V</a:t>
            </a:r>
            <a:r>
              <a:rPr sz="2256" i="1" spc="67" baseline="-20370" dirty="0">
                <a:latin typeface="Times New Roman"/>
                <a:cs typeface="Times New Roman"/>
              </a:rPr>
              <a:t>K</a:t>
            </a:r>
            <a:r>
              <a:rPr sz="2256" i="1" spc="285" baseline="-20370" dirty="0">
                <a:latin typeface="Times New Roman"/>
                <a:cs typeface="Times New Roman"/>
              </a:rPr>
              <a:t> </a:t>
            </a:r>
            <a:r>
              <a:rPr sz="3008" spc="-255" dirty="0">
                <a:latin typeface="Symbol"/>
                <a:cs typeface="Symbol"/>
              </a:rPr>
              <a:t></a:t>
            </a:r>
            <a:r>
              <a:rPr sz="3008" spc="-341" dirty="0">
                <a:latin typeface="Times New Roman"/>
                <a:cs typeface="Times New Roman"/>
              </a:rPr>
              <a:t> </a:t>
            </a:r>
            <a:r>
              <a:rPr sz="2256" spc="10" dirty="0">
                <a:latin typeface="Symbol"/>
                <a:cs typeface="Symbol"/>
              </a:rPr>
              <a:t></a:t>
            </a:r>
            <a:r>
              <a:rPr sz="2256" spc="35" dirty="0">
                <a:latin typeface="Times New Roman"/>
                <a:cs typeface="Times New Roman"/>
              </a:rPr>
              <a:t> </a:t>
            </a:r>
            <a:r>
              <a:rPr sz="2256" spc="-45" dirty="0">
                <a:latin typeface="Symbol"/>
                <a:cs typeface="Symbol"/>
              </a:rPr>
              <a:t></a:t>
            </a:r>
            <a:r>
              <a:rPr sz="2256" spc="-45" dirty="0">
                <a:latin typeface="Times New Roman"/>
                <a:cs typeface="Times New Roman"/>
              </a:rPr>
              <a:t>0.318</a:t>
            </a:r>
            <a:r>
              <a:rPr sz="3008" spc="-45" dirty="0">
                <a:latin typeface="Symbol"/>
                <a:cs typeface="Symbol"/>
              </a:rPr>
              <a:t></a:t>
            </a:r>
            <a:r>
              <a:rPr sz="2256" spc="-45" dirty="0">
                <a:latin typeface="Times New Roman"/>
                <a:cs typeface="Times New Roman"/>
              </a:rPr>
              <a:t>20</a:t>
            </a:r>
            <a:r>
              <a:rPr sz="2256" i="1" spc="-45" dirty="0">
                <a:latin typeface="Times New Roman"/>
                <a:cs typeface="Times New Roman"/>
              </a:rPr>
              <a:t>V</a:t>
            </a:r>
            <a:r>
              <a:rPr sz="2256" i="1" spc="216" dirty="0">
                <a:latin typeface="Times New Roman"/>
                <a:cs typeface="Times New Roman"/>
              </a:rPr>
              <a:t> </a:t>
            </a:r>
            <a:r>
              <a:rPr sz="2256" spc="10" dirty="0">
                <a:latin typeface="Symbol"/>
                <a:cs typeface="Symbol"/>
              </a:rPr>
              <a:t></a:t>
            </a:r>
            <a:r>
              <a:rPr sz="2256" spc="-145" dirty="0">
                <a:latin typeface="Times New Roman"/>
                <a:cs typeface="Times New Roman"/>
              </a:rPr>
              <a:t> </a:t>
            </a:r>
            <a:r>
              <a:rPr sz="2256" spc="-30" dirty="0">
                <a:latin typeface="Times New Roman"/>
                <a:cs typeface="Times New Roman"/>
              </a:rPr>
              <a:t>0.7</a:t>
            </a:r>
            <a:r>
              <a:rPr sz="2256" i="1" spc="-30" dirty="0">
                <a:latin typeface="Times New Roman"/>
                <a:cs typeface="Times New Roman"/>
              </a:rPr>
              <a:t>V</a:t>
            </a:r>
            <a:r>
              <a:rPr sz="2256" i="1" spc="-145" dirty="0">
                <a:latin typeface="Times New Roman"/>
                <a:cs typeface="Times New Roman"/>
              </a:rPr>
              <a:t> </a:t>
            </a:r>
            <a:r>
              <a:rPr sz="3008" spc="-255" dirty="0">
                <a:latin typeface="Symbol"/>
                <a:cs typeface="Symbol"/>
              </a:rPr>
              <a:t></a:t>
            </a:r>
            <a:r>
              <a:rPr sz="3008" spc="-341" dirty="0">
                <a:latin typeface="Times New Roman"/>
                <a:cs typeface="Times New Roman"/>
              </a:rPr>
              <a:t> </a:t>
            </a:r>
            <a:r>
              <a:rPr sz="2256" spc="10" dirty="0">
                <a:latin typeface="Symbol"/>
                <a:cs typeface="Symbol"/>
              </a:rPr>
              <a:t></a:t>
            </a:r>
            <a:r>
              <a:rPr sz="2256" spc="40" dirty="0">
                <a:latin typeface="Times New Roman"/>
                <a:cs typeface="Times New Roman"/>
              </a:rPr>
              <a:t> </a:t>
            </a:r>
            <a:r>
              <a:rPr sz="2256" spc="-25" dirty="0">
                <a:latin typeface="Symbol"/>
                <a:cs typeface="Symbol"/>
              </a:rPr>
              <a:t></a:t>
            </a:r>
            <a:r>
              <a:rPr sz="2256" spc="-25" dirty="0">
                <a:latin typeface="Times New Roman"/>
                <a:cs typeface="Times New Roman"/>
              </a:rPr>
              <a:t>6.14</a:t>
            </a:r>
            <a:r>
              <a:rPr sz="2256" i="1" spc="-25" dirty="0">
                <a:latin typeface="Times New Roman"/>
                <a:cs typeface="Times New Roman"/>
              </a:rPr>
              <a:t>V</a:t>
            </a:r>
            <a:endParaRPr sz="2256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8942" y="4156938"/>
            <a:ext cx="5394705" cy="519602"/>
          </a:xfrm>
          <a:prstGeom prst="rect">
            <a:avLst/>
          </a:prstGeom>
        </p:spPr>
        <p:txBody>
          <a:bodyPr vert="horz" wrap="square" lIns="0" tIns="16556" rIns="0" bIns="0" rtlCol="0">
            <a:spAutoFit/>
          </a:bodyPr>
          <a:lstStyle/>
          <a:p>
            <a:pPr marL="38207">
              <a:spcBef>
                <a:spcPts val="130"/>
              </a:spcBef>
              <a:tabLst>
                <a:tab pos="557818" algn="l"/>
              </a:tabLst>
            </a:pPr>
            <a:r>
              <a:rPr sz="2457" i="1" spc="30" dirty="0">
                <a:latin typeface="Times New Roman"/>
                <a:cs typeface="Times New Roman"/>
              </a:rPr>
              <a:t>V</a:t>
            </a:r>
            <a:r>
              <a:rPr sz="2407" i="1" spc="22" baseline="-20833" dirty="0">
                <a:latin typeface="Times New Roman"/>
                <a:cs typeface="Times New Roman"/>
              </a:rPr>
              <a:t>dc</a:t>
            </a:r>
            <a:r>
              <a:rPr sz="2407" i="1" baseline="-20833" dirty="0">
                <a:latin typeface="Times New Roman"/>
                <a:cs typeface="Times New Roman"/>
              </a:rPr>
              <a:t>	</a:t>
            </a:r>
            <a:r>
              <a:rPr sz="2457" spc="-5" dirty="0">
                <a:latin typeface="Symbol"/>
                <a:cs typeface="Symbol"/>
              </a:rPr>
              <a:t></a:t>
            </a:r>
            <a:r>
              <a:rPr sz="2457" spc="40" dirty="0">
                <a:latin typeface="Times New Roman"/>
                <a:cs typeface="Times New Roman"/>
              </a:rPr>
              <a:t> </a:t>
            </a:r>
            <a:r>
              <a:rPr sz="2457" dirty="0">
                <a:latin typeface="Times New Roman"/>
                <a:cs typeface="Times New Roman"/>
              </a:rPr>
              <a:t>0</a:t>
            </a:r>
            <a:r>
              <a:rPr sz="2457" spc="-5" dirty="0">
                <a:latin typeface="Times New Roman"/>
                <a:cs typeface="Times New Roman"/>
              </a:rPr>
              <a:t>.31</a:t>
            </a:r>
            <a:r>
              <a:rPr sz="2457" spc="-35" dirty="0">
                <a:latin typeface="Times New Roman"/>
                <a:cs typeface="Times New Roman"/>
              </a:rPr>
              <a:t>8</a:t>
            </a:r>
            <a:r>
              <a:rPr sz="3209" spc="-531" dirty="0">
                <a:latin typeface="Symbol"/>
                <a:cs typeface="Symbol"/>
              </a:rPr>
              <a:t></a:t>
            </a:r>
            <a:r>
              <a:rPr sz="2457" i="1" spc="30" dirty="0">
                <a:latin typeface="Times New Roman"/>
                <a:cs typeface="Times New Roman"/>
              </a:rPr>
              <a:t>V</a:t>
            </a:r>
            <a:r>
              <a:rPr sz="2407" i="1" spc="30" baseline="-20833" dirty="0">
                <a:latin typeface="Times New Roman"/>
                <a:cs typeface="Times New Roman"/>
              </a:rPr>
              <a:t>m</a:t>
            </a:r>
            <a:r>
              <a:rPr sz="2407" i="1" spc="60" baseline="-20833" dirty="0">
                <a:latin typeface="Times New Roman"/>
                <a:cs typeface="Times New Roman"/>
              </a:rPr>
              <a:t> </a:t>
            </a:r>
            <a:r>
              <a:rPr sz="3209" spc="-261" dirty="0">
                <a:latin typeface="Symbol"/>
                <a:cs typeface="Symbol"/>
              </a:rPr>
              <a:t></a:t>
            </a:r>
            <a:r>
              <a:rPr sz="3209" spc="-351" dirty="0">
                <a:latin typeface="Times New Roman"/>
                <a:cs typeface="Times New Roman"/>
              </a:rPr>
              <a:t> </a:t>
            </a:r>
            <a:r>
              <a:rPr sz="2457" spc="-5" dirty="0">
                <a:latin typeface="Symbol"/>
                <a:cs typeface="Symbol"/>
              </a:rPr>
              <a:t></a:t>
            </a:r>
            <a:r>
              <a:rPr sz="2457" spc="35" dirty="0">
                <a:latin typeface="Times New Roman"/>
                <a:cs typeface="Times New Roman"/>
              </a:rPr>
              <a:t> </a:t>
            </a:r>
            <a:r>
              <a:rPr sz="2457" spc="-10" dirty="0">
                <a:latin typeface="Symbol"/>
                <a:cs typeface="Symbol"/>
              </a:rPr>
              <a:t></a:t>
            </a:r>
            <a:r>
              <a:rPr sz="2457" dirty="0">
                <a:latin typeface="Times New Roman"/>
                <a:cs typeface="Times New Roman"/>
              </a:rPr>
              <a:t>0</a:t>
            </a:r>
            <a:r>
              <a:rPr sz="2457" spc="-5" dirty="0">
                <a:latin typeface="Times New Roman"/>
                <a:cs typeface="Times New Roman"/>
              </a:rPr>
              <a:t>.31</a:t>
            </a:r>
            <a:r>
              <a:rPr sz="2457" spc="-35" dirty="0">
                <a:latin typeface="Times New Roman"/>
                <a:cs typeface="Times New Roman"/>
              </a:rPr>
              <a:t>8</a:t>
            </a:r>
            <a:r>
              <a:rPr sz="3209" spc="-301" dirty="0">
                <a:latin typeface="Symbol"/>
                <a:cs typeface="Symbol"/>
              </a:rPr>
              <a:t></a:t>
            </a:r>
            <a:r>
              <a:rPr sz="2457" spc="-5" dirty="0">
                <a:latin typeface="Times New Roman"/>
                <a:cs typeface="Times New Roman"/>
              </a:rPr>
              <a:t>20</a:t>
            </a:r>
            <a:r>
              <a:rPr sz="2457" spc="-186" dirty="0">
                <a:latin typeface="Times New Roman"/>
                <a:cs typeface="Times New Roman"/>
              </a:rPr>
              <a:t>0</a:t>
            </a:r>
            <a:r>
              <a:rPr sz="2457" i="1" spc="-5" dirty="0">
                <a:latin typeface="Times New Roman"/>
                <a:cs typeface="Times New Roman"/>
              </a:rPr>
              <a:t>V</a:t>
            </a:r>
            <a:r>
              <a:rPr sz="2457" i="1" spc="-155" dirty="0">
                <a:latin typeface="Times New Roman"/>
                <a:cs typeface="Times New Roman"/>
              </a:rPr>
              <a:t> </a:t>
            </a:r>
            <a:r>
              <a:rPr sz="3209" spc="-261" dirty="0">
                <a:latin typeface="Symbol"/>
                <a:cs typeface="Symbol"/>
              </a:rPr>
              <a:t></a:t>
            </a:r>
            <a:r>
              <a:rPr sz="3209" spc="-356" dirty="0">
                <a:latin typeface="Times New Roman"/>
                <a:cs typeface="Times New Roman"/>
              </a:rPr>
              <a:t> </a:t>
            </a:r>
            <a:r>
              <a:rPr sz="2457" spc="-5" dirty="0">
                <a:latin typeface="Symbol"/>
                <a:cs typeface="Symbol"/>
              </a:rPr>
              <a:t></a:t>
            </a:r>
            <a:r>
              <a:rPr sz="2457" spc="40" dirty="0">
                <a:latin typeface="Times New Roman"/>
                <a:cs typeface="Times New Roman"/>
              </a:rPr>
              <a:t> </a:t>
            </a:r>
            <a:r>
              <a:rPr sz="2457" spc="-5" dirty="0">
                <a:latin typeface="Symbol"/>
                <a:cs typeface="Symbol"/>
              </a:rPr>
              <a:t></a:t>
            </a:r>
            <a:r>
              <a:rPr sz="2457" spc="-5" dirty="0">
                <a:latin typeface="Times New Roman"/>
                <a:cs typeface="Times New Roman"/>
              </a:rPr>
              <a:t>6</a:t>
            </a:r>
            <a:r>
              <a:rPr sz="2457" spc="5" dirty="0">
                <a:latin typeface="Times New Roman"/>
                <a:cs typeface="Times New Roman"/>
              </a:rPr>
              <a:t>3</a:t>
            </a:r>
            <a:r>
              <a:rPr sz="2457" spc="-5" dirty="0">
                <a:latin typeface="Times New Roman"/>
                <a:cs typeface="Times New Roman"/>
              </a:rPr>
              <a:t>.</a:t>
            </a:r>
            <a:r>
              <a:rPr sz="2457" spc="-196" dirty="0">
                <a:latin typeface="Times New Roman"/>
                <a:cs typeface="Times New Roman"/>
              </a:rPr>
              <a:t>6</a:t>
            </a:r>
            <a:r>
              <a:rPr sz="2457" i="1" spc="-5" dirty="0">
                <a:latin typeface="Times New Roman"/>
                <a:cs typeface="Times New Roman"/>
              </a:rPr>
              <a:t>V</a:t>
            </a:r>
            <a:endParaRPr sz="2457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874" y="4301117"/>
            <a:ext cx="433010" cy="290628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1805" spc="-10" dirty="0">
                <a:latin typeface="Verdana"/>
                <a:cs typeface="Verdana"/>
              </a:rPr>
              <a:t>(</a:t>
            </a:r>
            <a:r>
              <a:rPr lang="en-US" sz="1805" spc="-10" dirty="0">
                <a:latin typeface="Verdana"/>
                <a:cs typeface="Verdana"/>
              </a:rPr>
              <a:t>C</a:t>
            </a:r>
            <a:r>
              <a:rPr sz="1805" spc="-10" dirty="0">
                <a:latin typeface="Verdana"/>
                <a:cs typeface="Verdana"/>
              </a:rPr>
              <a:t>)</a:t>
            </a:r>
            <a:endParaRPr sz="1805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0713" y="3721914"/>
            <a:ext cx="3262166" cy="300555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  <a:tabLst>
                <a:tab pos="731658" algn="l"/>
              </a:tabLst>
            </a:pPr>
            <a:r>
              <a:rPr sz="1805" dirty="0">
                <a:latin typeface="Verdana"/>
                <a:cs typeface="Verdana"/>
              </a:rPr>
              <a:t>Drop	about</a:t>
            </a:r>
            <a:r>
              <a:rPr sz="1805" spc="-25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0.22V</a:t>
            </a:r>
            <a:r>
              <a:rPr sz="1805" spc="-25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or</a:t>
            </a:r>
            <a:r>
              <a:rPr sz="1805" spc="-20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3.5</a:t>
            </a:r>
            <a:r>
              <a:rPr sz="1805" spc="-25" dirty="0">
                <a:latin typeface="Verdana"/>
                <a:cs typeface="Verdana"/>
              </a:rPr>
              <a:t> </a:t>
            </a:r>
            <a:r>
              <a:rPr sz="1805" spc="-5" dirty="0">
                <a:latin typeface="Verdana"/>
                <a:cs typeface="Verdana"/>
              </a:rPr>
              <a:t>%</a:t>
            </a:r>
            <a:endParaRPr sz="1805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4884" y="4854439"/>
            <a:ext cx="6241608" cy="1123260"/>
          </a:xfrm>
          <a:prstGeom prst="rect">
            <a:avLst/>
          </a:prstGeom>
        </p:spPr>
        <p:txBody>
          <a:bodyPr vert="horz" wrap="square" lIns="0" tIns="14645" rIns="0" bIns="0" rtlCol="0">
            <a:spAutoFit/>
          </a:bodyPr>
          <a:lstStyle/>
          <a:p>
            <a:pPr marL="38207">
              <a:spcBef>
                <a:spcPts val="114"/>
              </a:spcBef>
            </a:pPr>
            <a:r>
              <a:rPr sz="2206" i="1" spc="30" dirty="0">
                <a:latin typeface="Times New Roman"/>
                <a:cs typeface="Times New Roman"/>
              </a:rPr>
              <a:t>V</a:t>
            </a:r>
            <a:r>
              <a:rPr sz="2181" i="1" spc="15" baseline="-21072" dirty="0">
                <a:latin typeface="Times New Roman"/>
                <a:cs typeface="Times New Roman"/>
              </a:rPr>
              <a:t>dc</a:t>
            </a:r>
            <a:r>
              <a:rPr sz="2181" i="1" baseline="-21072" dirty="0">
                <a:latin typeface="Times New Roman"/>
                <a:cs typeface="Times New Roman"/>
              </a:rPr>
              <a:t>  </a:t>
            </a:r>
            <a:r>
              <a:rPr sz="2181" i="1" spc="-263" baseline="-21072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Symbol"/>
                <a:cs typeface="Symbol"/>
              </a:rPr>
              <a:t></a:t>
            </a:r>
            <a:r>
              <a:rPr sz="2206" spc="35" dirty="0">
                <a:latin typeface="Times New Roman"/>
                <a:cs typeface="Times New Roman"/>
              </a:rPr>
              <a:t> </a:t>
            </a:r>
            <a:r>
              <a:rPr sz="2206" spc="5" dirty="0">
                <a:latin typeface="Times New Roman"/>
                <a:cs typeface="Times New Roman"/>
              </a:rPr>
              <a:t>0.</a:t>
            </a:r>
            <a:r>
              <a:rPr sz="2206" dirty="0">
                <a:latin typeface="Times New Roman"/>
                <a:cs typeface="Times New Roman"/>
              </a:rPr>
              <a:t>31</a:t>
            </a:r>
            <a:r>
              <a:rPr sz="2206" spc="-25" dirty="0">
                <a:latin typeface="Times New Roman"/>
                <a:cs typeface="Times New Roman"/>
              </a:rPr>
              <a:t>8</a:t>
            </a:r>
            <a:r>
              <a:rPr sz="2908" spc="-485" dirty="0">
                <a:latin typeface="Symbol"/>
                <a:cs typeface="Symbol"/>
              </a:rPr>
              <a:t></a:t>
            </a:r>
            <a:r>
              <a:rPr sz="2206" i="1" spc="30" dirty="0">
                <a:latin typeface="Times New Roman"/>
                <a:cs typeface="Times New Roman"/>
              </a:rPr>
              <a:t>V</a:t>
            </a:r>
            <a:r>
              <a:rPr sz="2181" i="1" spc="22" baseline="-21072" dirty="0">
                <a:latin typeface="Times New Roman"/>
                <a:cs typeface="Times New Roman"/>
              </a:rPr>
              <a:t>m</a:t>
            </a:r>
            <a:r>
              <a:rPr sz="2181" i="1" baseline="-21072" dirty="0">
                <a:latin typeface="Times New Roman"/>
                <a:cs typeface="Times New Roman"/>
              </a:rPr>
              <a:t> </a:t>
            </a:r>
            <a:r>
              <a:rPr sz="2181" i="1" spc="44" baseline="-21072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Symbol"/>
                <a:cs typeface="Symbol"/>
              </a:rPr>
              <a:t></a:t>
            </a:r>
            <a:r>
              <a:rPr sz="2206" spc="-311" dirty="0">
                <a:latin typeface="Times New Roman"/>
                <a:cs typeface="Times New Roman"/>
              </a:rPr>
              <a:t> </a:t>
            </a:r>
            <a:r>
              <a:rPr sz="2206" i="1" spc="75" dirty="0">
                <a:latin typeface="Times New Roman"/>
                <a:cs typeface="Times New Roman"/>
              </a:rPr>
              <a:t>V</a:t>
            </a:r>
            <a:r>
              <a:rPr sz="2181" i="1" spc="15" baseline="-21072" dirty="0">
                <a:latin typeface="Times New Roman"/>
                <a:cs typeface="Times New Roman"/>
              </a:rPr>
              <a:t>K</a:t>
            </a:r>
            <a:r>
              <a:rPr sz="2181" i="1" baseline="-21072" dirty="0">
                <a:latin typeface="Times New Roman"/>
                <a:cs typeface="Times New Roman"/>
              </a:rPr>
              <a:t> </a:t>
            </a:r>
            <a:r>
              <a:rPr sz="2181" i="1" spc="-248" baseline="-21072" dirty="0">
                <a:latin typeface="Times New Roman"/>
                <a:cs typeface="Times New Roman"/>
              </a:rPr>
              <a:t> </a:t>
            </a:r>
            <a:r>
              <a:rPr sz="2908" spc="-241" dirty="0">
                <a:latin typeface="Symbol"/>
                <a:cs typeface="Symbol"/>
              </a:rPr>
              <a:t></a:t>
            </a:r>
            <a:r>
              <a:rPr sz="2908" spc="-331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Symbol"/>
                <a:cs typeface="Symbol"/>
              </a:rPr>
              <a:t></a:t>
            </a:r>
            <a:r>
              <a:rPr sz="2206" spc="40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Symbol"/>
                <a:cs typeface="Symbol"/>
              </a:rPr>
              <a:t></a:t>
            </a:r>
            <a:r>
              <a:rPr sz="2206" spc="5" dirty="0">
                <a:latin typeface="Times New Roman"/>
                <a:cs typeface="Times New Roman"/>
              </a:rPr>
              <a:t>0.</a:t>
            </a:r>
            <a:r>
              <a:rPr sz="2206" dirty="0">
                <a:latin typeface="Times New Roman"/>
                <a:cs typeface="Times New Roman"/>
              </a:rPr>
              <a:t>31</a:t>
            </a:r>
            <a:r>
              <a:rPr sz="2206" spc="-30" dirty="0">
                <a:latin typeface="Times New Roman"/>
                <a:cs typeface="Times New Roman"/>
              </a:rPr>
              <a:t>8</a:t>
            </a:r>
            <a:r>
              <a:rPr sz="2908" spc="-276" dirty="0">
                <a:latin typeface="Symbol"/>
                <a:cs typeface="Symbol"/>
              </a:rPr>
              <a:t></a:t>
            </a:r>
            <a:r>
              <a:rPr sz="2206" dirty="0">
                <a:latin typeface="Times New Roman"/>
                <a:cs typeface="Times New Roman"/>
              </a:rPr>
              <a:t>20</a:t>
            </a:r>
            <a:r>
              <a:rPr sz="2206" spc="-165" dirty="0">
                <a:latin typeface="Times New Roman"/>
                <a:cs typeface="Times New Roman"/>
              </a:rPr>
              <a:t>0</a:t>
            </a:r>
            <a:r>
              <a:rPr sz="2206" i="1" dirty="0">
                <a:latin typeface="Times New Roman"/>
                <a:cs typeface="Times New Roman"/>
              </a:rPr>
              <a:t>V</a:t>
            </a:r>
            <a:r>
              <a:rPr sz="2206" i="1" spc="216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Symbol"/>
                <a:cs typeface="Symbol"/>
              </a:rPr>
              <a:t></a:t>
            </a:r>
            <a:r>
              <a:rPr sz="2206" spc="-130" dirty="0">
                <a:latin typeface="Times New Roman"/>
                <a:cs typeface="Times New Roman"/>
              </a:rPr>
              <a:t> </a:t>
            </a:r>
            <a:r>
              <a:rPr sz="2206" spc="5" dirty="0">
                <a:latin typeface="Times New Roman"/>
                <a:cs typeface="Times New Roman"/>
              </a:rPr>
              <a:t>0</a:t>
            </a:r>
            <a:r>
              <a:rPr sz="2206" dirty="0">
                <a:latin typeface="Times New Roman"/>
                <a:cs typeface="Times New Roman"/>
              </a:rPr>
              <a:t>.</a:t>
            </a:r>
            <a:r>
              <a:rPr sz="2206" spc="105" dirty="0">
                <a:latin typeface="Times New Roman"/>
                <a:cs typeface="Times New Roman"/>
              </a:rPr>
              <a:t>7</a:t>
            </a:r>
            <a:r>
              <a:rPr sz="2908" spc="-241" dirty="0">
                <a:latin typeface="Symbol"/>
                <a:cs typeface="Symbol"/>
              </a:rPr>
              <a:t></a:t>
            </a:r>
            <a:r>
              <a:rPr sz="2908" spc="-321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Symbol"/>
                <a:cs typeface="Symbol"/>
              </a:rPr>
              <a:t></a:t>
            </a:r>
            <a:r>
              <a:rPr sz="2206" spc="40" dirty="0">
                <a:latin typeface="Times New Roman"/>
                <a:cs typeface="Times New Roman"/>
              </a:rPr>
              <a:t> </a:t>
            </a:r>
            <a:r>
              <a:rPr sz="2206" dirty="0">
                <a:latin typeface="Symbol"/>
                <a:cs typeface="Symbol"/>
              </a:rPr>
              <a:t></a:t>
            </a:r>
            <a:r>
              <a:rPr sz="2206" dirty="0">
                <a:latin typeface="Times New Roman"/>
                <a:cs typeface="Times New Roman"/>
              </a:rPr>
              <a:t>6</a:t>
            </a:r>
            <a:r>
              <a:rPr sz="2206" spc="10" dirty="0">
                <a:latin typeface="Times New Roman"/>
                <a:cs typeface="Times New Roman"/>
              </a:rPr>
              <a:t>3</a:t>
            </a:r>
            <a:r>
              <a:rPr sz="2206" spc="5" dirty="0">
                <a:latin typeface="Times New Roman"/>
                <a:cs typeface="Times New Roman"/>
              </a:rPr>
              <a:t>.</a:t>
            </a:r>
            <a:r>
              <a:rPr sz="2206" dirty="0">
                <a:latin typeface="Times New Roman"/>
                <a:cs typeface="Times New Roman"/>
              </a:rPr>
              <a:t>3</a:t>
            </a:r>
            <a:r>
              <a:rPr sz="2206" spc="-201" dirty="0">
                <a:latin typeface="Times New Roman"/>
                <a:cs typeface="Times New Roman"/>
              </a:rPr>
              <a:t>8</a:t>
            </a:r>
            <a:r>
              <a:rPr sz="2206" i="1" dirty="0">
                <a:latin typeface="Times New Roman"/>
                <a:cs typeface="Times New Roman"/>
              </a:rPr>
              <a:t>V</a:t>
            </a:r>
            <a:endParaRPr sz="2206">
              <a:latin typeface="Times New Roman"/>
              <a:cs typeface="Times New Roman"/>
            </a:endParaRPr>
          </a:p>
          <a:p>
            <a:pPr marL="38207">
              <a:spcBef>
                <a:spcPts val="2968"/>
              </a:spcBef>
            </a:pPr>
            <a:r>
              <a:rPr sz="1805" dirty="0">
                <a:latin typeface="Verdana"/>
                <a:cs typeface="Verdana"/>
              </a:rPr>
              <a:t>Drop</a:t>
            </a:r>
            <a:r>
              <a:rPr sz="1805" spc="-25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about</a:t>
            </a:r>
            <a:r>
              <a:rPr sz="1805" spc="-20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0.22V</a:t>
            </a:r>
            <a:r>
              <a:rPr sz="1805" spc="-20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or</a:t>
            </a:r>
            <a:r>
              <a:rPr sz="1805" spc="-20" dirty="0">
                <a:latin typeface="Verdana"/>
                <a:cs typeface="Verdana"/>
              </a:rPr>
              <a:t> </a:t>
            </a:r>
            <a:r>
              <a:rPr sz="1805" dirty="0">
                <a:latin typeface="Verdana"/>
                <a:cs typeface="Verdana"/>
              </a:rPr>
              <a:t>0.35%</a:t>
            </a:r>
            <a:endParaRPr sz="180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04464" y="4256814"/>
            <a:ext cx="776858" cy="300555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1805" spc="-5" dirty="0">
                <a:latin typeface="Verdana"/>
                <a:cs typeface="Verdana"/>
              </a:rPr>
              <a:t>(ideal)</a:t>
            </a:r>
            <a:endParaRPr sz="180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39343" y="4868119"/>
            <a:ext cx="1204130" cy="300555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1805" spc="-10" dirty="0">
                <a:latin typeface="Verdana"/>
                <a:cs typeface="Verdana"/>
              </a:rPr>
              <a:t>(practical)</a:t>
            </a:r>
            <a:endParaRPr sz="1805">
              <a:latin typeface="Verdana"/>
              <a:cs typeface="Verdan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86600" y="341435"/>
            <a:ext cx="3141817" cy="606204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12736">
              <a:spcBef>
                <a:spcPts val="95"/>
              </a:spcBef>
            </a:pPr>
            <a:r>
              <a:rPr spc="-5" dirty="0"/>
              <a:t>Diode</a:t>
            </a:r>
            <a:r>
              <a:rPr spc="-60" dirty="0"/>
              <a:t> </a:t>
            </a:r>
            <a:r>
              <a:rPr spc="-10" dirty="0"/>
              <a:t>Rating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800" y="4041829"/>
            <a:ext cx="5621822" cy="245869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62000" y="947639"/>
            <a:ext cx="7863140" cy="2898265"/>
          </a:xfrm>
          <a:prstGeom prst="rect">
            <a:avLst/>
          </a:prstGeom>
          <a:ln>
            <a:noFill/>
          </a:ln>
        </p:spPr>
        <p:txBody>
          <a:bodyPr vert="horz" wrap="square" lIns="0" tIns="12735" rIns="0" bIns="0" rtlCol="0">
            <a:spAutoFit/>
          </a:bodyPr>
          <a:lstStyle/>
          <a:p>
            <a:pPr marL="406578" marR="30565" indent="-342900" algn="just">
              <a:spcBef>
                <a:spcPts val="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value of the reverse voltage that a diode can withstand without damaging itself is known as its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Inverse Voltage (PIV).</a:t>
            </a:r>
          </a:p>
          <a:p>
            <a:pPr marL="406578" marR="30565" indent="-342900" algn="just">
              <a:spcBef>
                <a:spcPts val="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 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diode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greater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the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endParaRPr lang="en-US" sz="2000" spc="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578" marR="30565" indent="-342900" algn="just">
              <a:spcBef>
                <a:spcPts val="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rating of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 and described in the datasheet provided by the manufacturer.</a:t>
            </a:r>
          </a:p>
          <a:p>
            <a:pPr marL="406578" marR="30565" indent="-342900" algn="just">
              <a:spcBef>
                <a:spcPts val="1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usually prudent to select a diode that has a reverse breakdown voltage at least 20% greater than the expected PIV.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tabLst>
                <a:tab pos="2155494" algn="l"/>
              </a:tabLst>
            </a:pP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PIV(rating)</a:t>
            </a:r>
            <a:r>
              <a:rPr sz="2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0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000" b="1" spc="-7" baseline="-23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	</a:t>
            </a:r>
            <a:r>
              <a:rPr lang="en-US" sz="2000" b="1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–wave rectifier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37971</TotalTime>
  <Words>1257</Words>
  <Application>Microsoft Office PowerPoint</Application>
  <PresentationFormat>On-screen Show (4:3)</PresentationFormat>
  <Paragraphs>204</Paragraphs>
  <Slides>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Cambria Math</vt:lpstr>
      <vt:lpstr>Symbol</vt:lpstr>
      <vt:lpstr>Times</vt:lpstr>
      <vt:lpstr>Times New Roman</vt:lpstr>
      <vt:lpstr>Verdana</vt:lpstr>
      <vt:lpstr>Wingdings</vt:lpstr>
      <vt:lpstr>Office Theme</vt:lpstr>
      <vt:lpstr>1_Office Theme</vt:lpstr>
      <vt:lpstr>iGrafx Image Object</vt:lpstr>
      <vt:lpstr>PowerPoint Presentation</vt:lpstr>
      <vt:lpstr>Rectifier</vt:lpstr>
      <vt:lpstr>PowerPoint Presentation</vt:lpstr>
      <vt:lpstr>Rectifier</vt:lpstr>
      <vt:lpstr>Half-wave Rectifier</vt:lpstr>
      <vt:lpstr>PowerPoint Presentation</vt:lpstr>
      <vt:lpstr>PowerPoint Presentation</vt:lpstr>
      <vt:lpstr>Vdc   0.318Vm  VK   0.31820V  0.7V   6.14V</vt:lpstr>
      <vt:lpstr>Diode Rating</vt:lpstr>
      <vt:lpstr>Half-wave Rectifier</vt:lpstr>
      <vt:lpstr>PowerPoint Presentation</vt:lpstr>
      <vt:lpstr>Full-Wave Bridge Rectifier</vt:lpstr>
      <vt:lpstr>Full-Wave Bridge Rectifier</vt:lpstr>
      <vt:lpstr>Full-Wave Bridge Rectifier</vt:lpstr>
      <vt:lpstr>Vdc  20.318Vm   0.636Vm</vt:lpstr>
      <vt:lpstr>Diode Rating</vt:lpstr>
      <vt:lpstr>Full-wave Bridge Rectifier</vt:lpstr>
      <vt:lpstr>Center-Tapped Transformer</vt:lpstr>
      <vt:lpstr>PowerPoint Presentation</vt:lpstr>
      <vt:lpstr>PowerPoint Presentation</vt:lpstr>
      <vt:lpstr>Effect of Real Diode</vt:lpstr>
      <vt:lpstr>PIV.</vt:lpstr>
      <vt:lpstr>Full-wave Rectifier with Center-Tapped Transformer</vt:lpstr>
      <vt:lpstr>Summary of Rectifier Circuits</vt:lpstr>
      <vt:lpstr>Determine the output for the network below and  calculate the output dc level and the required PIV  of each diode.</vt:lpstr>
      <vt:lpstr>Solution: </vt:lpstr>
      <vt:lpstr>Solution: </vt:lpstr>
      <vt:lpstr>Practical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EEE-315  Communication Engineering-I  Course Teacher Md.Sohel Rana  Lecturer,Dept. of EEE  Email:sohel.eee@diu.edu.bd  Phone:01736723130</dc:title>
  <dc:creator>hp</dc:creator>
  <cp:lastModifiedBy>Monir Morshed</cp:lastModifiedBy>
  <cp:revision>208</cp:revision>
  <cp:lastPrinted>2022-03-14T05:39:49Z</cp:lastPrinted>
  <dcterms:created xsi:type="dcterms:W3CDTF">2006-08-16T00:00:00Z</dcterms:created>
  <dcterms:modified xsi:type="dcterms:W3CDTF">2022-10-30T05:15:55Z</dcterms:modified>
</cp:coreProperties>
</file>