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311" r:id="rId3"/>
    <p:sldId id="373" r:id="rId4"/>
    <p:sldId id="443" r:id="rId5"/>
    <p:sldId id="444" r:id="rId6"/>
    <p:sldId id="374" r:id="rId7"/>
    <p:sldId id="445" r:id="rId8"/>
    <p:sldId id="446" r:id="rId9"/>
    <p:sldId id="447" r:id="rId10"/>
    <p:sldId id="448" r:id="rId11"/>
    <p:sldId id="284" r:id="rId12"/>
    <p:sldId id="283" r:id="rId13"/>
    <p:sldId id="449" r:id="rId14"/>
    <p:sldId id="450" r:id="rId15"/>
    <p:sldId id="451" r:id="rId16"/>
    <p:sldId id="282" r:id="rId17"/>
    <p:sldId id="268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r Morshed" initials="MM" lastIdx="3" clrIdx="0">
    <p:extLst>
      <p:ext uri="{19B8F6BF-5375-455C-9EA6-DF929625EA0E}">
        <p15:presenceInfo xmlns:p15="http://schemas.microsoft.com/office/powerpoint/2012/main" userId="Monir Morsh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5" d="100"/>
          <a:sy n="85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E6F6-81E1-4519-ADF5-73F23F257C85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6829-347D-497B-A65F-73E6333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81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57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19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03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7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46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20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61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3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724415BE-F70B-4DD6-BB40-375FC543AD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4557EB96-A2EF-4BC6-9AE1-D810E214F5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D3D021BC-F6E0-4E86-B99F-3B58CAFFE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5564A9-A498-41E4-832B-C503A6BD6EDE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8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4733" y="870124"/>
            <a:ext cx="4614535" cy="60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42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26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49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74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9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10-Oct-23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9675" y="870124"/>
            <a:ext cx="5824651" cy="60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3220" y="1746368"/>
            <a:ext cx="4737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10-Oct-23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7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80">
        <a:defRPr>
          <a:latin typeface="+mn-lt"/>
          <a:ea typeface="+mn-ea"/>
          <a:cs typeface="+mn-cs"/>
        </a:defRPr>
      </a:lvl2pPr>
      <a:lvl3pPr marL="916960">
        <a:defRPr>
          <a:latin typeface="+mn-lt"/>
          <a:ea typeface="+mn-ea"/>
          <a:cs typeface="+mn-cs"/>
        </a:defRPr>
      </a:lvl3pPr>
      <a:lvl4pPr marL="1375440">
        <a:defRPr>
          <a:latin typeface="+mn-lt"/>
          <a:ea typeface="+mn-ea"/>
          <a:cs typeface="+mn-cs"/>
        </a:defRPr>
      </a:lvl4pPr>
      <a:lvl5pPr marL="1833921">
        <a:defRPr>
          <a:latin typeface="+mn-lt"/>
          <a:ea typeface="+mn-ea"/>
          <a:cs typeface="+mn-cs"/>
        </a:defRPr>
      </a:lvl5pPr>
      <a:lvl6pPr marL="2292401">
        <a:defRPr>
          <a:latin typeface="+mn-lt"/>
          <a:ea typeface="+mn-ea"/>
          <a:cs typeface="+mn-cs"/>
        </a:defRPr>
      </a:lvl6pPr>
      <a:lvl7pPr marL="2750881">
        <a:defRPr>
          <a:latin typeface="+mn-lt"/>
          <a:ea typeface="+mn-ea"/>
          <a:cs typeface="+mn-cs"/>
        </a:defRPr>
      </a:lvl7pPr>
      <a:lvl8pPr marL="3209361">
        <a:defRPr>
          <a:latin typeface="+mn-lt"/>
          <a:ea typeface="+mn-ea"/>
          <a:cs typeface="+mn-cs"/>
        </a:defRPr>
      </a:lvl8pPr>
      <a:lvl9pPr marL="366784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80">
        <a:defRPr>
          <a:latin typeface="+mn-lt"/>
          <a:ea typeface="+mn-ea"/>
          <a:cs typeface="+mn-cs"/>
        </a:defRPr>
      </a:lvl2pPr>
      <a:lvl3pPr marL="916960">
        <a:defRPr>
          <a:latin typeface="+mn-lt"/>
          <a:ea typeface="+mn-ea"/>
          <a:cs typeface="+mn-cs"/>
        </a:defRPr>
      </a:lvl3pPr>
      <a:lvl4pPr marL="1375440">
        <a:defRPr>
          <a:latin typeface="+mn-lt"/>
          <a:ea typeface="+mn-ea"/>
          <a:cs typeface="+mn-cs"/>
        </a:defRPr>
      </a:lvl4pPr>
      <a:lvl5pPr marL="1833921">
        <a:defRPr>
          <a:latin typeface="+mn-lt"/>
          <a:ea typeface="+mn-ea"/>
          <a:cs typeface="+mn-cs"/>
        </a:defRPr>
      </a:lvl5pPr>
      <a:lvl6pPr marL="2292401">
        <a:defRPr>
          <a:latin typeface="+mn-lt"/>
          <a:ea typeface="+mn-ea"/>
          <a:cs typeface="+mn-cs"/>
        </a:defRPr>
      </a:lvl6pPr>
      <a:lvl7pPr marL="2750881">
        <a:defRPr>
          <a:latin typeface="+mn-lt"/>
          <a:ea typeface="+mn-ea"/>
          <a:cs typeface="+mn-cs"/>
        </a:defRPr>
      </a:lvl7pPr>
      <a:lvl8pPr marL="3209361">
        <a:defRPr>
          <a:latin typeface="+mn-lt"/>
          <a:ea typeface="+mn-ea"/>
          <a:cs typeface="+mn-cs"/>
        </a:defRPr>
      </a:lvl8pPr>
      <a:lvl9pPr marL="366784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microsoft.com/office/2007/relationships/hdphoto" Target="../media/hdphoto13.wdp"/><Relationship Id="rId4" Type="http://schemas.openxmlformats.org/officeDocument/2006/relationships/image" Target="../media/image23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12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11" Type="http://schemas.microsoft.com/office/2007/relationships/hdphoto" Target="../media/hdphoto19.wdp"/><Relationship Id="rId5" Type="http://schemas.microsoft.com/office/2007/relationships/hdphoto" Target="../media/hdphoto16.wdp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microsoft.com/office/2007/relationships/hdphoto" Target="../media/hdphoto18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2.wdp"/><Relationship Id="rId5" Type="http://schemas.openxmlformats.org/officeDocument/2006/relationships/image" Target="../media/image36.png"/><Relationship Id="rId4" Type="http://schemas.microsoft.com/office/2007/relationships/hdphoto" Target="../media/hdphoto2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microsoft.com/office/2007/relationships/hdphoto" Target="../media/hdphoto23.wdp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6.wdp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5.wdp"/><Relationship Id="rId5" Type="http://schemas.openxmlformats.org/officeDocument/2006/relationships/image" Target="../media/image40.png"/><Relationship Id="rId4" Type="http://schemas.microsoft.com/office/2007/relationships/hdphoto" Target="../media/hdphoto24.wdp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8.wdp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0" Type="http://schemas.openxmlformats.org/officeDocument/2006/relationships/image" Target="../media/image47.png"/><Relationship Id="rId4" Type="http://schemas.microsoft.com/office/2007/relationships/hdphoto" Target="../media/hdphoto27.wdp"/><Relationship Id="rId9" Type="http://schemas.microsoft.com/office/2007/relationships/hdphoto" Target="../media/hdphoto29.wdp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microsoft.com/office/2007/relationships/hdphoto" Target="../media/hdphoto31.wdp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5" Type="http://schemas.microsoft.com/office/2007/relationships/hdphoto" Target="../media/hdphoto30.wdp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microsoft.com/office/2007/relationships/hdphoto" Target="../media/hdphoto32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1.wdp"/><Relationship Id="rId13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0.wdp"/><Relationship Id="rId11" Type="http://schemas.openxmlformats.org/officeDocument/2006/relationships/image" Target="../media/image63.png"/><Relationship Id="rId5" Type="http://schemas.openxmlformats.org/officeDocument/2006/relationships/image" Target="../media/image53.png"/><Relationship Id="rId15" Type="http://schemas.openxmlformats.org/officeDocument/2006/relationships/image" Target="../media/image67.png"/><Relationship Id="rId10" Type="http://schemas.microsoft.com/office/2007/relationships/hdphoto" Target="../media/hdphoto33.wdp"/><Relationship Id="rId4" Type="http://schemas.openxmlformats.org/officeDocument/2006/relationships/image" Target="../media/image61.png"/><Relationship Id="rId9" Type="http://schemas.openxmlformats.org/officeDocument/2006/relationships/image" Target="../media/image62.png"/><Relationship Id="rId1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7.wdp"/><Relationship Id="rId11" Type="http://schemas.openxmlformats.org/officeDocument/2006/relationships/image" Target="../media/image74.png"/><Relationship Id="rId5" Type="http://schemas.openxmlformats.org/officeDocument/2006/relationships/image" Target="../media/image43.png"/><Relationship Id="rId10" Type="http://schemas.openxmlformats.org/officeDocument/2006/relationships/image" Target="../media/image73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6.png"/><Relationship Id="rId7" Type="http://schemas.microsoft.com/office/2007/relationships/hdphoto" Target="../media/hdphoto34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microsoft.com/office/2007/relationships/hdphoto" Target="../media/hdphoto3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27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7.wdp"/><Relationship Id="rId5" Type="http://schemas.openxmlformats.org/officeDocument/2006/relationships/image" Target="../media/image82.png"/><Relationship Id="rId4" Type="http://schemas.microsoft.com/office/2007/relationships/hdphoto" Target="../media/hdphoto36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12" Type="http://schemas.microsoft.com/office/2007/relationships/hdphoto" Target="../media/hdphoto6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3.wdp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9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6.wdp"/><Relationship Id="rId3" Type="http://schemas.microsoft.com/office/2007/relationships/hdphoto" Target="../media/hdphoto5.wdp"/><Relationship Id="rId7" Type="http://schemas.microsoft.com/office/2007/relationships/hdphoto" Target="../media/hdphoto7.wdp"/><Relationship Id="rId12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microsoft.com/office/2007/relationships/hdphoto" Target="../media/hdphoto10.wdp"/><Relationship Id="rId5" Type="http://schemas.microsoft.com/office/2007/relationships/hdphoto" Target="../media/hdphoto3.wdp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microsoft.com/office/2007/relationships/hdphoto" Target="../media/hdphoto8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4384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Semiconductor Diode Applications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1257D5E-DB42-43A3-974B-8A755776C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19100"/>
            <a:ext cx="8915400" cy="5539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Summary of Clipper Circuits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A684F-A988-4E7E-AC90-EF441C09A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700" y="1828800"/>
            <a:ext cx="8039100" cy="3009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6FC36C-2816-46B0-9790-EA1566814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5539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Summary of Clipper Circuits</a:t>
            </a:r>
          </a:p>
        </p:txBody>
      </p:sp>
      <p:pic>
        <p:nvPicPr>
          <p:cNvPr id="31758" name="Picture 14">
            <a:extLst>
              <a:ext uri="{FF2B5EF4-FFF2-40B4-BE49-F238E27FC236}">
                <a16:creationId xmlns:a16="http://schemas.microsoft.com/office/drawing/2014/main" id="{9F727205-D9B1-460F-8E85-7FA2E461B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180"/>
          <a:stretch/>
        </p:blipFill>
        <p:spPr bwMode="auto">
          <a:xfrm>
            <a:off x="981868" y="876300"/>
            <a:ext cx="7256464" cy="4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6FC36C-2816-46B0-9790-EA1566814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55195"/>
            <a:ext cx="3581400" cy="5539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Clamper Circuits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E3125-351B-4610-8AF9-18DCE3B34CA8}"/>
              </a:ext>
            </a:extLst>
          </p:cNvPr>
          <p:cNvSpPr txBox="1"/>
          <p:nvPr/>
        </p:nvSpPr>
        <p:spPr>
          <a:xfrm>
            <a:off x="595312" y="1295400"/>
            <a:ext cx="7953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that shifts  a waveform to a different dc level without changing the appearance of the applied signal.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3AA47-F823-4A0B-BCF2-B948382BFEFF}"/>
              </a:ext>
            </a:extLst>
          </p:cNvPr>
          <p:cNvSpPr txBox="1"/>
          <p:nvPr/>
        </p:nvSpPr>
        <p:spPr>
          <a:xfrm>
            <a:off x="595312" y="2287488"/>
            <a:ext cx="80772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the analysis of clamping network, by considering that part of the input signal that will forward bias the diode.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During the period that the diode is in the “ON” state, assume that capacitor will charge up instantaneously to a voltage level determined by the network.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Assume that during the period when the diode is in “OFF” state, capacitor will hold on its established voltage level.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in mind the general rule, that </a:t>
            </a:r>
          </a:p>
          <a:p>
            <a:pPr algn="just"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swing of total output = Swing of input signal</a:t>
            </a:r>
          </a:p>
        </p:txBody>
      </p:sp>
    </p:spTree>
    <p:extLst>
      <p:ext uri="{BB962C8B-B14F-4D97-AF65-F5344CB8AC3E}">
        <p14:creationId xmlns:p14="http://schemas.microsoft.com/office/powerpoint/2010/main" val="29383045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6FC36C-2816-46B0-9790-EA1566814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2506" y="272350"/>
            <a:ext cx="3581400" cy="5539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Clamper Circuits</a:t>
            </a:r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17966101-8857-4022-81B7-44E566B900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7653"/>
          <a:stretch/>
        </p:blipFill>
        <p:spPr bwMode="auto">
          <a:xfrm>
            <a:off x="2933700" y="886149"/>
            <a:ext cx="2301472" cy="1372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49B42E7B-7C42-449E-8A24-D87AD5A88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558"/>
          <a:stretch/>
        </p:blipFill>
        <p:spPr bwMode="auto">
          <a:xfrm>
            <a:off x="6111901" y="2585442"/>
            <a:ext cx="261937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E8533-D6E1-493B-ABB4-B1D90AD0C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124" y="2933700"/>
            <a:ext cx="2585482" cy="1687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F52E25-8553-4873-8457-55BF3F79F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987" y="5042374"/>
            <a:ext cx="2554846" cy="1815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5035C3-3075-4C54-ADBC-43E961E69C08}"/>
              </a:ext>
            </a:extLst>
          </p:cNvPr>
          <p:cNvSpPr txBox="1"/>
          <p:nvPr/>
        </p:nvSpPr>
        <p:spPr>
          <a:xfrm>
            <a:off x="954876" y="2324100"/>
            <a:ext cx="4683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Consider the cycle that will forward bias the diode.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F6A9BB-7E47-450E-A07D-9D35AB4096C9}"/>
                  </a:ext>
                </a:extLst>
              </p:cNvPr>
              <p:cNvSpPr txBox="1"/>
              <p:nvPr/>
            </p:nvSpPr>
            <p:spPr>
              <a:xfrm>
                <a:off x="3962400" y="3314700"/>
                <a:ext cx="1676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KVL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F6A9BB-7E47-450E-A07D-9D35AB40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14700"/>
                <a:ext cx="1676400" cy="923330"/>
              </a:xfrm>
              <a:prstGeom prst="rect">
                <a:avLst/>
              </a:prstGeom>
              <a:blipFill>
                <a:blip r:embed="rId8"/>
                <a:stretch>
                  <a:fillRect l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BE6202-AFA3-4528-9BC3-464A10FC691A}"/>
                  </a:ext>
                </a:extLst>
              </p:cNvPr>
              <p:cNvSpPr txBox="1"/>
              <p:nvPr/>
            </p:nvSpPr>
            <p:spPr>
              <a:xfrm>
                <a:off x="3693267" y="5243430"/>
                <a:ext cx="237810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Apply KVL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BE6202-AFA3-4528-9BC3-464A10FC6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267" y="5243430"/>
                <a:ext cx="2378102" cy="1477328"/>
              </a:xfrm>
              <a:prstGeom prst="rect">
                <a:avLst/>
              </a:prstGeom>
              <a:blipFill>
                <a:blip r:embed="rId9"/>
                <a:stretch>
                  <a:fillRect l="-2308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4BC8AFA-BD46-4377-94BF-3B5BCC69AC70}"/>
              </a:ext>
            </a:extLst>
          </p:cNvPr>
          <p:cNvSpPr txBox="1"/>
          <p:nvPr/>
        </p:nvSpPr>
        <p:spPr>
          <a:xfrm>
            <a:off x="773529" y="4533900"/>
            <a:ext cx="561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Assume that during the period when the diode is in the “off” state</a:t>
            </a:r>
          </a:p>
        </p:txBody>
      </p:sp>
    </p:spTree>
    <p:extLst>
      <p:ext uri="{BB962C8B-B14F-4D97-AF65-F5344CB8AC3E}">
        <p14:creationId xmlns:p14="http://schemas.microsoft.com/office/powerpoint/2010/main" val="30881580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46FC36C-2816-46B0-9790-EA1566814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8969" y="276291"/>
            <a:ext cx="5049394" cy="504617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Biased Clamper Circuits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6D70DF9-4AE4-4B91-83EC-62496D1B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97" y="908066"/>
            <a:ext cx="76565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en-US" altLang="en-US" sz="2000" b="1" dirty="0">
                <a:latin typeface="Times New Roman" panose="02020603050405020304" pitchFamily="18" charset="0"/>
              </a:rPr>
              <a:t>The input signal can be any type of waveform such as sine, square, and triangle waves.</a:t>
            </a:r>
          </a:p>
          <a:p>
            <a:pPr marL="342900" indent="-342900">
              <a:spcBef>
                <a:spcPct val="0"/>
              </a:spcBef>
              <a:buClrTx/>
            </a:pPr>
            <a:r>
              <a:rPr lang="en-US" altLang="en-US" sz="2000" b="1" dirty="0">
                <a:latin typeface="Times New Roman" panose="02020603050405020304" pitchFamily="18" charset="0"/>
              </a:rPr>
              <a:t>The DC source lets you adjust the DC camping level.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F4704-EA45-4777-99E5-47FC1F8E5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6223" y="2141732"/>
            <a:ext cx="478155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FF666A-64D0-4442-B28A-8094189D7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043" y="4533900"/>
            <a:ext cx="2239863" cy="1333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A39A9E-23BB-4601-B127-DE5AEBE29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7752" y="4416816"/>
            <a:ext cx="2019300" cy="147637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7E408D11-E155-437D-820C-78045F88B724}"/>
              </a:ext>
            </a:extLst>
          </p:cNvPr>
          <p:cNvGrpSpPr/>
          <p:nvPr/>
        </p:nvGrpSpPr>
        <p:grpSpPr>
          <a:xfrm>
            <a:off x="6218820" y="2141732"/>
            <a:ext cx="2427873" cy="3856626"/>
            <a:chOff x="6106527" y="1701466"/>
            <a:chExt cx="2427873" cy="385662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D56EE35-9DFF-4BBD-A247-25EBDAFCC78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52664" y="3605467"/>
              <a:ext cx="2286000" cy="195262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92D46D6-CE4E-41FC-8182-271F1CEB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06527" y="1701466"/>
              <a:ext cx="2427873" cy="1733550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D145F0-8EC9-4A62-968F-E5E9665BA642}"/>
                </a:ext>
              </a:extLst>
            </p:cNvPr>
            <p:cNvCxnSpPr/>
            <p:nvPr/>
          </p:nvCxnSpPr>
          <p:spPr>
            <a:xfrm>
              <a:off x="6743700" y="3238500"/>
              <a:ext cx="0" cy="198722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BEDF51-FB2C-475E-8CE8-28ECEBB02FB9}"/>
                </a:ext>
              </a:extLst>
            </p:cNvPr>
            <p:cNvCxnSpPr/>
            <p:nvPr/>
          </p:nvCxnSpPr>
          <p:spPr>
            <a:xfrm>
              <a:off x="7124700" y="3199898"/>
              <a:ext cx="0" cy="8111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22ABDD6-C162-48A7-9266-914ADFC58F11}"/>
                </a:ext>
              </a:extLst>
            </p:cNvPr>
            <p:cNvCxnSpPr/>
            <p:nvPr/>
          </p:nvCxnSpPr>
          <p:spPr>
            <a:xfrm>
              <a:off x="7505700" y="3238500"/>
              <a:ext cx="0" cy="6858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973548-8820-4B7E-9265-7177DD08F755}"/>
              </a:ext>
            </a:extLst>
          </p:cNvPr>
          <p:cNvSpPr txBox="1"/>
          <p:nvPr/>
        </p:nvSpPr>
        <p:spPr>
          <a:xfrm>
            <a:off x="663328" y="3838563"/>
            <a:ext cx="2691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Diode is on for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E56949-501D-4BA1-99F4-54210F1334D1}"/>
                  </a:ext>
                </a:extLst>
              </p:cNvPr>
              <p:cNvSpPr txBox="1"/>
              <p:nvPr/>
            </p:nvSpPr>
            <p:spPr>
              <a:xfrm>
                <a:off x="511370" y="5916406"/>
                <a:ext cx="269170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KVL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7E56949-501D-4BA1-99F4-54210F133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0" y="5916406"/>
                <a:ext cx="2691708" cy="923330"/>
              </a:xfrm>
              <a:prstGeom prst="rect">
                <a:avLst/>
              </a:prstGeom>
              <a:blipFill>
                <a:blip r:embed="rId12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C24437-318C-487A-AF8D-21ED21749FCC}"/>
                  </a:ext>
                </a:extLst>
              </p:cNvPr>
              <p:cNvSpPr txBox="1"/>
              <p:nvPr/>
            </p:nvSpPr>
            <p:spPr>
              <a:xfrm>
                <a:off x="3573249" y="6001250"/>
                <a:ext cx="26917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Apply KVL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C24437-318C-487A-AF8D-21ED2174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49" y="6001250"/>
                <a:ext cx="2691708" cy="646331"/>
              </a:xfrm>
              <a:prstGeom prst="rect">
                <a:avLst/>
              </a:prstGeom>
              <a:blipFill>
                <a:blip r:embed="rId13"/>
                <a:stretch>
                  <a:fillRect l="-181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1FCBBFF-AEBE-48B6-8299-1557CB784C7B}"/>
              </a:ext>
            </a:extLst>
          </p:cNvPr>
          <p:cNvSpPr txBox="1"/>
          <p:nvPr/>
        </p:nvSpPr>
        <p:spPr>
          <a:xfrm>
            <a:off x="3312520" y="3842174"/>
            <a:ext cx="2691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Diode is off for positive cycle</a:t>
            </a:r>
          </a:p>
        </p:txBody>
      </p:sp>
    </p:spTree>
    <p:extLst>
      <p:ext uri="{BB962C8B-B14F-4D97-AF65-F5344CB8AC3E}">
        <p14:creationId xmlns:p14="http://schemas.microsoft.com/office/powerpoint/2010/main" val="38894834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EA22668-AC3A-4FFC-81FB-815B62AA3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98449"/>
            <a:ext cx="6096000" cy="55399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Summary of Clamper Circuits</a:t>
            </a:r>
          </a:p>
        </p:txBody>
      </p:sp>
      <p:pic>
        <p:nvPicPr>
          <p:cNvPr id="21508" name="Picture 15">
            <a:extLst>
              <a:ext uri="{FF2B5EF4-FFF2-40B4-BE49-F238E27FC236}">
                <a16:creationId xmlns:a16="http://schemas.microsoft.com/office/drawing/2014/main" id="{4F2D5DD4-2514-4B6D-B8F4-82DD080B8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40" y="1076325"/>
            <a:ext cx="7633720" cy="513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2918" y="224499"/>
            <a:ext cx="3521926" cy="55399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C000"/>
                </a:solidFill>
              </a:rPr>
              <a:t>Zener Diodes</a:t>
            </a:r>
          </a:p>
        </p:txBody>
      </p:sp>
      <p:sp>
        <p:nvSpPr>
          <p:cNvPr id="43014" name="Text Box 8">
            <a:extLst>
              <a:ext uri="{FF2B5EF4-FFF2-40B4-BE49-F238E27FC236}">
                <a16:creationId xmlns:a16="http://schemas.microsoft.com/office/drawing/2014/main" id="{914DED60-A2F5-4BED-A9A9-7F60218C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1" y="936305"/>
            <a:ext cx="796723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diode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heavily doped semiconductor diode which is designed to conduct current in the breakdown region.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common application of a Zener diode.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keeps the load voltage constant irrespective changes in input voltage or load resistance.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6C81F-D20B-45B7-B2CA-BC4C62C01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717" y="2675796"/>
            <a:ext cx="4924425" cy="3152775"/>
          </a:xfrm>
          <a:prstGeom prst="rect">
            <a:avLst/>
          </a:prstGeom>
        </p:spPr>
      </p:pic>
      <p:pic>
        <p:nvPicPr>
          <p:cNvPr id="1026" name="Picture 2" descr="Zener Diode - Definition, Working, Circuit Symbol, V-I Characteristics,  Applications, and FAQs">
            <a:extLst>
              <a:ext uri="{FF2B5EF4-FFF2-40B4-BE49-F238E27FC236}">
                <a16:creationId xmlns:a16="http://schemas.microsoft.com/office/drawing/2014/main" id="{34A6164D-76F1-4274-8BEF-D5A95DC9F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156"/>
          <a:stretch/>
        </p:blipFill>
        <p:spPr bwMode="auto">
          <a:xfrm>
            <a:off x="342900" y="3238500"/>
            <a:ext cx="2830808" cy="165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ED344-CC49-468E-AD68-17A565AE95E0}"/>
              </a:ext>
            </a:extLst>
          </p:cNvPr>
          <p:cNvSpPr txBox="1"/>
          <p:nvPr/>
        </p:nvSpPr>
        <p:spPr>
          <a:xfrm>
            <a:off x="693388" y="5029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of Zener diode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D49CB-8A1F-4FF3-8AB0-6C299D1E8D31}"/>
              </a:ext>
            </a:extLst>
          </p:cNvPr>
          <p:cNvSpPr txBox="1"/>
          <p:nvPr/>
        </p:nvSpPr>
        <p:spPr>
          <a:xfrm>
            <a:off x="3771900" y="5836592"/>
            <a:ext cx="502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equivalent circuits for the Zener diode in the three possible regions of application.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283336"/>
            <a:ext cx="3521926" cy="55399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C000"/>
                </a:solidFill>
              </a:rPr>
              <a:t>Zener Diodes</a:t>
            </a:r>
          </a:p>
        </p:txBody>
      </p:sp>
      <p:sp>
        <p:nvSpPr>
          <p:cNvPr id="43014" name="Text Box 8">
            <a:extLst>
              <a:ext uri="{FF2B5EF4-FFF2-40B4-BE49-F238E27FC236}">
                <a16:creationId xmlns:a16="http://schemas.microsoft.com/office/drawing/2014/main" id="{914DED60-A2F5-4BED-A9A9-7F60218C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81" y="927204"/>
            <a:ext cx="796723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9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noted: </a:t>
            </a:r>
          </a:p>
          <a:p>
            <a:pPr marL="1085850" lvl="1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forward bias, it acts as a normal PN junction diode.</a:t>
            </a:r>
          </a:p>
          <a:p>
            <a:pPr marL="1085850" lvl="1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reverse bias, it conducts current when the voltage across it is equal to or greater than Zener voltage 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85850" lvl="1" indent="-342900" algn="just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regulates the voltage across it which is equal to the Zener voltage.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05D55150-E276-4BE9-8885-649735D79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444"/>
          <a:stretch/>
        </p:blipFill>
        <p:spPr bwMode="auto">
          <a:xfrm>
            <a:off x="1409700" y="2946330"/>
            <a:ext cx="1857376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3">
            <a:extLst>
              <a:ext uri="{FF2B5EF4-FFF2-40B4-BE49-F238E27FC236}">
                <a16:creationId xmlns:a16="http://schemas.microsoft.com/office/drawing/2014/main" id="{63CBF005-9261-4C20-B0F9-1DF8FA989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01"/>
          <a:stretch/>
        </p:blipFill>
        <p:spPr bwMode="auto">
          <a:xfrm>
            <a:off x="3429000" y="3010421"/>
            <a:ext cx="15144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D2BA14-BE33-4CCE-900F-8CA557DF11FB}"/>
              </a:ext>
            </a:extLst>
          </p:cNvPr>
          <p:cNvSpPr txBox="1"/>
          <p:nvPr/>
        </p:nvSpPr>
        <p:spPr>
          <a:xfrm>
            <a:off x="642938" y="4904392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Zener is on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across the Zener is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current: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Zener Power: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BEDD78C0-45E8-4867-8D30-8A3EDC015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35438"/>
            <a:ext cx="33528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4AFF6D-3AD0-4782-BFE7-8F277A010CE2}"/>
              </a:ext>
            </a:extLst>
          </p:cNvPr>
          <p:cNvSpPr txBox="1"/>
          <p:nvPr/>
        </p:nvSpPr>
        <p:spPr>
          <a:xfrm>
            <a:off x="5344654" y="4904392"/>
            <a:ext cx="3636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</a:rPr>
              <a:t>When </a:t>
            </a:r>
            <a:r>
              <a:rPr lang="en-US" altLang="en-US" sz="2000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&lt; </a:t>
            </a:r>
            <a:r>
              <a:rPr lang="en-US" altLang="en-US" sz="2000" i="1" dirty="0">
                <a:latin typeface="Times New Roman" panose="02020603050405020304" pitchFamily="18" charset="0"/>
              </a:rPr>
              <a:t>V</a:t>
            </a:r>
            <a:r>
              <a:rPr lang="en-US" altLang="en-US" sz="2000" i="1" baseline="-25000" dirty="0">
                <a:latin typeface="Times New Roman" panose="02020603050405020304" pitchFamily="18" charset="0"/>
              </a:rPr>
              <a:t>Z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</a:rPr>
              <a:t>The Zener is off</a:t>
            </a:r>
          </a:p>
          <a:p>
            <a:pPr marL="8001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</a:rPr>
              <a:t>The Zener acts as an open circuit</a:t>
            </a:r>
          </a:p>
        </p:txBody>
      </p:sp>
    </p:spTree>
    <p:extLst>
      <p:ext uri="{BB962C8B-B14F-4D97-AF65-F5344CB8AC3E}">
        <p14:creationId xmlns:p14="http://schemas.microsoft.com/office/powerpoint/2010/main" val="376024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1037" y="200227"/>
            <a:ext cx="3521926" cy="55399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C000"/>
                </a:solidFill>
              </a:rPr>
              <a:t>Zener Diodes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1F67E-9041-4CC7-9AFA-C54EA8DACC4B}"/>
              </a:ext>
            </a:extLst>
          </p:cNvPr>
          <p:cNvSpPr txBox="1"/>
          <p:nvPr/>
        </p:nvSpPr>
        <p:spPr>
          <a:xfrm>
            <a:off x="533400" y="837334"/>
            <a:ext cx="8077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of the following figure is designed to limit the voltage to 20 V during the positive portion of the applied voltage and to 0 V for a negative excursion of the applied voltage. Check its operation and plot the waveform of the voltage across the system for the applied signal. Assume the system has a very high input resistance so it will not affect the behavior of the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7C30-7426-4A9B-914A-338A27A61D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9825"/>
          <a:stretch/>
        </p:blipFill>
        <p:spPr>
          <a:xfrm>
            <a:off x="1114425" y="2510909"/>
            <a:ext cx="4343400" cy="1477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7B275A-8DC7-441D-AB2B-12203184F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4062" y="4387146"/>
            <a:ext cx="2524125" cy="1552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681ACE-61AD-455F-A2E9-9648BEAEB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6986" y="4495800"/>
            <a:ext cx="2600325" cy="152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73B6804-1A80-4E6E-9E94-8DD4B22E49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5202" y="2480880"/>
            <a:ext cx="2417482" cy="18962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E73F39-D8D9-4FC6-9C0D-215DDC510BB2}"/>
              </a:ext>
            </a:extLst>
          </p:cNvPr>
          <p:cNvSpPr txBox="1"/>
          <p:nvPr/>
        </p:nvSpPr>
        <p:spPr>
          <a:xfrm>
            <a:off x="2281236" y="601980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positive cycle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895DA1-BD02-43E7-8610-875363EB6DBB}"/>
              </a:ext>
            </a:extLst>
          </p:cNvPr>
          <p:cNvSpPr txBox="1"/>
          <p:nvPr/>
        </p:nvSpPr>
        <p:spPr>
          <a:xfrm>
            <a:off x="5537536" y="6019800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212406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505893"/>
            <a:ext cx="7886699" cy="63710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C000"/>
                </a:solidFill>
              </a:rPr>
              <a:t>Zener Diode as Voltage Regulator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1F67E-9041-4CC7-9AFA-C54EA8DACC4B}"/>
              </a:ext>
            </a:extLst>
          </p:cNvPr>
          <p:cNvSpPr txBox="1"/>
          <p:nvPr/>
        </p:nvSpPr>
        <p:spPr>
          <a:xfrm>
            <a:off x="878305" y="1257300"/>
            <a:ext cx="7587917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conditions are considered to analysis the Zener regulator circuit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variable R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V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 </a:t>
            </a:r>
          </a:p>
        </p:txBody>
      </p:sp>
    </p:spTree>
    <p:extLst>
      <p:ext uri="{BB962C8B-B14F-4D97-AF65-F5344CB8AC3E}">
        <p14:creationId xmlns:p14="http://schemas.microsoft.com/office/powerpoint/2010/main" val="20669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1499" y="358411"/>
            <a:ext cx="2424095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Clippers</a:t>
            </a:r>
            <a:endParaRPr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D9A4CCF-9EA6-4BE6-AC62-C828A310640E}"/>
              </a:ext>
            </a:extLst>
          </p:cNvPr>
          <p:cNvSpPr txBox="1"/>
          <p:nvPr/>
        </p:nvSpPr>
        <p:spPr>
          <a:xfrm>
            <a:off x="782320" y="1113909"/>
            <a:ext cx="7579359" cy="12439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 are very sensitive to voltage</a:t>
            </a:r>
            <a:r>
              <a:rPr lang="en-US" altLang="zh-TW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over-voltage can permanently destroy the electronic devices.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electronic devices, clipper circuits can be used.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DF04A-EEF3-4DC5-85FA-CF5236517EED}"/>
              </a:ext>
            </a:extLst>
          </p:cNvPr>
          <p:cNvSpPr txBox="1"/>
          <p:nvPr/>
        </p:nvSpPr>
        <p:spPr>
          <a:xfrm>
            <a:off x="694946" y="2546480"/>
            <a:ext cx="8077200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Clipping circuit: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wave shaping circuit which controls the shape of the output waveform by removing or clipping a portion of the applied wave.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Half wave rectifier is the simplest example. (It clips negative or positive half cycle).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referred as voltage limiters/ amplitude selectors/ slicers.</a:t>
            </a:r>
          </a:p>
        </p:txBody>
      </p:sp>
    </p:spTree>
    <p:extLst>
      <p:ext uri="{BB962C8B-B14F-4D97-AF65-F5344CB8AC3E}">
        <p14:creationId xmlns:p14="http://schemas.microsoft.com/office/powerpoint/2010/main" val="1530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375" y="482237"/>
            <a:ext cx="8477250" cy="515164"/>
          </a:xfrm>
        </p:spPr>
        <p:txBody>
          <a:bodyPr/>
          <a:lstStyle/>
          <a:p>
            <a:pPr algn="l">
              <a:defRPr/>
            </a:pPr>
            <a:r>
              <a:rPr lang="en-US" sz="3200" dirty="0">
                <a:solidFill>
                  <a:srgbClr val="FFC000"/>
                </a:solidFill>
              </a:rPr>
              <a:t>Voltage Regulator Circuit (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R</a:t>
            </a:r>
            <a:r>
              <a:rPr lang="en-US" sz="3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fixed:</a:t>
            </a:r>
            <a:r>
              <a:rPr lang="en-US" sz="3200" dirty="0">
                <a:solidFill>
                  <a:srgbClr val="FFC0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E87A-23A9-43E5-A82D-813917C2A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46986" y="927384"/>
            <a:ext cx="2390775" cy="1666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FE6509-9BD0-4D61-8BA2-E638FAE54F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936" y="3385152"/>
            <a:ext cx="2371725" cy="15716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09FCB5-1CCF-4CF6-854A-FE9F7320028E}"/>
              </a:ext>
            </a:extLst>
          </p:cNvPr>
          <p:cNvSpPr txBox="1"/>
          <p:nvPr/>
        </p:nvSpPr>
        <p:spPr>
          <a:xfrm>
            <a:off x="495300" y="2506800"/>
            <a:ext cx="407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Step 1: To determine the state of the Zener diode, Apply Thevenin's theorem: remove Zener diode from 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F87C-0B53-4516-A5DB-574895161F5B}"/>
                  </a:ext>
                </a:extLst>
              </p:cNvPr>
              <p:cNvSpPr txBox="1"/>
              <p:nvPr/>
            </p:nvSpPr>
            <p:spPr>
              <a:xfrm>
                <a:off x="941866" y="4939529"/>
                <a:ext cx="1705082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F87C-0B53-4516-A5DB-57489516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66" y="4939529"/>
                <a:ext cx="1705082" cy="5638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1A65C1-EEB7-46BA-97B9-4119B4343763}"/>
              </a:ext>
            </a:extLst>
          </p:cNvPr>
          <p:cNvSpPr txBox="1"/>
          <p:nvPr/>
        </p:nvSpPr>
        <p:spPr>
          <a:xfrm>
            <a:off x="495300" y="5608963"/>
            <a:ext cx="3928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Case-I: If V≥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Zener diode is on,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Case-II: If V&lt;V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diode is off,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1D0D2F-0AC6-4E6C-A71F-ECA45C3997D6}"/>
              </a:ext>
            </a:extLst>
          </p:cNvPr>
          <p:cNvSpPr txBox="1"/>
          <p:nvPr/>
        </p:nvSpPr>
        <p:spPr>
          <a:xfrm>
            <a:off x="5215189" y="2510811"/>
            <a:ext cx="3928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Case-I: If V≥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Zener diode is on,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47D36-6056-47AF-A964-732ECA186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7603" y="3140883"/>
            <a:ext cx="2847975" cy="1762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A5E511-053C-4CC1-975E-05D12DBD1637}"/>
                  </a:ext>
                </a:extLst>
              </p:cNvPr>
              <p:cNvSpPr txBox="1"/>
              <p:nvPr/>
            </p:nvSpPr>
            <p:spPr>
              <a:xfrm>
                <a:off x="5862098" y="4764508"/>
                <a:ext cx="766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A5E511-053C-4CC1-975E-05D12DBD1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098" y="4764508"/>
                <a:ext cx="766492" cy="276999"/>
              </a:xfrm>
              <a:prstGeom prst="rect">
                <a:avLst/>
              </a:prstGeom>
              <a:blipFill>
                <a:blip r:embed="rId10"/>
                <a:stretch>
                  <a:fillRect l="-7200" r="-8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CC87A-F504-40E7-861E-28B1EA5094F0}"/>
                  </a:ext>
                </a:extLst>
              </p:cNvPr>
              <p:cNvSpPr txBox="1"/>
              <p:nvPr/>
            </p:nvSpPr>
            <p:spPr>
              <a:xfrm>
                <a:off x="5488765" y="5112963"/>
                <a:ext cx="11875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1CC87A-F504-40E7-861E-28B1EA50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765" y="5112963"/>
                <a:ext cx="1187568" cy="276999"/>
              </a:xfrm>
              <a:prstGeom prst="rect">
                <a:avLst/>
              </a:prstGeom>
              <a:blipFill>
                <a:blip r:embed="rId11"/>
                <a:stretch>
                  <a:fillRect l="-4103" r="-51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13D0C-3456-49D0-936B-93463507211C}"/>
                  </a:ext>
                </a:extLst>
              </p:cNvPr>
              <p:cNvSpPr txBox="1"/>
              <p:nvPr/>
            </p:nvSpPr>
            <p:spPr>
              <a:xfrm>
                <a:off x="7000138" y="5112963"/>
                <a:ext cx="12019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13D0C-3456-49D0-936B-9346350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138" y="5112963"/>
                <a:ext cx="1201996" cy="276999"/>
              </a:xfrm>
              <a:prstGeom prst="rect">
                <a:avLst/>
              </a:prstGeom>
              <a:blipFill>
                <a:blip r:embed="rId12"/>
                <a:stretch>
                  <a:fillRect l="-4061" r="-152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40795B-98D8-4DE9-9189-5E26D96ABE5E}"/>
                  </a:ext>
                </a:extLst>
              </p:cNvPr>
              <p:cNvSpPr txBox="1"/>
              <p:nvPr/>
            </p:nvSpPr>
            <p:spPr>
              <a:xfrm>
                <a:off x="5480749" y="5493481"/>
                <a:ext cx="78322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40795B-98D8-4DE9-9189-5E26D96AB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749" y="5493481"/>
                <a:ext cx="783228" cy="563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B6A670-AA18-4CCB-8A33-9333D9F0FB1B}"/>
                  </a:ext>
                </a:extLst>
              </p:cNvPr>
              <p:cNvSpPr txBox="1"/>
              <p:nvPr/>
            </p:nvSpPr>
            <p:spPr>
              <a:xfrm>
                <a:off x="6820778" y="5540608"/>
                <a:ext cx="1237134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B6A670-AA18-4CCB-8A33-9333D9F0F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778" y="5540608"/>
                <a:ext cx="1237134" cy="5167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45AF180-1398-4854-9BD6-874227DA6B84}"/>
              </a:ext>
            </a:extLst>
          </p:cNvPr>
          <p:cNvSpPr txBox="1"/>
          <p:nvPr/>
        </p:nvSpPr>
        <p:spPr>
          <a:xfrm>
            <a:off x="5672781" y="6439997"/>
            <a:ext cx="114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026F99-1E6E-4407-94DB-EECCDFEEF255}"/>
              </a:ext>
            </a:extLst>
          </p:cNvPr>
          <p:cNvSpPr txBox="1"/>
          <p:nvPr/>
        </p:nvSpPr>
        <p:spPr>
          <a:xfrm>
            <a:off x="4926954" y="6076744"/>
            <a:ext cx="425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dissipated by the Zener diode is</a:t>
            </a:r>
          </a:p>
        </p:txBody>
      </p:sp>
    </p:spTree>
    <p:extLst>
      <p:ext uri="{BB962C8B-B14F-4D97-AF65-F5344CB8AC3E}">
        <p14:creationId xmlns:p14="http://schemas.microsoft.com/office/powerpoint/2010/main" val="4884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E09FCB5-1CCF-4CF6-854A-FE9F7320028E}"/>
              </a:ext>
            </a:extLst>
          </p:cNvPr>
          <p:cNvSpPr txBox="1"/>
          <p:nvPr/>
        </p:nvSpPr>
        <p:spPr>
          <a:xfrm>
            <a:off x="495300" y="2987645"/>
            <a:ext cx="407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Redraw the circuit by removing Zener diode from 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F87C-0B53-4516-A5DB-574895161F5B}"/>
                  </a:ext>
                </a:extLst>
              </p:cNvPr>
              <p:cNvSpPr txBox="1"/>
              <p:nvPr/>
            </p:nvSpPr>
            <p:spPr>
              <a:xfrm>
                <a:off x="537713" y="5402426"/>
                <a:ext cx="4168192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F87C-0B53-4516-A5DB-57489516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13" y="5402426"/>
                <a:ext cx="4168192" cy="57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3660BD54-B9DE-4A16-B684-A6A6454A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36" y="697893"/>
            <a:ext cx="7989864" cy="553998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Zener diode network, determine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and P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part (a) with 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3k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D095C-343F-4E35-B82E-B8F5730EF2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2826" y="1306934"/>
            <a:ext cx="2943225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C69AB-8AC3-4C2A-820E-23B88BE0C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428" y="3802226"/>
            <a:ext cx="3048000" cy="1600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231F6-634D-4D9D-B3DC-BCBC481B6182}"/>
              </a:ext>
            </a:extLst>
          </p:cNvPr>
          <p:cNvSpPr txBox="1"/>
          <p:nvPr/>
        </p:nvSpPr>
        <p:spPr>
          <a:xfrm>
            <a:off x="5031616" y="2920966"/>
            <a:ext cx="3617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V=8.73 V is less than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=10V, the diode is off state as shown in the following characteristics curve.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7674A5F-22CE-467F-B04F-768E5A114D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9419" y="3855617"/>
            <a:ext cx="2038350" cy="1571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CCCFCF-178A-452E-B7B9-51CF1CE9FE0A}"/>
                  </a:ext>
                </a:extLst>
              </p:cNvPr>
              <p:cNvSpPr txBox="1"/>
              <p:nvPr/>
            </p:nvSpPr>
            <p:spPr>
              <a:xfrm>
                <a:off x="5193231" y="5829986"/>
                <a:ext cx="37314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CCCFCF-178A-452E-B7B9-51CF1CE9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31" y="5829986"/>
                <a:ext cx="3731406" cy="276999"/>
              </a:xfrm>
              <a:prstGeom prst="rect">
                <a:avLst/>
              </a:prstGeom>
              <a:blipFill>
                <a:blip r:embed="rId10"/>
                <a:stretch>
                  <a:fillRect l="-1144" r="-98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B48ED5-5106-4D16-9C51-AB409B85DDFD}"/>
                  </a:ext>
                </a:extLst>
              </p:cNvPr>
              <p:cNvSpPr txBox="1"/>
              <p:nvPr/>
            </p:nvSpPr>
            <p:spPr>
              <a:xfrm>
                <a:off x="5448300" y="5464337"/>
                <a:ext cx="16106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B48ED5-5106-4D16-9C51-AB409B85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5464337"/>
                <a:ext cx="1610634" cy="276999"/>
              </a:xfrm>
              <a:prstGeom prst="rect">
                <a:avLst/>
              </a:prstGeom>
              <a:blipFill>
                <a:blip r:embed="rId11"/>
                <a:stretch>
                  <a:fillRect l="-3030" r="-265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A13C39-CB34-4802-A729-5C896E3A72AC}"/>
                  </a:ext>
                </a:extLst>
              </p:cNvPr>
              <p:cNvSpPr txBox="1"/>
              <p:nvPr/>
            </p:nvSpPr>
            <p:spPr>
              <a:xfrm>
                <a:off x="5193231" y="6195626"/>
                <a:ext cx="925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0A13C39-CB34-4802-A729-5C896E3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231" y="6195626"/>
                <a:ext cx="925318" cy="276999"/>
              </a:xfrm>
              <a:prstGeom prst="rect">
                <a:avLst/>
              </a:prstGeom>
              <a:blipFill>
                <a:blip r:embed="rId12"/>
                <a:stretch>
                  <a:fillRect l="-592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DDBE1-0283-4E10-B6CE-57520112CC02}"/>
                  </a:ext>
                </a:extLst>
              </p:cNvPr>
              <p:cNvSpPr txBox="1"/>
              <p:nvPr/>
            </p:nvSpPr>
            <p:spPr>
              <a:xfrm>
                <a:off x="6377499" y="6223393"/>
                <a:ext cx="1773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CDDDBE1-0283-4E10-B6CE-57520112C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499" y="6223393"/>
                <a:ext cx="1773627" cy="276999"/>
              </a:xfrm>
              <a:prstGeom prst="rect">
                <a:avLst/>
              </a:prstGeom>
              <a:blipFill>
                <a:blip r:embed="rId13"/>
                <a:stretch>
                  <a:fillRect l="-240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45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E09FCB5-1CCF-4CF6-854A-FE9F7320028E}"/>
              </a:ext>
            </a:extLst>
          </p:cNvPr>
          <p:cNvSpPr txBox="1"/>
          <p:nvPr/>
        </p:nvSpPr>
        <p:spPr>
          <a:xfrm>
            <a:off x="546299" y="1206430"/>
            <a:ext cx="407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Redraw the circuit by removing Zener diode from 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F87C-0B53-4516-A5DB-574895161F5B}"/>
                  </a:ext>
                </a:extLst>
              </p:cNvPr>
              <p:cNvSpPr txBox="1"/>
              <p:nvPr/>
            </p:nvSpPr>
            <p:spPr>
              <a:xfrm>
                <a:off x="676883" y="3506840"/>
                <a:ext cx="3815532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81F87C-0B53-4516-A5DB-57489516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83" y="3506840"/>
                <a:ext cx="3815532" cy="5712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13D0C-3456-49D0-936B-93463507211C}"/>
                  </a:ext>
                </a:extLst>
              </p:cNvPr>
              <p:cNvSpPr txBox="1"/>
              <p:nvPr/>
            </p:nvSpPr>
            <p:spPr>
              <a:xfrm>
                <a:off x="5101535" y="3871873"/>
                <a:ext cx="3143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13D0C-3456-49D0-936B-9346350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535" y="3871873"/>
                <a:ext cx="3143553" cy="276999"/>
              </a:xfrm>
              <a:prstGeom prst="rect">
                <a:avLst/>
              </a:prstGeom>
              <a:blipFill>
                <a:blip r:embed="rId4"/>
                <a:stretch>
                  <a:fillRect l="-1357" r="-1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3660BD54-B9DE-4A16-B684-A6A6454A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36" y="697893"/>
            <a:ext cx="7989864" cy="276999"/>
          </a:xfrm>
        </p:spPr>
        <p:txBody>
          <a:bodyPr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part (a) with R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3k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BD095C-343F-4E35-B82E-B8F5730EF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1338" y="388850"/>
            <a:ext cx="2943225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1C69AB-8AC3-4C2A-820E-23B88BE0C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561" y="1807690"/>
            <a:ext cx="3048000" cy="1600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F0C7C6-81DE-4461-953D-21E709D65992}"/>
              </a:ext>
            </a:extLst>
          </p:cNvPr>
          <p:cNvSpPr txBox="1"/>
          <p:nvPr/>
        </p:nvSpPr>
        <p:spPr>
          <a:xfrm>
            <a:off x="696936" y="4148872"/>
            <a:ext cx="3815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V =12 V is greater than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=10V, the diode is in the “on” state.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AC719-7D3B-447D-8D9A-ABF300C251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561" y="4795203"/>
            <a:ext cx="2952750" cy="17526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17EC1-D50C-433E-82A8-6C884F0F5066}"/>
              </a:ext>
            </a:extLst>
          </p:cNvPr>
          <p:cNvGrpSpPr/>
          <p:nvPr/>
        </p:nvGrpSpPr>
        <p:grpSpPr>
          <a:xfrm>
            <a:off x="5048060" y="2241696"/>
            <a:ext cx="3919592" cy="1359196"/>
            <a:chOff x="5219139" y="4280370"/>
            <a:chExt cx="3919592" cy="13591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40795B-98D8-4DE9-9189-5E26D96ABE5E}"/>
                    </a:ext>
                  </a:extLst>
                </p:cNvPr>
                <p:cNvSpPr txBox="1"/>
                <p:nvPr/>
              </p:nvSpPr>
              <p:spPr>
                <a:xfrm>
                  <a:off x="5271364" y="5119167"/>
                  <a:ext cx="2022541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240795B-98D8-4DE9-9189-5E26D96AB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364" y="5119167"/>
                  <a:ext cx="2022541" cy="5203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B6A670-AA18-4CCB-8A33-9333D9F0FB1B}"/>
                    </a:ext>
                  </a:extLst>
                </p:cNvPr>
                <p:cNvSpPr txBox="1"/>
                <p:nvPr/>
              </p:nvSpPr>
              <p:spPr>
                <a:xfrm>
                  <a:off x="7400948" y="5094964"/>
                  <a:ext cx="1737783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B6A670-AA18-4CCB-8A33-9333D9F0F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948" y="5094964"/>
                  <a:ext cx="1737783" cy="5203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25A7A8-8795-47C0-8DAA-14B4D2C7C9F2}"/>
                    </a:ext>
                  </a:extLst>
                </p:cNvPr>
                <p:cNvSpPr txBox="1"/>
                <p:nvPr/>
              </p:nvSpPr>
              <p:spPr>
                <a:xfrm>
                  <a:off x="5271364" y="4280370"/>
                  <a:ext cx="15138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25A7A8-8795-47C0-8DAA-14B4D2C7C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364" y="4280370"/>
                  <a:ext cx="151381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629" r="-2823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49363B-1765-4034-9AD6-1FC4E1DF9DF5}"/>
                    </a:ext>
                  </a:extLst>
                </p:cNvPr>
                <p:cNvSpPr txBox="1"/>
                <p:nvPr/>
              </p:nvSpPr>
              <p:spPr>
                <a:xfrm>
                  <a:off x="5219139" y="4731624"/>
                  <a:ext cx="32505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949363B-1765-4034-9AD6-1FC4E1DF9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139" y="4731624"/>
                  <a:ext cx="325050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26" r="-1313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026F99-1E6E-4407-94DB-EECCDFEEF255}"/>
                  </a:ext>
                </a:extLst>
              </p:cNvPr>
              <p:cNvSpPr txBox="1"/>
              <p:nvPr/>
            </p:nvSpPr>
            <p:spPr>
              <a:xfrm>
                <a:off x="4749688" y="4364841"/>
                <a:ext cx="421796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power dissipated by the Zener diode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𝑚𝑊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9026F99-1E6E-4407-94DB-EECCDFEE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688" y="4364841"/>
                <a:ext cx="4217964" cy="646331"/>
              </a:xfrm>
              <a:prstGeom prst="rect">
                <a:avLst/>
              </a:prstGeom>
              <a:blipFill>
                <a:blip r:embed="rId15"/>
                <a:stretch>
                  <a:fillRect l="-1156" t="-4717" r="-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40B7AFF-7FC1-46AA-BC6E-1DDF4991C890}"/>
              </a:ext>
            </a:extLst>
          </p:cNvPr>
          <p:cNvSpPr txBox="1"/>
          <p:nvPr/>
        </p:nvSpPr>
        <p:spPr>
          <a:xfrm>
            <a:off x="4691868" y="5156470"/>
            <a:ext cx="42179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must be less than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=30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for the device.</a:t>
            </a:r>
          </a:p>
        </p:txBody>
      </p:sp>
    </p:spTree>
    <p:extLst>
      <p:ext uri="{BB962C8B-B14F-4D97-AF65-F5344CB8AC3E}">
        <p14:creationId xmlns:p14="http://schemas.microsoft.com/office/powerpoint/2010/main" val="63707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3375" y="348179"/>
            <a:ext cx="8477250" cy="430887"/>
          </a:xfrm>
        </p:spPr>
        <p:txBody>
          <a:bodyPr/>
          <a:lstStyle/>
          <a:p>
            <a:pPr algn="l">
              <a:defRPr/>
            </a:pPr>
            <a:r>
              <a:rPr lang="en-US" sz="2800" dirty="0">
                <a:solidFill>
                  <a:srgbClr val="FFC000"/>
                </a:solidFill>
              </a:rPr>
              <a:t>Voltage Regulator Circuit (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fixed &amp; R</a:t>
            </a:r>
            <a:r>
              <a:rPr lang="en-US" sz="28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variable:</a:t>
            </a:r>
            <a:r>
              <a:rPr lang="en-US" sz="2800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9FCB5-1CCF-4CF6-854A-FE9F7320028E}"/>
              </a:ext>
            </a:extLst>
          </p:cNvPr>
          <p:cNvSpPr txBox="1"/>
          <p:nvPr/>
        </p:nvSpPr>
        <p:spPr>
          <a:xfrm>
            <a:off x="495300" y="2374775"/>
            <a:ext cx="4076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load is variable, we need to find minimum and maximum resistance, which remain the diode is 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13D0C-3456-49D0-936B-93463507211C}"/>
                  </a:ext>
                </a:extLst>
              </p:cNvPr>
              <p:cNvSpPr txBox="1"/>
              <p:nvPr/>
            </p:nvSpPr>
            <p:spPr>
              <a:xfrm>
                <a:off x="6027592" y="2684347"/>
                <a:ext cx="1816908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13D0C-3456-49D0-936B-9346350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592" y="2684347"/>
                <a:ext cx="1816908" cy="304186"/>
              </a:xfrm>
              <a:prstGeom prst="rect">
                <a:avLst/>
              </a:prstGeom>
              <a:blipFill>
                <a:blip r:embed="rId3"/>
                <a:stretch>
                  <a:fillRect l="-268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B6A670-AA18-4CCB-8A33-9333D9F0FB1B}"/>
                  </a:ext>
                </a:extLst>
              </p:cNvPr>
              <p:cNvSpPr txBox="1"/>
              <p:nvPr/>
            </p:nvSpPr>
            <p:spPr>
              <a:xfrm>
                <a:off x="5992454" y="2103797"/>
                <a:ext cx="1296765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B6A670-AA18-4CCB-8A33-9333D9F0F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454" y="2103797"/>
                <a:ext cx="1296765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37D21A7-EB37-4F60-BE4B-54284F999FC8}"/>
              </a:ext>
            </a:extLst>
          </p:cNvPr>
          <p:cNvGrpSpPr/>
          <p:nvPr/>
        </p:nvGrpSpPr>
        <p:grpSpPr>
          <a:xfrm>
            <a:off x="2881882" y="790355"/>
            <a:ext cx="2390775" cy="1666875"/>
            <a:chOff x="3068661" y="760934"/>
            <a:chExt cx="2390775" cy="16668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37E87A-23A9-43E5-A82D-813917C2A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68661" y="760934"/>
              <a:ext cx="2390775" cy="166687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69623EB-5095-4BDB-888D-F762D9D33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1462298"/>
              <a:ext cx="266700" cy="191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8D409-9A5C-4C74-A5C5-407D76C557BA}"/>
              </a:ext>
            </a:extLst>
          </p:cNvPr>
          <p:cNvSpPr txBox="1"/>
          <p:nvPr/>
        </p:nvSpPr>
        <p:spPr>
          <a:xfrm>
            <a:off x="495300" y="3278281"/>
            <a:ext cx="1181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D3505-706F-4CB0-9B03-42190CB8099B}"/>
                  </a:ext>
                </a:extLst>
              </p:cNvPr>
              <p:cNvSpPr txBox="1"/>
              <p:nvPr/>
            </p:nvSpPr>
            <p:spPr>
              <a:xfrm>
                <a:off x="495300" y="3637138"/>
                <a:ext cx="4076700" cy="2900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consider,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which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diode is off. 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to find minimum resistance that will turn diode on, we need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D3505-706F-4CB0-9B03-42190CB8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3637138"/>
                <a:ext cx="4076700" cy="2900859"/>
              </a:xfrm>
              <a:prstGeom prst="rect">
                <a:avLst/>
              </a:prstGeom>
              <a:blipFill>
                <a:blip r:embed="rId7"/>
                <a:stretch>
                  <a:fillRect l="-1196" t="-1261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19F6F4-ECFF-4770-A999-21D214766BEA}"/>
                  </a:ext>
                </a:extLst>
              </p:cNvPr>
              <p:cNvSpPr txBox="1"/>
              <p:nvPr/>
            </p:nvSpPr>
            <p:spPr>
              <a:xfrm>
                <a:off x="5272657" y="3052338"/>
                <a:ext cx="2952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19F6F4-ECFF-4770-A999-21D21476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57" y="3052338"/>
                <a:ext cx="2952322" cy="369332"/>
              </a:xfrm>
              <a:prstGeom prst="rect">
                <a:avLst/>
              </a:prstGeom>
              <a:blipFill>
                <a:blip r:embed="rId8"/>
                <a:stretch>
                  <a:fillRect l="-1860" t="-10000" r="-16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060C18-C906-4C87-A729-75004D96F535}"/>
                  </a:ext>
                </a:extLst>
              </p:cNvPr>
              <p:cNvSpPr txBox="1"/>
              <p:nvPr/>
            </p:nvSpPr>
            <p:spPr>
              <a:xfrm>
                <a:off x="5872363" y="3472729"/>
                <a:ext cx="1187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060C18-C906-4C87-A729-75004D96F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63" y="3472729"/>
                <a:ext cx="1187569" cy="276999"/>
              </a:xfrm>
              <a:prstGeom prst="rect">
                <a:avLst/>
              </a:prstGeom>
              <a:blipFill>
                <a:blip r:embed="rId9"/>
                <a:stretch>
                  <a:fillRect l="-4103" r="-51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5D87A0-51D6-45E5-882C-49F1A7793623}"/>
                  </a:ext>
                </a:extLst>
              </p:cNvPr>
              <p:cNvSpPr txBox="1"/>
              <p:nvPr/>
            </p:nvSpPr>
            <p:spPr>
              <a:xfrm>
                <a:off x="5840364" y="3837499"/>
                <a:ext cx="1807866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5D87A0-51D6-45E5-882C-49F1A7793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64" y="3837499"/>
                <a:ext cx="1807866" cy="304186"/>
              </a:xfrm>
              <a:prstGeom prst="rect">
                <a:avLst/>
              </a:prstGeom>
              <a:blipFill>
                <a:blip r:embed="rId10"/>
                <a:stretch>
                  <a:fillRect l="-2357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17924E-952D-4058-B562-DD79CD0F70E3}"/>
                  </a:ext>
                </a:extLst>
              </p:cNvPr>
              <p:cNvSpPr txBox="1"/>
              <p:nvPr/>
            </p:nvSpPr>
            <p:spPr>
              <a:xfrm>
                <a:off x="5720136" y="4207032"/>
                <a:ext cx="1816908" cy="693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17924E-952D-4058-B562-DD79CD0F7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36" y="4207032"/>
                <a:ext cx="1816908" cy="6939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9C0653-F5D9-4274-9BA5-03A44335A0B1}"/>
                  </a:ext>
                </a:extLst>
              </p:cNvPr>
              <p:cNvSpPr txBox="1"/>
              <p:nvPr/>
            </p:nvSpPr>
            <p:spPr>
              <a:xfrm>
                <a:off x="5840364" y="4967849"/>
                <a:ext cx="2004136" cy="1083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know,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𝑍𝑀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𝑍𝑀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9C0653-F5D9-4274-9BA5-03A44335A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364" y="4967849"/>
                <a:ext cx="2004136" cy="1083566"/>
              </a:xfrm>
              <a:prstGeom prst="rect">
                <a:avLst/>
              </a:prstGeom>
              <a:blipFill>
                <a:blip r:embed="rId12"/>
                <a:stretch>
                  <a:fillRect l="-2432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64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D3505-706F-4CB0-9B03-42190CB8099B}"/>
                  </a:ext>
                </a:extLst>
              </p:cNvPr>
              <p:cNvSpPr txBox="1"/>
              <p:nvPr/>
            </p:nvSpPr>
            <p:spPr>
              <a:xfrm>
                <a:off x="499046" y="2664944"/>
                <a:ext cx="4292663" cy="2432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find minimum resistance that will turn diode on,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1D3505-706F-4CB0-9B03-42190CB80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46" y="2664944"/>
                <a:ext cx="4292663" cy="2432845"/>
              </a:xfrm>
              <a:prstGeom prst="rect">
                <a:avLst/>
              </a:prstGeom>
              <a:blipFill>
                <a:blip r:embed="rId3"/>
                <a:stretch>
                  <a:fillRect l="-1278" t="-1253" r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19F6F4-ECFF-4770-A999-21D214766BEA}"/>
                  </a:ext>
                </a:extLst>
              </p:cNvPr>
              <p:cNvSpPr txBox="1"/>
              <p:nvPr/>
            </p:nvSpPr>
            <p:spPr>
              <a:xfrm>
                <a:off x="4855015" y="1649584"/>
                <a:ext cx="3995709" cy="2381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for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en-US" dirty="0"/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19F6F4-ECFF-4770-A999-21D21476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15" y="1649584"/>
                <a:ext cx="3995709" cy="2381614"/>
              </a:xfrm>
              <a:prstGeom prst="rect">
                <a:avLst/>
              </a:prstGeom>
              <a:blipFill>
                <a:blip r:embed="rId4"/>
                <a:stretch>
                  <a:fillRect l="-1220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9C0653-F5D9-4274-9BA5-03A44335A0B1}"/>
                  </a:ext>
                </a:extLst>
              </p:cNvPr>
              <p:cNvSpPr txBox="1"/>
              <p:nvPr/>
            </p:nvSpPr>
            <p:spPr>
              <a:xfrm>
                <a:off x="5328869" y="4036244"/>
                <a:ext cx="3048000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know,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320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9C0653-F5D9-4274-9BA5-03A44335A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869" y="4036244"/>
                <a:ext cx="3048000" cy="916982"/>
              </a:xfrm>
              <a:prstGeom prst="rect">
                <a:avLst/>
              </a:prstGeom>
              <a:blipFill>
                <a:blip r:embed="rId5"/>
                <a:stretch>
                  <a:fillRect l="-1600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2D9D014-A7E0-40FB-976D-219EB84F5651}"/>
              </a:ext>
            </a:extLst>
          </p:cNvPr>
          <p:cNvSpPr txBox="1"/>
          <p:nvPr/>
        </p:nvSpPr>
        <p:spPr>
          <a:xfrm>
            <a:off x="734059" y="262717"/>
            <a:ext cx="811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following network:</a:t>
            </a:r>
          </a:p>
          <a:p>
            <a:pPr marL="0" lvl="1" indent="-34290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range of R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result in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maintained at 10 V.</a:t>
            </a:r>
          </a:p>
          <a:p>
            <a:pPr marL="0" lvl="1" indent="-342900">
              <a:buFont typeface="+mj-lt"/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maximum wattage rating of the diode.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8660FB-6848-4D97-B820-B1470C724B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9806" y="1088455"/>
            <a:ext cx="2990850" cy="1562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914B6A-EE42-4E7E-B13B-ED67A9F13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45274" y="5097789"/>
            <a:ext cx="60102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8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1104900"/>
            <a:ext cx="5895976" cy="1846659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 Circuit (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&amp; R</a:t>
            </a:r>
            <a:r>
              <a:rPr lang="en-US" sz="40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Fixed:</a:t>
            </a: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7D21A7-EB37-4F60-BE4B-54284F999FC8}"/>
              </a:ext>
            </a:extLst>
          </p:cNvPr>
          <p:cNvGrpSpPr/>
          <p:nvPr/>
        </p:nvGrpSpPr>
        <p:grpSpPr>
          <a:xfrm>
            <a:off x="1625952" y="2400300"/>
            <a:ext cx="5686426" cy="2828926"/>
            <a:chOff x="3068661" y="760934"/>
            <a:chExt cx="2390775" cy="16668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37E87A-23A9-43E5-A82D-813917C2A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68661" y="760934"/>
              <a:ext cx="2390775" cy="1666875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69623EB-5095-4BDB-888D-F762D9D33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5132" y="1479318"/>
              <a:ext cx="399278" cy="3003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21C9029-301D-42E8-8DFC-336BD28EAC80}"/>
              </a:ext>
            </a:extLst>
          </p:cNvPr>
          <p:cNvSpPr txBox="1"/>
          <p:nvPr/>
        </p:nvSpPr>
        <p:spPr>
          <a:xfrm>
            <a:off x="2895600" y="53721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392219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CDC179F-60A1-4CC2-9B51-096F2F21C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4012" y="531325"/>
            <a:ext cx="5895976" cy="615553"/>
          </a:xfrm>
        </p:spPr>
        <p:txBody>
          <a:bodyPr/>
          <a:lstStyle/>
          <a:p>
            <a:pPr algn="ctr">
              <a:defRPr/>
            </a:pPr>
            <a:r>
              <a:rPr lang="en-US" sz="4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Regulator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9FF05-B628-440E-8882-7121AA2C6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1947" y="1505092"/>
            <a:ext cx="5857875" cy="1581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FEF0E-CDE4-4D77-989E-C5171DB7D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6899" y="3962400"/>
            <a:ext cx="5876925" cy="2200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BFB108-52F6-4D8B-901D-6600BB7D3EB3}"/>
              </a:ext>
            </a:extLst>
          </p:cNvPr>
          <p:cNvSpPr txBox="1"/>
          <p:nvPr/>
        </p:nvSpPr>
        <p:spPr>
          <a:xfrm>
            <a:off x="2404884" y="328657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Wave Generator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811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1499" y="358411"/>
            <a:ext cx="2424095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Clippers</a:t>
            </a:r>
            <a:endParaRPr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7C4A5-2132-42B2-897E-B8FEDB30D403}"/>
              </a:ext>
            </a:extLst>
          </p:cNvPr>
          <p:cNvSpPr txBox="1"/>
          <p:nvPr/>
        </p:nvSpPr>
        <p:spPr>
          <a:xfrm>
            <a:off x="838200" y="1127985"/>
            <a:ext cx="746760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Applications:- 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radio receivers for communication circuits.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radars, digital computers and other electronic systems.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 for different waveforms such as trapezoidal, or square waves.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as noise limiters in FM transmitter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6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1499" y="358411"/>
            <a:ext cx="2424095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Clippers</a:t>
            </a:r>
            <a:endParaRPr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7C4A5-2132-42B2-897E-B8FEDB30D403}"/>
              </a:ext>
            </a:extLst>
          </p:cNvPr>
          <p:cNvSpPr txBox="1"/>
          <p:nvPr/>
        </p:nvSpPr>
        <p:spPr>
          <a:xfrm>
            <a:off x="1143000" y="1295400"/>
            <a:ext cx="7467600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4 types of clipper circuits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clipper circuits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clipper circuits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Biased clipper circuits</a:t>
            </a:r>
          </a:p>
          <a:p>
            <a:pPr marL="800100" lvl="1" indent="-342900" algn="just">
              <a:lnSpc>
                <a:spcPct val="150000"/>
              </a:lnSpc>
              <a:buFont typeface="Times New Roman" panose="02020603050405020304" pitchFamily="18" charset="0"/>
              <a:buChar char="‒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clipper circuits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8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63209"/>
            <a:ext cx="8372076" cy="505302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 algn="ctr">
              <a:spcBef>
                <a:spcPts val="100"/>
              </a:spcBef>
            </a:pPr>
            <a:r>
              <a:rPr lang="en-US" sz="3200" spc="-5" dirty="0">
                <a:solidFill>
                  <a:srgbClr val="FFC000"/>
                </a:solidFill>
              </a:rPr>
              <a:t>Positive clipper circuits (Series Diode)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CD5C8-8EAB-45AF-9BB4-42358D9263D9}"/>
              </a:ext>
            </a:extLst>
          </p:cNvPr>
          <p:cNvSpPr txBox="1"/>
          <p:nvPr/>
        </p:nvSpPr>
        <p:spPr>
          <a:xfrm>
            <a:off x="457200" y="1045642"/>
            <a:ext cx="799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positive clipper, the positive half cycles of the input AC signal is removed.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BF5EF885-F0DC-4592-8F94-13434CB85AB4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8710"/>
          <a:stretch/>
        </p:blipFill>
        <p:spPr>
          <a:xfrm>
            <a:off x="2667000" y="1937357"/>
            <a:ext cx="2895600" cy="1835172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09A24B9C-0072-4C71-BE08-6CCA782D7A0C}"/>
              </a:ext>
            </a:extLst>
          </p:cNvPr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3483"/>
          <a:stretch/>
        </p:blipFill>
        <p:spPr>
          <a:xfrm>
            <a:off x="5760985" y="1449753"/>
            <a:ext cx="3068291" cy="2588847"/>
          </a:xfrm>
          <a:prstGeom prst="rect">
            <a:avLst/>
          </a:prstGeom>
        </p:spPr>
      </p:pic>
      <p:pic>
        <p:nvPicPr>
          <p:cNvPr id="15" name="object 8">
            <a:extLst>
              <a:ext uri="{FF2B5EF4-FFF2-40B4-BE49-F238E27FC236}">
                <a16:creationId xmlns:a16="http://schemas.microsoft.com/office/drawing/2014/main" id="{AC05E8DF-FAD5-4310-8F45-0FF060EAFB5F}"/>
              </a:ext>
            </a:extLst>
          </p:cNvPr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0835" t="8181" r="37424"/>
          <a:stretch/>
        </p:blipFill>
        <p:spPr>
          <a:xfrm>
            <a:off x="5753098" y="3714111"/>
            <a:ext cx="2667001" cy="23770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374269-7088-4E3E-AB6D-8E3F956ADED2}"/>
              </a:ext>
            </a:extLst>
          </p:cNvPr>
          <p:cNvSpPr txBox="1"/>
          <p:nvPr/>
        </p:nvSpPr>
        <p:spPr>
          <a:xfrm>
            <a:off x="1267461" y="572699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positive half cycle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BAABD-B225-4CC0-B445-3C6F0F6B8BDD}"/>
              </a:ext>
            </a:extLst>
          </p:cNvPr>
          <p:cNvSpPr txBox="1"/>
          <p:nvPr/>
        </p:nvSpPr>
        <p:spPr>
          <a:xfrm>
            <a:off x="5933440" y="581235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negative half cycle</a:t>
            </a:r>
          </a:p>
        </p:txBody>
      </p:sp>
      <p:pic>
        <p:nvPicPr>
          <p:cNvPr id="19" name="Picture 17">
            <a:extLst>
              <a:ext uri="{FF2B5EF4-FFF2-40B4-BE49-F238E27FC236}">
                <a16:creationId xmlns:a16="http://schemas.microsoft.com/office/drawing/2014/main" id="{EEA278B4-0DDE-4450-9E96-42AF79DD3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/>
          <a:srcRect r="68614" b="23078"/>
          <a:stretch/>
        </p:blipFill>
        <p:spPr bwMode="auto">
          <a:xfrm>
            <a:off x="596627" y="1709874"/>
            <a:ext cx="1930946" cy="1835172"/>
          </a:xfrm>
          <a:prstGeom prst="rect">
            <a:avLst/>
          </a:prstGeom>
          <a:noFill/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DB8E3E-844D-4DA7-AD4C-C5E66189D062}"/>
              </a:ext>
            </a:extLst>
          </p:cNvPr>
          <p:cNvSpPr/>
          <p:nvPr/>
        </p:nvSpPr>
        <p:spPr>
          <a:xfrm>
            <a:off x="8024275" y="3200400"/>
            <a:ext cx="38100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05496-82AD-4FCF-98DB-C33D84C18A1D}"/>
              </a:ext>
            </a:extLst>
          </p:cNvPr>
          <p:cNvSpPr txBox="1"/>
          <p:nvPr/>
        </p:nvSpPr>
        <p:spPr>
          <a:xfrm>
            <a:off x="7971922" y="3055658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endParaRPr lang="en-US" i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7D9BE3-36B7-4E8A-9A1B-B2A389AD0A04}"/>
              </a:ext>
            </a:extLst>
          </p:cNvPr>
          <p:cNvCxnSpPr>
            <a:cxnSpLocks/>
          </p:cNvCxnSpPr>
          <p:nvPr/>
        </p:nvCxnSpPr>
        <p:spPr>
          <a:xfrm flipH="1" flipV="1">
            <a:off x="6800850" y="3296290"/>
            <a:ext cx="1223425" cy="153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6">
            <a:extLst>
              <a:ext uri="{FF2B5EF4-FFF2-40B4-BE49-F238E27FC236}">
                <a16:creationId xmlns:a16="http://schemas.microsoft.com/office/drawing/2014/main" id="{A47389D7-4120-44CC-A5D2-5334D1569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80376" b="61249"/>
          <a:stretch/>
        </p:blipFill>
        <p:spPr bwMode="auto">
          <a:xfrm>
            <a:off x="301275" y="4183906"/>
            <a:ext cx="1094170" cy="1219200"/>
          </a:xfrm>
          <a:prstGeom prst="rect">
            <a:avLst/>
          </a:prstGeom>
          <a:noFill/>
          <a:effectLst/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3905B467-78AC-4A5D-9870-D436EDBBF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53283" r="71867" b="4843"/>
          <a:stretch/>
        </p:blipFill>
        <p:spPr bwMode="auto">
          <a:xfrm>
            <a:off x="4292194" y="4259844"/>
            <a:ext cx="1568576" cy="1317462"/>
          </a:xfrm>
          <a:prstGeom prst="rect">
            <a:avLst/>
          </a:prstGeom>
          <a:noFill/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A76F0-97A3-45DC-8653-E4412C872F6D}"/>
              </a:ext>
            </a:extLst>
          </p:cNvPr>
          <p:cNvCxnSpPr>
            <a:cxnSpLocks/>
          </p:cNvCxnSpPr>
          <p:nvPr/>
        </p:nvCxnSpPr>
        <p:spPr>
          <a:xfrm flipV="1">
            <a:off x="3870959" y="2854944"/>
            <a:ext cx="2453641" cy="197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7B585A-6739-49CF-B119-F783B003CF61}"/>
              </a:ext>
            </a:extLst>
          </p:cNvPr>
          <p:cNvCxnSpPr/>
          <p:nvPr/>
        </p:nvCxnSpPr>
        <p:spPr>
          <a:xfrm flipV="1">
            <a:off x="0" y="377252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CC0533D-9D42-463E-86D5-3BAA519AFA44}"/>
              </a:ext>
            </a:extLst>
          </p:cNvPr>
          <p:cNvGrpSpPr/>
          <p:nvPr/>
        </p:nvGrpSpPr>
        <p:grpSpPr>
          <a:xfrm>
            <a:off x="1411487" y="4126792"/>
            <a:ext cx="2714625" cy="1600200"/>
            <a:chOff x="1411487" y="4126792"/>
            <a:chExt cx="2714625" cy="16002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EFE66A-38A1-41BF-962A-C60D35158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11487" y="4126792"/>
              <a:ext cx="2714625" cy="1600200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45E789C-52FF-4410-99C5-F931E660A8C6}"/>
                </a:ext>
              </a:extLst>
            </p:cNvPr>
            <p:cNvGrpSpPr/>
            <p:nvPr/>
          </p:nvGrpSpPr>
          <p:grpSpPr>
            <a:xfrm>
              <a:off x="1828800" y="4521645"/>
              <a:ext cx="762000" cy="762000"/>
              <a:chOff x="1828800" y="4521645"/>
              <a:chExt cx="762000" cy="762000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10F6A545-2DC2-4614-822A-DDBB2AF2BC44}"/>
                  </a:ext>
                </a:extLst>
              </p:cNvPr>
              <p:cNvSpPr/>
              <p:nvPr/>
            </p:nvSpPr>
            <p:spPr>
              <a:xfrm>
                <a:off x="1828800" y="4521645"/>
                <a:ext cx="762000" cy="762000"/>
              </a:xfrm>
              <a:prstGeom prst="arc">
                <a:avLst>
                  <a:gd name="adj1" fmla="val 21032065"/>
                  <a:gd name="adj2" fmla="val 1664040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EF8546E-6E76-471E-9AC9-6391D4771C0F}"/>
                  </a:ext>
                </a:extLst>
              </p:cNvPr>
              <p:cNvCxnSpPr/>
              <p:nvPr/>
            </p:nvCxnSpPr>
            <p:spPr>
              <a:xfrm>
                <a:off x="2223637" y="4521645"/>
                <a:ext cx="2147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28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0CCD5C8-8EAB-45AF-9BB4-42358D9263D9}"/>
              </a:ext>
            </a:extLst>
          </p:cNvPr>
          <p:cNvSpPr txBox="1"/>
          <p:nvPr/>
        </p:nvSpPr>
        <p:spPr>
          <a:xfrm>
            <a:off x="457200" y="1045642"/>
            <a:ext cx="799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positive clipper, the positive half cycles of the input AC signal is removed.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object 8">
            <a:extLst>
              <a:ext uri="{FF2B5EF4-FFF2-40B4-BE49-F238E27FC236}">
                <a16:creationId xmlns:a16="http://schemas.microsoft.com/office/drawing/2014/main" id="{09A24B9C-0072-4C71-BE08-6CCA782D7A0C}"/>
              </a:ext>
            </a:extLst>
          </p:cNvPr>
          <p:cNvPicPr/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3483"/>
          <a:stretch/>
        </p:blipFill>
        <p:spPr>
          <a:xfrm>
            <a:off x="5760985" y="1449753"/>
            <a:ext cx="3068291" cy="258884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4552F-91D7-4F41-9EA4-AC3AEBE377A6}"/>
              </a:ext>
            </a:extLst>
          </p:cNvPr>
          <p:cNvCxnSpPr/>
          <p:nvPr/>
        </p:nvCxnSpPr>
        <p:spPr>
          <a:xfrm>
            <a:off x="2159001" y="4319038"/>
            <a:ext cx="3657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374269-7088-4E3E-AB6D-8E3F956ADED2}"/>
              </a:ext>
            </a:extLst>
          </p:cNvPr>
          <p:cNvSpPr txBox="1"/>
          <p:nvPr/>
        </p:nvSpPr>
        <p:spPr>
          <a:xfrm>
            <a:off x="1267461" y="572699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positive half cycle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BAABD-B225-4CC0-B445-3C6F0F6B8BDD}"/>
              </a:ext>
            </a:extLst>
          </p:cNvPr>
          <p:cNvSpPr txBox="1"/>
          <p:nvPr/>
        </p:nvSpPr>
        <p:spPr>
          <a:xfrm>
            <a:off x="5933440" y="581235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negative half cycle</a:t>
            </a:r>
          </a:p>
        </p:txBody>
      </p:sp>
      <p:pic>
        <p:nvPicPr>
          <p:cNvPr id="19" name="Picture 17">
            <a:extLst>
              <a:ext uri="{FF2B5EF4-FFF2-40B4-BE49-F238E27FC236}">
                <a16:creationId xmlns:a16="http://schemas.microsoft.com/office/drawing/2014/main" id="{EEA278B4-0DDE-4450-9E96-42AF79DD3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r="68614" b="23078"/>
          <a:stretch/>
        </p:blipFill>
        <p:spPr bwMode="auto">
          <a:xfrm>
            <a:off x="596627" y="1709874"/>
            <a:ext cx="1930946" cy="1835172"/>
          </a:xfrm>
          <a:prstGeom prst="rect">
            <a:avLst/>
          </a:prstGeom>
          <a:noFill/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DB8E3E-844D-4DA7-AD4C-C5E66189D062}"/>
              </a:ext>
            </a:extLst>
          </p:cNvPr>
          <p:cNvSpPr/>
          <p:nvPr/>
        </p:nvSpPr>
        <p:spPr>
          <a:xfrm>
            <a:off x="8024275" y="3200400"/>
            <a:ext cx="38100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05496-82AD-4FCF-98DB-C33D84C18A1D}"/>
              </a:ext>
            </a:extLst>
          </p:cNvPr>
          <p:cNvSpPr txBox="1"/>
          <p:nvPr/>
        </p:nvSpPr>
        <p:spPr>
          <a:xfrm>
            <a:off x="7971922" y="3055658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V</a:t>
            </a:r>
            <a:r>
              <a:rPr lang="en-US" i="1" baseline="-25000" dirty="0" err="1"/>
              <a:t>m</a:t>
            </a:r>
            <a:endParaRPr lang="en-US" i="1" dirty="0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A47389D7-4120-44CC-A5D2-5334D1569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80376" b="61249"/>
          <a:stretch/>
        </p:blipFill>
        <p:spPr bwMode="auto">
          <a:xfrm>
            <a:off x="301275" y="4183906"/>
            <a:ext cx="1094170" cy="1219200"/>
          </a:xfrm>
          <a:prstGeom prst="rect">
            <a:avLst/>
          </a:prstGeom>
          <a:noFill/>
          <a:effectLst/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3905B467-78AC-4A5D-9870-D436EDBBF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53283" r="71867" b="4843"/>
          <a:stretch/>
        </p:blipFill>
        <p:spPr bwMode="auto">
          <a:xfrm>
            <a:off x="4292194" y="4259844"/>
            <a:ext cx="1568576" cy="1317462"/>
          </a:xfrm>
          <a:prstGeom prst="rect">
            <a:avLst/>
          </a:prstGeom>
          <a:noFill/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A76F0-97A3-45DC-8653-E4412C872F6D}"/>
              </a:ext>
            </a:extLst>
          </p:cNvPr>
          <p:cNvCxnSpPr>
            <a:cxnSpLocks/>
          </p:cNvCxnSpPr>
          <p:nvPr/>
        </p:nvCxnSpPr>
        <p:spPr>
          <a:xfrm flipV="1">
            <a:off x="3870959" y="2854944"/>
            <a:ext cx="2453641" cy="197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7B585A-6739-49CF-B119-F783B003CF61}"/>
              </a:ext>
            </a:extLst>
          </p:cNvPr>
          <p:cNvCxnSpPr/>
          <p:nvPr/>
        </p:nvCxnSpPr>
        <p:spPr>
          <a:xfrm flipV="1">
            <a:off x="0" y="377252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5">
            <a:extLst>
              <a:ext uri="{FF2B5EF4-FFF2-40B4-BE49-F238E27FC236}">
                <a16:creationId xmlns:a16="http://schemas.microsoft.com/office/drawing/2014/main" id="{E80A851F-F5A9-4888-A262-0BF9B8461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000" r="31818" b="70757"/>
          <a:stretch/>
        </p:blipFill>
        <p:spPr bwMode="auto">
          <a:xfrm>
            <a:off x="3059937" y="1892051"/>
            <a:ext cx="2261006" cy="1666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6852F-0AAB-4AA1-8D83-FD4DC3AE8E5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765"/>
          <a:stretch/>
        </p:blipFill>
        <p:spPr>
          <a:xfrm>
            <a:off x="1418372" y="3991015"/>
            <a:ext cx="2190750" cy="168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508180-FF39-4872-B363-042D62957D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9772" y="4115799"/>
            <a:ext cx="2190750" cy="16002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7D9BE3-36B7-4E8A-9A1B-B2A389AD0A04}"/>
              </a:ext>
            </a:extLst>
          </p:cNvPr>
          <p:cNvCxnSpPr>
            <a:cxnSpLocks/>
          </p:cNvCxnSpPr>
          <p:nvPr/>
        </p:nvCxnSpPr>
        <p:spPr>
          <a:xfrm flipH="1" flipV="1">
            <a:off x="6800850" y="3296290"/>
            <a:ext cx="1223425" cy="153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ject 7">
            <a:extLst>
              <a:ext uri="{FF2B5EF4-FFF2-40B4-BE49-F238E27FC236}">
                <a16:creationId xmlns:a16="http://schemas.microsoft.com/office/drawing/2014/main" id="{6BD6F07B-D263-488D-B5EF-79A4297475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63209"/>
            <a:ext cx="8372076" cy="505302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 algn="ctr">
              <a:spcBef>
                <a:spcPts val="100"/>
              </a:spcBef>
            </a:pPr>
            <a:r>
              <a:rPr lang="en-US" sz="3200" spc="-5" dirty="0">
                <a:solidFill>
                  <a:srgbClr val="FFC000"/>
                </a:solidFill>
              </a:rPr>
              <a:t>Positive clipper circuits (Parallel Diode)</a:t>
            </a:r>
          </a:p>
        </p:txBody>
      </p:sp>
    </p:spTree>
    <p:extLst>
      <p:ext uri="{BB962C8B-B14F-4D97-AF65-F5344CB8AC3E}">
        <p14:creationId xmlns:p14="http://schemas.microsoft.com/office/powerpoint/2010/main" val="68599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5492" y="296683"/>
            <a:ext cx="8021308" cy="505302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200" spc="-5" dirty="0">
                <a:solidFill>
                  <a:srgbClr val="FFC000"/>
                </a:solidFill>
              </a:rPr>
              <a:t>Negative clipper circuits (Series Diode)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CD5C8-8EAB-45AF-9BB4-42358D9263D9}"/>
              </a:ext>
            </a:extLst>
          </p:cNvPr>
          <p:cNvSpPr txBox="1"/>
          <p:nvPr/>
        </p:nvSpPr>
        <p:spPr>
          <a:xfrm>
            <a:off x="457200" y="1045642"/>
            <a:ext cx="7990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negative clipper, the negative half cycles of the input AC signal is removed.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374269-7088-4E3E-AB6D-8E3F956ADED2}"/>
              </a:ext>
            </a:extLst>
          </p:cNvPr>
          <p:cNvSpPr txBox="1"/>
          <p:nvPr/>
        </p:nvSpPr>
        <p:spPr>
          <a:xfrm>
            <a:off x="1267461" y="572699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positive half cycle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3BAABD-B225-4CC0-B445-3C6F0F6B8BDD}"/>
              </a:ext>
            </a:extLst>
          </p:cNvPr>
          <p:cNvSpPr txBox="1"/>
          <p:nvPr/>
        </p:nvSpPr>
        <p:spPr>
          <a:xfrm>
            <a:off x="5933440" y="581235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negative half cycle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DB8E3E-844D-4DA7-AD4C-C5E66189D062}"/>
              </a:ext>
            </a:extLst>
          </p:cNvPr>
          <p:cNvSpPr/>
          <p:nvPr/>
        </p:nvSpPr>
        <p:spPr>
          <a:xfrm>
            <a:off x="8024275" y="3200400"/>
            <a:ext cx="38100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A47389D7-4120-44CC-A5D2-5334D1569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80376" b="61249"/>
          <a:stretch/>
        </p:blipFill>
        <p:spPr bwMode="auto">
          <a:xfrm>
            <a:off x="301275" y="4183906"/>
            <a:ext cx="1094170" cy="1219200"/>
          </a:xfrm>
          <a:prstGeom prst="rect">
            <a:avLst/>
          </a:prstGeom>
          <a:noFill/>
          <a:effectLst/>
        </p:spPr>
      </p:pic>
      <p:pic>
        <p:nvPicPr>
          <p:cNvPr id="27" name="Picture 16">
            <a:extLst>
              <a:ext uri="{FF2B5EF4-FFF2-40B4-BE49-F238E27FC236}">
                <a16:creationId xmlns:a16="http://schemas.microsoft.com/office/drawing/2014/main" id="{3905B467-78AC-4A5D-9870-D436EDBBF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53283" r="71867" b="4843"/>
          <a:stretch/>
        </p:blipFill>
        <p:spPr bwMode="auto">
          <a:xfrm>
            <a:off x="4292194" y="4259844"/>
            <a:ext cx="1568576" cy="1317462"/>
          </a:xfrm>
          <a:prstGeom prst="rect">
            <a:avLst/>
          </a:prstGeom>
          <a:noFill/>
          <a:effectLst/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7B585A-6739-49CF-B119-F783B003CF61}"/>
              </a:ext>
            </a:extLst>
          </p:cNvPr>
          <p:cNvCxnSpPr/>
          <p:nvPr/>
        </p:nvCxnSpPr>
        <p:spPr>
          <a:xfrm flipV="1">
            <a:off x="0" y="377252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C05A6DC-AF8D-4425-9FC4-FE73F129E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5492" y="1716785"/>
            <a:ext cx="4706370" cy="2027948"/>
          </a:xfrm>
          <a:prstGeom prst="rect">
            <a:avLst/>
          </a:prstGeom>
        </p:spPr>
      </p:pic>
      <p:pic>
        <p:nvPicPr>
          <p:cNvPr id="29" name="object 5">
            <a:extLst>
              <a:ext uri="{FF2B5EF4-FFF2-40B4-BE49-F238E27FC236}">
                <a16:creationId xmlns:a16="http://schemas.microsoft.com/office/drawing/2014/main" id="{FD58DF79-A924-4E0D-A024-A8D4CF6D9835}"/>
              </a:ext>
            </a:extLst>
          </p:cNvPr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02594" y="1620442"/>
            <a:ext cx="3014714" cy="204572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A76F0-97A3-45DC-8653-E4412C872F6D}"/>
              </a:ext>
            </a:extLst>
          </p:cNvPr>
          <p:cNvCxnSpPr>
            <a:cxnSpLocks/>
          </p:cNvCxnSpPr>
          <p:nvPr/>
        </p:nvCxnSpPr>
        <p:spPr>
          <a:xfrm flipV="1">
            <a:off x="3870959" y="3352800"/>
            <a:ext cx="1989811" cy="147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02E660CE-1BB2-4FE3-915F-16BE384B07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0903" y="3967650"/>
            <a:ext cx="2343150" cy="169545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8579B8-C870-4639-9195-F82AA160CF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4890" y="4106929"/>
            <a:ext cx="2343150" cy="158115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7D9BE3-36B7-4E8A-9A1B-B2A389AD0A04}"/>
              </a:ext>
            </a:extLst>
          </p:cNvPr>
          <p:cNvCxnSpPr>
            <a:cxnSpLocks/>
          </p:cNvCxnSpPr>
          <p:nvPr/>
        </p:nvCxnSpPr>
        <p:spPr>
          <a:xfrm flipH="1" flipV="1">
            <a:off x="6332510" y="3352800"/>
            <a:ext cx="1971622" cy="156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6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FDB8E3E-844D-4DA7-AD4C-C5E66189D062}"/>
              </a:ext>
            </a:extLst>
          </p:cNvPr>
          <p:cNvSpPr/>
          <p:nvPr/>
        </p:nvSpPr>
        <p:spPr>
          <a:xfrm>
            <a:off x="8024275" y="3200400"/>
            <a:ext cx="38100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A80050-EA29-41C2-9114-7CBB406AB13F}"/>
              </a:ext>
            </a:extLst>
          </p:cNvPr>
          <p:cNvGrpSpPr/>
          <p:nvPr/>
        </p:nvGrpSpPr>
        <p:grpSpPr>
          <a:xfrm>
            <a:off x="4567995" y="4126433"/>
            <a:ext cx="4007626" cy="2055257"/>
            <a:chOff x="4567995" y="4126433"/>
            <a:chExt cx="4007626" cy="205525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2949EE-6158-49F3-A628-A632093E5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3765"/>
            <a:stretch/>
          </p:blipFill>
          <p:spPr>
            <a:xfrm>
              <a:off x="6176190" y="4126433"/>
              <a:ext cx="2190750" cy="16859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3BAABD-B225-4CC0-B445-3C6F0F6B8BDD}"/>
                </a:ext>
              </a:extLst>
            </p:cNvPr>
            <p:cNvSpPr txBox="1"/>
            <p:nvPr/>
          </p:nvSpPr>
          <p:spPr>
            <a:xfrm>
              <a:off x="6061021" y="5812358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negative half cycle</a:t>
              </a:r>
            </a:p>
          </p:txBody>
        </p:sp>
        <p:pic>
          <p:nvPicPr>
            <p:cNvPr id="27" name="Picture 16">
              <a:extLst>
                <a:ext uri="{FF2B5EF4-FFF2-40B4-BE49-F238E27FC236}">
                  <a16:creationId xmlns:a16="http://schemas.microsoft.com/office/drawing/2014/main" id="{3905B467-78AC-4A5D-9870-D436EDBBF5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t="53283" r="71867" b="4843"/>
            <a:stretch/>
          </p:blipFill>
          <p:spPr bwMode="auto">
            <a:xfrm>
              <a:off x="4567995" y="4259845"/>
              <a:ext cx="1568576" cy="1317462"/>
            </a:xfrm>
            <a:prstGeom prst="rect">
              <a:avLst/>
            </a:prstGeom>
            <a:noFill/>
            <a:effectLst/>
          </p:spPr>
        </p:pic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7B585A-6739-49CF-B119-F783B003CF61}"/>
              </a:ext>
            </a:extLst>
          </p:cNvPr>
          <p:cNvCxnSpPr/>
          <p:nvPr/>
        </p:nvCxnSpPr>
        <p:spPr>
          <a:xfrm flipV="1">
            <a:off x="0" y="3772529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1B431A9-AB8D-4943-BA2E-1690A792371A}"/>
              </a:ext>
            </a:extLst>
          </p:cNvPr>
          <p:cNvGrpSpPr/>
          <p:nvPr/>
        </p:nvGrpSpPr>
        <p:grpSpPr>
          <a:xfrm>
            <a:off x="671892" y="1330789"/>
            <a:ext cx="7820269" cy="2083746"/>
            <a:chOff x="671892" y="1330789"/>
            <a:chExt cx="7820269" cy="208374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C05A6DC-AF8D-4425-9FC4-FE73F129E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r="62466"/>
            <a:stretch/>
          </p:blipFill>
          <p:spPr>
            <a:xfrm>
              <a:off x="671892" y="1330789"/>
              <a:ext cx="1766508" cy="2027948"/>
            </a:xfrm>
            <a:prstGeom prst="rect">
              <a:avLst/>
            </a:prstGeom>
          </p:spPr>
        </p:pic>
        <p:pic>
          <p:nvPicPr>
            <p:cNvPr id="29" name="object 5">
              <a:extLst>
                <a:ext uri="{FF2B5EF4-FFF2-40B4-BE49-F238E27FC236}">
                  <a16:creationId xmlns:a16="http://schemas.microsoft.com/office/drawing/2014/main" id="{FD58DF79-A924-4E0D-A024-A8D4CF6D9835}"/>
                </a:ext>
              </a:extLst>
            </p:cNvPr>
            <p:cNvPicPr/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77447" y="1368811"/>
              <a:ext cx="3014714" cy="2045724"/>
            </a:xfrm>
            <a:prstGeom prst="rect">
              <a:avLst/>
            </a:prstGeom>
          </p:spPr>
        </p:pic>
        <p:pic>
          <p:nvPicPr>
            <p:cNvPr id="16" name="Picture 14">
              <a:extLst>
                <a:ext uri="{FF2B5EF4-FFF2-40B4-BE49-F238E27FC236}">
                  <a16:creationId xmlns:a16="http://schemas.microsoft.com/office/drawing/2014/main" id="{9D2A1BBE-0973-40E0-A9E4-6B1D8CF407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56" t="7641" r="17042" b="75549"/>
            <a:stretch/>
          </p:blipFill>
          <p:spPr bwMode="auto">
            <a:xfrm>
              <a:off x="2590715" y="1649340"/>
              <a:ext cx="2742438" cy="1508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973B0-6289-40D7-88BD-7FF9B75B7158}"/>
              </a:ext>
            </a:extLst>
          </p:cNvPr>
          <p:cNvGrpSpPr/>
          <p:nvPr/>
        </p:nvGrpSpPr>
        <p:grpSpPr>
          <a:xfrm>
            <a:off x="301275" y="4106929"/>
            <a:ext cx="3480786" cy="1989395"/>
            <a:chOff x="301275" y="4106929"/>
            <a:chExt cx="3480786" cy="198939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374269-7088-4E3E-AB6D-8E3F956ADED2}"/>
                </a:ext>
              </a:extLst>
            </p:cNvPr>
            <p:cNvSpPr txBox="1"/>
            <p:nvPr/>
          </p:nvSpPr>
          <p:spPr>
            <a:xfrm>
              <a:off x="1267461" y="5726992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positive half cycle</a:t>
              </a:r>
            </a:p>
          </p:txBody>
        </p:sp>
        <p:pic>
          <p:nvPicPr>
            <p:cNvPr id="26" name="Picture 16">
              <a:extLst>
                <a:ext uri="{FF2B5EF4-FFF2-40B4-BE49-F238E27FC236}">
                  <a16:creationId xmlns:a16="http://schemas.microsoft.com/office/drawing/2014/main" id="{A47389D7-4120-44CC-A5D2-5334D15692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rcRect r="80376" b="61249"/>
            <a:stretch/>
          </p:blipFill>
          <p:spPr bwMode="auto">
            <a:xfrm>
              <a:off x="301275" y="4183906"/>
              <a:ext cx="1094170" cy="1219200"/>
            </a:xfrm>
            <a:prstGeom prst="rect">
              <a:avLst/>
            </a:prstGeom>
            <a:noFill/>
            <a:effectLst/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EA87DFD-CC6A-481A-BE93-852005C85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44339" y="4106929"/>
              <a:ext cx="2190750" cy="1600200"/>
            </a:xfrm>
            <a:prstGeom prst="rect">
              <a:avLst/>
            </a:prstGeom>
          </p:spPr>
        </p:pic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30A76F0-97A3-45DC-8653-E4412C872F6D}"/>
              </a:ext>
            </a:extLst>
          </p:cNvPr>
          <p:cNvCxnSpPr>
            <a:cxnSpLocks/>
          </p:cNvCxnSpPr>
          <p:nvPr/>
        </p:nvCxnSpPr>
        <p:spPr>
          <a:xfrm flipV="1">
            <a:off x="3870959" y="3085471"/>
            <a:ext cx="2072641" cy="174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7D9BE3-36B7-4E8A-9A1B-B2A389AD0A04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3085471"/>
            <a:ext cx="1979532" cy="183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ject 7">
            <a:extLst>
              <a:ext uri="{FF2B5EF4-FFF2-40B4-BE49-F238E27FC236}">
                <a16:creationId xmlns:a16="http://schemas.microsoft.com/office/drawing/2014/main" id="{9D31823D-F4D0-4E79-AA67-2E1F3FEDB4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065" y="477194"/>
            <a:ext cx="8281859" cy="505302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 algn="ctr">
              <a:spcBef>
                <a:spcPts val="100"/>
              </a:spcBef>
            </a:pPr>
            <a:r>
              <a:rPr lang="en-US" sz="3200" spc="-5" dirty="0">
                <a:solidFill>
                  <a:srgbClr val="FFC000"/>
                </a:solidFill>
              </a:rPr>
              <a:t>Negative clipper circuits (Parallel Diode)</a:t>
            </a:r>
          </a:p>
        </p:txBody>
      </p:sp>
    </p:spTree>
    <p:extLst>
      <p:ext uri="{BB962C8B-B14F-4D97-AF65-F5344CB8AC3E}">
        <p14:creationId xmlns:p14="http://schemas.microsoft.com/office/powerpoint/2010/main" val="13729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000"/>
    </mc:Choice>
    <mc:Fallback xmlns="">
      <p:transition advTm="2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85167" y="240472"/>
            <a:ext cx="6043076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</a:rPr>
              <a:t>Biased clipper circuits</a:t>
            </a:r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5DC5E9ED-1109-4039-930A-1FE7CE7AC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770014"/>
            <a:ext cx="48577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25D9326E-8E1E-4478-936A-F969655E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12" y="861776"/>
            <a:ext cx="83037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indent="-342900" algn="just">
              <a:spcBef>
                <a:spcPct val="0"/>
              </a:spcBef>
              <a:buClrTx/>
            </a:pPr>
            <a:r>
              <a:rPr lang="en-US" altLang="en-US" sz="2000" b="1" dirty="0">
                <a:latin typeface="Times New Roman" panose="02020603050405020304" pitchFamily="18" charset="0"/>
              </a:rPr>
              <a:t>Adding a DC source in series with the clipping diode changes the effective forward bias of the diode.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B29E55-A2BC-43E7-A754-943B23D721D8}"/>
              </a:ext>
            </a:extLst>
          </p:cNvPr>
          <p:cNvGrpSpPr/>
          <p:nvPr/>
        </p:nvGrpSpPr>
        <p:grpSpPr>
          <a:xfrm>
            <a:off x="5266135" y="2019300"/>
            <a:ext cx="3787222" cy="4097522"/>
            <a:chOff x="5166279" y="2399571"/>
            <a:chExt cx="4168221" cy="428447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DC5E9D-3ED4-46FB-98FE-89AA0CC992AE}"/>
                </a:ext>
              </a:extLst>
            </p:cNvPr>
            <p:cNvGrpSpPr/>
            <p:nvPr/>
          </p:nvGrpSpPr>
          <p:grpSpPr>
            <a:xfrm>
              <a:off x="5166279" y="2399571"/>
              <a:ext cx="4168221" cy="4284478"/>
              <a:chOff x="4503821" y="2281380"/>
              <a:chExt cx="4168221" cy="4284478"/>
            </a:xfrm>
          </p:grpSpPr>
          <p:pic>
            <p:nvPicPr>
              <p:cNvPr id="30" name="Picture 17">
                <a:extLst>
                  <a:ext uri="{FF2B5EF4-FFF2-40B4-BE49-F238E27FC236}">
                    <a16:creationId xmlns:a16="http://schemas.microsoft.com/office/drawing/2014/main" id="{179BA131-1E97-4C5A-B50A-9A3D88A711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538"/>
              <a:stretch/>
            </p:blipFill>
            <p:spPr bwMode="auto">
              <a:xfrm>
                <a:off x="4601363" y="4582502"/>
                <a:ext cx="4070679" cy="19833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17">
                <a:extLst>
                  <a:ext uri="{FF2B5EF4-FFF2-40B4-BE49-F238E27FC236}">
                    <a16:creationId xmlns:a16="http://schemas.microsoft.com/office/drawing/2014/main" id="{45E47A58-ABB8-4BAF-BB65-BB734593F2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7871"/>
              <a:stretch/>
            </p:blipFill>
            <p:spPr bwMode="auto">
              <a:xfrm>
                <a:off x="4503821" y="2281380"/>
                <a:ext cx="3039979" cy="23011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9CB1C0E-B463-49B8-BB60-55EC2EBA3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6442" y="3581756"/>
                <a:ext cx="0" cy="2133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49AF83A-07FE-4A31-B356-E55FC7D33D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6042" y="3569889"/>
                <a:ext cx="0" cy="21031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4BEFAD-A18A-45A8-A8D4-2F29A475D7D9}"/>
                </a:ext>
              </a:extLst>
            </p:cNvPr>
            <p:cNvGrpSpPr/>
            <p:nvPr/>
          </p:nvGrpSpPr>
          <p:grpSpPr>
            <a:xfrm>
              <a:off x="6515100" y="3200400"/>
              <a:ext cx="1890176" cy="2628900"/>
              <a:chOff x="6515100" y="3200400"/>
              <a:chExt cx="1890176" cy="26289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FDB8E3E-844D-4DA7-AD4C-C5E66189D062}"/>
                  </a:ext>
                </a:extLst>
              </p:cNvPr>
              <p:cNvSpPr/>
              <p:nvPr/>
            </p:nvSpPr>
            <p:spPr>
              <a:xfrm>
                <a:off x="8024275" y="3200400"/>
                <a:ext cx="381001" cy="304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FE82A91-232B-4FE4-A69A-B0AAE96C0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100" y="3695700"/>
                <a:ext cx="0" cy="21336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E26649D-FB88-4446-B5A5-097F5A9AA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4700" y="3695700"/>
                <a:ext cx="0" cy="21031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825C29A-0C79-49CD-9E06-3B5E0C3FAE7C}"/>
              </a:ext>
            </a:extLst>
          </p:cNvPr>
          <p:cNvGrpSpPr/>
          <p:nvPr/>
        </p:nvGrpSpPr>
        <p:grpSpPr>
          <a:xfrm>
            <a:off x="795054" y="3683422"/>
            <a:ext cx="4341411" cy="1332261"/>
            <a:chOff x="439634" y="3598930"/>
            <a:chExt cx="4341411" cy="133226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6BAF42-E399-445D-B7C6-D3906EB34AFF}"/>
                </a:ext>
              </a:extLst>
            </p:cNvPr>
            <p:cNvSpPr txBox="1"/>
            <p:nvPr/>
          </p:nvSpPr>
          <p:spPr>
            <a:xfrm>
              <a:off x="439634" y="3598930"/>
              <a:ext cx="4334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Consider, when diode is forward bias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416A1D-F8CD-46E3-A24D-E5758B3C2C81}"/>
                    </a:ext>
                  </a:extLst>
                </p:cNvPr>
                <p:cNvSpPr txBox="1"/>
                <p:nvPr/>
              </p:nvSpPr>
              <p:spPr>
                <a:xfrm>
                  <a:off x="535412" y="4298358"/>
                  <a:ext cx="17020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A416A1D-F8CD-46E3-A24D-E5758B3C2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12" y="4298358"/>
                  <a:ext cx="17020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34" r="-2867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598EA3-4005-472E-AE58-DA06868419A1}"/>
                    </a:ext>
                  </a:extLst>
                </p:cNvPr>
                <p:cNvSpPr txBox="1"/>
                <p:nvPr/>
              </p:nvSpPr>
              <p:spPr>
                <a:xfrm>
                  <a:off x="535412" y="4654192"/>
                  <a:ext cx="20236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A598EA3-4005-472E-AE58-DA0686841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12" y="4654192"/>
                  <a:ext cx="202363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05" r="-241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C7776C-049E-41BC-B884-F6C7DDF93395}"/>
                </a:ext>
              </a:extLst>
            </p:cNvPr>
            <p:cNvSpPr txBox="1"/>
            <p:nvPr/>
          </p:nvSpPr>
          <p:spPr>
            <a:xfrm>
              <a:off x="446339" y="3970412"/>
              <a:ext cx="4334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positive half cycle,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C04340C-A050-413D-894E-B66B251B14A0}"/>
              </a:ext>
            </a:extLst>
          </p:cNvPr>
          <p:cNvGrpSpPr/>
          <p:nvPr/>
        </p:nvGrpSpPr>
        <p:grpSpPr>
          <a:xfrm>
            <a:off x="743116" y="5262933"/>
            <a:ext cx="4334706" cy="1170580"/>
            <a:chOff x="487979" y="4975981"/>
            <a:chExt cx="4334706" cy="117058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ABE889-A646-4F99-8CB4-E65B599BDF25}"/>
                </a:ext>
              </a:extLst>
            </p:cNvPr>
            <p:cNvSpPr txBox="1"/>
            <p:nvPr/>
          </p:nvSpPr>
          <p:spPr>
            <a:xfrm>
              <a:off x="487979" y="4975981"/>
              <a:ext cx="4334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negative half cycle,</a:t>
              </a:r>
            </a:p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3FFD5AE-E993-4602-B65B-F7591EFF7B2B}"/>
                    </a:ext>
                  </a:extLst>
                </p:cNvPr>
                <p:cNvSpPr txBox="1"/>
                <p:nvPr/>
              </p:nvSpPr>
              <p:spPr>
                <a:xfrm>
                  <a:off x="535412" y="5430320"/>
                  <a:ext cx="21752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3FFD5AE-E993-4602-B65B-F7591EFF7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12" y="5430320"/>
                  <a:ext cx="217521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20" r="-1961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F96360-47CE-475A-B768-DA5461AD9CF1}"/>
                    </a:ext>
                  </a:extLst>
                </p:cNvPr>
                <p:cNvSpPr txBox="1"/>
                <p:nvPr/>
              </p:nvSpPr>
              <p:spPr>
                <a:xfrm>
                  <a:off x="541415" y="5869562"/>
                  <a:ext cx="17020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F96360-47CE-475A-B768-DA5461AD9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415" y="5869562"/>
                  <a:ext cx="17020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34" r="-250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944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000"/>
    </mc:Choice>
    <mc:Fallback xmlns="">
      <p:transition advTm="2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49708</TotalTime>
  <Words>1524</Words>
  <Application>Microsoft Office PowerPoint</Application>
  <PresentationFormat>On-screen Show (4:3)</PresentationFormat>
  <Paragraphs>185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1_Office Theme</vt:lpstr>
      <vt:lpstr>PowerPoint Presentation</vt:lpstr>
      <vt:lpstr>Clippers</vt:lpstr>
      <vt:lpstr>Clippers</vt:lpstr>
      <vt:lpstr>Clippers</vt:lpstr>
      <vt:lpstr>Positive clipper circuits (Series Diode)</vt:lpstr>
      <vt:lpstr>Positive clipper circuits (Parallel Diode)</vt:lpstr>
      <vt:lpstr>Negative clipper circuits (Series Diode)</vt:lpstr>
      <vt:lpstr>Negative clipper circuits (Parallel Diode)</vt:lpstr>
      <vt:lpstr>Biased clipper circuits</vt:lpstr>
      <vt:lpstr>Summary of Clipper Circuits</vt:lpstr>
      <vt:lpstr>Summary of Clipper Circuits</vt:lpstr>
      <vt:lpstr>Clamper Circuits</vt:lpstr>
      <vt:lpstr>Clamper Circuits</vt:lpstr>
      <vt:lpstr>Biased Clamper Circuits</vt:lpstr>
      <vt:lpstr>Summary of Clamper Circuits</vt:lpstr>
      <vt:lpstr>Zener Diodes</vt:lpstr>
      <vt:lpstr>Zener Diodes</vt:lpstr>
      <vt:lpstr>Zener Diodes</vt:lpstr>
      <vt:lpstr>Zener Diode as Voltage Regulator </vt:lpstr>
      <vt:lpstr>Voltage Regulator Circuit (Vi and RL fixed:)</vt:lpstr>
      <vt:lpstr>Example: a. For the following Zener diode network, determine VL , VR , IZ , and PZ       b. Repeat part (a) with RL = 3kΩ.</vt:lpstr>
      <vt:lpstr>Example:  b. Repeat part (a) with RL = 3kΩ.</vt:lpstr>
      <vt:lpstr>Voltage Regulator Circuit (Vi fixed &amp; RL variable:)</vt:lpstr>
      <vt:lpstr>PowerPoint Presentation</vt:lpstr>
      <vt:lpstr>Voltage Regulator Circuit (Vi variable &amp; RL Fixed:)</vt:lpstr>
      <vt:lpstr>AC Regulator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Monir Morshed</cp:lastModifiedBy>
  <cp:revision>269</cp:revision>
  <cp:lastPrinted>2022-03-14T05:39:49Z</cp:lastPrinted>
  <dcterms:created xsi:type="dcterms:W3CDTF">2006-08-16T00:00:00Z</dcterms:created>
  <dcterms:modified xsi:type="dcterms:W3CDTF">2023-10-10T06:50:49Z</dcterms:modified>
</cp:coreProperties>
</file>