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311" r:id="rId2"/>
    <p:sldId id="478" r:id="rId3"/>
    <p:sldId id="509" r:id="rId4"/>
    <p:sldId id="510" r:id="rId5"/>
    <p:sldId id="511" r:id="rId6"/>
    <p:sldId id="258" r:id="rId7"/>
    <p:sldId id="513" r:id="rId8"/>
    <p:sldId id="512" r:id="rId9"/>
    <p:sldId id="514" r:id="rId10"/>
    <p:sldId id="515" r:id="rId11"/>
    <p:sldId id="521" r:id="rId12"/>
    <p:sldId id="522" r:id="rId13"/>
    <p:sldId id="516" r:id="rId14"/>
    <p:sldId id="259" r:id="rId15"/>
    <p:sldId id="260" r:id="rId16"/>
    <p:sldId id="313" r:id="rId17"/>
    <p:sldId id="519" r:id="rId18"/>
    <p:sldId id="523" r:id="rId19"/>
    <p:sldId id="524" r:id="rId20"/>
    <p:sldId id="520" r:id="rId21"/>
    <p:sldId id="525" r:id="rId22"/>
    <p:sldId id="314" r:id="rId23"/>
    <p:sldId id="526" r:id="rId24"/>
    <p:sldId id="267" r:id="rId25"/>
    <p:sldId id="268" r:id="rId26"/>
    <p:sldId id="315" r:id="rId27"/>
    <p:sldId id="270" r:id="rId28"/>
    <p:sldId id="316" r:id="rId29"/>
    <p:sldId id="317" r:id="rId30"/>
    <p:sldId id="527" r:id="rId3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nir Morshed" initials="MM" lastIdx="3" clrIdx="0">
    <p:extLst>
      <p:ext uri="{19B8F6BF-5375-455C-9EA6-DF929625EA0E}">
        <p15:presenceInfo xmlns:p15="http://schemas.microsoft.com/office/powerpoint/2012/main" userId="Monir Morshed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AD0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>
      <p:cViewPr varScale="1">
        <p:scale>
          <a:sx n="85" d="100"/>
          <a:sy n="85" d="100"/>
        </p:scale>
        <p:origin x="150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C0E6F6-81E1-4519-ADF5-73F23F257C85}" type="datetimeFigureOut">
              <a:rPr lang="en-US" smtClean="0"/>
              <a:t>10-Dec-22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CC6829-347D-497B-A65F-73E633325E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127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F9AEC9D5-5A48-40E2-8429-3E72573B8F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A33A5376-A593-4EAD-9CE1-C7EDBB2D00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ar-JO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2EC5847F-6BE0-42EF-A897-EEE71EDEF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42012F4-26E7-4C74-9C8C-DEE99F3AAE03}" type="slidenum">
              <a:rPr lang="en-GB" altLang="en-US" sz="1200"/>
              <a:pPr/>
              <a:t>2</a:t>
            </a:fld>
            <a:endParaRPr lang="en-GB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F9AEC9D5-5A48-40E2-8429-3E72573B8F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A33A5376-A593-4EAD-9CE1-C7EDBB2D00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ar-JO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2EC5847F-6BE0-42EF-A897-EEE71EDEF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42012F4-26E7-4C74-9C8C-DEE99F3AAE03}" type="slidenum">
              <a:rPr lang="en-GB" altLang="en-US" sz="1200"/>
              <a:pPr/>
              <a:t>3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0240158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F9AEC9D5-5A48-40E2-8429-3E72573B8F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A33A5376-A593-4EAD-9CE1-C7EDBB2D00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ar-JO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2EC5847F-6BE0-42EF-A897-EEE71EDEF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42012F4-26E7-4C74-9C8C-DEE99F3AAE03}" type="slidenum">
              <a:rPr lang="en-GB" altLang="en-US" sz="1200"/>
              <a:pPr/>
              <a:t>4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857872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>
            <a:extLst>
              <a:ext uri="{FF2B5EF4-FFF2-40B4-BE49-F238E27FC236}">
                <a16:creationId xmlns:a16="http://schemas.microsoft.com/office/drawing/2014/main" id="{F9AEC9D5-5A48-40E2-8429-3E72573B8F46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9155" name="Notes Placeholder 2">
            <a:extLst>
              <a:ext uri="{FF2B5EF4-FFF2-40B4-BE49-F238E27FC236}">
                <a16:creationId xmlns:a16="http://schemas.microsoft.com/office/drawing/2014/main" id="{A33A5376-A593-4EAD-9CE1-C7EDBB2D00E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GB" altLang="ar-JO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2EC5847F-6BE0-42EF-A897-EEE71EDEFB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042012F4-26E7-4C74-9C8C-DEE99F3AAE03}" type="slidenum">
              <a:rPr lang="en-GB" altLang="en-US" sz="1200"/>
              <a:pPr/>
              <a:t>5</a:t>
            </a:fld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1610277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10-Dec-22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10-Dec-22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  <p:txStyles>
    <p:titleStyle>
      <a:lvl1pPr algn="ctr" defTabSz="6858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7.wdp"/><Relationship Id="rId7" Type="http://schemas.microsoft.com/office/2007/relationships/hdphoto" Target="../media/hdphoto9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png"/><Relationship Id="rId5" Type="http://schemas.microsoft.com/office/2007/relationships/hdphoto" Target="../media/hdphoto8.wdp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microsoft.com/office/2007/relationships/hdphoto" Target="../media/hdphoto10.wdp"/><Relationship Id="rId7" Type="http://schemas.microsoft.com/office/2007/relationships/hdphoto" Target="../media/hdphoto11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microsoft.com/office/2007/relationships/hdphoto" Target="../media/hdphoto6.wdp"/><Relationship Id="rId4" Type="http://schemas.openxmlformats.org/officeDocument/2006/relationships/image" Target="../media/image7.png"/><Relationship Id="rId9" Type="http://schemas.microsoft.com/office/2007/relationships/hdphoto" Target="../media/hdphoto12.wdp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1.wdp"/><Relationship Id="rId7" Type="http://schemas.microsoft.com/office/2007/relationships/hdphoto" Target="../media/hdphoto13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microsoft.com/office/2007/relationships/hdphoto" Target="../media/hdphoto12.wdp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7.xml.rels><?xml version="1.0" encoding="UTF-8" standalone="yes"?>
<Relationships xmlns="http://schemas.openxmlformats.org/package/2006/relationships"><Relationship Id="rId3" Type="http://schemas.microsoft.com/office/2007/relationships/hdphoto" Target="../media/hdphoto14.wdp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7.wdp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microsoft.com/office/2007/relationships/hdphoto" Target="../media/hdphoto18.wdp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37.wmf"/><Relationship Id="rId3" Type="http://schemas.microsoft.com/office/2007/relationships/hdphoto" Target="../media/hdphoto19.wdp"/><Relationship Id="rId7" Type="http://schemas.openxmlformats.org/officeDocument/2006/relationships/image" Target="../media/image34.wmf"/><Relationship Id="rId12" Type="http://schemas.openxmlformats.org/officeDocument/2006/relationships/oleObject" Target="../embeddings/oleObject5.bin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36.wmf"/><Relationship Id="rId5" Type="http://schemas.openxmlformats.org/officeDocument/2006/relationships/image" Target="../media/image33.w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3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6.xml"/><Relationship Id="rId6" Type="http://schemas.microsoft.com/office/2007/relationships/hdphoto" Target="../media/hdphoto21.wdp"/><Relationship Id="rId5" Type="http://schemas.openxmlformats.org/officeDocument/2006/relationships/image" Target="../media/image40.png"/><Relationship Id="rId4" Type="http://schemas.microsoft.com/office/2007/relationships/hdphoto" Target="../media/hdphoto20.wdp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4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wmf"/><Relationship Id="rId3" Type="http://schemas.openxmlformats.org/officeDocument/2006/relationships/oleObject" Target="../embeddings/oleObject6.bin"/><Relationship Id="rId7" Type="http://schemas.openxmlformats.org/officeDocument/2006/relationships/oleObject" Target="../embeddings/oleObject8.bin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43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7" Type="http://schemas.openxmlformats.org/officeDocument/2006/relationships/image" Target="../media/image47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0.wmf"/><Relationship Id="rId5" Type="http://schemas.openxmlformats.org/officeDocument/2006/relationships/oleObject" Target="../embeddings/oleObject10.bin"/><Relationship Id="rId4" Type="http://schemas.openxmlformats.org/officeDocument/2006/relationships/image" Target="../media/image49.w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51.wmf"/><Relationship Id="rId7" Type="http://schemas.openxmlformats.org/officeDocument/2006/relationships/image" Target="../media/image5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3.bin"/><Relationship Id="rId5" Type="http://schemas.openxmlformats.org/officeDocument/2006/relationships/image" Target="../media/image52.wmf"/><Relationship Id="rId4" Type="http://schemas.openxmlformats.org/officeDocument/2006/relationships/oleObject" Target="../embeddings/oleObject12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7" Type="http://schemas.microsoft.com/office/2007/relationships/hdphoto" Target="../media/hdphoto5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400300" y="2686051"/>
            <a:ext cx="4171950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700" b="1" dirty="0">
                <a:solidFill>
                  <a:srgbClr val="FFC000"/>
                </a:solidFill>
              </a:rPr>
              <a:t>BJT-AC Analysis</a:t>
            </a:r>
            <a:endParaRPr lang="en-US" sz="27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49542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73A0FA-4228-4034-96F1-7F8C56A4B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78" y="381000"/>
            <a:ext cx="9144000" cy="4572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The r</a:t>
            </a:r>
            <a:r>
              <a:rPr lang="en-US" altLang="en-US" sz="3600" b="1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 Transistor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7E424A-FE7A-4A21-9C08-88D7476F8A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8200" y="1409700"/>
            <a:ext cx="2804160" cy="2628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316DE9-3F0F-45A6-BFEE-526902EDC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855226" y="1562100"/>
            <a:ext cx="4926118" cy="22098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0B23BB-E110-49CF-A539-F2ECCE2BAD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28900" y="4205140"/>
            <a:ext cx="3409950" cy="218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83830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73A0FA-4228-4034-96F1-7F8C56A4B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78" y="381000"/>
            <a:ext cx="9144000" cy="4572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Early Voltage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3DDF1-42C8-427D-ACD0-0AB2BAA0C5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98222" y="1449211"/>
            <a:ext cx="5934075" cy="3209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6A3E9F3-5B20-4FEF-8163-8A66EA04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 r="36501"/>
          <a:stretch/>
        </p:blipFill>
        <p:spPr>
          <a:xfrm>
            <a:off x="516819" y="838200"/>
            <a:ext cx="2890662" cy="26488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6F52FA-029A-4C9D-8954-80F57E1B18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2456" y="5105400"/>
            <a:ext cx="2105025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D33CDA-9D4C-49EC-B1F4-2E4BA9D0655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5700" y="5105400"/>
            <a:ext cx="2295525" cy="12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753090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73A0FA-4228-4034-96F1-7F8C56A4B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78" y="381000"/>
            <a:ext cx="9144000" cy="4572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Early Voltage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F52FA-029A-4C9D-8954-80F57E1B18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302456" y="5105400"/>
            <a:ext cx="2105025" cy="8572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BD33CDA-9D4C-49EC-B1F4-2E4BA9D06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95700" y="5105400"/>
            <a:ext cx="2295525" cy="1200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EE6A564-BB29-499D-9433-0A4743429F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33600" y="1752600"/>
            <a:ext cx="5058614" cy="2881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6683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144" name="Picture 8">
            <a:extLst>
              <a:ext uri="{FF2B5EF4-FFF2-40B4-BE49-F238E27FC236}">
                <a16:creationId xmlns:a16="http://schemas.microsoft.com/office/drawing/2014/main" id="{76A835D5-45F2-4C44-B954-24D47FE31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378" y="878230"/>
            <a:ext cx="6457244" cy="43048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1141" name="Text Box 5">
            <a:extLst>
              <a:ext uri="{FF2B5EF4-FFF2-40B4-BE49-F238E27FC236}">
                <a16:creationId xmlns:a16="http://schemas.microsoft.com/office/drawing/2014/main" id="{118E7120-4DE2-424E-B161-43AE3FAFF8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293455"/>
            <a:ext cx="883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FFC000"/>
                </a:solidFill>
              </a:rPr>
              <a:t>Common-Emitter (CE) Fixed-Bias Configuration</a:t>
            </a:r>
          </a:p>
        </p:txBody>
      </p:sp>
      <p:sp>
        <p:nvSpPr>
          <p:cNvPr id="91143" name="Text Box 7">
            <a:extLst>
              <a:ext uri="{FF2B5EF4-FFF2-40B4-BE49-F238E27FC236}">
                <a16:creationId xmlns:a16="http://schemas.microsoft.com/office/drawing/2014/main" id="{6C83B253-3DA0-4F90-9B72-411236DC73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5260003"/>
            <a:ext cx="82677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(V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applied to the base and the output (V</a:t>
            </a:r>
            <a:r>
              <a:rPr lang="en-US" altLang="en-US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is from the collector.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Common-Emitter is characterized as having high input impedance and low output impedance with a high voltage and current gain.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68" name="Picture 8">
            <a:extLst>
              <a:ext uri="{FF2B5EF4-FFF2-40B4-BE49-F238E27FC236}">
                <a16:creationId xmlns:a16="http://schemas.microsoft.com/office/drawing/2014/main" id="{F04A2CED-2D1B-4964-8D61-774398C0E6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506" y="1104900"/>
            <a:ext cx="7392988" cy="49239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165" name="Text Box 5">
            <a:extLst>
              <a:ext uri="{FF2B5EF4-FFF2-40B4-BE49-F238E27FC236}">
                <a16:creationId xmlns:a16="http://schemas.microsoft.com/office/drawing/2014/main" id="{041F6529-924B-49EE-8057-6782334DD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89" y="381000"/>
            <a:ext cx="883920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Removing DC effects of V</a:t>
            </a:r>
            <a:r>
              <a:rPr lang="en-US" altLang="en-US" sz="32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CC</a:t>
            </a:r>
            <a:r>
              <a:rPr lang="en-US" altLang="en-US" sz="32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and Capacitors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93" name="Picture 9">
            <a:extLst>
              <a:ext uri="{FF2B5EF4-FFF2-40B4-BE49-F238E27FC236}">
                <a16:creationId xmlns:a16="http://schemas.microsoft.com/office/drawing/2014/main" id="{61B34B45-95FC-4C18-BEF6-D21755B0F7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75406"/>
            <a:ext cx="7010400" cy="467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3189" name="Text Box 5">
            <a:extLst>
              <a:ext uri="{FF2B5EF4-FFF2-40B4-BE49-F238E27FC236}">
                <a16:creationId xmlns:a16="http://schemas.microsoft.com/office/drawing/2014/main" id="{E054F8AA-1064-41EC-B5E8-01E4B084C9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4978" y="382764"/>
            <a:ext cx="883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3600" b="1" baseline="-250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</a:t>
            </a:r>
          </a:p>
        </p:txBody>
      </p:sp>
      <p:sp>
        <p:nvSpPr>
          <p:cNvPr id="93191" name="Text Box 7">
            <a:extLst>
              <a:ext uri="{FF2B5EF4-FFF2-40B4-BE49-F238E27FC236}">
                <a16:creationId xmlns:a16="http://schemas.microsoft.com/office/drawing/2014/main" id="{1DE3EC20-E511-496D-B721-2ECFA126F8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367" y="5106811"/>
            <a:ext cx="853440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Determine 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re, and </a:t>
            </a:r>
            <a:r>
              <a:rPr lang="en-US" alt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</a:t>
            </a: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altLang="en-US" sz="18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800" b="1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look in the specification sheet for the transistor or test the transistor using </a:t>
            </a:r>
          </a:p>
          <a:p>
            <a:pPr lvl="2"/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curve tracer.</a:t>
            </a:r>
          </a:p>
          <a:p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en-US" sz="18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calculate re using dc analysis: </a:t>
            </a:r>
          </a:p>
          <a:p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92" name="Object 8">
                <a:extLst>
                  <a:ext uri="{FF2B5EF4-FFF2-40B4-BE49-F238E27FC236}">
                    <a16:creationId xmlns:a16="http://schemas.microsoft.com/office/drawing/2014/main" id="{151E93E0-FE6E-4EAE-B3FF-99091AA1FD88}"/>
                  </a:ext>
                </a:extLst>
              </p:cNvPr>
              <p:cNvSpPr txBox="1"/>
              <p:nvPr/>
            </p:nvSpPr>
            <p:spPr bwMode="auto">
              <a:xfrm>
                <a:off x="4267200" y="5791200"/>
                <a:ext cx="1066800" cy="622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m:rPr>
                          <m:sty m:val="p"/>
                        </m:rPr>
                        <a:rPr lang="en-US" i="0" baseline="-2500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25</m:t>
                          </m:r>
                          <m:r>
                            <m:rPr>
                              <m:nor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mV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m:rPr>
                              <m:sty m:val="p"/>
                            </m:rPr>
                            <a:rPr lang="en-US" i="0" baseline="-2500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3192" name="Object 8">
                <a:extLst>
                  <a:ext uri="{FF2B5EF4-FFF2-40B4-BE49-F238E27FC236}">
                    <a16:creationId xmlns:a16="http://schemas.microsoft.com/office/drawing/2014/main" id="{151E93E0-FE6E-4EAE-B3FF-99091AA1FD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67200" y="5791200"/>
                <a:ext cx="1066800" cy="6223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1A7BDC7B-8568-4CD8-A9EA-C2B38D83A9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264320"/>
            <a:ext cx="8915400" cy="487362"/>
          </a:xfrm>
        </p:spPr>
        <p:txBody>
          <a:bodyPr>
            <a:noAutofit/>
          </a:bodyPr>
          <a:lstStyle/>
          <a:p>
            <a:r>
              <a:rPr lang="en-US" altLang="en-US" sz="32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Common-Emitter Fixed-Bias Calculations</a:t>
            </a:r>
          </a:p>
        </p:txBody>
      </p:sp>
      <p:pic>
        <p:nvPicPr>
          <p:cNvPr id="109586" name="Picture 18">
            <a:extLst>
              <a:ext uri="{FF2B5EF4-FFF2-40B4-BE49-F238E27FC236}">
                <a16:creationId xmlns:a16="http://schemas.microsoft.com/office/drawing/2014/main" id="{99AED4F6-4C83-446A-A8A4-11BC5FC4E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177925"/>
            <a:ext cx="4714875" cy="19462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9593" name="Object 25">
                <a:extLst>
                  <a:ext uri="{FF2B5EF4-FFF2-40B4-BE49-F238E27FC236}">
                    <a16:creationId xmlns:a16="http://schemas.microsoft.com/office/drawing/2014/main" id="{D7A1FFDC-1FCF-4B3C-8FF0-81B8714A0549}"/>
                  </a:ext>
                </a:extLst>
              </p:cNvPr>
              <p:cNvSpPr txBox="1"/>
              <p:nvPr/>
            </p:nvSpPr>
            <p:spPr bwMode="auto">
              <a:xfrm>
                <a:off x="821267" y="3800829"/>
                <a:ext cx="2362200" cy="12827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V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||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</m:den>
                      </m:f>
                      <m:d>
                        <m:dPr>
                          <m:begChr m:val="|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593" name="Object 25">
                <a:extLst>
                  <a:ext uri="{FF2B5EF4-FFF2-40B4-BE49-F238E27FC236}">
                    <a16:creationId xmlns:a16="http://schemas.microsoft.com/office/drawing/2014/main" id="{D7A1FFDC-1FCF-4B3C-8FF0-81B8714A05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1267" y="3800829"/>
                <a:ext cx="2362200" cy="12827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594" name="Object 26">
                <a:extLst>
                  <a:ext uri="{FF2B5EF4-FFF2-40B4-BE49-F238E27FC236}">
                    <a16:creationId xmlns:a16="http://schemas.microsoft.com/office/drawing/2014/main" id="{02564F06-689D-441B-8B6F-5553E0D8161D}"/>
                  </a:ext>
                </a:extLst>
              </p:cNvPr>
              <p:cNvSpPr txBox="1"/>
              <p:nvPr/>
            </p:nvSpPr>
            <p:spPr bwMode="auto">
              <a:xfrm>
                <a:off x="4114800" y="3810000"/>
                <a:ext cx="3124200" cy="11303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925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den>
                      </m:f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o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B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e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d>
                        <m:dPr>
                          <m:begChr m:val="|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nor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B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594" name="Object 26">
                <a:extLst>
                  <a:ext uri="{FF2B5EF4-FFF2-40B4-BE49-F238E27FC236}">
                    <a16:creationId xmlns:a16="http://schemas.microsoft.com/office/drawing/2014/main" id="{02564F06-689D-441B-8B6F-5553E0D81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0" y="3810000"/>
                <a:ext cx="3124200" cy="1130300"/>
              </a:xfrm>
              <a:prstGeom prst="rect">
                <a:avLst/>
              </a:prstGeom>
              <a:blipFill>
                <a:blip r:embed="rId4"/>
                <a:stretch>
                  <a:fillRect t="-23784" b="-962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596" name="Object 28">
                <a:extLst>
                  <a:ext uri="{FF2B5EF4-FFF2-40B4-BE49-F238E27FC236}">
                    <a16:creationId xmlns:a16="http://schemas.microsoft.com/office/drawing/2014/main" id="{209794E3-5771-416D-AB00-D5BF872932B9}"/>
                  </a:ext>
                </a:extLst>
              </p:cNvPr>
              <p:cNvSpPr txBox="1"/>
              <p:nvPr/>
            </p:nvSpPr>
            <p:spPr bwMode="auto">
              <a:xfrm>
                <a:off x="4114800" y="5410200"/>
                <a:ext cx="1295400" cy="5794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v</m:t>
                          </m:r>
                        </m:sub>
                      </m:sSub>
                      <m:f>
                        <m:f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Z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i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C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596" name="Object 28">
                <a:extLst>
                  <a:ext uri="{FF2B5EF4-FFF2-40B4-BE49-F238E27FC236}">
                    <a16:creationId xmlns:a16="http://schemas.microsoft.com/office/drawing/2014/main" id="{209794E3-5771-416D-AB00-D5BF872932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114800" y="5410200"/>
                <a:ext cx="1295400" cy="57943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9597" name="Text Box 29">
            <a:extLst>
              <a:ext uri="{FF2B5EF4-FFF2-40B4-BE49-F238E27FC236}">
                <a16:creationId xmlns:a16="http://schemas.microsoft.com/office/drawing/2014/main" id="{C1712A72-96C4-4E92-994F-38F3E0DB5D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029200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Current gain from voltage gain:</a:t>
            </a:r>
          </a:p>
        </p:txBody>
      </p:sp>
      <p:sp>
        <p:nvSpPr>
          <p:cNvPr id="109603" name="Text Box 35">
            <a:extLst>
              <a:ext uri="{FF2B5EF4-FFF2-40B4-BE49-F238E27FC236}">
                <a16:creationId xmlns:a16="http://schemas.microsoft.com/office/drawing/2014/main" id="{BAA665D9-D70E-40EA-9E62-D0C916BDF8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914400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Input impedance:</a:t>
            </a:r>
          </a:p>
        </p:txBody>
      </p:sp>
      <p:sp>
        <p:nvSpPr>
          <p:cNvPr id="109606" name="Rectangle 38">
            <a:extLst>
              <a:ext uri="{FF2B5EF4-FFF2-40B4-BE49-F238E27FC236}">
                <a16:creationId xmlns:a16="http://schemas.microsoft.com/office/drawing/2014/main" id="{C96D2B64-681E-4FE8-9E2A-AE4971AD5E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133600"/>
            <a:ext cx="208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Output impedance:</a:t>
            </a:r>
          </a:p>
        </p:txBody>
      </p:sp>
      <p:sp>
        <p:nvSpPr>
          <p:cNvPr id="109607" name="Rectangle 39">
            <a:extLst>
              <a:ext uri="{FF2B5EF4-FFF2-40B4-BE49-F238E27FC236}">
                <a16:creationId xmlns:a16="http://schemas.microsoft.com/office/drawing/2014/main" id="{299EF9E3-5E96-4134-A4E3-FEB4034ECF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352800"/>
            <a:ext cx="1485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Voltage gain:</a:t>
            </a:r>
          </a:p>
        </p:txBody>
      </p:sp>
      <p:sp>
        <p:nvSpPr>
          <p:cNvPr id="109608" name="Rectangle 40">
            <a:extLst>
              <a:ext uri="{FF2B5EF4-FFF2-40B4-BE49-F238E27FC236}">
                <a16:creationId xmlns:a16="http://schemas.microsoft.com/office/drawing/2014/main" id="{D76C0131-D575-45DE-9F4E-963988DC83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3352800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Current gain: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9614" name="Object 46">
                <a:extLst>
                  <a:ext uri="{FF2B5EF4-FFF2-40B4-BE49-F238E27FC236}">
                    <a16:creationId xmlns:a16="http://schemas.microsoft.com/office/drawing/2014/main" id="{3EE8387D-BA74-4C6C-BA2F-1D7580E30292}"/>
                  </a:ext>
                </a:extLst>
              </p:cNvPr>
              <p:cNvSpPr txBox="1"/>
              <p:nvPr/>
            </p:nvSpPr>
            <p:spPr bwMode="auto">
              <a:xfrm>
                <a:off x="838200" y="1373365"/>
                <a:ext cx="1828800" cy="717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614" name="Object 46">
                <a:extLst>
                  <a:ext uri="{FF2B5EF4-FFF2-40B4-BE49-F238E27FC236}">
                    <a16:creationId xmlns:a16="http://schemas.microsoft.com/office/drawing/2014/main" id="{3EE8387D-BA74-4C6C-BA2F-1D7580E302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1373365"/>
                <a:ext cx="1828800" cy="717550"/>
              </a:xfrm>
              <a:prstGeom prst="rect">
                <a:avLst/>
              </a:prstGeom>
              <a:blipFill>
                <a:blip r:embed="rId6"/>
                <a:stretch>
                  <a:fillRect t="-65254" b="-13813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9616" name="Object 48">
                <a:extLst>
                  <a:ext uri="{FF2B5EF4-FFF2-40B4-BE49-F238E27FC236}">
                    <a16:creationId xmlns:a16="http://schemas.microsoft.com/office/drawing/2014/main" id="{710EF71F-A32D-42A8-B8A1-8F175311EB3C}"/>
                  </a:ext>
                </a:extLst>
              </p:cNvPr>
              <p:cNvSpPr txBox="1"/>
              <p:nvPr/>
            </p:nvSpPr>
            <p:spPr bwMode="auto">
              <a:xfrm>
                <a:off x="838200" y="2514600"/>
                <a:ext cx="1828800" cy="7175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begChr m:val="|"/>
                          <m:endChr m:val=""/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o</m:t>
                                  </m:r>
                                </m:sub>
                              </m:sSub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m:rPr>
                                  <m:nor/>
                                </m:rPr>
                                <a:rPr 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  <m:sSub>
                                <m:sSub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en-US" i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</m:sub>
                              </m:sSub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9616" name="Object 48">
                <a:extLst>
                  <a:ext uri="{FF2B5EF4-FFF2-40B4-BE49-F238E27FC236}">
                    <a16:creationId xmlns:a16="http://schemas.microsoft.com/office/drawing/2014/main" id="{710EF71F-A32D-42A8-B8A1-8F175311E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8200" y="2514600"/>
                <a:ext cx="1828800" cy="717550"/>
              </a:xfrm>
              <a:prstGeom prst="rect">
                <a:avLst/>
              </a:prstGeom>
              <a:blipFill>
                <a:blip r:embed="rId7"/>
                <a:stretch>
                  <a:fillRect t="-65812" b="-13931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264" name="Picture 8">
            <a:extLst>
              <a:ext uri="{FF2B5EF4-FFF2-40B4-BE49-F238E27FC236}">
                <a16:creationId xmlns:a16="http://schemas.microsoft.com/office/drawing/2014/main" id="{DBD7BE10-3F7B-43F7-802F-1595401571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034387"/>
            <a:ext cx="6400800" cy="426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6261" name="Text Box 5">
            <a:extLst>
              <a:ext uri="{FF2B5EF4-FFF2-40B4-BE49-F238E27FC236}">
                <a16:creationId xmlns:a16="http://schemas.microsoft.com/office/drawing/2014/main" id="{BF7422A8-7A86-4010-B48A-73231CB90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11" y="381000"/>
            <a:ext cx="88392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Phase Relationship</a:t>
            </a:r>
          </a:p>
        </p:txBody>
      </p:sp>
      <p:sp>
        <p:nvSpPr>
          <p:cNvPr id="96263" name="Text Box 7">
            <a:extLst>
              <a:ext uri="{FF2B5EF4-FFF2-40B4-BE49-F238E27FC236}">
                <a16:creationId xmlns:a16="http://schemas.microsoft.com/office/drawing/2014/main" id="{6481DFE2-46E0-411D-9AED-7E7C11FC68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" y="5181600"/>
            <a:ext cx="821125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phase relationship between input and output is 180 degrees. The negative sign used in the voltage gain formulas indicates the inversion.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F2712AC-E11E-4E41-8E5E-1984EA812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700" y="489397"/>
            <a:ext cx="6324600" cy="5879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556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8BCD9F0-EF06-44A1-A6E2-296B4C7A7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36489" y="2552700"/>
            <a:ext cx="6271022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3430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8C749FF-3881-46E8-B8B1-F643BA7C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81000"/>
            <a:ext cx="7353300" cy="677862"/>
          </a:xfrm>
        </p:spPr>
        <p:txBody>
          <a:bodyPr>
            <a:noAutofit/>
          </a:bodyPr>
          <a:lstStyle/>
          <a:p>
            <a:r>
              <a:rPr lang="en-GB" altLang="ar-JO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equivalent of Transistor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FC9C54-C466-4E25-B67A-F7BD5759F1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81200" y="1257300"/>
            <a:ext cx="4829176" cy="364674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5" name="Text Box 5">
            <a:extLst>
              <a:ext uri="{FF2B5EF4-FFF2-40B4-BE49-F238E27FC236}">
                <a16:creationId xmlns:a16="http://schemas.microsoft.com/office/drawing/2014/main" id="{8C3B62E2-2478-44E4-BA13-AFAAB38F6F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634916"/>
            <a:ext cx="7962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 dirty="0">
                <a:solidFill>
                  <a:srgbClr val="FFC000"/>
                </a:solidFill>
              </a:rPr>
              <a:t>CE – Voltage-Divider Bias Configuration</a:t>
            </a:r>
          </a:p>
        </p:txBody>
      </p:sp>
      <p:pic>
        <p:nvPicPr>
          <p:cNvPr id="97288" name="Picture 8">
            <a:extLst>
              <a:ext uri="{FF2B5EF4-FFF2-40B4-BE49-F238E27FC236}">
                <a16:creationId xmlns:a16="http://schemas.microsoft.com/office/drawing/2014/main" id="{14D302EB-39FF-44A3-B844-5062F5722E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101" t="3390" r="18362" b="3390"/>
          <a:stretch/>
        </p:blipFill>
        <p:spPr bwMode="auto">
          <a:xfrm>
            <a:off x="447772" y="1523999"/>
            <a:ext cx="44196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FD65E87-6980-4851-BE93-62964D6038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876800" y="1409700"/>
            <a:ext cx="3819428" cy="4174067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00B863C0-020C-4C17-8F66-EC36F6121217}"/>
              </a:ext>
            </a:extLst>
          </p:cNvPr>
          <p:cNvSpPr/>
          <p:nvPr/>
        </p:nvSpPr>
        <p:spPr>
          <a:xfrm>
            <a:off x="4343400" y="2476500"/>
            <a:ext cx="8001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7">
            <a:extLst>
              <a:ext uri="{FF2B5EF4-FFF2-40B4-BE49-F238E27FC236}">
                <a16:creationId xmlns:a16="http://schemas.microsoft.com/office/drawing/2014/main" id="{F6A4D27A-2BD0-45E2-A6E1-A6EB887C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0699" y="2260600"/>
            <a:ext cx="6682602" cy="20955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 Box 5">
            <a:extLst>
              <a:ext uri="{FF2B5EF4-FFF2-40B4-BE49-F238E27FC236}">
                <a16:creationId xmlns:a16="http://schemas.microsoft.com/office/drawing/2014/main" id="{C19515A4-EBF6-42DC-86D0-C9A7C95A7F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495300"/>
            <a:ext cx="7962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 dirty="0">
                <a:solidFill>
                  <a:srgbClr val="FFC000"/>
                </a:solidFill>
              </a:rPr>
              <a:t>CE – Voltage-Divider Bias Configuration</a:t>
            </a:r>
          </a:p>
        </p:txBody>
      </p:sp>
      <p:sp>
        <p:nvSpPr>
          <p:cNvPr id="6" name="Text Box 16">
            <a:extLst>
              <a:ext uri="{FF2B5EF4-FFF2-40B4-BE49-F238E27FC236}">
                <a16:creationId xmlns:a16="http://schemas.microsoft.com/office/drawing/2014/main" id="{DB443E93-C15B-4266-923A-66B38CFA3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4572000"/>
            <a:ext cx="4953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1800" b="1">
                <a:latin typeface="Times" panose="02020603050405020304" pitchFamily="18" charset="0"/>
              </a:rPr>
              <a:t>r</a:t>
            </a:r>
            <a:r>
              <a:rPr lang="en-US" altLang="en-US" sz="1800" b="1" baseline="-25000">
                <a:latin typeface="Times" panose="02020603050405020304" pitchFamily="18" charset="0"/>
              </a:rPr>
              <a:t>e</a:t>
            </a:r>
            <a:r>
              <a:rPr lang="en-US" altLang="en-US" sz="1800" b="1">
                <a:latin typeface="Times" panose="02020603050405020304" pitchFamily="18" charset="0"/>
              </a:rPr>
              <a:t> model requires you to determine </a:t>
            </a:r>
            <a:r>
              <a:rPr lang="en-US" altLang="en-US" sz="1800" b="1">
                <a:latin typeface="Times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en-US" sz="1800" b="1">
                <a:latin typeface="Times" panose="02020603050405020304" pitchFamily="18" charset="0"/>
              </a:rPr>
              <a:t>, r</a:t>
            </a:r>
            <a:r>
              <a:rPr lang="en-US" altLang="en-US" sz="1800" b="1" baseline="-25000">
                <a:latin typeface="Times" panose="02020603050405020304" pitchFamily="18" charset="0"/>
              </a:rPr>
              <a:t>e</a:t>
            </a:r>
            <a:r>
              <a:rPr lang="en-US" altLang="en-US" sz="1800" b="1">
                <a:latin typeface="Times" panose="02020603050405020304" pitchFamily="18" charset="0"/>
              </a:rPr>
              <a:t>, and r</a:t>
            </a:r>
            <a:r>
              <a:rPr lang="en-US" altLang="en-US" sz="1800" b="1" baseline="-25000">
                <a:latin typeface="Times" panose="02020603050405020304" pitchFamily="18" charset="0"/>
              </a:rPr>
              <a:t>o</a:t>
            </a:r>
            <a:r>
              <a:rPr lang="en-US" altLang="en-US" sz="1800">
                <a:latin typeface="Times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4159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29" name="Text Box 17">
            <a:extLst>
              <a:ext uri="{FF2B5EF4-FFF2-40B4-BE49-F238E27FC236}">
                <a16:creationId xmlns:a16="http://schemas.microsoft.com/office/drawing/2014/main" id="{A9A629C4-E4C9-40AC-8EEF-F122301CB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5334000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Current gain from voltage gain:</a:t>
            </a:r>
          </a:p>
        </p:txBody>
      </p:sp>
      <p:sp>
        <p:nvSpPr>
          <p:cNvPr id="115730" name="Text Box 18">
            <a:extLst>
              <a:ext uri="{FF2B5EF4-FFF2-40B4-BE49-F238E27FC236}">
                <a16:creationId xmlns:a16="http://schemas.microsoft.com/office/drawing/2014/main" id="{D0A6E241-B88F-44E3-BB59-710C0FBCDE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233488"/>
            <a:ext cx="3886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Input impedance:</a:t>
            </a:r>
          </a:p>
        </p:txBody>
      </p:sp>
      <p:sp>
        <p:nvSpPr>
          <p:cNvPr id="115731" name="Rectangle 19">
            <a:extLst>
              <a:ext uri="{FF2B5EF4-FFF2-40B4-BE49-F238E27FC236}">
                <a16:creationId xmlns:a16="http://schemas.microsoft.com/office/drawing/2014/main" id="{E7E3F605-2277-4107-B45E-A54F20BE6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528888"/>
            <a:ext cx="2082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Output impedance:</a:t>
            </a:r>
          </a:p>
        </p:txBody>
      </p:sp>
      <p:sp>
        <p:nvSpPr>
          <p:cNvPr id="115732" name="Rectangle 20">
            <a:extLst>
              <a:ext uri="{FF2B5EF4-FFF2-40B4-BE49-F238E27FC236}">
                <a16:creationId xmlns:a16="http://schemas.microsoft.com/office/drawing/2014/main" id="{16657344-C92C-48E6-B6A7-8A5EA3865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3976688"/>
            <a:ext cx="14859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Voltage gain:</a:t>
            </a:r>
          </a:p>
        </p:txBody>
      </p:sp>
      <p:sp>
        <p:nvSpPr>
          <p:cNvPr id="115733" name="Rectangle 21">
            <a:extLst>
              <a:ext uri="{FF2B5EF4-FFF2-40B4-BE49-F238E27FC236}">
                <a16:creationId xmlns:a16="http://schemas.microsoft.com/office/drawing/2014/main" id="{FC2CCAF5-CAE2-4BEB-A12E-2BD8A90EF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895600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Current gain:</a:t>
            </a:r>
          </a:p>
        </p:txBody>
      </p:sp>
      <p:pic>
        <p:nvPicPr>
          <p:cNvPr id="115734" name="Picture 22">
            <a:extLst>
              <a:ext uri="{FF2B5EF4-FFF2-40B4-BE49-F238E27FC236}">
                <a16:creationId xmlns:a16="http://schemas.microsoft.com/office/drawing/2014/main" id="{F4A04B64-1901-4A02-806B-51D0D80BEF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1414463"/>
            <a:ext cx="4724400" cy="1481137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15735" name="Object 23">
            <a:extLst>
              <a:ext uri="{FF2B5EF4-FFF2-40B4-BE49-F238E27FC236}">
                <a16:creationId xmlns:a16="http://schemas.microsoft.com/office/drawing/2014/main" id="{72B09220-4871-42E4-81DF-911BECF294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776413"/>
          <a:ext cx="1143000" cy="585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88840" imgH="457200" progId="Equation.3">
                  <p:embed/>
                </p:oleObj>
              </mc:Choice>
              <mc:Fallback>
                <p:oleObj name="Equation" r:id="rId4" imgW="888840" imgH="457200" progId="Equation.3">
                  <p:embed/>
                  <p:pic>
                    <p:nvPicPr>
                      <p:cNvPr id="115735" name="Object 23">
                        <a:extLst>
                          <a:ext uri="{FF2B5EF4-FFF2-40B4-BE49-F238E27FC236}">
                            <a16:creationId xmlns:a16="http://schemas.microsoft.com/office/drawing/2014/main" id="{72B09220-4871-42E4-81DF-911BECF2946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776413"/>
                        <a:ext cx="1143000" cy="585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7" name="Object 25">
            <a:extLst>
              <a:ext uri="{FF2B5EF4-FFF2-40B4-BE49-F238E27FC236}">
                <a16:creationId xmlns:a16="http://schemas.microsoft.com/office/drawing/2014/main" id="{7C4BBAE8-C237-4CBD-8CA6-C231F5DA78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3044825"/>
          <a:ext cx="1752600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44520" imgH="545760" progId="Equation.3">
                  <p:embed/>
                </p:oleObj>
              </mc:Choice>
              <mc:Fallback>
                <p:oleObj name="Equation" r:id="rId6" imgW="1244520" imgH="545760" progId="Equation.3">
                  <p:embed/>
                  <p:pic>
                    <p:nvPicPr>
                      <p:cNvPr id="115737" name="Object 25">
                        <a:extLst>
                          <a:ext uri="{FF2B5EF4-FFF2-40B4-BE49-F238E27FC236}">
                            <a16:creationId xmlns:a16="http://schemas.microsoft.com/office/drawing/2014/main" id="{7C4BBAE8-C237-4CBD-8CA6-C231F5DA78C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044825"/>
                        <a:ext cx="1752600" cy="765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39" name="Object 27">
            <a:extLst>
              <a:ext uri="{FF2B5EF4-FFF2-40B4-BE49-F238E27FC236}">
                <a16:creationId xmlns:a16="http://schemas.microsoft.com/office/drawing/2014/main" id="{A1B46296-9A7C-4271-A107-7EAFCB46EF7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537075"/>
          <a:ext cx="2362200" cy="117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240" imgH="901440" progId="Equation.3">
                  <p:embed/>
                </p:oleObj>
              </mc:Choice>
              <mc:Fallback>
                <p:oleObj name="Equation" r:id="rId8" imgW="1803240" imgH="901440" progId="Equation.3">
                  <p:embed/>
                  <p:pic>
                    <p:nvPicPr>
                      <p:cNvPr id="115739" name="Object 27">
                        <a:extLst>
                          <a:ext uri="{FF2B5EF4-FFF2-40B4-BE49-F238E27FC236}">
                            <a16:creationId xmlns:a16="http://schemas.microsoft.com/office/drawing/2014/main" id="{A1B46296-9A7C-4271-A107-7EAFCB46EF7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37075"/>
                        <a:ext cx="2362200" cy="117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1" name="Object 29">
            <a:extLst>
              <a:ext uri="{FF2B5EF4-FFF2-40B4-BE49-F238E27FC236}">
                <a16:creationId xmlns:a16="http://schemas.microsoft.com/office/drawing/2014/main" id="{3E043408-FF49-4513-AA19-C185A762A2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67200" y="3276600"/>
          <a:ext cx="2895600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31840" imgH="1358640" progId="Equation.3">
                  <p:embed/>
                </p:oleObj>
              </mc:Choice>
              <mc:Fallback>
                <p:oleObj name="Equation" r:id="rId10" imgW="2031840" imgH="1358640" progId="Equation.3">
                  <p:embed/>
                  <p:pic>
                    <p:nvPicPr>
                      <p:cNvPr id="115741" name="Object 29">
                        <a:extLst>
                          <a:ext uri="{FF2B5EF4-FFF2-40B4-BE49-F238E27FC236}">
                            <a16:creationId xmlns:a16="http://schemas.microsoft.com/office/drawing/2014/main" id="{3E043408-FF49-4513-AA19-C185A762A2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3276600"/>
                        <a:ext cx="2895600" cy="193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5744" name="Object 32">
            <a:extLst>
              <a:ext uri="{FF2B5EF4-FFF2-40B4-BE49-F238E27FC236}">
                <a16:creationId xmlns:a16="http://schemas.microsoft.com/office/drawing/2014/main" id="{6C1B93BD-D698-4D6D-8FF9-9F40D071B3C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43400" y="5638800"/>
          <a:ext cx="14478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990360" imgH="444240" progId="Equation.3">
                  <p:embed/>
                </p:oleObj>
              </mc:Choice>
              <mc:Fallback>
                <p:oleObj name="Equation" r:id="rId12" imgW="990360" imgH="444240" progId="Equation.3">
                  <p:embed/>
                  <p:pic>
                    <p:nvPicPr>
                      <p:cNvPr id="115744" name="Object 32">
                        <a:extLst>
                          <a:ext uri="{FF2B5EF4-FFF2-40B4-BE49-F238E27FC236}">
                            <a16:creationId xmlns:a16="http://schemas.microsoft.com/office/drawing/2014/main" id="{6C1B93BD-D698-4D6D-8FF9-9F40D071B3C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5638800"/>
                        <a:ext cx="1447800" cy="647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5">
            <a:extLst>
              <a:ext uri="{FF2B5EF4-FFF2-40B4-BE49-F238E27FC236}">
                <a16:creationId xmlns:a16="http://schemas.microsoft.com/office/drawing/2014/main" id="{99318CB2-1A64-41B3-A90D-43D6FB398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550" y="368985"/>
            <a:ext cx="7962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 dirty="0">
                <a:solidFill>
                  <a:srgbClr val="FFC000"/>
                </a:solidFill>
              </a:rPr>
              <a:t>CE – Voltage-Divider Bias Configuration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Box 5">
            <a:extLst>
              <a:ext uri="{FF2B5EF4-FFF2-40B4-BE49-F238E27FC236}">
                <a16:creationId xmlns:a16="http://schemas.microsoft.com/office/drawing/2014/main" id="{99318CB2-1A64-41B3-A90D-43D6FB398B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7417" y="305377"/>
            <a:ext cx="79629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en-US" sz="3600" b="1" dirty="0">
                <a:solidFill>
                  <a:srgbClr val="FFC000"/>
                </a:solidFill>
              </a:rPr>
              <a:t>CE – Voltage-Divider Bias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4874E-22C2-44A2-889A-E2F744338176}"/>
                  </a:ext>
                </a:extLst>
              </p:cNvPr>
              <p:cNvSpPr txBox="1"/>
              <p:nvPr/>
            </p:nvSpPr>
            <p:spPr>
              <a:xfrm>
                <a:off x="696383" y="950855"/>
                <a:ext cx="7734300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the following network, determine: a) r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e,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b) Z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c) Z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d) A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</a:t>
                </a: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e) The parameters of parts (ii) through (iv) if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ro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50 k</a:t>
                </a:r>
                <a:r>
                  <a:rPr lang="el-G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Ω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compare results.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A84874E-22C2-44A2-889A-E2F7443381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383" y="950855"/>
                <a:ext cx="7734300" cy="646331"/>
              </a:xfrm>
              <a:prstGeom prst="rect">
                <a:avLst/>
              </a:prstGeom>
              <a:blipFill>
                <a:blip r:embed="rId2"/>
                <a:stretch>
                  <a:fillRect l="-630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5E4B5C9-84BF-4184-80DB-51E33E2FDE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8285" y="1551589"/>
            <a:ext cx="5800726" cy="51449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B004709-86AF-4C34-8F49-FCFE0607EF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715353" y="2019300"/>
            <a:ext cx="2733675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867827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A7F574CB-9996-45CA-A44D-41D6CB4385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45720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Common-Emitter Emitter-Bias Configuration</a:t>
            </a:r>
          </a:p>
        </p:txBody>
      </p:sp>
      <p:pic>
        <p:nvPicPr>
          <p:cNvPr id="16398" name="Picture 14">
            <a:extLst>
              <a:ext uri="{FF2B5EF4-FFF2-40B4-BE49-F238E27FC236}">
                <a16:creationId xmlns:a16="http://schemas.microsoft.com/office/drawing/2014/main" id="{17C85ABA-68C7-4DE9-8193-84E68DF60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914525"/>
            <a:ext cx="3267075" cy="31908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399" name="Picture 15">
            <a:extLst>
              <a:ext uri="{FF2B5EF4-FFF2-40B4-BE49-F238E27FC236}">
                <a16:creationId xmlns:a16="http://schemas.microsoft.com/office/drawing/2014/main" id="{4AF9C4CF-185E-426C-8450-10B6B829E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2057400"/>
            <a:ext cx="4667250" cy="27717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21" name="Rectangle 13">
            <a:extLst>
              <a:ext uri="{FF2B5EF4-FFF2-40B4-BE49-F238E27FC236}">
                <a16:creationId xmlns:a16="http://schemas.microsoft.com/office/drawing/2014/main" id="{1501A569-1A4C-47EA-BC27-4824A55BDC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311" y="362744"/>
            <a:ext cx="8915400" cy="487363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Impedance Calculations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35" name="Object 27">
                <a:extLst>
                  <a:ext uri="{FF2B5EF4-FFF2-40B4-BE49-F238E27FC236}">
                    <a16:creationId xmlns:a16="http://schemas.microsoft.com/office/drawing/2014/main" id="{51B38CD2-5B6D-464D-8773-FC5117E9B5C4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546100" y="1793082"/>
                <a:ext cx="2616200" cy="1422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+(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b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≅</m:t>
                      </m:r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𝛽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35" name="Object 27">
                <a:extLst>
                  <a:ext uri="{FF2B5EF4-FFF2-40B4-BE49-F238E27FC236}">
                    <a16:creationId xmlns:a16="http://schemas.microsoft.com/office/drawing/2014/main" id="{51B38CD2-5B6D-464D-8773-FC5117E9B5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546100" y="1793082"/>
                <a:ext cx="2616200" cy="1422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422" name="Picture 14">
            <a:extLst>
              <a:ext uri="{FF2B5EF4-FFF2-40B4-BE49-F238E27FC236}">
                <a16:creationId xmlns:a16="http://schemas.microsoft.com/office/drawing/2014/main" id="{11788F33-8BA2-4834-A1DC-3573B3A6AF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1445066"/>
            <a:ext cx="4667250" cy="277177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425" name="Text Box 17">
            <a:extLst>
              <a:ext uri="{FF2B5EF4-FFF2-40B4-BE49-F238E27FC236}">
                <a16:creationId xmlns:a16="http://schemas.microsoft.com/office/drawing/2014/main" id="{7D915C50-8A60-435E-9E69-E41DFC235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Input impedance:</a:t>
            </a:r>
          </a:p>
        </p:txBody>
      </p:sp>
      <p:sp>
        <p:nvSpPr>
          <p:cNvPr id="17426" name="Rectangle 18">
            <a:extLst>
              <a:ext uri="{FF2B5EF4-FFF2-40B4-BE49-F238E27FC236}">
                <a16:creationId xmlns:a16="http://schemas.microsoft.com/office/drawing/2014/main" id="{9ED7C15E-C68F-4EA0-802B-B50E865EE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548062"/>
            <a:ext cx="208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 dirty="0">
                <a:latin typeface="Times New Roman" panose="02020603050405020304" pitchFamily="18" charset="0"/>
              </a:rPr>
              <a:t>Output impedance: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37" name="Object 29">
                <a:extLst>
                  <a:ext uri="{FF2B5EF4-FFF2-40B4-BE49-F238E27FC236}">
                    <a16:creationId xmlns:a16="http://schemas.microsoft.com/office/drawing/2014/main" id="{CC7C25D2-A6D7-4546-B5A2-D7250688AB69}"/>
                  </a:ext>
                </a:extLst>
              </p:cNvPr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914400" y="4043363"/>
                <a:ext cx="1212850" cy="3667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Z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  <m:r>
                        <a:rPr 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437" name="Object 29">
                <a:extLst>
                  <a:ext uri="{FF2B5EF4-FFF2-40B4-BE49-F238E27FC236}">
                    <a16:creationId xmlns:a16="http://schemas.microsoft.com/office/drawing/2014/main" id="{CC7C25D2-A6D7-4546-B5A2-D7250688A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914400" y="4043363"/>
                <a:ext cx="1212850" cy="366713"/>
              </a:xfrm>
              <a:prstGeom prst="rect">
                <a:avLst/>
              </a:prstGeom>
              <a:blipFill>
                <a:blip r:embed="rId4"/>
                <a:stretch>
                  <a:fillRect b="-1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8" name="Rectangle 12">
            <a:extLst>
              <a:ext uri="{FF2B5EF4-FFF2-40B4-BE49-F238E27FC236}">
                <a16:creationId xmlns:a16="http://schemas.microsoft.com/office/drawing/2014/main" id="{3209282F-8886-432A-9470-0F0C69138B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411163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Gain Calculations</a:t>
            </a:r>
          </a:p>
        </p:txBody>
      </p:sp>
      <p:pic>
        <p:nvPicPr>
          <p:cNvPr id="116749" name="Picture 13">
            <a:extLst>
              <a:ext uri="{FF2B5EF4-FFF2-40B4-BE49-F238E27FC236}">
                <a16:creationId xmlns:a16="http://schemas.microsoft.com/office/drawing/2014/main" id="{F4FA3301-5B7B-4415-89BB-2E85D3A439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219200"/>
            <a:ext cx="4362450" cy="25908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6751" name="Text Box 15">
            <a:extLst>
              <a:ext uri="{FF2B5EF4-FFF2-40B4-BE49-F238E27FC236}">
                <a16:creationId xmlns:a16="http://schemas.microsoft.com/office/drawing/2014/main" id="{00078BA3-332E-4E23-AE78-E33F0F52F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4114800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Current gain from voltage gain:</a:t>
            </a:r>
          </a:p>
        </p:txBody>
      </p:sp>
      <p:sp>
        <p:nvSpPr>
          <p:cNvPr id="116754" name="Rectangle 18">
            <a:extLst>
              <a:ext uri="{FF2B5EF4-FFF2-40B4-BE49-F238E27FC236}">
                <a16:creationId xmlns:a16="http://schemas.microsoft.com/office/drawing/2014/main" id="{EBB5EE5C-7397-4CB8-A897-37D3865E0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447800"/>
            <a:ext cx="1485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Voltage gain:</a:t>
            </a:r>
          </a:p>
        </p:txBody>
      </p:sp>
      <p:sp>
        <p:nvSpPr>
          <p:cNvPr id="116755" name="Rectangle 19">
            <a:extLst>
              <a:ext uri="{FF2B5EF4-FFF2-40B4-BE49-F238E27FC236}">
                <a16:creationId xmlns:a16="http://schemas.microsoft.com/office/drawing/2014/main" id="{C102DAEF-0213-466B-AD3A-E0C4C48C43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4114800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Current gain:</a:t>
            </a:r>
          </a:p>
        </p:txBody>
      </p:sp>
      <p:graphicFrame>
        <p:nvGraphicFramePr>
          <p:cNvPr id="116764" name="Object 28">
            <a:extLst>
              <a:ext uri="{FF2B5EF4-FFF2-40B4-BE49-F238E27FC236}">
                <a16:creationId xmlns:a16="http://schemas.microsoft.com/office/drawing/2014/main" id="{77CE3165-7174-409E-96C5-3D9F253CE7B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905000"/>
          <a:ext cx="3171825" cy="1798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387520" imgH="1358640" progId="Equation.3">
                  <p:embed/>
                </p:oleObj>
              </mc:Choice>
              <mc:Fallback>
                <p:oleObj name="Equation" r:id="rId3" imgW="2387520" imgH="1358640" progId="Equation.3">
                  <p:embed/>
                  <p:pic>
                    <p:nvPicPr>
                      <p:cNvPr id="116764" name="Object 28">
                        <a:extLst>
                          <a:ext uri="{FF2B5EF4-FFF2-40B4-BE49-F238E27FC236}">
                            <a16:creationId xmlns:a16="http://schemas.microsoft.com/office/drawing/2014/main" id="{77CE3165-7174-409E-96C5-3D9F253CE7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905000"/>
                        <a:ext cx="3171825" cy="1798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7" name="Object 31">
            <a:extLst>
              <a:ext uri="{FF2B5EF4-FFF2-40B4-BE49-F238E27FC236}">
                <a16:creationId xmlns:a16="http://schemas.microsoft.com/office/drawing/2014/main" id="{AE753068-B89E-457E-9EDB-791E5693127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578350"/>
          <a:ext cx="1844675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58640" imgH="444240" progId="Equation.3">
                  <p:embed/>
                </p:oleObj>
              </mc:Choice>
              <mc:Fallback>
                <p:oleObj name="Equation" r:id="rId5" imgW="1358640" imgH="444240" progId="Equation.3">
                  <p:embed/>
                  <p:pic>
                    <p:nvPicPr>
                      <p:cNvPr id="116767" name="Object 31">
                        <a:extLst>
                          <a:ext uri="{FF2B5EF4-FFF2-40B4-BE49-F238E27FC236}">
                            <a16:creationId xmlns:a16="http://schemas.microsoft.com/office/drawing/2014/main" id="{AE753068-B89E-457E-9EDB-791E569312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578350"/>
                        <a:ext cx="1844675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6768" name="Object 32">
            <a:extLst>
              <a:ext uri="{FF2B5EF4-FFF2-40B4-BE49-F238E27FC236}">
                <a16:creationId xmlns:a16="http://schemas.microsoft.com/office/drawing/2014/main" id="{FAC33069-6CBE-4111-A6D3-2213106627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38600" y="4572000"/>
          <a:ext cx="1371600" cy="614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990360" imgH="444240" progId="Equation.3">
                  <p:embed/>
                </p:oleObj>
              </mc:Choice>
              <mc:Fallback>
                <p:oleObj name="Equation" r:id="rId7" imgW="990360" imgH="444240" progId="Equation.3">
                  <p:embed/>
                  <p:pic>
                    <p:nvPicPr>
                      <p:cNvPr id="116768" name="Object 32">
                        <a:extLst>
                          <a:ext uri="{FF2B5EF4-FFF2-40B4-BE49-F238E27FC236}">
                            <a16:creationId xmlns:a16="http://schemas.microsoft.com/office/drawing/2014/main" id="{FAC33069-6CBE-4111-A6D3-2213106627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4572000"/>
                        <a:ext cx="1371600" cy="614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9CC71CC1-3556-44B0-B0EC-DC6CF856002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233" y="45720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Emitter-Follower Configuration</a:t>
            </a:r>
          </a:p>
        </p:txBody>
      </p:sp>
      <p:pic>
        <p:nvPicPr>
          <p:cNvPr id="19469" name="Picture 13">
            <a:extLst>
              <a:ext uri="{FF2B5EF4-FFF2-40B4-BE49-F238E27FC236}">
                <a16:creationId xmlns:a16="http://schemas.microsoft.com/office/drawing/2014/main" id="{23E5849A-E6A9-4E06-831A-5F819F1DD1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447800"/>
            <a:ext cx="3133725" cy="293370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470" name="Rectangle 14">
            <a:extLst>
              <a:ext uri="{FF2B5EF4-FFF2-40B4-BE49-F238E27FC236}">
                <a16:creationId xmlns:a16="http://schemas.microsoft.com/office/drawing/2014/main" id="{44050D24-A807-486C-9F24-CDC9317E70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4648200"/>
            <a:ext cx="78105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</a:rPr>
              <a:t>This is also known as the common-collector configuration.</a:t>
            </a:r>
          </a:p>
          <a:p>
            <a:pPr eaLnBrk="1" hangingPunct="1"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</a:rPr>
              <a:t>The input is applied to the base and the output is taken from the emitter.</a:t>
            </a:r>
          </a:p>
          <a:p>
            <a:pPr eaLnBrk="1" hangingPunct="1">
              <a:buFontTx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</a:rPr>
              <a:t>There is no phase shift between input and output.</a:t>
            </a:r>
          </a:p>
        </p:txBody>
      </p:sp>
      <p:pic>
        <p:nvPicPr>
          <p:cNvPr id="19471" name="Picture 15">
            <a:extLst>
              <a:ext uri="{FF2B5EF4-FFF2-40B4-BE49-F238E27FC236}">
                <a16:creationId xmlns:a16="http://schemas.microsoft.com/office/drawing/2014/main" id="{4CC31970-D947-48A5-A790-9CED2BF0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7700" y="1356519"/>
            <a:ext cx="4191000" cy="3116262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96" name="Rectangle 12">
            <a:extLst>
              <a:ext uri="{FF2B5EF4-FFF2-40B4-BE49-F238E27FC236}">
                <a16:creationId xmlns:a16="http://schemas.microsoft.com/office/drawing/2014/main" id="{8F054639-103A-4CA4-97C5-65058A9A0D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60867" y="367419"/>
            <a:ext cx="8915400" cy="411162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Impedance Calculations</a:t>
            </a:r>
          </a:p>
        </p:txBody>
      </p:sp>
      <p:pic>
        <p:nvPicPr>
          <p:cNvPr id="118798" name="Picture 14">
            <a:extLst>
              <a:ext uri="{FF2B5EF4-FFF2-40B4-BE49-F238E27FC236}">
                <a16:creationId xmlns:a16="http://schemas.microsoft.com/office/drawing/2014/main" id="{91CE0641-97A7-4AF2-9548-892B9CCF0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4495800"/>
            <a:ext cx="2514600" cy="159861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8799" name="Text Box 15">
            <a:extLst>
              <a:ext uri="{FF2B5EF4-FFF2-40B4-BE49-F238E27FC236}">
                <a16:creationId xmlns:a16="http://schemas.microsoft.com/office/drawing/2014/main" id="{8C6E0CBA-AA8A-4BEA-8783-2F787E89D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1295400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Input impedance:</a:t>
            </a:r>
          </a:p>
        </p:txBody>
      </p:sp>
      <p:sp>
        <p:nvSpPr>
          <p:cNvPr id="118800" name="Rectangle 16">
            <a:extLst>
              <a:ext uri="{FF2B5EF4-FFF2-40B4-BE49-F238E27FC236}">
                <a16:creationId xmlns:a16="http://schemas.microsoft.com/office/drawing/2014/main" id="{20776879-BACA-4DE0-8A52-678411E43E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3810000"/>
            <a:ext cx="2082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Output impedance:</a:t>
            </a:r>
          </a:p>
        </p:txBody>
      </p:sp>
      <p:graphicFrame>
        <p:nvGraphicFramePr>
          <p:cNvPr id="118801" name="Object 17">
            <a:extLst>
              <a:ext uri="{FF2B5EF4-FFF2-40B4-BE49-F238E27FC236}">
                <a16:creationId xmlns:a16="http://schemas.microsoft.com/office/drawing/2014/main" id="{58D04F30-152D-42CC-BBC1-E21D2DF24A2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4419600"/>
          <a:ext cx="1600200" cy="766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30040" imgH="545760" progId="Equation.3">
                  <p:embed/>
                </p:oleObj>
              </mc:Choice>
              <mc:Fallback>
                <p:oleObj name="Equation" r:id="rId3" imgW="1130040" imgH="545760" progId="Equation.3">
                  <p:embed/>
                  <p:pic>
                    <p:nvPicPr>
                      <p:cNvPr id="118801" name="Object 17">
                        <a:extLst>
                          <a:ext uri="{FF2B5EF4-FFF2-40B4-BE49-F238E27FC236}">
                            <a16:creationId xmlns:a16="http://schemas.microsoft.com/office/drawing/2014/main" id="{58D04F30-152D-42CC-BBC1-E21D2DF24A2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419600"/>
                        <a:ext cx="1600200" cy="766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8802" name="Object 18">
            <a:extLst>
              <a:ext uri="{FF2B5EF4-FFF2-40B4-BE49-F238E27FC236}">
                <a16:creationId xmlns:a16="http://schemas.microsoft.com/office/drawing/2014/main" id="{FF813956-8F15-4114-8258-20649B93248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905000"/>
          <a:ext cx="2073275" cy="1343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22360" imgH="927000" progId="Equation.3">
                  <p:embed/>
                </p:oleObj>
              </mc:Choice>
              <mc:Fallback>
                <p:oleObj name="Equation" r:id="rId5" imgW="1422360" imgH="927000" progId="Equation.3">
                  <p:embed/>
                  <p:pic>
                    <p:nvPicPr>
                      <p:cNvPr id="118802" name="Object 18">
                        <a:extLst>
                          <a:ext uri="{FF2B5EF4-FFF2-40B4-BE49-F238E27FC236}">
                            <a16:creationId xmlns:a16="http://schemas.microsoft.com/office/drawing/2014/main" id="{FF813956-8F15-4114-8258-20649B93248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905000"/>
                        <a:ext cx="2073275" cy="1343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8803" name="Picture 19">
            <a:extLst>
              <a:ext uri="{FF2B5EF4-FFF2-40B4-BE49-F238E27FC236}">
                <a16:creationId xmlns:a16="http://schemas.microsoft.com/office/drawing/2014/main" id="{D99FEC70-D3D3-43A7-B340-6213CB028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990600"/>
            <a:ext cx="4419600" cy="32861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20" name="Rectangle 12">
            <a:extLst>
              <a:ext uri="{FF2B5EF4-FFF2-40B4-BE49-F238E27FC236}">
                <a16:creationId xmlns:a16="http://schemas.microsoft.com/office/drawing/2014/main" id="{188D030C-FE38-4A94-A976-D3DFE17AAD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81000"/>
            <a:ext cx="8229600" cy="411163"/>
          </a:xfrm>
        </p:spPr>
        <p:txBody>
          <a:bodyPr>
            <a:normAutofit fontScale="90000"/>
          </a:bodyPr>
          <a:lstStyle/>
          <a:p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Gain Calculations</a:t>
            </a:r>
          </a:p>
        </p:txBody>
      </p:sp>
      <p:sp>
        <p:nvSpPr>
          <p:cNvPr id="119822" name="Text Box 14">
            <a:extLst>
              <a:ext uri="{FF2B5EF4-FFF2-40B4-BE49-F238E27FC236}">
                <a16:creationId xmlns:a16="http://schemas.microsoft.com/office/drawing/2014/main" id="{8CADF948-9DF1-4C10-8043-EAC0D2E4A0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4648200"/>
            <a:ext cx="3886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Current gain from voltage gain:</a:t>
            </a:r>
          </a:p>
        </p:txBody>
      </p:sp>
      <p:sp>
        <p:nvSpPr>
          <p:cNvPr id="119823" name="Rectangle 15">
            <a:extLst>
              <a:ext uri="{FF2B5EF4-FFF2-40B4-BE49-F238E27FC236}">
                <a16:creationId xmlns:a16="http://schemas.microsoft.com/office/drawing/2014/main" id="{D7D40FCE-854D-4066-81C5-A164CEEA90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066800"/>
            <a:ext cx="14859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Voltage gain:</a:t>
            </a:r>
          </a:p>
        </p:txBody>
      </p:sp>
      <p:sp>
        <p:nvSpPr>
          <p:cNvPr id="119824" name="Rectangle 16">
            <a:extLst>
              <a:ext uri="{FF2B5EF4-FFF2-40B4-BE49-F238E27FC236}">
                <a16:creationId xmlns:a16="http://schemas.microsoft.com/office/drawing/2014/main" id="{111D6250-5CD4-428C-8023-97A365C8A9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162300"/>
            <a:ext cx="15367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1800" b="1">
                <a:latin typeface="Times New Roman" panose="02020603050405020304" pitchFamily="18" charset="0"/>
              </a:rPr>
              <a:t>Current gain:</a:t>
            </a:r>
          </a:p>
        </p:txBody>
      </p:sp>
      <p:graphicFrame>
        <p:nvGraphicFramePr>
          <p:cNvPr id="119825" name="Object 17">
            <a:extLst>
              <a:ext uri="{FF2B5EF4-FFF2-40B4-BE49-F238E27FC236}">
                <a16:creationId xmlns:a16="http://schemas.microsoft.com/office/drawing/2014/main" id="{2F596841-267A-40FB-B872-B85111E10B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14400" y="1600200"/>
          <a:ext cx="2971800" cy="1203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2280" imgH="901440" progId="Equation.3">
                  <p:embed/>
                </p:oleObj>
              </mc:Choice>
              <mc:Fallback>
                <p:oleObj name="Equation" r:id="rId2" imgW="2222280" imgH="901440" progId="Equation.3">
                  <p:embed/>
                  <p:pic>
                    <p:nvPicPr>
                      <p:cNvPr id="119825" name="Object 17">
                        <a:extLst>
                          <a:ext uri="{FF2B5EF4-FFF2-40B4-BE49-F238E27FC236}">
                            <a16:creationId xmlns:a16="http://schemas.microsoft.com/office/drawing/2014/main" id="{2F596841-267A-40FB-B872-B85111E10B9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4400" y="1600200"/>
                        <a:ext cx="2971800" cy="1203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6" name="Object 18">
            <a:extLst>
              <a:ext uri="{FF2B5EF4-FFF2-40B4-BE49-F238E27FC236}">
                <a16:creationId xmlns:a16="http://schemas.microsoft.com/office/drawing/2014/main" id="{9C08ED26-9087-4323-82A4-3281575499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38200" y="3581400"/>
          <a:ext cx="1435100" cy="569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117440" imgH="444240" progId="Equation.3">
                  <p:embed/>
                </p:oleObj>
              </mc:Choice>
              <mc:Fallback>
                <p:oleObj name="Equation" r:id="rId4" imgW="1117440" imgH="444240" progId="Equation.3">
                  <p:embed/>
                  <p:pic>
                    <p:nvPicPr>
                      <p:cNvPr id="119826" name="Object 18">
                        <a:extLst>
                          <a:ext uri="{FF2B5EF4-FFF2-40B4-BE49-F238E27FC236}">
                            <a16:creationId xmlns:a16="http://schemas.microsoft.com/office/drawing/2014/main" id="{9C08ED26-9087-4323-82A4-32815754992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" y="3581400"/>
                        <a:ext cx="1435100" cy="569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9827" name="Object 19">
            <a:extLst>
              <a:ext uri="{FF2B5EF4-FFF2-40B4-BE49-F238E27FC236}">
                <a16:creationId xmlns:a16="http://schemas.microsoft.com/office/drawing/2014/main" id="{846A1B8E-9D49-42E2-A0B0-7B321313A872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647700" y="4946650"/>
          <a:ext cx="1493838" cy="655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360" imgH="444240" progId="Equation.3">
                  <p:embed/>
                </p:oleObj>
              </mc:Choice>
              <mc:Fallback>
                <p:oleObj name="Equation" r:id="rId6" imgW="990360" imgH="444240" progId="Equation.3">
                  <p:embed/>
                  <p:pic>
                    <p:nvPicPr>
                      <p:cNvPr id="119827" name="Object 19">
                        <a:extLst>
                          <a:ext uri="{FF2B5EF4-FFF2-40B4-BE49-F238E27FC236}">
                            <a16:creationId xmlns:a16="http://schemas.microsoft.com/office/drawing/2014/main" id="{846A1B8E-9D49-42E2-A0B0-7B321313A87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" y="4946650"/>
                        <a:ext cx="1493838" cy="655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9828" name="Picture 20">
            <a:extLst>
              <a:ext uri="{FF2B5EF4-FFF2-40B4-BE49-F238E27FC236}">
                <a16:creationId xmlns:a16="http://schemas.microsoft.com/office/drawing/2014/main" id="{3E96A88C-E5DD-4AA4-BDF7-9319867DA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1447800"/>
            <a:ext cx="4419600" cy="3286125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8C749FF-3881-46E8-B8B1-F643BA7C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81000"/>
            <a:ext cx="7353300" cy="677862"/>
          </a:xfrm>
        </p:spPr>
        <p:txBody>
          <a:bodyPr>
            <a:noAutofit/>
          </a:bodyPr>
          <a:lstStyle/>
          <a:p>
            <a:r>
              <a:rPr lang="en-GB" altLang="ar-JO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equivalent of Transistor Networks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81B06AB4-C30F-4BE0-ADA1-72229E0EE3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9150" y="1447800"/>
            <a:ext cx="7505700" cy="3810000"/>
          </a:xfrm>
        </p:spPr>
        <p:txBody>
          <a:bodyPr>
            <a:noAutofit/>
          </a:bodyPr>
          <a:lstStyle/>
          <a:p>
            <a:pPr algn="just"/>
            <a:r>
              <a:rPr lang="en-US" altLang="ar-J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Setting all dc sources to zero and replacing them by a short-circuit equivalent </a:t>
            </a:r>
          </a:p>
          <a:p>
            <a:pPr algn="just"/>
            <a:r>
              <a:rPr lang="en-US" altLang="ar-J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Replacing all capacitors by a short-circuit equivalent </a:t>
            </a:r>
          </a:p>
          <a:p>
            <a:pPr algn="just"/>
            <a:r>
              <a:rPr lang="en-US" altLang="ar-J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Removing all elements bypassed by the short-circuit equivalents introduced by steps 1 and 2 </a:t>
            </a:r>
          </a:p>
          <a:p>
            <a:pPr algn="just"/>
            <a:r>
              <a:rPr lang="en-US" altLang="ar-JO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Redrawing the network in a more convenient and logical form </a:t>
            </a:r>
            <a:endParaRPr lang="en-GB" altLang="ar-JO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2855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CC50D447-5976-4553-87C4-F3438165B312}"/>
              </a:ext>
            </a:extLst>
          </p:cNvPr>
          <p:cNvSpPr txBox="1"/>
          <p:nvPr/>
        </p:nvSpPr>
        <p:spPr>
          <a:xfrm>
            <a:off x="952500" y="1714500"/>
            <a:ext cx="7886700" cy="2611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important features of Emitter Follower are −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high input impedance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has low output impedance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is ideal circuit for impedance matching</a:t>
            </a:r>
          </a:p>
          <a:p>
            <a:pPr lvl="2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333333"/>
                </a:solidFill>
                <a:effectLst/>
                <a:latin typeface="Times New Roman" panose="02020603050405020304" pitchFamily="18" charset="0"/>
              </a:rPr>
              <a:t>To provide current amplification with no voltage gain.</a:t>
            </a:r>
            <a:endParaRPr lang="en-US" sz="2400" b="0" i="0" dirty="0">
              <a:solidFill>
                <a:srgbClr val="000000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Rectangle 2">
            <a:extLst>
              <a:ext uri="{FF2B5EF4-FFF2-40B4-BE49-F238E27FC236}">
                <a16:creationId xmlns:a16="http://schemas.microsoft.com/office/drawing/2014/main" id="{C0CB8DCA-A625-4C6A-8D74-0DF9C41802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-15522" y="876300"/>
            <a:ext cx="9144000" cy="4572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Emitter-Follower Configuration</a:t>
            </a:r>
          </a:p>
        </p:txBody>
      </p:sp>
    </p:spTree>
    <p:extLst>
      <p:ext uri="{BB962C8B-B14F-4D97-AF65-F5344CB8AC3E}">
        <p14:creationId xmlns:p14="http://schemas.microsoft.com/office/powerpoint/2010/main" val="120712943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8C749FF-3881-46E8-B8B1-F643BA7C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81000"/>
            <a:ext cx="7353300" cy="677862"/>
          </a:xfrm>
        </p:spPr>
        <p:txBody>
          <a:bodyPr>
            <a:noAutofit/>
          </a:bodyPr>
          <a:lstStyle/>
          <a:p>
            <a:r>
              <a:rPr lang="en-GB" altLang="ar-JO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equivalent of Transistor Networks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940A7B-35E5-4E04-BBF7-012251DC0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50006" y="2079978"/>
            <a:ext cx="3350496" cy="25301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0082843-B3E8-4E78-ADB5-49313E1C19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7383" y="2046464"/>
            <a:ext cx="3325014" cy="2597150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08277C5C-0473-4965-946D-1893F9141CE3}"/>
              </a:ext>
            </a:extLst>
          </p:cNvPr>
          <p:cNvSpPr/>
          <p:nvPr/>
        </p:nvSpPr>
        <p:spPr>
          <a:xfrm>
            <a:off x="4138787" y="3238500"/>
            <a:ext cx="647700" cy="2667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81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08C749FF-3881-46E8-B8B1-F643BA7CF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81000"/>
            <a:ext cx="7353300" cy="677862"/>
          </a:xfrm>
        </p:spPr>
        <p:txBody>
          <a:bodyPr>
            <a:noAutofit/>
          </a:bodyPr>
          <a:lstStyle/>
          <a:p>
            <a:r>
              <a:rPr lang="en-GB" altLang="ar-JO" sz="3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 equivalent of Transistor Networks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082843-B3E8-4E78-ADB5-49313E1C19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910064"/>
            <a:ext cx="3706014" cy="28947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F3449F2-ED90-489F-B703-C192473229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24075" y="4000500"/>
            <a:ext cx="5543550" cy="2371725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5C99CF0E-1542-47BD-8A66-E1A868CE87E2}"/>
              </a:ext>
            </a:extLst>
          </p:cNvPr>
          <p:cNvSpPr/>
          <p:nvPr/>
        </p:nvSpPr>
        <p:spPr>
          <a:xfrm>
            <a:off x="7339407" y="3700866"/>
            <a:ext cx="4572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BC9FAC9-F9FB-4434-8B7B-B315A07FA528}"/>
              </a:ext>
            </a:extLst>
          </p:cNvPr>
          <p:cNvCxnSpPr>
            <a:cxnSpLocks/>
          </p:cNvCxnSpPr>
          <p:nvPr/>
        </p:nvCxnSpPr>
        <p:spPr>
          <a:xfrm flipH="1">
            <a:off x="5167708" y="4000500"/>
            <a:ext cx="2171699" cy="762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0546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/>
    </mc:Choice>
    <mc:Fallback xmlns="">
      <p:transition advClick="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73A0FA-4228-4034-96F1-7F8C56A4B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78" y="381000"/>
            <a:ext cx="9144000" cy="457200"/>
          </a:xfrm>
        </p:spPr>
        <p:txBody>
          <a:bodyPr>
            <a:normAutofit fontScale="90000"/>
          </a:bodyPr>
          <a:lstStyle/>
          <a:p>
            <a:r>
              <a:rPr lang="en-US" altLang="en-US" sz="3600" b="1">
                <a:solidFill>
                  <a:srgbClr val="FFC000"/>
                </a:solidFill>
                <a:latin typeface="Times New Roman" panose="02020603050405020304" pitchFamily="18" charset="0"/>
              </a:rPr>
              <a:t>BJT Transistor Modeling</a:t>
            </a:r>
          </a:p>
        </p:txBody>
      </p:sp>
      <p:sp>
        <p:nvSpPr>
          <p:cNvPr id="5133" name="Text Box 13">
            <a:extLst>
              <a:ext uri="{FF2B5EF4-FFF2-40B4-BE49-F238E27FC236}">
                <a16:creationId xmlns:a16="http://schemas.microsoft.com/office/drawing/2014/main" id="{62314F26-A509-482D-A314-49E866881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143000"/>
            <a:ext cx="7315200" cy="344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6289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0861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5433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000500" indent="-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1">
              <a:buFontTx/>
              <a:buChar char="•"/>
            </a:pPr>
            <a:r>
              <a:rPr lang="en-US" altLang="en-US" sz="2000" b="1" dirty="0">
                <a:latin typeface="Times" panose="02020603050405020304" pitchFamily="18" charset="0"/>
              </a:rPr>
              <a:t>A model is an equivalent circuit that represents the AC characteristics of the transistor.</a:t>
            </a:r>
          </a:p>
          <a:p>
            <a:pPr lvl="1">
              <a:buFontTx/>
              <a:buChar char="•"/>
            </a:pPr>
            <a:endParaRPr lang="en-US" altLang="en-US" sz="2000" b="1" dirty="0">
              <a:latin typeface="Times" panose="02020603050405020304" pitchFamily="18" charset="0"/>
            </a:endParaRPr>
          </a:p>
          <a:p>
            <a:pPr lvl="1">
              <a:buFontTx/>
              <a:buChar char="•"/>
            </a:pPr>
            <a:r>
              <a:rPr lang="en-US" altLang="en-US" sz="2000" b="1" dirty="0">
                <a:latin typeface="Times" panose="02020603050405020304" pitchFamily="18" charset="0"/>
              </a:rPr>
              <a:t>A model uses circuit elements that approximate the behavior of the transistor.</a:t>
            </a:r>
          </a:p>
          <a:p>
            <a:pPr lvl="1">
              <a:buFontTx/>
              <a:buChar char="•"/>
            </a:pPr>
            <a:endParaRPr lang="en-US" altLang="en-US" sz="2000" b="1" dirty="0">
              <a:latin typeface="Times" panose="02020603050405020304" pitchFamily="18" charset="0"/>
            </a:endParaRPr>
          </a:p>
          <a:p>
            <a:pPr lvl="1">
              <a:buFontTx/>
              <a:buChar char="•"/>
            </a:pPr>
            <a:r>
              <a:rPr lang="en-US" altLang="en-US" sz="2000" b="1" dirty="0">
                <a:latin typeface="Times" panose="02020603050405020304" pitchFamily="18" charset="0"/>
              </a:rPr>
              <a:t>There are two models commonly used in small signal AC analysis of a transistor:</a:t>
            </a:r>
          </a:p>
          <a:p>
            <a:pPr>
              <a:buFontTx/>
              <a:buChar char="•"/>
            </a:pPr>
            <a:endParaRPr lang="en-US" altLang="en-US" sz="2000" b="1" dirty="0">
              <a:latin typeface="Times" panose="02020603050405020304" pitchFamily="18" charset="0"/>
            </a:endParaRPr>
          </a:p>
          <a:p>
            <a:pPr lvl="2">
              <a:buFont typeface="Times" panose="02020603050405020304" pitchFamily="18" charset="0"/>
              <a:buChar char="–"/>
            </a:pPr>
            <a:r>
              <a:rPr lang="en-US" altLang="en-US" sz="2000" b="1" dirty="0">
                <a:latin typeface="Times" panose="02020603050405020304" pitchFamily="18" charset="0"/>
              </a:rPr>
              <a:t>r</a:t>
            </a:r>
            <a:r>
              <a:rPr lang="en-US" altLang="en-US" sz="2000" b="1" baseline="-25000" dirty="0">
                <a:latin typeface="Times" panose="02020603050405020304" pitchFamily="18" charset="0"/>
              </a:rPr>
              <a:t>e</a:t>
            </a:r>
            <a:r>
              <a:rPr lang="en-US" altLang="en-US" sz="2000" b="1" dirty="0">
                <a:latin typeface="Times" panose="02020603050405020304" pitchFamily="18" charset="0"/>
              </a:rPr>
              <a:t> model</a:t>
            </a:r>
          </a:p>
          <a:p>
            <a:pPr lvl="2">
              <a:buFont typeface="Times" panose="02020603050405020304" pitchFamily="18" charset="0"/>
              <a:buChar char="–"/>
            </a:pPr>
            <a:r>
              <a:rPr lang="en-US" altLang="en-US" sz="2000" b="1" dirty="0">
                <a:latin typeface="Times" panose="02020603050405020304" pitchFamily="18" charset="0"/>
              </a:rPr>
              <a:t>Hybrid equivalent model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73A0FA-4228-4034-96F1-7F8C56A4B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78" y="381000"/>
            <a:ext cx="9144000" cy="4572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The r</a:t>
            </a:r>
            <a:r>
              <a:rPr lang="en-US" altLang="en-US" sz="3600" b="1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 Transistor Modeling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4D8BA17-2B65-43B9-96D4-286DB5F04623}"/>
              </a:ext>
            </a:extLst>
          </p:cNvPr>
          <p:cNvSpPr>
            <a:spLocks noGrp="1"/>
          </p:cNvSpPr>
          <p:nvPr/>
        </p:nvSpPr>
        <p:spPr bwMode="auto">
          <a:xfrm>
            <a:off x="876300" y="1104900"/>
            <a:ext cx="7870825" cy="464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BJTs are basically </a:t>
            </a:r>
            <a:r>
              <a:rPr lang="en-US" altLang="en-US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current-controlled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devices; therefore the r</a:t>
            </a:r>
            <a:r>
              <a:rPr lang="en-US" alt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 uses a diode and a current source to duplicate the behavior of the transistor</a:t>
            </a:r>
          </a:p>
          <a:p>
            <a:pPr lvl="1" algn="just">
              <a:buFont typeface="Wingdings" panose="05000000000000000000" pitchFamily="2" charset="2"/>
              <a:buChar char="Ø"/>
              <a:defRPr/>
            </a:pP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ac resistance of a diode can be determined by the equation </a:t>
            </a:r>
            <a:r>
              <a:rPr lang="en-US" sz="2800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sz="2800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 26 mV/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where 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800" i="1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the dc current through the diode at the </a:t>
            </a:r>
            <a:r>
              <a:rPr lang="en-US" sz="2800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</a:t>
            </a:r>
            <a:r>
              <a:rPr lang="en-US" sz="2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(quiescent) point</a:t>
            </a:r>
            <a:endParaRPr lang="en-US" altLang="en-US" sz="28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  <a:defRPr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disadvantage to this model is its sensitivity to the DC level. This model is designed for specific circuit conditions</a:t>
            </a:r>
          </a:p>
          <a:p>
            <a:pPr algn="just">
              <a:defRPr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64863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73A0FA-4228-4034-96F1-7F8C56A4B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78" y="381000"/>
            <a:ext cx="9144000" cy="4572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The r</a:t>
            </a:r>
            <a:r>
              <a:rPr lang="en-US" altLang="en-US" sz="3600" b="1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 Transistor Modeling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B301A8-F495-45B0-9058-4813C9E968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87161" y="1371600"/>
            <a:ext cx="1902404" cy="1981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27A235E-AFE3-49C8-A44E-392AD6FDC4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619500" y="881062"/>
            <a:ext cx="4914900" cy="26574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DA5175D-0A2A-44F5-B5B9-5521B14B4D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0700" y="3810000"/>
            <a:ext cx="2019300" cy="20193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3FDAA6B-FAF2-43AE-A70E-E972C6583E09}"/>
              </a:ext>
            </a:extLst>
          </p:cNvPr>
          <p:cNvSpPr txBox="1"/>
          <p:nvPr/>
        </p:nvSpPr>
        <p:spPr>
          <a:xfrm>
            <a:off x="1241281" y="4457700"/>
            <a:ext cx="3842039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equivalent circuit, therefore, the input side is simply a single diode with a current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</a:p>
        </p:txBody>
      </p:sp>
    </p:spTree>
    <p:extLst>
      <p:ext uri="{BB962C8B-B14F-4D97-AF65-F5344CB8AC3E}">
        <p14:creationId xmlns:p14="http://schemas.microsoft.com/office/powerpoint/2010/main" val="4218241660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CC73A0FA-4228-4034-96F1-7F8C56A4BD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878" y="381000"/>
            <a:ext cx="9144000" cy="457200"/>
          </a:xfrm>
        </p:spPr>
        <p:txBody>
          <a:bodyPr>
            <a:noAutofit/>
          </a:bodyPr>
          <a:lstStyle/>
          <a:p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The r</a:t>
            </a:r>
            <a:r>
              <a:rPr lang="en-US" altLang="en-US" sz="3600" b="1" baseline="-25000" dirty="0">
                <a:solidFill>
                  <a:srgbClr val="FFC0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en-US" sz="3600" b="1" dirty="0">
                <a:solidFill>
                  <a:srgbClr val="FFC000"/>
                </a:solidFill>
                <a:latin typeface="Times New Roman" panose="02020603050405020304" pitchFamily="18" charset="0"/>
              </a:rPr>
              <a:t> Transistor Modeling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A3E9F3-5B20-4FEF-8163-8A66EA047A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714500" y="1562100"/>
            <a:ext cx="6000044" cy="34913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89280E-D004-4F27-A4B2-ABFABC28D92F}"/>
                  </a:ext>
                </a:extLst>
              </p:cNvPr>
              <p:cNvSpPr txBox="1"/>
              <p:nvPr/>
            </p:nvSpPr>
            <p:spPr>
              <a:xfrm>
                <a:off x="1066800" y="5276671"/>
                <a:ext cx="7714544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just"/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we redraw the collector characteristics to have a constant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as shown in the first figure, we the entire characteristics at the output section can be replaced by a controlled source whose magnitude is beta times the base current as shown in the second figure.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F89280E-D004-4F27-A4B2-ABFABC28D9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800" y="5276671"/>
                <a:ext cx="7714544" cy="1323439"/>
              </a:xfrm>
              <a:prstGeom prst="rect">
                <a:avLst/>
              </a:prstGeom>
              <a:blipFill>
                <a:blip r:embed="rId4"/>
                <a:stretch>
                  <a:fillRect l="-790" t="-2765" r="-711" b="-7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799404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84253</TotalTime>
  <Words>744</Words>
  <Application>Microsoft Office PowerPoint</Application>
  <PresentationFormat>On-screen Show (4:3)</PresentationFormat>
  <Paragraphs>96</Paragraphs>
  <Slides>30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Cambria Math</vt:lpstr>
      <vt:lpstr>Times</vt:lpstr>
      <vt:lpstr>Times New Roman</vt:lpstr>
      <vt:lpstr>Wingdings</vt:lpstr>
      <vt:lpstr>Office Theme</vt:lpstr>
      <vt:lpstr>Equation</vt:lpstr>
      <vt:lpstr>PowerPoint Presentation</vt:lpstr>
      <vt:lpstr>AC equivalent of Transistor Networks</vt:lpstr>
      <vt:lpstr>AC equivalent of Transistor Networks</vt:lpstr>
      <vt:lpstr>AC equivalent of Transistor Networks</vt:lpstr>
      <vt:lpstr>AC equivalent of Transistor Networks</vt:lpstr>
      <vt:lpstr>BJT Transistor Modeling</vt:lpstr>
      <vt:lpstr>The re Transistor Modeling</vt:lpstr>
      <vt:lpstr>The re Transistor Modeling</vt:lpstr>
      <vt:lpstr>The re Transistor Modeling</vt:lpstr>
      <vt:lpstr>The re Transistor Modeling</vt:lpstr>
      <vt:lpstr>Early Voltage</vt:lpstr>
      <vt:lpstr>Early Voltage</vt:lpstr>
      <vt:lpstr>PowerPoint Presentation</vt:lpstr>
      <vt:lpstr>PowerPoint Presentation</vt:lpstr>
      <vt:lpstr>PowerPoint Presentation</vt:lpstr>
      <vt:lpstr>Common-Emitter Fixed-Bias Calculations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Common-Emitter Emitter-Bias Configuration</vt:lpstr>
      <vt:lpstr>Impedance Calculations</vt:lpstr>
      <vt:lpstr>Gain Calculations</vt:lpstr>
      <vt:lpstr>Emitter-Follower Configuration</vt:lpstr>
      <vt:lpstr>Impedance Calculations</vt:lpstr>
      <vt:lpstr>Gain Calculations</vt:lpstr>
      <vt:lpstr>Emitter-Follower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EEE-315  Communication Engineering-I  Course Teacher Md.Sohel Rana  Lecturer,Dept. of EEE  Email:sohel.eee@diu.edu.bd  Phone:01736723130</dc:title>
  <dc:creator>hp</dc:creator>
  <cp:lastModifiedBy>Monir Morshed</cp:lastModifiedBy>
  <cp:revision>375</cp:revision>
  <cp:lastPrinted>2022-03-14T05:39:49Z</cp:lastPrinted>
  <dcterms:created xsi:type="dcterms:W3CDTF">2006-08-16T00:00:00Z</dcterms:created>
  <dcterms:modified xsi:type="dcterms:W3CDTF">2022-12-10T11:05:40Z</dcterms:modified>
</cp:coreProperties>
</file>