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1" r:id="rId2"/>
    <p:sldId id="257" r:id="rId3"/>
    <p:sldId id="529" r:id="rId4"/>
    <p:sldId id="367" r:id="rId5"/>
    <p:sldId id="530" r:id="rId6"/>
    <p:sldId id="258" r:id="rId7"/>
    <p:sldId id="263" r:id="rId8"/>
    <p:sldId id="259" r:id="rId9"/>
    <p:sldId id="260" r:id="rId10"/>
    <p:sldId id="264" r:id="rId11"/>
    <p:sldId id="531" r:id="rId12"/>
    <p:sldId id="262" r:id="rId13"/>
    <p:sldId id="532" r:id="rId14"/>
    <p:sldId id="265" r:id="rId15"/>
    <p:sldId id="267" r:id="rId16"/>
    <p:sldId id="268" r:id="rId17"/>
    <p:sldId id="269" r:id="rId18"/>
    <p:sldId id="270" r:id="rId19"/>
    <p:sldId id="533" r:id="rId20"/>
    <p:sldId id="272" r:id="rId21"/>
    <p:sldId id="375" r:id="rId22"/>
    <p:sldId id="534" r:id="rId23"/>
    <p:sldId id="535" r:id="rId24"/>
    <p:sldId id="536" r:id="rId25"/>
    <p:sldId id="277" r:id="rId26"/>
    <p:sldId id="261" r:id="rId27"/>
    <p:sldId id="278" r:id="rId28"/>
    <p:sldId id="537" r:id="rId29"/>
    <p:sldId id="538" r:id="rId30"/>
    <p:sldId id="279" r:id="rId31"/>
    <p:sldId id="280" r:id="rId32"/>
    <p:sldId id="539" r:id="rId33"/>
    <p:sldId id="281" r:id="rId34"/>
    <p:sldId id="297" r:id="rId35"/>
    <p:sldId id="285" r:id="rId36"/>
    <p:sldId id="286" r:id="rId37"/>
    <p:sldId id="287" r:id="rId38"/>
    <p:sldId id="288" r:id="rId39"/>
    <p:sldId id="289" r:id="rId40"/>
    <p:sldId id="373" r:id="rId41"/>
    <p:sldId id="292" r:id="rId42"/>
    <p:sldId id="293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r Morshed" initials="MM" lastIdx="3" clrIdx="0">
    <p:extLst>
      <p:ext uri="{19B8F6BF-5375-455C-9EA6-DF929625EA0E}">
        <p15:presenceInfo xmlns:p15="http://schemas.microsoft.com/office/powerpoint/2012/main" userId="Monir Morsh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5" d="100"/>
          <a:sy n="85" d="100"/>
        </p:scale>
        <p:origin x="7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E6F6-81E1-4519-ADF5-73F23F257C85}" type="datetimeFigureOut">
              <a:rPr lang="en-US" smtClean="0"/>
              <a:t>14-Dec-22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6829-347D-497B-A65F-73E6333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Note that MOSFETs are more recent development than Bipolar transistors.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Bipolar transistors were just beginning to be covered in EE curricula when I was in school (early 1960’s).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There was no mention of MOSFETS in that period.</a:t>
            </a: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5F5765D9-1678-4D24-A9BA-BCA2C9D352E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1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A175E-A535-4313-89F0-D1EAF7C96E2D}" type="datetime1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78E6-719A-4F7C-8EEC-D9C2B3DB2A43}" type="datetime1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40C2-3C58-4896-B624-8088CA30671B}" type="datetime1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D2FC-4B98-4C88-845A-CFD6FC0EE073}" type="datetime1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2A5E-5AF7-47FF-BBFB-DF610414267F}" type="datetime1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83AB-4BEF-4626-B25F-EC226770A82E}" type="datetime1">
              <a:rPr lang="en-US" smtClean="0"/>
              <a:t>14-Dec-22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5A85-E0D2-4BFB-9394-337F499B5BFB}" type="datetime1">
              <a:rPr lang="en-US" smtClean="0"/>
              <a:t>14-Dec-22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C595-9E2A-47CB-89B1-97EE018C1C90}" type="datetime1">
              <a:rPr lang="en-US" smtClean="0"/>
              <a:t>14-Dec-22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74C80-E8C9-483B-B4FF-8A07B2422ECE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C8BD-5B39-4B88-831A-D563F9A00908}" type="datetime1">
              <a:rPr lang="en-US" smtClean="0"/>
              <a:t>14-Dec-22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8C45-D881-46D4-BAE8-2665ADB395DA}" type="datetime1">
              <a:rPr lang="en-US" smtClean="0"/>
              <a:t>14-Dec-22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47AA2-FE02-44C8-855D-F5F9FE9B9777}" type="datetime1">
              <a:rPr lang="en-US" smtClean="0"/>
              <a:t>14-Dec-22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microsoft.com/office/2007/relationships/hdphoto" Target="../media/hdphoto10.wdp"/><Relationship Id="rId7" Type="http://schemas.openxmlformats.org/officeDocument/2006/relationships/image" Target="../media/image23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microsoft.com/office/2007/relationships/hdphoto" Target="../media/hdphoto11.wdp"/><Relationship Id="rId7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5" Type="http://schemas.microsoft.com/office/2007/relationships/hdphoto" Target="../media/hdphoto16.wdp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8.wdp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943100"/>
            <a:ext cx="76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Field Effect Transistors-FET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5517F-430D-4DAE-B9EC-10957245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BFBE-1031-4B12-BE96-CD64C0226123}" type="datetime1">
              <a:rPr lang="en-US" smtClean="0"/>
              <a:t>14-Dec-22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DAF8-3AF1-4278-A529-7E26E1FF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419100"/>
            <a:ext cx="6862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C000"/>
                </a:solidFill>
                <a:latin typeface="Arial"/>
                <a:cs typeface="Arial"/>
              </a:rPr>
              <a:t>JFET Operating</a:t>
            </a:r>
            <a:r>
              <a:rPr sz="3600" b="1" spc="-9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C000"/>
                </a:solidFill>
                <a:latin typeface="Arial"/>
                <a:cs typeface="Arial"/>
              </a:rPr>
              <a:t>Characteristics</a:t>
            </a:r>
            <a:endParaRPr sz="360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899" y="1600200"/>
            <a:ext cx="7243445" cy="3513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333399"/>
                </a:solidFill>
                <a:latin typeface="Arial"/>
                <a:cs typeface="Arial"/>
              </a:rPr>
              <a:t>There are </a:t>
            </a:r>
            <a:r>
              <a:rPr sz="2400" b="1" i="1" dirty="0">
                <a:solidFill>
                  <a:srgbClr val="333399"/>
                </a:solidFill>
                <a:latin typeface="Arial"/>
                <a:cs typeface="Arial"/>
              </a:rPr>
              <a:t>three </a:t>
            </a:r>
            <a:r>
              <a:rPr sz="2400" b="1" i="1" spc="-5" dirty="0">
                <a:solidFill>
                  <a:srgbClr val="333399"/>
                </a:solidFill>
                <a:latin typeface="Arial"/>
                <a:cs typeface="Arial"/>
              </a:rPr>
              <a:t>basic operating conditions for a</a:t>
            </a:r>
            <a:r>
              <a:rPr sz="2400" b="1" i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i="1" spc="-40" dirty="0">
                <a:solidFill>
                  <a:srgbClr val="333399"/>
                </a:solidFill>
                <a:latin typeface="Arial"/>
                <a:cs typeface="Arial"/>
              </a:rPr>
              <a:t>JFET: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 dirty="0">
              <a:latin typeface="Arial"/>
              <a:cs typeface="Arial"/>
            </a:endParaRPr>
          </a:p>
          <a:p>
            <a:pPr marL="266700" indent="-1905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66700" algn="l"/>
              </a:tabLst>
            </a:pP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i="1" spc="-15" baseline="-20833" dirty="0">
                <a:solidFill>
                  <a:srgbClr val="FF0000"/>
                </a:solidFill>
                <a:latin typeface="Arial"/>
                <a:cs typeface="Arial"/>
              </a:rPr>
              <a:t>GS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 (zero), </a:t>
            </a:r>
            <a:r>
              <a:rPr sz="2400" i="1" spc="-10" dirty="0">
                <a:latin typeface="Arial"/>
                <a:cs typeface="Arial"/>
              </a:rPr>
              <a:t>V</a:t>
            </a:r>
            <a:r>
              <a:rPr sz="2400" i="1" spc="-15" baseline="-20833" dirty="0">
                <a:latin typeface="Arial"/>
                <a:cs typeface="Arial"/>
              </a:rPr>
              <a:t>DS </a:t>
            </a:r>
            <a:r>
              <a:rPr sz="2400" spc="-5" dirty="0">
                <a:latin typeface="Arial"/>
                <a:cs typeface="Arial"/>
              </a:rPr>
              <a:t>increasing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some positive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266700" indent="-1905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66700" algn="l"/>
              </a:tabLst>
            </a:pPr>
            <a:r>
              <a:rPr sz="2400" i="1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400" i="1" spc="-15" baseline="-20833" dirty="0">
                <a:solidFill>
                  <a:srgbClr val="FF0000"/>
                </a:solidFill>
                <a:latin typeface="Arial"/>
                <a:cs typeface="Arial"/>
              </a:rPr>
              <a:t>GS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&lt;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(negative), </a:t>
            </a:r>
            <a:r>
              <a:rPr sz="2400" i="1" spc="-10" dirty="0">
                <a:latin typeface="Arial"/>
                <a:cs typeface="Arial"/>
              </a:rPr>
              <a:t>V</a:t>
            </a:r>
            <a:r>
              <a:rPr sz="2400" i="1" spc="-15" baseline="-20833" dirty="0">
                <a:latin typeface="Arial"/>
                <a:cs typeface="Arial"/>
              </a:rPr>
              <a:t>DS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some positive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266700" indent="-190500">
              <a:lnSpc>
                <a:spcPct val="100000"/>
              </a:lnSpc>
              <a:buClr>
                <a:srgbClr val="000000"/>
              </a:buClr>
              <a:buChar char="•"/>
              <a:tabLst>
                <a:tab pos="26670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Ohmic region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Voltage-controlled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resistor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DA882-0F3B-4641-8BAE-45EEF851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AB68-274E-4C83-89B4-719EC74395A6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B8A6C-BBEE-42D9-9EFF-FDC58B2B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Box 12">
            <a:extLst>
              <a:ext uri="{FF2B5EF4-FFF2-40B4-BE49-F238E27FC236}">
                <a16:creationId xmlns:a16="http://schemas.microsoft.com/office/drawing/2014/main" id="{9D3AE0CD-331D-42C2-8188-39808D4B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0295"/>
            <a:ext cx="88392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Characteristics:  V</a:t>
            </a:r>
            <a:r>
              <a:rPr lang="en-US" altLang="en-US" sz="3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V</a:t>
            </a:r>
            <a:r>
              <a:rPr lang="en-US" altLang="en-US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68" name="Text Box 17">
            <a:extLst>
              <a:ext uri="{FF2B5EF4-FFF2-40B4-BE49-F238E27FC236}">
                <a16:creationId xmlns:a16="http://schemas.microsoft.com/office/drawing/2014/main" id="{42D25750-A741-41BF-8D90-ABD5A07E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620673"/>
            <a:ext cx="8458200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</a:rPr>
              <a:t>The depletion region between p-gate and n-channel increases as electrons from n-channel combine with holes from p-gate.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</a:rPr>
              <a:t>Increasing the depletion region, decreases the size of the n-channel which increases the resistance of the n-channel.</a:t>
            </a:r>
          </a:p>
          <a:p>
            <a:pPr lvl="1" eaLnBrk="1" hangingPunct="1">
              <a:spcBef>
                <a:spcPts val="600"/>
              </a:spcBef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</a:rPr>
              <a:t>Even though the n-channel resistance is increasing, the current (I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</a:rPr>
              <a:t>) from source to drain through the n-channel is increasing. This is because 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DS</a:t>
            </a:r>
            <a:r>
              <a:rPr lang="en-US" altLang="en-US" sz="1800" dirty="0">
                <a:latin typeface="Times New Roman" panose="02020603050405020304" pitchFamily="18" charset="0"/>
              </a:rPr>
              <a:t> is increasing.</a:t>
            </a:r>
          </a:p>
        </p:txBody>
      </p:sp>
      <p:sp>
        <p:nvSpPr>
          <p:cNvPr id="11269" name="Rectangle 18">
            <a:extLst>
              <a:ext uri="{FF2B5EF4-FFF2-40B4-BE49-F238E27FC236}">
                <a16:creationId xmlns:a16="http://schemas.microsoft.com/office/drawing/2014/main" id="{3B0A99C4-8EF4-41CC-ADCA-E47B6017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72972"/>
            <a:ext cx="845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latin typeface="Times New Roman" panose="02020603050405020304" pitchFamily="18" charset="0"/>
              </a:rPr>
              <a:t>Three things happen when V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GS</a:t>
            </a:r>
            <a:r>
              <a:rPr lang="en-US" altLang="en-US" sz="1800" b="1" dirty="0">
                <a:latin typeface="Times New Roman" panose="02020603050405020304" pitchFamily="18" charset="0"/>
              </a:rPr>
              <a:t> = 0 and V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DS</a:t>
            </a:r>
            <a:r>
              <a:rPr lang="en-US" altLang="en-US" sz="1800" b="1" dirty="0">
                <a:latin typeface="Times New Roman" panose="02020603050405020304" pitchFamily="18" charset="0"/>
              </a:rPr>
              <a:t> is increased from 0 to a more positive voltage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FE8FC-9F12-464F-82AB-15861EEB9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7800" y="3516872"/>
            <a:ext cx="2590450" cy="2611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74A048-42E7-4C6B-A4E5-F68711D96B9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714500" y="3562764"/>
            <a:ext cx="2639568" cy="2727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6724D5-8865-4B66-9EB6-7BD7CFB5DC5D}"/>
              </a:ext>
            </a:extLst>
          </p:cNvPr>
          <p:cNvSpPr txBox="1"/>
          <p:nvPr/>
        </p:nvSpPr>
        <p:spPr>
          <a:xfrm>
            <a:off x="1333500" y="6356998"/>
            <a:ext cx="323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JFET at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V and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 V.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7CE86-D9D6-4A51-8012-5D3079495FDC}"/>
              </a:ext>
            </a:extLst>
          </p:cNvPr>
          <p:cNvSpPr txBox="1"/>
          <p:nvPr/>
        </p:nvSpPr>
        <p:spPr>
          <a:xfrm>
            <a:off x="4895496" y="6212101"/>
            <a:ext cx="382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reverse-bias potentials across the p–n junction of an n-channel JFET.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88F40-00DA-4A16-9E98-F5481F1F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0572-3DB6-491C-98E0-D7A2DC220C8E}" type="datetime1">
              <a:rPr lang="en-US" smtClean="0"/>
              <a:t>14-Dec-22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847B6-8819-41B2-A505-C3738259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Text Box 16">
            <a:extLst>
              <a:ext uri="{FF2B5EF4-FFF2-40B4-BE49-F238E27FC236}">
                <a16:creationId xmlns:a16="http://schemas.microsoft.com/office/drawing/2014/main" id="{E417E139-2582-4751-8D25-04B5179E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069" y="777689"/>
            <a:ext cx="7234238" cy="183127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and V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further increased to a more positive voltage, then the depletion zone gets so large and touch each other that it </a:t>
            </a:r>
            <a:r>
              <a:rPr lang="en-US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pinches off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n-channel. 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the current in the n-channel (I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would drop to 0A, but it does just the opposite–as V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increases, so does I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18440" indent="-158750">
              <a:lnSpc>
                <a:spcPct val="100000"/>
              </a:lnSpc>
              <a:buFont typeface="Arial"/>
              <a:buChar char="•"/>
              <a:tabLst>
                <a:tab pos="21907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pinch off occurs, further</a:t>
            </a:r>
            <a:r>
              <a:rPr lang="en-US" sz="1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in </a:t>
            </a:r>
            <a:r>
              <a:rPr lang="en-US" sz="18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i="1" spc="15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</a:t>
            </a:r>
            <a:r>
              <a:rPr lang="en-US" sz="18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spc="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increase.</a:t>
            </a: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id="{6C98EEF2-2E34-4411-8B03-63C88D02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8884"/>
            <a:ext cx="8839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FFC000"/>
                </a:solidFill>
              </a:rPr>
              <a:t>JFET Operating Characteristics: </a:t>
            </a:r>
            <a:r>
              <a:rPr lang="en-US" altLang="en-US" sz="3200" dirty="0">
                <a:solidFill>
                  <a:srgbClr val="FFC000"/>
                </a:solidFill>
              </a:rPr>
              <a:t> </a:t>
            </a:r>
            <a:r>
              <a:rPr lang="en-US" altLang="en-US" sz="3200" b="1" dirty="0">
                <a:solidFill>
                  <a:srgbClr val="FFC000"/>
                </a:solidFill>
                <a:latin typeface="Times" panose="02020603050405020304" pitchFamily="18" charset="0"/>
              </a:rPr>
              <a:t>Pinch Off </a:t>
            </a: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1B29C1D-34CB-41D7-A92D-EC6B8A828CB5}"/>
              </a:ext>
            </a:extLst>
          </p:cNvPr>
          <p:cNvSpPr/>
          <p:nvPr/>
        </p:nvSpPr>
        <p:spPr>
          <a:xfrm>
            <a:off x="4737188" y="2667000"/>
            <a:ext cx="3276600" cy="2406395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8D6C39-536E-46D1-B493-B25AA056C5C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371600" y="2547263"/>
            <a:ext cx="2293620" cy="2725510"/>
          </a:xfrm>
          <a:prstGeom prst="rect">
            <a:avLst/>
          </a:prstGeom>
        </p:spPr>
      </p:pic>
      <p:sp>
        <p:nvSpPr>
          <p:cNvPr id="11" name="object 12">
            <a:extLst>
              <a:ext uri="{FF2B5EF4-FFF2-40B4-BE49-F238E27FC236}">
                <a16:creationId xmlns:a16="http://schemas.microsoft.com/office/drawing/2014/main" id="{57829728-3C16-494A-A075-3B12FC4C09FB}"/>
              </a:ext>
            </a:extLst>
          </p:cNvPr>
          <p:cNvSpPr/>
          <p:nvPr/>
        </p:nvSpPr>
        <p:spPr>
          <a:xfrm>
            <a:off x="1165098" y="5211075"/>
            <a:ext cx="2706624" cy="324612"/>
          </a:xfrm>
          <a:prstGeom prst="rect">
            <a:avLst/>
          </a:prstGeom>
          <a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13730A1B-D70A-4A07-9AFA-179EA2E5FBF0}"/>
              </a:ext>
            </a:extLst>
          </p:cNvPr>
          <p:cNvSpPr/>
          <p:nvPr/>
        </p:nvSpPr>
        <p:spPr>
          <a:xfrm>
            <a:off x="5029200" y="5088730"/>
            <a:ext cx="2371344" cy="313944"/>
          </a:xfrm>
          <a:prstGeom prst="rect">
            <a:avLst/>
          </a:prstGeom>
          <a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652AC-70C7-4A50-8EB5-FEB4B3DC8DB2}"/>
              </a:ext>
            </a:extLst>
          </p:cNvPr>
          <p:cNvSpPr txBox="1"/>
          <p:nvPr/>
        </p:nvSpPr>
        <p:spPr>
          <a:xfrm>
            <a:off x="1207519" y="5518754"/>
            <a:ext cx="72342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800" b="1" dirty="0">
                <a:latin typeface="Times" panose="02020603050405020304" pitchFamily="18" charset="0"/>
              </a:rPr>
              <a:t>At the pinch-off point:</a:t>
            </a:r>
          </a:p>
          <a:p>
            <a:pPr>
              <a:buFontTx/>
              <a:buChar char="•"/>
              <a:defRPr/>
            </a:pPr>
            <a:r>
              <a:rPr lang="en-US" altLang="en-US" sz="1800" dirty="0">
                <a:latin typeface="Times" panose="02020603050405020304" pitchFamily="18" charset="0"/>
              </a:rPr>
              <a:t>V</a:t>
            </a:r>
            <a:r>
              <a:rPr lang="en-US" altLang="en-US" sz="1800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dirty="0">
                <a:latin typeface="Times" panose="02020603050405020304" pitchFamily="18" charset="0"/>
              </a:rPr>
              <a:t> at pinch-off is denoted as</a:t>
            </a: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V</a:t>
            </a:r>
            <a:r>
              <a:rPr lang="en-US" altLang="en-US" sz="1800" baseline="-25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altLang="en-US" sz="1800" dirty="0">
                <a:latin typeface="Times" panose="02020603050405020304" pitchFamily="18" charset="0"/>
              </a:rPr>
              <a:t>.</a:t>
            </a:r>
          </a:p>
          <a:p>
            <a:pPr>
              <a:buFontTx/>
              <a:buChar char="•"/>
              <a:defRPr/>
            </a:pPr>
            <a:r>
              <a:rPr lang="en-US" altLang="en-US" sz="1800" dirty="0">
                <a:latin typeface="Times" panose="02020603050405020304" pitchFamily="18" charset="0"/>
              </a:rPr>
              <a:t>I</a:t>
            </a:r>
            <a:r>
              <a:rPr lang="en-US" altLang="en-US" sz="1800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dirty="0">
                <a:latin typeface="Times" panose="02020603050405020304" pitchFamily="18" charset="0"/>
              </a:rPr>
              <a:t> is at saturation or maximum. It is referred to as </a:t>
            </a: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I</a:t>
            </a:r>
            <a:r>
              <a:rPr lang="en-US" altLang="en-US" sz="18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DSS</a:t>
            </a:r>
            <a:r>
              <a:rPr lang="en-US" altLang="en-US" sz="1800" dirty="0">
                <a:latin typeface="Times" panose="02020603050405020304" pitchFamily="18" charset="0"/>
              </a:rPr>
              <a:t>.</a:t>
            </a:r>
          </a:p>
          <a:p>
            <a:pPr>
              <a:buFontTx/>
              <a:buChar char="•"/>
              <a:defRPr/>
            </a:pPr>
            <a:r>
              <a:rPr lang="en-US" altLang="en-US" sz="1800" dirty="0">
                <a:latin typeface="Times" panose="02020603050405020304" pitchFamily="18" charset="0"/>
              </a:rPr>
              <a:t>The ohmic value of the channel is maximum.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C1AF8-D390-4C5D-8738-8B1DE79A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2502-F904-4333-97E1-B8BEBAA840F9}" type="datetime1">
              <a:rPr lang="en-US" smtClean="0"/>
              <a:t>14-Dec-22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AFB7A-14C5-4A7B-BB81-A5CB4DF1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5425" y="112521"/>
            <a:ext cx="602805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5155" marR="5080" indent="-59309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3500" b="1" spc="-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Pinch-Off, </a:t>
            </a:r>
            <a:r>
              <a:rPr sz="3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Channel</a:t>
            </a:r>
            <a:r>
              <a:rPr sz="3500" b="1" spc="-6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 Not </a:t>
            </a:r>
            <a:r>
              <a:rPr sz="3500" b="1" spc="-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Really </a:t>
            </a:r>
            <a:r>
              <a:rPr sz="3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Pinched</a:t>
            </a:r>
            <a:r>
              <a:rPr sz="3500" b="1" spc="-2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Off!</a:t>
            </a:r>
            <a:endParaRPr sz="35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550" y="1371600"/>
            <a:ext cx="7962900" cy="45884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8255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68300" algn="l"/>
                <a:tab pos="368935" algn="l"/>
                <a:tab pos="1486535" algn="l"/>
                <a:tab pos="1755139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	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pinch-off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misnomer 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current	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i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pinched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drops to</a:t>
            </a:r>
            <a:r>
              <a:rPr sz="22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0A.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8985" marR="448309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69620" algn="l"/>
                <a:tab pos="563308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hardly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i="1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  saturation level defined as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i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endParaRPr sz="2200" baseline="-208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marR="97790" indent="-343535">
              <a:lnSpc>
                <a:spcPct val="100000"/>
              </a:lnSpc>
              <a:spcBef>
                <a:spcPts val="1445"/>
              </a:spcBef>
              <a:buChar char="•"/>
              <a:tabLst>
                <a:tab pos="368300" algn="l"/>
                <a:tab pos="36893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reality, a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channel still exists, with a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 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marR="17780" indent="-343535">
              <a:lnSpc>
                <a:spcPct val="100000"/>
              </a:lnSpc>
              <a:spcBef>
                <a:spcPts val="1440"/>
              </a:spcBef>
              <a:buChar char="•"/>
              <a:tabLst>
                <a:tab pos="368300" algn="l"/>
                <a:tab pos="368935" algn="l"/>
              </a:tabLst>
            </a:pP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i="1" baseline="-20833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</a:t>
            </a:r>
            <a:r>
              <a:rPr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2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pinch-off?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drain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remove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 potentials along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n-channel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 levels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bias along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p–n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marR="542290" lvl="1" indent="-287020" algn="r">
              <a:lnSpc>
                <a:spcPct val="100000"/>
              </a:lnSpc>
              <a:spcBef>
                <a:spcPts val="575"/>
              </a:spcBef>
              <a:buChar char="–"/>
              <a:tabLst>
                <a:tab pos="28702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would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loss of 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93395" algn="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 pinch-off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3B3F0-F4A5-4855-B981-CDFD5C6B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CDD9-C6C7-4814-8860-B5C248CAB6B8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3A3D3-7718-453D-BAC5-83F41A24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6" name="Text Box 12">
            <a:extLst>
              <a:ext uri="{FF2B5EF4-FFF2-40B4-BE49-F238E27FC236}">
                <a16:creationId xmlns:a16="http://schemas.microsoft.com/office/drawing/2014/main" id="{60107CFE-6674-453A-B171-E158BAB2A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10789"/>
            <a:ext cx="858202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Operating Characteristics, </a:t>
            </a:r>
            <a:r>
              <a:rPr lang="en-US" sz="2800" b="1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i="1" spc="-15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(negative),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13">
            <a:extLst>
              <a:ext uri="{FF2B5EF4-FFF2-40B4-BE49-F238E27FC236}">
                <a16:creationId xmlns:a16="http://schemas.microsoft.com/office/drawing/2014/main" id="{1410A44D-7C28-46BA-8AE2-9EB2363D2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964537"/>
            <a:ext cx="48885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As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becomes more negative, the depletion region begins to increase  reducing the overall effective area of the channel and thus reducing the current flowing through it. </a:t>
            </a:r>
          </a:p>
        </p:txBody>
      </p:sp>
      <p:pic>
        <p:nvPicPr>
          <p:cNvPr id="14340" name="Picture 14">
            <a:extLst>
              <a:ext uri="{FF2B5EF4-FFF2-40B4-BE49-F238E27FC236}">
                <a16:creationId xmlns:a16="http://schemas.microsoft.com/office/drawing/2014/main" id="{46C9F910-B4E4-45EB-9D0F-7FFA22B17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212" y="1036461"/>
            <a:ext cx="2588758" cy="277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8527A88F-D994-4D42-957C-73B73A3C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12" y="3941233"/>
            <a:ext cx="4074488" cy="268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3">
            <a:extLst>
              <a:ext uri="{FF2B5EF4-FFF2-40B4-BE49-F238E27FC236}">
                <a16:creationId xmlns:a16="http://schemas.microsoft.com/office/drawing/2014/main" id="{24CA8DC6-7D22-431F-A7D6-45EFEF470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4" y="2217010"/>
            <a:ext cx="40005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en-US" sz="1800" b="1" dirty="0">
                <a:latin typeface="Times" panose="02020603050405020304" pitchFamily="18" charset="0"/>
              </a:rPr>
              <a:t>As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becomes more negative: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The JFET experiences pinch-off at a lower voltage (V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P</a:t>
            </a:r>
            <a:r>
              <a:rPr lang="en-US" altLang="en-US" sz="1800" b="1" dirty="0">
                <a:latin typeface="Times" panose="02020603050405020304" pitchFamily="18" charset="0"/>
              </a:rPr>
              <a:t>).</a:t>
            </a:r>
          </a:p>
          <a:p>
            <a:pPr>
              <a:buFontTx/>
              <a:buChar char="•"/>
            </a:pPr>
            <a:endParaRPr lang="en-US" altLang="en-US" sz="1800" b="1" dirty="0">
              <a:latin typeface="Times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decreases (I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&lt;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DSS</a:t>
            </a:r>
            <a:r>
              <a:rPr lang="en-US" altLang="en-US" sz="1800" b="1" dirty="0">
                <a:latin typeface="Times" panose="02020603050405020304" pitchFamily="18" charset="0"/>
              </a:rPr>
              <a:t>) even though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</a:t>
            </a:r>
            <a:r>
              <a:rPr lang="en-US" altLang="en-US" sz="1800" b="1" dirty="0">
                <a:latin typeface="Times" panose="02020603050405020304" pitchFamily="18" charset="0"/>
              </a:rPr>
              <a:t> is increased.</a:t>
            </a:r>
          </a:p>
          <a:p>
            <a:pPr>
              <a:buFontTx/>
              <a:buChar char="•"/>
            </a:pPr>
            <a:endParaRPr lang="en-US" altLang="en-US" sz="1800" b="1" dirty="0">
              <a:latin typeface="Times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Eventually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reaches 0 A.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at this point is called </a:t>
            </a:r>
            <a:r>
              <a:rPr lang="en-US" altLang="en-US" sz="1800" b="1" dirty="0" err="1">
                <a:latin typeface="Times" panose="02020603050405020304" pitchFamily="18" charset="0"/>
              </a:rPr>
              <a:t>V</a:t>
            </a:r>
            <a:r>
              <a:rPr lang="en-US" altLang="en-US" sz="1800" b="1" baseline="-25000" dirty="0" err="1">
                <a:latin typeface="Times" panose="02020603050405020304" pitchFamily="18" charset="0"/>
              </a:rPr>
              <a:t>p</a:t>
            </a:r>
            <a:r>
              <a:rPr lang="en-US" altLang="en-US" sz="1800" b="1" dirty="0">
                <a:latin typeface="Times" panose="02020603050405020304" pitchFamily="18" charset="0"/>
              </a:rPr>
              <a:t> or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GS(off)</a:t>
            </a:r>
            <a:r>
              <a:rPr lang="en-US" altLang="en-US" sz="1800" b="1" dirty="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5148A13-5332-4D57-B6FA-DDE0778A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3603978" cy="1200329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en-US" sz="1800" b="1" dirty="0">
                <a:latin typeface="Times New Roman" panose="02020603050405020304" pitchFamily="18" charset="0"/>
              </a:rPr>
              <a:t>Also note that at high levels of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</a:t>
            </a:r>
            <a:r>
              <a:rPr lang="en-US" altLang="en-US" sz="1800" b="1" dirty="0">
                <a:latin typeface="Times New Roman" panose="02020603050405020304" pitchFamily="18" charset="0"/>
              </a:rPr>
              <a:t> the JFET reaches a breakdown situation.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 New Roman" panose="02020603050405020304" pitchFamily="18" charset="0"/>
              </a:rPr>
              <a:t> increases uncontrollably if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</a:t>
            </a:r>
            <a:r>
              <a:rPr lang="en-US" altLang="en-US" sz="1800" b="1" dirty="0">
                <a:latin typeface="Times New Roman" panose="02020603050405020304" pitchFamily="18" charset="0"/>
              </a:rPr>
              <a:t> &gt; 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b="1" baseline="-25000" dirty="0" err="1">
                <a:latin typeface="Times" panose="02020603050405020304" pitchFamily="18" charset="0"/>
              </a:rPr>
              <a:t>DSmax</a:t>
            </a:r>
            <a:r>
              <a:rPr lang="en-US" altLang="en-US" sz="1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30A63-A165-4FC9-B3D0-E48EC3EC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1AF4-4F63-4DB6-A5FB-4B86334BA8F9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BBB6B-BC73-4BE0-AC03-19316C77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5">
            <a:extLst>
              <a:ext uri="{FF2B5EF4-FFF2-40B4-BE49-F238E27FC236}">
                <a16:creationId xmlns:a16="http://schemas.microsoft.com/office/drawing/2014/main" id="{DF96E76D-CDF6-4E07-A51B-5ABA8F991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125523"/>
              </p:ext>
            </p:extLst>
          </p:nvPr>
        </p:nvGraphicFramePr>
        <p:xfrm>
          <a:off x="1676400" y="4686300"/>
          <a:ext cx="1524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736600" progId="Equation.3">
                  <p:embed/>
                </p:oleObj>
              </mc:Choice>
              <mc:Fallback>
                <p:oleObj name="Equation" r:id="rId2" imgW="1168400" imgH="736600" progId="Equation.3">
                  <p:embed/>
                  <p:pic>
                    <p:nvPicPr>
                      <p:cNvPr id="16386" name="Object 5">
                        <a:extLst>
                          <a:ext uri="{FF2B5EF4-FFF2-40B4-BE49-F238E27FC236}">
                            <a16:creationId xmlns:a16="http://schemas.microsoft.com/office/drawing/2014/main" id="{DF96E76D-CDF6-4E07-A51B-5ABA8F991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86300"/>
                        <a:ext cx="15240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7" name="Picture 20">
            <a:extLst>
              <a:ext uri="{FF2B5EF4-FFF2-40B4-BE49-F238E27FC236}">
                <a16:creationId xmlns:a16="http://schemas.microsoft.com/office/drawing/2014/main" id="{C998852C-2823-4502-9A1A-D37CCD7AE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828800"/>
            <a:ext cx="50006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8" name="Text Box 22">
            <a:extLst>
              <a:ext uri="{FF2B5EF4-FFF2-40B4-BE49-F238E27FC236}">
                <a16:creationId xmlns:a16="http://schemas.microsoft.com/office/drawing/2014/main" id="{3858DEFB-3BB7-4D9C-92E2-DCD4188A5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14500"/>
            <a:ext cx="3352800" cy="2838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en-US" sz="1800" b="1" dirty="0">
                <a:latin typeface="Times" panose="02020603050405020304" pitchFamily="18" charset="0"/>
              </a:rPr>
              <a:t>The region to the left of the pinch-off point is called the </a:t>
            </a:r>
            <a:r>
              <a:rPr lang="en-US" altLang="en-US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ohmic region.</a:t>
            </a:r>
          </a:p>
          <a:p>
            <a:pPr algn="just">
              <a:defRPr/>
            </a:pPr>
            <a:endParaRPr lang="en-US" altLang="en-US" sz="18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 algn="just">
              <a:defRPr/>
            </a:pPr>
            <a:r>
              <a:rPr lang="en-US" altLang="en-US" sz="1800" b="1" dirty="0">
                <a:latin typeface="Times" panose="02020603050405020304" pitchFamily="18" charset="0"/>
              </a:rPr>
              <a:t>The JFET can be used as a variable resistor, where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controls the drain-source resistance (</a:t>
            </a:r>
            <a:r>
              <a:rPr lang="en-US" altLang="en-US" sz="1800" b="1" dirty="0" err="1">
                <a:latin typeface="Times" panose="02020603050405020304" pitchFamily="18" charset="0"/>
              </a:rPr>
              <a:t>r</a:t>
            </a:r>
            <a:r>
              <a:rPr lang="en-US" altLang="en-US" sz="1800" b="1" baseline="-25000" dirty="0" err="1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). As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becomes more negative, the resistance </a:t>
            </a:r>
            <a:r>
              <a:rPr lang="en-US" altLang="en-US" sz="1800" b="1" dirty="0">
                <a:latin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latin typeface="Times New Roman" panose="02020603050405020304" pitchFamily="18" charset="0"/>
              </a:rPr>
              <a:t>r</a:t>
            </a:r>
            <a:r>
              <a:rPr lang="en-US" altLang="en-US" sz="1800" b="1" baseline="-25000" dirty="0" err="1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 New Roman" panose="02020603050405020304" pitchFamily="18" charset="0"/>
              </a:rPr>
              <a:t>)</a:t>
            </a:r>
            <a:r>
              <a:rPr lang="en-US" altLang="en-US" sz="1800" b="1" dirty="0">
                <a:latin typeface="Times" panose="02020603050405020304" pitchFamily="18" charset="0"/>
              </a:rPr>
              <a:t> increases.</a:t>
            </a:r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3E861D75-E5AC-4FBC-AFBE-E29B49433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66700"/>
            <a:ext cx="86106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JFET Operating Characteristics:</a:t>
            </a:r>
            <a:r>
              <a:rPr lang="en-US" altLang="en-US" sz="3200" dirty="0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3200" dirty="0">
                <a:solidFill>
                  <a:srgbClr val="FFC000"/>
                </a:solidFill>
                <a:latin typeface="Times New Roman" panose="02020603050405020304" pitchFamily="18" charset="0"/>
              </a:rPr>
            </a:br>
            <a:r>
              <a:rPr lang="en-US" altLang="en-US" sz="3200" dirty="0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Voltage-Controlled Resistor</a:t>
            </a:r>
            <a:r>
              <a:rPr lang="en-US" altLang="en-US" sz="3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DF2C7-6A85-4927-91AC-174FD97D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FA9A-3215-41F5-AF10-8FB3745B9D76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49C0E-1F3D-499E-B017-618912B5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Text Box 12">
            <a:extLst>
              <a:ext uri="{FF2B5EF4-FFF2-40B4-BE49-F238E27FC236}">
                <a16:creationId xmlns:a16="http://schemas.microsoft.com/office/drawing/2014/main" id="{E7237B1E-82AD-4C8A-A7B8-FF05DE84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38356"/>
            <a:ext cx="8458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p-Channel JFETS</a:t>
            </a:r>
          </a:p>
        </p:txBody>
      </p:sp>
      <p:pic>
        <p:nvPicPr>
          <p:cNvPr id="17412" name="Picture 14">
            <a:extLst>
              <a:ext uri="{FF2B5EF4-FFF2-40B4-BE49-F238E27FC236}">
                <a16:creationId xmlns:a16="http://schemas.microsoft.com/office/drawing/2014/main" id="{7E90C080-7E26-46EA-A5AE-F7A8D5F17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447800"/>
            <a:ext cx="4248150" cy="421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86E73AEE-5C48-4519-8ADA-1BB091ECA429}"/>
              </a:ext>
            </a:extLst>
          </p:cNvPr>
          <p:cNvSpPr txBox="1"/>
          <p:nvPr/>
        </p:nvSpPr>
        <p:spPr>
          <a:xfrm>
            <a:off x="609600" y="2019300"/>
            <a:ext cx="3467100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i="1" spc="-5" dirty="0">
                <a:latin typeface="Arial"/>
                <a:cs typeface="Arial"/>
              </a:rPr>
              <a:t>p</a:t>
            </a:r>
            <a:r>
              <a:rPr sz="2200" spc="-5" dirty="0">
                <a:latin typeface="Arial"/>
                <a:cs typeface="Arial"/>
              </a:rPr>
              <a:t>-channel  JFET behaves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  same as the </a:t>
            </a:r>
            <a:r>
              <a:rPr sz="2200" i="1" spc="-5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-  channel </a:t>
            </a:r>
            <a:r>
              <a:rPr sz="2200" spc="-50" dirty="0">
                <a:latin typeface="Arial"/>
                <a:cs typeface="Arial"/>
              </a:rPr>
              <a:t>JFET.</a:t>
            </a:r>
            <a:endParaRPr sz="2200" dirty="0">
              <a:latin typeface="Arial"/>
              <a:cs typeface="Arial"/>
            </a:endParaRPr>
          </a:p>
          <a:p>
            <a:pPr marL="355600" marR="123189" indent="-34290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The only  differences are  that the voltage  polarities and  current directions  are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reversed.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45830-D639-4EC1-B55E-727FCE6B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2A4C-39B0-4088-8EE0-2B23894E6D31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F6BEA-0B86-4B4F-B597-5B22C63A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Text Box 12">
            <a:extLst>
              <a:ext uri="{FF2B5EF4-FFF2-40B4-BE49-F238E27FC236}">
                <a16:creationId xmlns:a16="http://schemas.microsoft.com/office/drawing/2014/main" id="{C0DAFCC3-1E32-4FD0-8993-1332A15D1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458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p-Channel JFET Characteristics</a:t>
            </a:r>
          </a:p>
        </p:txBody>
      </p:sp>
      <p:sp>
        <p:nvSpPr>
          <p:cNvPr id="18435" name="Text Box 13">
            <a:extLst>
              <a:ext uri="{FF2B5EF4-FFF2-40B4-BE49-F238E27FC236}">
                <a16:creationId xmlns:a16="http://schemas.microsoft.com/office/drawing/2014/main" id="{A35A770A-28EC-4FF1-9025-DEAA7319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45050"/>
            <a:ext cx="853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" panose="02020603050405020304" pitchFamily="18" charset="0"/>
              </a:rPr>
              <a:t>Also note that at high levels of V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S</a:t>
            </a:r>
            <a:r>
              <a:rPr lang="en-US" altLang="en-US" sz="1800" b="1" dirty="0">
                <a:latin typeface="Times" panose="02020603050405020304" pitchFamily="18" charset="0"/>
              </a:rPr>
              <a:t> the JFET reaches a breakdown situation:  I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increases uncontrollably if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</a:t>
            </a:r>
            <a:r>
              <a:rPr lang="en-US" altLang="en-US" sz="1800" b="1" dirty="0">
                <a:latin typeface="Times" panose="02020603050405020304" pitchFamily="18" charset="0"/>
              </a:rPr>
              <a:t> &gt; </a:t>
            </a:r>
            <a:r>
              <a:rPr lang="en-US" altLang="en-US" sz="1800" b="1" dirty="0" err="1">
                <a:latin typeface="Times" panose="02020603050405020304" pitchFamily="18" charset="0"/>
              </a:rPr>
              <a:t>V</a:t>
            </a:r>
            <a:r>
              <a:rPr lang="en-US" altLang="en-US" sz="1800" b="1" baseline="-25000" dirty="0" err="1">
                <a:latin typeface="Times" panose="02020603050405020304" pitchFamily="18" charset="0"/>
              </a:rPr>
              <a:t>DSmax</a:t>
            </a:r>
            <a:r>
              <a:rPr lang="en-US" altLang="en-US" sz="1800" b="1" dirty="0">
                <a:latin typeface="Times" panose="02020603050405020304" pitchFamily="18" charset="0"/>
              </a:rPr>
              <a:t>.</a:t>
            </a:r>
          </a:p>
        </p:txBody>
      </p:sp>
      <p:pic>
        <p:nvPicPr>
          <p:cNvPr id="18436" name="Picture 14">
            <a:extLst>
              <a:ext uri="{FF2B5EF4-FFF2-40B4-BE49-F238E27FC236}">
                <a16:creationId xmlns:a16="http://schemas.microsoft.com/office/drawing/2014/main" id="{BB1363B8-90C1-4A06-881B-91D7DCE3F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48387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15">
            <a:extLst>
              <a:ext uri="{FF2B5EF4-FFF2-40B4-BE49-F238E27FC236}">
                <a16:creationId xmlns:a16="http://schemas.microsoft.com/office/drawing/2014/main" id="{BDA39572-FF42-4CCC-968F-DF75A5C6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41525"/>
            <a:ext cx="3581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latin typeface="Times New Roman" panose="02020603050405020304" pitchFamily="18" charset="0"/>
              </a:rPr>
              <a:t>As V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GS</a:t>
            </a:r>
            <a:r>
              <a:rPr lang="en-US" altLang="en-US" sz="1800" b="1" dirty="0">
                <a:latin typeface="Times New Roman" panose="02020603050405020304" pitchFamily="18" charset="0"/>
              </a:rPr>
              <a:t> increases more positively</a:t>
            </a:r>
          </a:p>
          <a:p>
            <a:pPr eaLnBrk="1" hangingPunct="1"/>
            <a:endParaRPr lang="en-US" altLang="en-US" sz="1800" b="1" dirty="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</a:rPr>
              <a:t>The depletion zone increases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</a:rPr>
              <a:t>I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1800" b="1" dirty="0">
                <a:latin typeface="Times New Roman" panose="02020603050405020304" pitchFamily="18" charset="0"/>
              </a:rPr>
              <a:t> decreases (I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1800" b="1" dirty="0">
                <a:latin typeface="Times New Roman" panose="02020603050405020304" pitchFamily="18" charset="0"/>
              </a:rPr>
              <a:t> &lt; I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DSS</a:t>
            </a:r>
            <a:r>
              <a:rPr lang="en-US" altLang="en-US" sz="1800" b="1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</a:rPr>
              <a:t>Eventually I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1800" b="1" dirty="0">
                <a:latin typeface="Times New Roman" panose="02020603050405020304" pitchFamily="18" charset="0"/>
              </a:rPr>
              <a:t> = 0 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5DDAF-2360-4122-8528-DD850126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8B3C-DEE1-4005-A5A4-440B140E4768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3521B-C630-4DF5-9692-BDF52360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2">
            <a:extLst>
              <a:ext uri="{FF2B5EF4-FFF2-40B4-BE49-F238E27FC236}">
                <a16:creationId xmlns:a16="http://schemas.microsoft.com/office/drawing/2014/main" id="{4487D0C4-6D2A-4A6C-953F-FD54DAAE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5344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C000"/>
                </a:solidFill>
                <a:latin typeface="Times" panose="02020603050405020304" pitchFamily="18" charset="0"/>
              </a:rPr>
              <a:t>JFET Symbol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C015E-D103-4A91-B4DD-D888B670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2504" y="1371600"/>
            <a:ext cx="6018992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9407E2-FC8B-4263-86D8-7D15960CBD1C}"/>
              </a:ext>
            </a:extLst>
          </p:cNvPr>
          <p:cNvSpPr txBox="1"/>
          <p:nvPr/>
        </p:nvSpPr>
        <p:spPr>
          <a:xfrm>
            <a:off x="1866900" y="5229578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JFET symbols: (a) n-channel; (b) p-channel.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97ADA-A538-46C8-83F8-CAA3D189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E080-EB19-4D52-8144-05D17CCFB1CA}" type="datetime1">
              <a:rPr lang="en-US" smtClean="0"/>
              <a:t>14-Dec-22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31F07-C1C1-4CD0-AF57-1087650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3692" y="325882"/>
            <a:ext cx="6503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JFET </a:t>
            </a:r>
            <a:r>
              <a:rPr sz="3600" b="1" spc="-30" dirty="0">
                <a:latin typeface="Arial"/>
                <a:cs typeface="Arial"/>
              </a:rPr>
              <a:t>Transfer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Characteristics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144" y="1221104"/>
            <a:ext cx="703834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JFET input-to-output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transfer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characteristics are not 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as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straightforward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as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they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are for a</a:t>
            </a:r>
            <a:r>
              <a:rPr sz="2400" i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60" dirty="0">
                <a:solidFill>
                  <a:srgbClr val="333399"/>
                </a:solidFill>
                <a:latin typeface="Arial"/>
                <a:cs typeface="Arial"/>
              </a:rPr>
              <a:t>BJT.</a:t>
            </a:r>
            <a:endParaRPr sz="2400">
              <a:latin typeface="Arial"/>
              <a:cs typeface="Arial"/>
            </a:endParaRPr>
          </a:p>
          <a:p>
            <a:pPr marL="208915" indent="-158750">
              <a:lnSpc>
                <a:spcPts val="2510"/>
              </a:lnSpc>
              <a:spcBef>
                <a:spcPts val="2305"/>
              </a:spcBef>
              <a:buChar char="•"/>
              <a:tabLst>
                <a:tab pos="209550" algn="l"/>
                <a:tab pos="842644" algn="l"/>
              </a:tabLst>
            </a:pPr>
            <a:r>
              <a:rPr sz="2000" spc="-55" dirty="0">
                <a:latin typeface="Arial"/>
                <a:cs typeface="Arial"/>
              </a:rPr>
              <a:t>BJT:	</a:t>
            </a:r>
            <a:r>
              <a:rPr sz="2100" i="1" spc="-55" dirty="0">
                <a:latin typeface="Symbol"/>
                <a:cs typeface="Symbol"/>
              </a:rPr>
              <a:t></a:t>
            </a:r>
            <a:r>
              <a:rPr sz="2100" i="1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indicates the relationship between </a:t>
            </a:r>
            <a:r>
              <a:rPr sz="2000" i="1" spc="5" dirty="0">
                <a:latin typeface="Arial"/>
                <a:cs typeface="Arial"/>
              </a:rPr>
              <a:t>I</a:t>
            </a:r>
            <a:r>
              <a:rPr sz="1950" i="1" spc="7" baseline="-21367" dirty="0">
                <a:latin typeface="Arial"/>
                <a:cs typeface="Arial"/>
              </a:rPr>
              <a:t>B </a:t>
            </a:r>
            <a:r>
              <a:rPr sz="2000" dirty="0">
                <a:latin typeface="Arial"/>
                <a:cs typeface="Arial"/>
              </a:rPr>
              <a:t>(input) and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I</a:t>
            </a:r>
            <a:r>
              <a:rPr sz="1950" i="1" spc="7" baseline="-21367" dirty="0">
                <a:latin typeface="Arial"/>
                <a:cs typeface="Arial"/>
              </a:rPr>
              <a:t>C</a:t>
            </a:r>
            <a:endParaRPr sz="1950" baseline="-21367">
              <a:latin typeface="Arial"/>
              <a:cs typeface="Arial"/>
            </a:endParaRPr>
          </a:p>
          <a:p>
            <a:pPr marL="50800">
              <a:lnSpc>
                <a:spcPts val="2390"/>
              </a:lnSpc>
            </a:pPr>
            <a:r>
              <a:rPr sz="2000" dirty="0">
                <a:latin typeface="Arial"/>
                <a:cs typeface="Arial"/>
              </a:rPr>
              <a:t>(output).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844" y="4086859"/>
            <a:ext cx="699833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buChar char="•"/>
              <a:tabLst>
                <a:tab pos="196850" algn="l"/>
              </a:tabLst>
            </a:pPr>
            <a:r>
              <a:rPr sz="2000" spc="-45" dirty="0">
                <a:latin typeface="Arial"/>
                <a:cs typeface="Arial"/>
              </a:rPr>
              <a:t>JFET: </a:t>
            </a:r>
            <a:r>
              <a:rPr sz="2000" dirty="0">
                <a:latin typeface="Arial"/>
                <a:cs typeface="Arial"/>
              </a:rPr>
              <a:t>The relationship of </a:t>
            </a:r>
            <a:r>
              <a:rPr sz="2000" i="1" spc="10" dirty="0">
                <a:latin typeface="Arial"/>
                <a:cs typeface="Arial"/>
              </a:rPr>
              <a:t>V</a:t>
            </a:r>
            <a:r>
              <a:rPr sz="1950" i="1" spc="15" baseline="-21367" dirty="0">
                <a:latin typeface="Arial"/>
                <a:cs typeface="Arial"/>
              </a:rPr>
              <a:t>GS </a:t>
            </a:r>
            <a:r>
              <a:rPr sz="2000" dirty="0">
                <a:latin typeface="Arial"/>
                <a:cs typeface="Arial"/>
              </a:rPr>
              <a:t>(input) and </a:t>
            </a:r>
            <a:r>
              <a:rPr sz="2000" i="1" spc="5" dirty="0">
                <a:latin typeface="Arial"/>
                <a:cs typeface="Arial"/>
              </a:rPr>
              <a:t>I</a:t>
            </a:r>
            <a:r>
              <a:rPr sz="1950" i="1" spc="7" baseline="-21367" dirty="0">
                <a:latin typeface="Arial"/>
                <a:cs typeface="Arial"/>
              </a:rPr>
              <a:t>D </a:t>
            </a:r>
            <a:r>
              <a:rPr sz="2000" dirty="0">
                <a:latin typeface="Arial"/>
                <a:cs typeface="Arial"/>
              </a:rPr>
              <a:t>(output) is a </a:t>
            </a:r>
            <a:r>
              <a:rPr sz="2000" spc="-5" dirty="0">
                <a:latin typeface="Arial"/>
                <a:cs typeface="Arial"/>
              </a:rPr>
              <a:t>little 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complicated: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58211" y="2819400"/>
            <a:ext cx="6381115" cy="3446145"/>
            <a:chOff x="2458211" y="2819400"/>
            <a:chExt cx="6381115" cy="3446145"/>
          </a:xfrm>
        </p:grpSpPr>
        <p:sp>
          <p:nvSpPr>
            <p:cNvPr id="9" name="object 9"/>
            <p:cNvSpPr/>
            <p:nvPr/>
          </p:nvSpPr>
          <p:spPr>
            <a:xfrm>
              <a:off x="2743199" y="2819400"/>
              <a:ext cx="3160776" cy="12359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8211" y="4797551"/>
              <a:ext cx="3730752" cy="1467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0800" y="5410200"/>
              <a:ext cx="2438400" cy="364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61649-8306-4EB6-B5F2-9E54E3A9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4380-1258-40B8-9C9B-CB4FFCD0B85C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55552-BA02-45BF-814C-CC327755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7026"/>
            <a:ext cx="78867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874806" y="1143000"/>
            <a:ext cx="7430994" cy="4038600"/>
          </a:xfrm>
          <a:noFill/>
        </p:spPr>
        <p:txBody>
          <a:bodyPr>
            <a:noAutofit/>
          </a:bodyPr>
          <a:lstStyle/>
          <a:p>
            <a:pPr marL="12065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LECTURE WE WILL LEARN: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overview on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 transistor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 of the MOS transistor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how it works.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between two terminals of the transistor control the current that flows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third terminal, and the equations that describe these current-voltage characteristics.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can be used to make an amplifier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how it can be used as a switch in digital circuits.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6CE5-D98C-4DC9-878C-2D5B96B234BD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ext Box 12">
            <a:extLst>
              <a:ext uri="{FF2B5EF4-FFF2-40B4-BE49-F238E27FC236}">
                <a16:creationId xmlns:a16="http://schemas.microsoft.com/office/drawing/2014/main" id="{4B4B24F0-0B42-43E1-9F0C-141FD4EB4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381000"/>
            <a:ext cx="89535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n-US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JFET Transfer Curve </a:t>
            </a:r>
            <a:r>
              <a:rPr lang="en-US" sz="3200" b="1" spc="-15" dirty="0">
                <a:solidFill>
                  <a:srgbClr val="FFC000"/>
                </a:solidFill>
                <a:latin typeface="Times New Roman"/>
                <a:cs typeface="Times New Roman"/>
              </a:rPr>
              <a:t>(Transconductance</a:t>
            </a:r>
            <a:r>
              <a:rPr lang="en-US" sz="3200" b="1" spc="-3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curve)</a:t>
            </a:r>
          </a:p>
        </p:txBody>
      </p:sp>
      <p:sp>
        <p:nvSpPr>
          <p:cNvPr id="21507" name="Text Box 13">
            <a:extLst>
              <a:ext uri="{FF2B5EF4-FFF2-40B4-BE49-F238E27FC236}">
                <a16:creationId xmlns:a16="http://schemas.microsoft.com/office/drawing/2014/main" id="{A4C7D37F-9EFA-4E96-BD06-EE140106B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22" y="1090065"/>
            <a:ext cx="6280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This graph shows the value of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for a given value of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.</a:t>
            </a:r>
          </a:p>
        </p:txBody>
      </p:sp>
      <p:pic>
        <p:nvPicPr>
          <p:cNvPr id="21508" name="Picture 14">
            <a:extLst>
              <a:ext uri="{FF2B5EF4-FFF2-40B4-BE49-F238E27FC236}">
                <a16:creationId xmlns:a16="http://schemas.microsoft.com/office/drawing/2014/main" id="{A8BB452C-06F7-49F3-9FB1-ED5EC0141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76" y="2385978"/>
            <a:ext cx="4315513" cy="291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6">
            <a:extLst>
              <a:ext uri="{FF2B5EF4-FFF2-40B4-BE49-F238E27FC236}">
                <a16:creationId xmlns:a16="http://schemas.microsoft.com/office/drawing/2014/main" id="{CB0CB2D7-7611-49BA-95B1-26468E5E5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26" y="1502202"/>
            <a:ext cx="803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Using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DSS</a:t>
            </a:r>
            <a:r>
              <a:rPr lang="en-US" altLang="en-US" sz="1800" b="1" dirty="0">
                <a:latin typeface="Times" panose="02020603050405020304" pitchFamily="18" charset="0"/>
              </a:rPr>
              <a:t> and </a:t>
            </a:r>
            <a:r>
              <a:rPr lang="en-US" altLang="en-US" sz="1800" b="1" dirty="0" err="1">
                <a:latin typeface="Times" panose="02020603050405020304" pitchFamily="18" charset="0"/>
              </a:rPr>
              <a:t>V</a:t>
            </a:r>
            <a:r>
              <a:rPr lang="en-US" altLang="en-US" sz="1800" b="1" baseline="-25000" dirty="0" err="1">
                <a:latin typeface="Times" panose="02020603050405020304" pitchFamily="18" charset="0"/>
              </a:rPr>
              <a:t>p</a:t>
            </a:r>
            <a:r>
              <a:rPr lang="en-US" altLang="en-US" sz="1800" b="1" dirty="0">
                <a:latin typeface="Times" panose="02020603050405020304" pitchFamily="18" charset="0"/>
              </a:rPr>
              <a:t> (V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GS(off)</a:t>
            </a:r>
            <a:r>
              <a:rPr lang="en-US" altLang="en-US" sz="1800" b="1" dirty="0">
                <a:latin typeface="Times" panose="02020603050405020304" pitchFamily="18" charset="0"/>
              </a:rPr>
              <a:t>) values found in a specification sheet, the transfer curve can be plotted according to these three steps:	</a:t>
            </a:r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6409DECC-E47B-45ED-8494-E26B38EFCF01}"/>
              </a:ext>
            </a:extLst>
          </p:cNvPr>
          <p:cNvGrpSpPr>
            <a:grpSpLocks/>
          </p:cNvGrpSpPr>
          <p:nvPr/>
        </p:nvGrpSpPr>
        <p:grpSpPr bwMode="auto">
          <a:xfrm>
            <a:off x="311855" y="2133233"/>
            <a:ext cx="4405489" cy="1447800"/>
            <a:chOff x="384" y="1056"/>
            <a:chExt cx="3408" cy="912"/>
          </a:xfrm>
          <a:effectLst/>
        </p:grpSpPr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58FD12B0-D6F7-40D7-B54E-AA64B5C90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56"/>
              <a:ext cx="3408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A6197014-270D-4BCF-862D-9A293BEF6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1715"/>
              <a:ext cx="30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Times New Roman" panose="02020603050405020304" pitchFamily="18" charset="0"/>
                </a:rPr>
                <a:t>Solving for V</a:t>
              </a:r>
              <a:r>
                <a:rPr lang="en-US" altLang="en-US" sz="1800" b="1" baseline="-25000" dirty="0">
                  <a:latin typeface="Times New Roman" panose="02020603050405020304" pitchFamily="18" charset="0"/>
                </a:rPr>
                <a:t>GS</a:t>
              </a:r>
              <a:r>
                <a:rPr lang="en-US" altLang="en-US" sz="1800" b="1" dirty="0">
                  <a:latin typeface="Times New Roman" panose="02020603050405020304" pitchFamily="18" charset="0"/>
                </a:rPr>
                <a:t> = 0V     I</a:t>
              </a:r>
              <a:r>
                <a:rPr lang="en-US" altLang="en-US" sz="1800" b="1" baseline="-25000" dirty="0">
                  <a:latin typeface="Times New Roman" panose="02020603050405020304" pitchFamily="18" charset="0"/>
                </a:rPr>
                <a:t>D </a:t>
              </a:r>
              <a:r>
                <a:rPr lang="en-US" altLang="en-US" sz="1800" b="1" dirty="0">
                  <a:latin typeface="Times New Roman" panose="02020603050405020304" pitchFamily="18" charset="0"/>
                </a:rPr>
                <a:t>= I</a:t>
              </a:r>
              <a:r>
                <a:rPr lang="en-US" altLang="en-US" sz="1800" b="1" baseline="-25000" dirty="0">
                  <a:latin typeface="Times New Roman" panose="02020603050405020304" pitchFamily="18" charset="0"/>
                </a:rPr>
                <a:t>DSS</a:t>
              </a:r>
            </a:p>
          </p:txBody>
        </p:sp>
        <p:graphicFrame>
          <p:nvGraphicFramePr>
            <p:cNvPr id="10" name="Object 20">
              <a:extLst>
                <a:ext uri="{FF2B5EF4-FFF2-40B4-BE49-F238E27FC236}">
                  <a16:creationId xmlns:a16="http://schemas.microsoft.com/office/drawing/2014/main" id="{50FE3E23-9B7D-4182-ACD6-40DAE1020A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567987"/>
                </p:ext>
              </p:extLst>
            </p:nvPr>
          </p:nvGraphicFramePr>
          <p:xfrm>
            <a:off x="816" y="1336"/>
            <a:ext cx="1548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35100" imgH="533400" progId="Equation.3">
                    <p:embed/>
                  </p:oleObj>
                </mc:Choice>
                <mc:Fallback>
                  <p:oleObj name="Equation" r:id="rId4" imgW="1435100" imgH="533400" progId="Equation.3">
                    <p:embed/>
                    <p:pic>
                      <p:nvPicPr>
                        <p:cNvPr id="22547" name="Object 20">
                          <a:extLst>
                            <a:ext uri="{FF2B5EF4-FFF2-40B4-BE49-F238E27FC236}">
                              <a16:creationId xmlns:a16="http://schemas.microsoft.com/office/drawing/2014/main" id="{267773AB-4DB1-49F8-A3AC-8906D76C61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36"/>
                          <a:ext cx="1548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FD55E2CE-A50B-49B4-892F-C982C2F3E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10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Step 1</a:t>
              </a:r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8497AAE4-7F44-4A6A-A0DF-5A476670A3BD}"/>
              </a:ext>
            </a:extLst>
          </p:cNvPr>
          <p:cNvGrpSpPr>
            <a:grpSpLocks/>
          </p:cNvGrpSpPr>
          <p:nvPr/>
        </p:nvGrpSpPr>
        <p:grpSpPr bwMode="auto">
          <a:xfrm>
            <a:off x="687557" y="3785821"/>
            <a:ext cx="3884443" cy="1374775"/>
            <a:chOff x="624" y="2352"/>
            <a:chExt cx="3600" cy="866"/>
          </a:xfrm>
          <a:effectLst/>
        </p:grpSpPr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7CFCC593-7F93-4FD2-9762-661CA671C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52"/>
              <a:ext cx="3456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A0A0285C-27C6-4FE2-AC84-0C3626D4C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87"/>
              <a:ext cx="36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 dirty="0">
                  <a:latin typeface="Times New Roman" panose="02020603050405020304" pitchFamily="18" charset="0"/>
                </a:rPr>
                <a:t>Solving for V</a:t>
              </a:r>
              <a:r>
                <a:rPr lang="en-US" altLang="en-US" sz="1800" b="1" baseline="-25000" dirty="0">
                  <a:latin typeface="Times New Roman" panose="02020603050405020304" pitchFamily="18" charset="0"/>
                </a:rPr>
                <a:t>GS</a:t>
              </a:r>
              <a:r>
                <a:rPr lang="en-US" altLang="en-US" sz="1800" b="1" dirty="0">
                  <a:latin typeface="Times New Roman" panose="02020603050405020304" pitchFamily="18" charset="0"/>
                </a:rPr>
                <a:t> = </a:t>
              </a:r>
              <a:r>
                <a:rPr lang="en-US" altLang="en-US" sz="1800" b="1" dirty="0" err="1">
                  <a:latin typeface="Times New Roman" panose="02020603050405020304" pitchFamily="18" charset="0"/>
                </a:rPr>
                <a:t>V</a:t>
              </a:r>
              <a:r>
                <a:rPr lang="en-US" altLang="en-US" sz="1800" b="1" baseline="-25000" dirty="0" err="1">
                  <a:latin typeface="Times New Roman" panose="02020603050405020304" pitchFamily="18" charset="0"/>
                </a:rPr>
                <a:t>p</a:t>
              </a:r>
              <a:r>
                <a:rPr lang="en-US" altLang="en-US" sz="1800" b="1" dirty="0">
                  <a:latin typeface="Times New Roman" panose="02020603050405020304" pitchFamily="18" charset="0"/>
                </a:rPr>
                <a:t> (V</a:t>
              </a:r>
              <a:r>
                <a:rPr lang="en-US" altLang="en-US" sz="1800" b="1" baseline="-25000" dirty="0">
                  <a:latin typeface="Times New Roman" panose="02020603050405020304" pitchFamily="18" charset="0"/>
                </a:rPr>
                <a:t>GS(off)</a:t>
              </a:r>
              <a:r>
                <a:rPr lang="en-US" altLang="en-US" sz="1800" b="1" dirty="0">
                  <a:latin typeface="Times New Roman" panose="02020603050405020304" pitchFamily="18" charset="0"/>
                </a:rPr>
                <a:t>)  I</a:t>
              </a:r>
              <a:r>
                <a:rPr lang="en-US" altLang="en-US" sz="1800" b="1" baseline="-25000" dirty="0">
                  <a:latin typeface="Times New Roman" panose="02020603050405020304" pitchFamily="18" charset="0"/>
                </a:rPr>
                <a:t>D</a:t>
              </a:r>
              <a:r>
                <a:rPr lang="en-US" altLang="en-US" sz="1800" b="1" dirty="0">
                  <a:latin typeface="Times New Roman" panose="02020603050405020304" pitchFamily="18" charset="0"/>
                </a:rPr>
                <a:t> = 0A</a:t>
              </a:r>
            </a:p>
          </p:txBody>
        </p:sp>
        <p:graphicFrame>
          <p:nvGraphicFramePr>
            <p:cNvPr id="15" name="Object 26">
              <a:extLst>
                <a:ext uri="{FF2B5EF4-FFF2-40B4-BE49-F238E27FC236}">
                  <a16:creationId xmlns:a16="http://schemas.microsoft.com/office/drawing/2014/main" id="{7B920FE4-3E99-4E44-A98A-C28656A168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3119847"/>
                </p:ext>
              </p:extLst>
            </p:nvPr>
          </p:nvGraphicFramePr>
          <p:xfrm>
            <a:off x="999" y="2565"/>
            <a:ext cx="2212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85900" imgH="533400" progId="Equation.3">
                    <p:embed/>
                  </p:oleObj>
                </mc:Choice>
                <mc:Fallback>
                  <p:oleObj name="Equation" r:id="rId6" imgW="1485900" imgH="533400" progId="Equation.3">
                    <p:embed/>
                    <p:pic>
                      <p:nvPicPr>
                        <p:cNvPr id="22543" name="Object 26">
                          <a:extLst>
                            <a:ext uri="{FF2B5EF4-FFF2-40B4-BE49-F238E27FC236}">
                              <a16:creationId xmlns:a16="http://schemas.microsoft.com/office/drawing/2014/main" id="{1DC7A4B4-EB45-4F39-B992-ADE4FE67B8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2565"/>
                          <a:ext cx="2212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F3667EBA-A016-42AE-A887-191E6917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365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Step 2</a:t>
              </a:r>
            </a:p>
          </p:txBody>
        </p:sp>
      </p:grpSp>
      <p:grpSp>
        <p:nvGrpSpPr>
          <p:cNvPr id="17" name="Group 41">
            <a:extLst>
              <a:ext uri="{FF2B5EF4-FFF2-40B4-BE49-F238E27FC236}">
                <a16:creationId xmlns:a16="http://schemas.microsoft.com/office/drawing/2014/main" id="{24EC793B-F7AB-4429-94D5-550C4B27AEE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254225"/>
            <a:ext cx="5105400" cy="1174750"/>
            <a:chOff x="624" y="3168"/>
            <a:chExt cx="3216" cy="740"/>
          </a:xfrm>
          <a:effectLst/>
        </p:grpSpPr>
        <p:sp>
          <p:nvSpPr>
            <p:cNvPr id="18" name="Rectangle 33">
              <a:extLst>
                <a:ext uri="{FF2B5EF4-FFF2-40B4-BE49-F238E27FC236}">
                  <a16:creationId xmlns:a16="http://schemas.microsoft.com/office/drawing/2014/main" id="{56E428C9-9A3B-4561-8136-78EB9B516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68"/>
              <a:ext cx="3216" cy="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941D2F1A-142D-4E0D-99CB-805F0FB7B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504"/>
              <a:ext cx="22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latin typeface="Times New Roman" panose="02020603050405020304" pitchFamily="18" charset="0"/>
                </a:rPr>
                <a:t>Solving for V</a:t>
              </a:r>
              <a:r>
                <a:rPr lang="en-US" altLang="en-US" sz="1800" b="1" baseline="-25000">
                  <a:latin typeface="Times New Roman" panose="02020603050405020304" pitchFamily="18" charset="0"/>
                </a:rPr>
                <a:t>GS</a:t>
              </a:r>
              <a:r>
                <a:rPr lang="en-US" altLang="en-US" sz="1800" b="1">
                  <a:latin typeface="Times New Roman" panose="02020603050405020304" pitchFamily="18" charset="0"/>
                </a:rPr>
                <a:t>  = 0V to V</a:t>
              </a:r>
              <a:r>
                <a:rPr lang="en-US" altLang="en-US" sz="1800" b="1" baseline="-25000">
                  <a:latin typeface="Times New Roman" panose="02020603050405020304" pitchFamily="18" charset="0"/>
                </a:rPr>
                <a:t>p  </a:t>
              </a:r>
              <a:r>
                <a:rPr lang="en-US" altLang="en-US" sz="1800"/>
                <a:t> 	</a:t>
              </a:r>
            </a:p>
          </p:txBody>
        </p:sp>
        <p:graphicFrame>
          <p:nvGraphicFramePr>
            <p:cNvPr id="20" name="Object 32">
              <a:extLst>
                <a:ext uri="{FF2B5EF4-FFF2-40B4-BE49-F238E27FC236}">
                  <a16:creationId xmlns:a16="http://schemas.microsoft.com/office/drawing/2014/main" id="{DC2C4B9C-1F23-44AA-8123-17BC6C6194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3408"/>
            <a:ext cx="1152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35100" imgH="533400" progId="Equation.3">
                    <p:embed/>
                  </p:oleObj>
                </mc:Choice>
                <mc:Fallback>
                  <p:oleObj name="Equation" r:id="rId8" imgW="1435100" imgH="533400" progId="Equation.3">
                    <p:embed/>
                    <p:pic>
                      <p:nvPicPr>
                        <p:cNvPr id="22539" name="Object 32">
                          <a:extLst>
                            <a:ext uri="{FF2B5EF4-FFF2-40B4-BE49-F238E27FC236}">
                              <a16:creationId xmlns:a16="http://schemas.microsoft.com/office/drawing/2014/main" id="{0B3898CF-1ABC-4DC4-888A-51E8E7AE0E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408"/>
                          <a:ext cx="1152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2553FBE1-D9A5-472F-920E-1B3671C2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238"/>
              <a:ext cx="496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Step 3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A759B-6639-4A8B-9AD5-B5180988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977D-94D3-424A-9C9E-705A4D0E265A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9786D-C91D-49F8-9074-6E045976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1997-146E-4911-A331-4CB2C9B21782}" type="datetime1">
              <a:rPr lang="en-US" smtClean="0"/>
              <a:t>17-Dec-22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60817" y="202982"/>
            <a:ext cx="6799262" cy="80965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 in active region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44" y="1192533"/>
            <a:ext cx="4332754" cy="432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61354" y="5745180"/>
                <a:ext cx="641424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DSS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AEF0"/>
                    </a:solidFill>
                    <a:latin typeface="Times-BoldItalic"/>
                  </a:rPr>
                  <a:t>is the maximum drain current for a JFET and is defined by the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600" dirty="0">
                    <a:solidFill>
                      <a:srgbClr val="00AEF0"/>
                    </a:solidFill>
                    <a:latin typeface="Times-BoldItalic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>
                    <a:solidFill>
                      <a:srgbClr val="00AEF0"/>
                    </a:solidFill>
                    <a:latin typeface="Times-Bold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54" y="5745180"/>
                <a:ext cx="6414247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3125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71307" y="2711510"/>
                <a:ext cx="198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rgbClr val="00AEF0"/>
                    </a:solidFill>
                    <a:latin typeface="Times-BoldItalic"/>
                  </a:rPr>
                  <a:t>drain current </a:t>
                </a:r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7" y="2711510"/>
                <a:ext cx="1989775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71307" y="3170790"/>
                <a:ext cx="2173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rgbClr val="00AEF0"/>
                    </a:solidFill>
                    <a:latin typeface="Times-BoldItalic"/>
                  </a:rPr>
                  <a:t>Source current </a:t>
                </a:r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7" y="3170790"/>
                <a:ext cx="2173159" cy="369332"/>
              </a:xfrm>
              <a:prstGeom prst="rect">
                <a:avLst/>
              </a:prstGeom>
              <a:blipFill>
                <a:blip r:embed="rId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43760" y="2760240"/>
                <a:ext cx="2372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rgbClr val="00AEF0"/>
                    </a:solidFill>
                    <a:latin typeface="Times-BoldItalic"/>
                  </a:rPr>
                  <a:t>Collector current 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60" y="2760240"/>
                <a:ext cx="237295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667" r="-10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543759" y="3170790"/>
                <a:ext cx="2197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solidFill>
                      <a:srgbClr val="00AEF0"/>
                    </a:solidFill>
                    <a:latin typeface="Times-BoldItalic"/>
                  </a:rPr>
                  <a:t>Emitter current 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759" y="3170790"/>
                <a:ext cx="219739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836" r="-1385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8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304800"/>
            <a:ext cx="8519159" cy="5981699"/>
            <a:chOff x="228600" y="304800"/>
            <a:chExt cx="8519159" cy="5981699"/>
          </a:xfrm>
        </p:grpSpPr>
        <p:sp>
          <p:nvSpPr>
            <p:cNvPr id="5" name="object 5"/>
            <p:cNvSpPr/>
            <p:nvPr/>
          </p:nvSpPr>
          <p:spPr>
            <a:xfrm>
              <a:off x="228600" y="304800"/>
              <a:ext cx="8503920" cy="685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240" y="1136903"/>
              <a:ext cx="8351519" cy="21625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095244" y="3299459"/>
              <a:ext cx="2923032" cy="29870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BB05A-6D84-40E7-8937-408307BE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0452-9A8C-4D75-B73D-7BA3A59CC4B3}" type="datetime1">
              <a:rPr lang="en-US" smtClean="0"/>
              <a:t>14-Dec-22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61DA4-257F-4BCB-A928-5672B611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228600"/>
            <a:ext cx="8228075" cy="5500116"/>
            <a:chOff x="381000" y="228600"/>
            <a:chExt cx="8228075" cy="5500116"/>
          </a:xfrm>
        </p:grpSpPr>
        <p:sp>
          <p:nvSpPr>
            <p:cNvPr id="5" name="object 5"/>
            <p:cNvSpPr/>
            <p:nvPr/>
          </p:nvSpPr>
          <p:spPr>
            <a:xfrm>
              <a:off x="381000" y="228600"/>
              <a:ext cx="8225028" cy="8503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240" y="1510283"/>
              <a:ext cx="8212835" cy="83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4200" y="2971800"/>
              <a:ext cx="2866644" cy="27569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95F36-89F0-41E1-8C36-88AEB024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14C4-873F-4184-8182-7C15CFDBCEC9}" type="datetime1">
              <a:rPr lang="en-US" smtClean="0"/>
              <a:t>14-Dec-22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C487C-AD6E-439D-9E04-F5457AF7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219200"/>
            <a:ext cx="5989320" cy="500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261" y="73228"/>
            <a:ext cx="7985125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8660" marR="5080" indent="-1966595">
              <a:lnSpc>
                <a:spcPct val="100000"/>
              </a:lnSpc>
              <a:spcBef>
                <a:spcPts val="105"/>
              </a:spcBef>
            </a:pPr>
            <a:r>
              <a:rPr sz="3500" b="1" spc="-5" dirty="0">
                <a:solidFill>
                  <a:srgbClr val="FFC000"/>
                </a:solidFill>
                <a:latin typeface="Arial"/>
                <a:cs typeface="Arial"/>
              </a:rPr>
              <a:t>Integrated </a:t>
            </a:r>
            <a:r>
              <a:rPr sz="3500" b="1" dirty="0">
                <a:solidFill>
                  <a:srgbClr val="FFC000"/>
                </a:solidFill>
                <a:latin typeface="Arial"/>
                <a:cs typeface="Arial"/>
              </a:rPr>
              <a:t>Circuit </a:t>
            </a:r>
            <a:r>
              <a:rPr sz="3500" b="1" spc="-5" dirty="0">
                <a:solidFill>
                  <a:srgbClr val="FFC000"/>
                </a:solidFill>
                <a:latin typeface="Arial"/>
                <a:cs typeface="Arial"/>
              </a:rPr>
              <a:t>Operational </a:t>
            </a:r>
            <a:r>
              <a:rPr sz="3500" b="1" dirty="0">
                <a:solidFill>
                  <a:srgbClr val="FFC000"/>
                </a:solidFill>
                <a:latin typeface="Arial"/>
                <a:cs typeface="Arial"/>
              </a:rPr>
              <a:t>View of  An </a:t>
            </a:r>
            <a:r>
              <a:rPr sz="3500" b="1" spc="-5" dirty="0">
                <a:solidFill>
                  <a:srgbClr val="FFC000"/>
                </a:solidFill>
                <a:latin typeface="Arial"/>
                <a:cs typeface="Arial"/>
              </a:rPr>
              <a:t>N-Channel</a:t>
            </a:r>
            <a:r>
              <a:rPr sz="35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FFC000"/>
                </a:solidFill>
                <a:latin typeface="Arial"/>
                <a:cs typeface="Arial"/>
              </a:rPr>
              <a:t>JFET</a:t>
            </a:r>
            <a:endParaRPr sz="35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0203-5233-41A3-A3BE-903D78C0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1A4D-D840-488F-B374-FE7484677FF5}" type="datetime1">
              <a:rPr lang="en-US" smtClean="0"/>
              <a:t>14-Dec-22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7AF93-C80E-4611-A239-0C1C856B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Text Box 9">
            <a:extLst>
              <a:ext uri="{FF2B5EF4-FFF2-40B4-BE49-F238E27FC236}">
                <a16:creationId xmlns:a16="http://schemas.microsoft.com/office/drawing/2014/main" id="{AD51FF8F-AADD-4BEA-B071-C50139151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3058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C000"/>
                </a:solidFill>
                <a:latin typeface="Times" panose="02020603050405020304" pitchFamily="18" charset="0"/>
              </a:rPr>
              <a:t>MOSFETs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18402DDE-9E71-4FBB-BBB9-D99D65E6A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4305300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latin typeface="Times" panose="02020603050405020304" pitchFamily="18" charset="0"/>
              </a:rPr>
              <a:t>There are two types of MOSFETs: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1800" b="1" dirty="0">
              <a:latin typeface="Times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800" b="1" dirty="0">
                <a:latin typeface="Times" panose="02020603050405020304" pitchFamily="18" charset="0"/>
              </a:rPr>
              <a:t>Depletion-Type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1800" b="1" dirty="0">
                <a:latin typeface="Times" panose="02020603050405020304" pitchFamily="18" charset="0"/>
              </a:rPr>
              <a:t>Enhancement-Type</a:t>
            </a:r>
          </a:p>
        </p:txBody>
      </p:sp>
      <p:sp>
        <p:nvSpPr>
          <p:cNvPr id="27652" name="Rectangle 12">
            <a:extLst>
              <a:ext uri="{FF2B5EF4-FFF2-40B4-BE49-F238E27FC236}">
                <a16:creationId xmlns:a16="http://schemas.microsoft.com/office/drawing/2014/main" id="{397C513E-0ED2-4349-B743-A2D201DB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19200"/>
            <a:ext cx="780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</a:rPr>
              <a:t>MOSFETs have characteristics similar to JFETs and additional characteristics that make then very useful.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25946-4A8F-46D1-9AC7-71C3C545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B12D-3556-4578-8F32-CE19E6A6785B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B8FEA-AEEE-4FC5-B77E-A71F297F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09600" y="1382006"/>
            <a:ext cx="7924800" cy="43583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</a:rPr>
              <a:t>Q: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What are </a:t>
            </a:r>
            <a:r>
              <a:rPr lang="en-US" altLang="en-US" sz="2000" dirty="0">
                <a:solidFill>
                  <a:srgbClr val="FF0000"/>
                </a:solidFill>
              </a:rPr>
              <a:t>two major types</a:t>
            </a:r>
            <a:r>
              <a:rPr lang="en-US" altLang="en-US" sz="2000" dirty="0"/>
              <a:t> of three-terminal semiconductor devices?  </a:t>
            </a:r>
          </a:p>
          <a:p>
            <a:pPr lvl="1" eaLnBrk="1" hangingPunct="1"/>
            <a:r>
              <a:rPr lang="en-US" altLang="en-US" sz="2000" dirty="0">
                <a:solidFill>
                  <a:srgbClr val="008000"/>
                </a:solidFill>
              </a:rPr>
              <a:t>metal-oxide-semiconductor field-effect transistor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(MOSFET)</a:t>
            </a:r>
          </a:p>
          <a:p>
            <a:pPr lvl="1" eaLnBrk="1" hangingPunct="1"/>
            <a:r>
              <a:rPr lang="en-US" altLang="en-US" sz="2000" dirty="0">
                <a:solidFill>
                  <a:srgbClr val="008000"/>
                </a:solidFill>
              </a:rPr>
              <a:t>bipolar junction transistor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(BJT)</a:t>
            </a: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</a:rPr>
              <a:t>Q: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Why are MOSFET’s more widely used?</a:t>
            </a:r>
          </a:p>
          <a:p>
            <a:pPr lvl="1" eaLnBrk="1" hangingPunct="1"/>
            <a:r>
              <a:rPr lang="en-US" altLang="en-US" sz="2000" dirty="0">
                <a:solidFill>
                  <a:srgbClr val="008000"/>
                </a:solidFill>
              </a:rPr>
              <a:t>size (smaller)</a:t>
            </a:r>
          </a:p>
          <a:p>
            <a:pPr lvl="1" eaLnBrk="1" hangingPunct="1"/>
            <a:r>
              <a:rPr lang="en-US" altLang="en-US" sz="2000" dirty="0">
                <a:solidFill>
                  <a:srgbClr val="008000"/>
                </a:solidFill>
              </a:rPr>
              <a:t>ease of manufacture</a:t>
            </a:r>
          </a:p>
          <a:p>
            <a:pPr lvl="1" eaLnBrk="1" hangingPunct="1"/>
            <a:r>
              <a:rPr lang="en-US" altLang="en-US" sz="2000" dirty="0">
                <a:solidFill>
                  <a:srgbClr val="008000"/>
                </a:solidFill>
              </a:rPr>
              <a:t>lesser power utilization</a:t>
            </a:r>
          </a:p>
          <a:p>
            <a:r>
              <a:rPr lang="en-US" altLang="en-US" sz="2000" dirty="0"/>
              <a:t>MOSFET technology</a:t>
            </a:r>
          </a:p>
          <a:p>
            <a:pPr lvl="1"/>
            <a:r>
              <a:rPr lang="en-US" altLang="en-US" sz="2000" dirty="0"/>
              <a:t>It allows placement of approximately </a:t>
            </a:r>
            <a:r>
              <a:rPr lang="en-US" altLang="en-US" sz="2000" dirty="0">
                <a:solidFill>
                  <a:srgbClr val="FF0000"/>
                </a:solidFill>
              </a:rPr>
              <a:t>2 billion transistors on a single IC</a:t>
            </a:r>
          </a:p>
          <a:p>
            <a:pPr lvl="2"/>
            <a:r>
              <a:rPr lang="en-US" altLang="en-US" dirty="0"/>
              <a:t>backbone of very large scale integration (VLSI)</a:t>
            </a:r>
          </a:p>
          <a:p>
            <a:pPr lvl="1"/>
            <a:r>
              <a:rPr lang="en-US" altLang="en-US" sz="2000" dirty="0"/>
              <a:t>It is considered </a:t>
            </a:r>
            <a:r>
              <a:rPr lang="en-US" altLang="en-US" sz="2000" dirty="0">
                <a:solidFill>
                  <a:srgbClr val="FF0000"/>
                </a:solidFill>
              </a:rPr>
              <a:t>preferable to BJT</a:t>
            </a:r>
            <a:r>
              <a:rPr lang="en-US" altLang="en-US" sz="2000" dirty="0"/>
              <a:t> technology for many applications.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5D3A-78A1-4CD8-B300-EED098E92C1D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26</a:t>
            </a:fld>
            <a:endParaRPr 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H="1">
            <a:off x="6819900" y="685800"/>
            <a:ext cx="3810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4724400" y="212725"/>
            <a:ext cx="4191000" cy="1006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note:</a:t>
            </a:r>
            <a:r>
              <a:rPr lang="en-US" altLang="en-US" sz="2000" dirty="0">
                <a:solidFill>
                  <a:srgbClr val="FF0000"/>
                </a:solidFill>
              </a:rPr>
              <a:t> MOSFET is more widely used in implementation of modern electronic devices</a:t>
            </a:r>
          </a:p>
        </p:txBody>
      </p:sp>
    </p:spTree>
    <p:extLst>
      <p:ext uri="{BB962C8B-B14F-4D97-AF65-F5344CB8AC3E}">
        <p14:creationId xmlns:p14="http://schemas.microsoft.com/office/powerpoint/2010/main" val="9436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4">
            <a:extLst>
              <a:ext uri="{FF2B5EF4-FFF2-40B4-BE49-F238E27FC236}">
                <a16:creationId xmlns:a16="http://schemas.microsoft.com/office/drawing/2014/main" id="{4CCF6713-B6D0-4EA3-BDCD-3766B09BBEF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143000"/>
            <a:ext cx="3886200" cy="4267200"/>
            <a:chOff x="1680" y="1104"/>
            <a:chExt cx="2448" cy="2112"/>
          </a:xfrm>
          <a:effectLst/>
        </p:grpSpPr>
        <p:sp>
          <p:nvSpPr>
            <p:cNvPr id="28678" name="Rectangle 3">
              <a:extLst>
                <a:ext uri="{FF2B5EF4-FFF2-40B4-BE49-F238E27FC236}">
                  <a16:creationId xmlns:a16="http://schemas.microsoft.com/office/drawing/2014/main" id="{DBD2A912-FCDA-4C74-A6C5-2683D5FB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104"/>
              <a:ext cx="2448" cy="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28679" name="Object 2">
              <a:extLst>
                <a:ext uri="{FF2B5EF4-FFF2-40B4-BE49-F238E27FC236}">
                  <a16:creationId xmlns:a16="http://schemas.microsoft.com/office/drawing/2014/main" id="{643E8AC7-FCDB-4E6E-BB61-478BD4987E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0" y="1167"/>
            <a:ext cx="2280" cy="1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Grafx Image Object" r:id="rId2" imgW="3619500" imgH="3152775" progId="iGrafx.Image.1">
                    <p:embed/>
                  </p:oleObj>
                </mc:Choice>
                <mc:Fallback>
                  <p:oleObj name="iGrafx Image Object" r:id="rId2" imgW="3619500" imgH="3152775" progId="iGrafx.Image.1">
                    <p:embed/>
                    <p:pic>
                      <p:nvPicPr>
                        <p:cNvPr id="28679" name="Object 2">
                          <a:extLst>
                            <a:ext uri="{FF2B5EF4-FFF2-40B4-BE49-F238E27FC236}">
                              <a16:creationId xmlns:a16="http://schemas.microsoft.com/office/drawing/2014/main" id="{643E8AC7-FCDB-4E6E-BB61-478BD4987E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1167"/>
                          <a:ext cx="2280" cy="19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4" name="Text Box 12">
            <a:extLst>
              <a:ext uri="{FF2B5EF4-FFF2-40B4-BE49-F238E27FC236}">
                <a16:creationId xmlns:a16="http://schemas.microsoft.com/office/drawing/2014/main" id="{9C364C21-9720-49A7-8449-82C03BF79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9249"/>
            <a:ext cx="8839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C000"/>
                </a:solidFill>
                <a:latin typeface="Times" panose="02020603050405020304" pitchFamily="18" charset="0"/>
              </a:rPr>
              <a:t>Depletion-Type MOSFET Construction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143E8-532F-4503-9DD1-43C546F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8212-B596-418A-B4AE-F0E4CBB60CE7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DF85E1-362B-40EC-9A56-87C9590E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A09C9D9-0C73-45C4-B20D-3B9683840109}"/>
              </a:ext>
            </a:extLst>
          </p:cNvPr>
          <p:cNvSpPr txBox="1"/>
          <p:nvPr/>
        </p:nvSpPr>
        <p:spPr>
          <a:xfrm>
            <a:off x="732719" y="1371600"/>
            <a:ext cx="4149725" cy="48729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93700" marR="51435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b="1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Drain </a:t>
            </a:r>
            <a:r>
              <a:rPr sz="2400" b="1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1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to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7285" marR="149225" lvl="1" indent="-342900">
              <a:lnSpc>
                <a:spcPct val="100000"/>
              </a:lnSpc>
              <a:spcBef>
                <a:spcPts val="15"/>
              </a:spcBef>
              <a:buChar char="–"/>
              <a:tabLst>
                <a:tab pos="1137285" algn="l"/>
                <a:tab pos="113792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are  connected via an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37285" marR="199390" lvl="1" indent="-342900">
              <a:lnSpc>
                <a:spcPct val="100000"/>
              </a:lnSpc>
              <a:buChar char="–"/>
              <a:tabLst>
                <a:tab pos="1137285" algn="l"/>
                <a:tab pos="113792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-channel is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 to the </a:t>
            </a:r>
            <a:r>
              <a:rPr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</a:t>
            </a:r>
            <a:r>
              <a:rPr sz="18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a thin  insulating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dioxide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(SiO</a:t>
            </a:r>
            <a:r>
              <a:rPr sz="1800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93700" marR="55880" indent="-342900">
              <a:lnSpc>
                <a:spcPts val="2880"/>
              </a:lnSpc>
              <a:spcBef>
                <a:spcPts val="9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 material lies on  a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 substrate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additional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 connection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marL="393700">
              <a:lnSpc>
                <a:spcPts val="3250"/>
              </a:lnSpc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r>
              <a:rPr sz="28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(SS).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3717" y="495300"/>
            <a:ext cx="76860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FFC000"/>
                </a:solidFill>
                <a:latin typeface="Arial"/>
                <a:cs typeface="Arial"/>
              </a:rPr>
              <a:t>Basic Operation and</a:t>
            </a:r>
            <a:r>
              <a:rPr sz="35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500" b="1" spc="-5" dirty="0">
                <a:solidFill>
                  <a:srgbClr val="FFC000"/>
                </a:solidFill>
                <a:latin typeface="Arial"/>
                <a:cs typeface="Arial"/>
              </a:rPr>
              <a:t>Characteristics</a:t>
            </a:r>
            <a:endParaRPr sz="35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185" y="5105483"/>
            <a:ext cx="4370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n-Channel depletion-type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i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applied voltage</a:t>
            </a:r>
            <a:r>
              <a:rPr lang="en-US"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i="1" spc="-7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24935" y="5083349"/>
            <a:ext cx="3823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Reduction in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carriers in a  channel due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negative potential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 the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0D663C-906E-416B-9C19-4C8A72A7F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195" y="1578672"/>
            <a:ext cx="3448050" cy="3333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92AB19-5824-438A-963F-5B6B7AC71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7158" y="1654872"/>
            <a:ext cx="2962275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1080" y="249682"/>
            <a:ext cx="5563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C000"/>
                </a:solidFill>
                <a:latin typeface="Arial"/>
                <a:cs typeface="Arial"/>
              </a:rPr>
              <a:t>Basic MOSFET</a:t>
            </a:r>
            <a:r>
              <a:rPr sz="3600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C000"/>
                </a:solidFill>
                <a:latin typeface="Arial"/>
                <a:cs typeface="Arial"/>
              </a:rPr>
              <a:t>Operation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7217" y="903605"/>
            <a:ext cx="7220584" cy="9512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depletion-type MOSFET can operate 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two</a:t>
            </a:r>
            <a:r>
              <a:rPr sz="2400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modes:</a:t>
            </a:r>
            <a:endParaRPr sz="2400" dirty="0">
              <a:latin typeface="Arial"/>
              <a:cs typeface="Arial"/>
            </a:endParaRPr>
          </a:p>
          <a:p>
            <a:pPr marL="535305" algn="ctr">
              <a:lnSpc>
                <a:spcPct val="100000"/>
              </a:lnSpc>
              <a:spcBef>
                <a:spcPts val="765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Depletion and Enhancement modes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1772" y="1987295"/>
            <a:ext cx="8098790" cy="4325620"/>
          </a:xfrm>
          <a:custGeom>
            <a:avLst/>
            <a:gdLst/>
            <a:ahLst/>
            <a:cxnLst/>
            <a:rect l="l" t="t" r="r" b="b"/>
            <a:pathLst>
              <a:path w="8098790" h="4325620">
                <a:moveTo>
                  <a:pt x="0" y="4325112"/>
                </a:moveTo>
                <a:lnTo>
                  <a:pt x="8098535" y="4325112"/>
                </a:lnTo>
                <a:lnTo>
                  <a:pt x="8098535" y="0"/>
                </a:lnTo>
                <a:lnTo>
                  <a:pt x="0" y="0"/>
                </a:lnTo>
                <a:lnTo>
                  <a:pt x="0" y="4325112"/>
                </a:lnTo>
                <a:close/>
              </a:path>
            </a:pathLst>
          </a:custGeom>
          <a:ln w="12192">
            <a:noFill/>
          </a:ln>
          <a:effectLst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A810DE1-C750-4B10-B1A9-5EABF5F6D61F}"/>
              </a:ext>
            </a:extLst>
          </p:cNvPr>
          <p:cNvSpPr/>
          <p:nvPr/>
        </p:nvSpPr>
        <p:spPr>
          <a:xfrm>
            <a:off x="467868" y="1993391"/>
            <a:ext cx="8086344" cy="431292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7026"/>
            <a:ext cx="788670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DDCC-57EE-40BC-88A5-F847311EA853}" type="datetime1">
              <a:rPr lang="en-US" smtClean="0"/>
              <a:t>14-Dec-22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B8640-7EBF-4AFC-86C6-03D71015792A}"/>
              </a:ext>
            </a:extLst>
          </p:cNvPr>
          <p:cNvSpPr/>
          <p:nvPr/>
        </p:nvSpPr>
        <p:spPr>
          <a:xfrm>
            <a:off x="866775" y="1080833"/>
            <a:ext cx="74104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invention of the BJT has brought a great twist in the modern era of semiconductor technology. This device, along with its field-effect counterpart, known as the field-effect transistor (FET), has had a huge impact on virtually every area of modern life.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field-effect transistors were first made in the form of JFET in 1953 and MOSFET in 1963.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B9950-C70E-4341-ABEE-5B8898C13CAD}"/>
              </a:ext>
            </a:extLst>
          </p:cNvPr>
          <p:cNvSpPr txBox="1"/>
          <p:nvPr/>
        </p:nvSpPr>
        <p:spPr>
          <a:xfrm>
            <a:off x="866775" y="3564704"/>
            <a:ext cx="59531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 of FET:</a:t>
            </a:r>
          </a:p>
          <a:p>
            <a:pPr lvl="1" algn="just">
              <a:spcBef>
                <a:spcPts val="120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JFET –Junction field effects transistor</a:t>
            </a:r>
          </a:p>
          <a:p>
            <a:pPr lvl="1" algn="just">
              <a:spcBef>
                <a:spcPts val="120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 – Metal oxide semiconductor field effect transistor</a:t>
            </a:r>
          </a:p>
          <a:p>
            <a:pPr lvl="2" algn="just">
              <a:spcBef>
                <a:spcPts val="1200"/>
              </a:spcBef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D-MOSFET ~ Depletion MOSFET</a:t>
            </a:r>
          </a:p>
          <a:p>
            <a:pPr lvl="2" algn="just" eaLnBrk="0" hangingPunct="0">
              <a:spcBef>
                <a:spcPts val="1200"/>
              </a:spcBef>
              <a:buClrTx/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E-MOSFET ~ Enhancement MOSFET</a:t>
            </a:r>
          </a:p>
        </p:txBody>
      </p:sp>
    </p:spTree>
    <p:extLst>
      <p:ext uri="{BB962C8B-B14F-4D97-AF65-F5344CB8AC3E}">
        <p14:creationId xmlns:p14="http://schemas.microsoft.com/office/powerpoint/2010/main" val="17616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Text Box 12">
            <a:extLst>
              <a:ext uri="{FF2B5EF4-FFF2-40B4-BE49-F238E27FC236}">
                <a16:creationId xmlns:a16="http://schemas.microsoft.com/office/drawing/2014/main" id="{943E6C1C-22DE-4C54-9EF8-E2B7C9EC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83820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C000"/>
                </a:solidFill>
                <a:latin typeface="Times" panose="02020603050405020304" pitchFamily="18" charset="0"/>
              </a:rPr>
              <a:t>D-Type MOSFET in Depletion Mode</a:t>
            </a:r>
          </a:p>
        </p:txBody>
      </p:sp>
      <p:sp>
        <p:nvSpPr>
          <p:cNvPr id="30723" name="Text Box 13">
            <a:extLst>
              <a:ext uri="{FF2B5EF4-FFF2-40B4-BE49-F238E27FC236}">
                <a16:creationId xmlns:a16="http://schemas.microsoft.com/office/drawing/2014/main" id="{A2BFB313-B8DC-4431-BF09-1F2E12474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96876"/>
            <a:ext cx="67560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When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= 0 V,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=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DSS</a:t>
            </a:r>
            <a:endParaRPr lang="en-US" altLang="en-US" sz="1800" b="1" dirty="0">
              <a:latin typeface="Times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When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 </a:t>
            </a:r>
            <a:r>
              <a:rPr lang="en-US" altLang="en-US" sz="1800" b="1" dirty="0">
                <a:latin typeface="Times" panose="02020603050405020304" pitchFamily="18" charset="0"/>
              </a:rPr>
              <a:t>&lt; 0 V,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&lt;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DSS</a:t>
            </a:r>
            <a:endParaRPr lang="en-US" altLang="en-US" sz="1800" b="1" dirty="0">
              <a:latin typeface="Times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The formula used to plot the transfer curve still applies:  </a:t>
            </a:r>
          </a:p>
          <a:p>
            <a:endParaRPr lang="en-US" altLang="en-US" sz="1800" b="1" dirty="0">
              <a:latin typeface="Times" panose="02020603050405020304" pitchFamily="18" charset="0"/>
            </a:endParaRPr>
          </a:p>
        </p:txBody>
      </p:sp>
      <p:pic>
        <p:nvPicPr>
          <p:cNvPr id="30724" name="Picture 14">
            <a:extLst>
              <a:ext uri="{FF2B5EF4-FFF2-40B4-BE49-F238E27FC236}">
                <a16:creationId xmlns:a16="http://schemas.microsoft.com/office/drawing/2014/main" id="{420F414E-A3EE-4FC1-86AD-48FDBA14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42" y="1784349"/>
            <a:ext cx="6293158" cy="325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7" name="Rectangle 15">
            <a:extLst>
              <a:ext uri="{FF2B5EF4-FFF2-40B4-BE49-F238E27FC236}">
                <a16:creationId xmlns:a16="http://schemas.microsoft.com/office/drawing/2014/main" id="{A29CF986-D9A1-4A3F-B673-306D48DF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78" y="1239342"/>
            <a:ext cx="730532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Depletion Mode: </a:t>
            </a:r>
            <a:r>
              <a:rPr lang="en-US" altLang="en-US" sz="1800" b="1" dirty="0">
                <a:latin typeface="Times New Roman" panose="02020603050405020304" pitchFamily="18" charset="0"/>
              </a:rPr>
              <a:t>The characteristics are similar to a JFET.</a:t>
            </a:r>
          </a:p>
        </p:txBody>
      </p:sp>
      <p:graphicFrame>
        <p:nvGraphicFramePr>
          <p:cNvPr id="30726" name="Object 16">
            <a:extLst>
              <a:ext uri="{FF2B5EF4-FFF2-40B4-BE49-F238E27FC236}">
                <a16:creationId xmlns:a16="http://schemas.microsoft.com/office/drawing/2014/main" id="{22D3043B-7A18-4E30-AEAD-531087CD8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341936"/>
              </p:ext>
            </p:extLst>
          </p:nvPr>
        </p:nvGraphicFramePr>
        <p:xfrm>
          <a:off x="2590800" y="5878911"/>
          <a:ext cx="17843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533400" progId="Equation.3">
                  <p:embed/>
                </p:oleObj>
              </mc:Choice>
              <mc:Fallback>
                <p:oleObj name="Equation" r:id="rId4" imgW="1485900" imgH="533400" progId="Equation.3">
                  <p:embed/>
                  <p:pic>
                    <p:nvPicPr>
                      <p:cNvPr id="30726" name="Object 16">
                        <a:extLst>
                          <a:ext uri="{FF2B5EF4-FFF2-40B4-BE49-F238E27FC236}">
                            <a16:creationId xmlns:a16="http://schemas.microsoft.com/office/drawing/2014/main" id="{22D3043B-7A18-4E30-AEAD-531087CD8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78911"/>
                        <a:ext cx="17843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6D932-E947-480D-85D2-BBB71B24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E7EA-A515-463F-A4F2-6583EC64C7D0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BF810-F9EF-4FD8-99B6-3EF94D05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Text Box 12">
            <a:extLst>
              <a:ext uri="{FF2B5EF4-FFF2-40B4-BE49-F238E27FC236}">
                <a16:creationId xmlns:a16="http://schemas.microsoft.com/office/drawing/2014/main" id="{1AF87D2A-139E-4711-9875-9836D42D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3820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C000"/>
                </a:solidFill>
                <a:latin typeface="Times" panose="02020603050405020304" pitchFamily="18" charset="0"/>
              </a:rPr>
              <a:t>D-Type MOSFET in Enhancement Mode</a:t>
            </a:r>
          </a:p>
        </p:txBody>
      </p:sp>
      <p:sp>
        <p:nvSpPr>
          <p:cNvPr id="31747" name="Text Box 13">
            <a:extLst>
              <a:ext uri="{FF2B5EF4-FFF2-40B4-BE49-F238E27FC236}">
                <a16:creationId xmlns:a16="http://schemas.microsoft.com/office/drawing/2014/main" id="{58B71EE0-BB74-4637-9194-61EF8470F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22" y="1709182"/>
            <a:ext cx="7467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&gt; 0 V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increases above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DSS</a:t>
            </a:r>
            <a:endParaRPr lang="en-US" altLang="en-US" sz="1800" b="1" dirty="0">
              <a:latin typeface="Times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The formula used to plot the transfer curve still applies:</a:t>
            </a:r>
            <a:endParaRPr lang="en-US" altLang="en-US" sz="1800" b="1" dirty="0">
              <a:solidFill>
                <a:schemeClr val="accent1"/>
              </a:solidFill>
              <a:latin typeface="Times" panose="02020603050405020304" pitchFamily="18" charset="0"/>
            </a:endParaRPr>
          </a:p>
        </p:txBody>
      </p:sp>
      <p:pic>
        <p:nvPicPr>
          <p:cNvPr id="31748" name="Picture 14">
            <a:extLst>
              <a:ext uri="{FF2B5EF4-FFF2-40B4-BE49-F238E27FC236}">
                <a16:creationId xmlns:a16="http://schemas.microsoft.com/office/drawing/2014/main" id="{81268719-3FC2-4D9F-950E-CDDAD5A67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56482"/>
            <a:ext cx="6515100" cy="335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9" name="Object 15">
            <a:extLst>
              <a:ext uri="{FF2B5EF4-FFF2-40B4-BE49-F238E27FC236}">
                <a16:creationId xmlns:a16="http://schemas.microsoft.com/office/drawing/2014/main" id="{7852C809-DB43-4425-A091-78E43E829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41135"/>
              </p:ext>
            </p:extLst>
          </p:nvPr>
        </p:nvGraphicFramePr>
        <p:xfrm>
          <a:off x="6553200" y="2097230"/>
          <a:ext cx="17827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533400" progId="Equation.3">
                  <p:embed/>
                </p:oleObj>
              </mc:Choice>
              <mc:Fallback>
                <p:oleObj name="Equation" r:id="rId4" imgW="1485900" imgH="533400" progId="Equation.3">
                  <p:embed/>
                  <p:pic>
                    <p:nvPicPr>
                      <p:cNvPr id="31749" name="Object 15">
                        <a:extLst>
                          <a:ext uri="{FF2B5EF4-FFF2-40B4-BE49-F238E27FC236}">
                            <a16:creationId xmlns:a16="http://schemas.microsoft.com/office/drawing/2014/main" id="{7852C809-DB43-4425-A091-78E43E8293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097230"/>
                        <a:ext cx="17827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Rectangle 16">
            <a:extLst>
              <a:ext uri="{FF2B5EF4-FFF2-40B4-BE49-F238E27FC236}">
                <a16:creationId xmlns:a16="http://schemas.microsoft.com/office/drawing/2014/main" id="{7F289797-567B-45DB-9847-61588E5A9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23006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Enhancement Mode: </a:t>
            </a:r>
          </a:p>
        </p:txBody>
      </p:sp>
      <p:sp>
        <p:nvSpPr>
          <p:cNvPr id="31751" name="Rectangle 17">
            <a:extLst>
              <a:ext uri="{FF2B5EF4-FFF2-40B4-BE49-F238E27FC236}">
                <a16:creationId xmlns:a16="http://schemas.microsoft.com/office/drawing/2014/main" id="{A139915B-C6F0-48BF-8E8B-35544B788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2661141"/>
            <a:ext cx="4000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</a:rPr>
              <a:t>Note that V</a:t>
            </a:r>
            <a:r>
              <a:rPr lang="en-US" altLang="en-US" sz="1800" b="1" baseline="-25000" dirty="0">
                <a:latin typeface="Times New Roman" panose="02020603050405020304" pitchFamily="18" charset="0"/>
              </a:rPr>
              <a:t>GS</a:t>
            </a:r>
            <a:r>
              <a:rPr lang="en-US" altLang="en-US" sz="1800" b="1" dirty="0">
                <a:latin typeface="Times New Roman" panose="02020603050405020304" pitchFamily="18" charset="0"/>
              </a:rPr>
              <a:t> is now a positive polarity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4B808-3FC5-44A4-B4E8-53F2BB89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E24E-AD4F-4B4E-AD6E-83DA49B8ED9D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EFB66-BA11-4A4C-B5C8-76EFADAA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614" y="228600"/>
            <a:ext cx="8602009" cy="3557016"/>
            <a:chOff x="228600" y="228600"/>
            <a:chExt cx="8623300" cy="3557016"/>
          </a:xfrm>
        </p:grpSpPr>
        <p:sp>
          <p:nvSpPr>
            <p:cNvPr id="5" name="object 5"/>
            <p:cNvSpPr/>
            <p:nvPr/>
          </p:nvSpPr>
          <p:spPr>
            <a:xfrm>
              <a:off x="228600" y="228600"/>
              <a:ext cx="8623300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19" y="3048000"/>
              <a:ext cx="2478024" cy="7376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DC31364-499B-423E-AF0B-ED1AAA299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5700" y="1257300"/>
            <a:ext cx="3499407" cy="520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Text Box 13">
            <a:extLst>
              <a:ext uri="{FF2B5EF4-FFF2-40B4-BE49-F238E27FC236}">
                <a16:creationId xmlns:a16="http://schemas.microsoft.com/office/drawing/2014/main" id="{2B352874-3105-4AD0-8317-9DAAC7976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839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p-Channel D-Type MOSFET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41956-FA7B-4497-A864-BA73E033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592E-5F78-4A78-B2D9-D5B32EEFD983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19F18-B4AC-4022-8E7E-09CE8C08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A0F07-3007-4E51-A510-22058DB4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74598" y="1455420"/>
            <a:ext cx="7194804" cy="39471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Text Box 8">
            <a:extLst>
              <a:ext uri="{FF2B5EF4-FFF2-40B4-BE49-F238E27FC236}">
                <a16:creationId xmlns:a16="http://schemas.microsoft.com/office/drawing/2014/main" id="{20F42042-8CB7-4227-9E7B-D2F74A07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839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D-Type MOSFET Symbols</a:t>
            </a:r>
          </a:p>
        </p:txBody>
      </p:sp>
      <p:grpSp>
        <p:nvGrpSpPr>
          <p:cNvPr id="33795" name="Group 9">
            <a:extLst>
              <a:ext uri="{FF2B5EF4-FFF2-40B4-BE49-F238E27FC236}">
                <a16:creationId xmlns:a16="http://schemas.microsoft.com/office/drawing/2014/main" id="{03DDFD9D-550A-4E13-9C31-8E9F42F7B2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295400"/>
            <a:ext cx="5181600" cy="4267200"/>
            <a:chOff x="1728" y="960"/>
            <a:chExt cx="2304" cy="2016"/>
          </a:xfrm>
          <a:effectLst/>
        </p:grpSpPr>
        <p:sp>
          <p:nvSpPr>
            <p:cNvPr id="33797" name="Rectangle 10">
              <a:extLst>
                <a:ext uri="{FF2B5EF4-FFF2-40B4-BE49-F238E27FC236}">
                  <a16:creationId xmlns:a16="http://schemas.microsoft.com/office/drawing/2014/main" id="{788BA44D-89D7-4FCD-825A-8CD53AA92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960"/>
              <a:ext cx="2304" cy="2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3798" name="Picture 11">
              <a:extLst>
                <a:ext uri="{FF2B5EF4-FFF2-40B4-BE49-F238E27FC236}">
                  <a16:creationId xmlns:a16="http://schemas.microsoft.com/office/drawing/2014/main" id="{22475A2B-A455-48FE-B427-9C5849620F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056"/>
              <a:ext cx="990" cy="18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799" name="Picture 12">
              <a:extLst>
                <a:ext uri="{FF2B5EF4-FFF2-40B4-BE49-F238E27FC236}">
                  <a16:creationId xmlns:a16="http://schemas.microsoft.com/office/drawing/2014/main" id="{CDF59AE8-021C-471D-B0D6-5E91CB396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104"/>
              <a:ext cx="1002" cy="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D12EA-2C40-4A6F-875A-D1D5DEB5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5A7B-C9BA-459E-9C2A-ABEADA9550C4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DC34C-657E-48AF-95E6-22172F5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Text Box 12">
            <a:extLst>
              <a:ext uri="{FF2B5EF4-FFF2-40B4-BE49-F238E27FC236}">
                <a16:creationId xmlns:a16="http://schemas.microsoft.com/office/drawing/2014/main" id="{2B144F48-F7E8-42F5-920B-277F73FC8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839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C000"/>
                </a:solidFill>
                <a:latin typeface="Times" panose="02020603050405020304" pitchFamily="18" charset="0"/>
              </a:rPr>
              <a:t>E-Type MOSFET Construction</a:t>
            </a:r>
          </a:p>
        </p:txBody>
      </p:sp>
      <p:pic>
        <p:nvPicPr>
          <p:cNvPr id="36868" name="Picture 14">
            <a:extLst>
              <a:ext uri="{FF2B5EF4-FFF2-40B4-BE49-F238E27FC236}">
                <a16:creationId xmlns:a16="http://schemas.microsoft.com/office/drawing/2014/main" id="{68E8C02D-9F81-49AC-A4AC-72330706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25" y="1289581"/>
            <a:ext cx="380081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F0CCA-877F-44D0-93E9-001A7931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6933-0CB1-432A-AD0B-D8AF1805BC39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0AD314-8B57-49C0-B51D-81E9B88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CAFBF-324A-440A-924F-EFB7EAD719A5}"/>
              </a:ext>
            </a:extLst>
          </p:cNvPr>
          <p:cNvSpPr txBox="1"/>
          <p:nvPr/>
        </p:nvSpPr>
        <p:spPr>
          <a:xfrm>
            <a:off x="533400" y="1110306"/>
            <a:ext cx="457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Drain (D) and Source (S) connect to the to n-type regions.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Gate (G) connects to the p-type  substrate via a thin insulating layer of  silicon dioxide (SiO2)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channel!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n-type material lies on a p-type  substrate that may have an additional  terminal connection called the  Substrate (SS)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Text Box 12">
            <a:extLst>
              <a:ext uri="{FF2B5EF4-FFF2-40B4-BE49-F238E27FC236}">
                <a16:creationId xmlns:a16="http://schemas.microsoft.com/office/drawing/2014/main" id="{9A1E02AD-99C6-4B2F-BC21-C3870FB87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25599"/>
            <a:ext cx="8458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 dirty="0">
                <a:solidFill>
                  <a:srgbClr val="FFC000"/>
                </a:solidFill>
                <a:latin typeface="Times" panose="02020603050405020304" pitchFamily="18" charset="0"/>
              </a:rPr>
              <a:t>Basic Operation of the E-Type MOSFET</a:t>
            </a:r>
          </a:p>
        </p:txBody>
      </p:sp>
      <p:sp>
        <p:nvSpPr>
          <p:cNvPr id="37891" name="Text Box 13">
            <a:extLst>
              <a:ext uri="{FF2B5EF4-FFF2-40B4-BE49-F238E27FC236}">
                <a16:creationId xmlns:a16="http://schemas.microsoft.com/office/drawing/2014/main" id="{3B76B2F4-6C6B-4754-A2E1-D9F393670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33" y="1434302"/>
            <a:ext cx="65985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is always positive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As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increases,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increases</a:t>
            </a:r>
          </a:p>
          <a:p>
            <a:pPr>
              <a:buFontTx/>
              <a:buChar char="•"/>
            </a:pPr>
            <a:r>
              <a:rPr lang="en-US" altLang="en-US" sz="1800" b="1" dirty="0">
                <a:latin typeface="Times" panose="02020603050405020304" pitchFamily="18" charset="0"/>
              </a:rPr>
              <a:t>As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GS</a:t>
            </a:r>
            <a:r>
              <a:rPr lang="en-US" altLang="en-US" sz="1800" b="1" dirty="0">
                <a:latin typeface="Times" panose="02020603050405020304" pitchFamily="18" charset="0"/>
              </a:rPr>
              <a:t> is kept constant and V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</a:t>
            </a:r>
            <a:r>
              <a:rPr lang="en-US" altLang="en-US" sz="1800" b="1" dirty="0">
                <a:latin typeface="Times" panose="02020603050405020304" pitchFamily="18" charset="0"/>
              </a:rPr>
              <a:t> is increased, then 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</a:t>
            </a:r>
            <a:r>
              <a:rPr lang="en-US" altLang="en-US" sz="1800" b="1" dirty="0">
                <a:latin typeface="Times" panose="02020603050405020304" pitchFamily="18" charset="0"/>
              </a:rPr>
              <a:t> saturates (I</a:t>
            </a:r>
            <a:r>
              <a:rPr lang="en-US" altLang="en-US" sz="1800" b="1" baseline="-25000" dirty="0">
                <a:latin typeface="Times" panose="02020603050405020304" pitchFamily="18" charset="0"/>
              </a:rPr>
              <a:t>DSS</a:t>
            </a:r>
            <a:r>
              <a:rPr lang="en-US" altLang="en-US" sz="1800" b="1" dirty="0">
                <a:latin typeface="Times" panose="02020603050405020304" pitchFamily="18" charset="0"/>
              </a:rPr>
              <a:t>) and the saturation level, </a:t>
            </a:r>
            <a:r>
              <a:rPr lang="en-US" altLang="en-US" sz="1800" b="1" dirty="0" err="1">
                <a:latin typeface="Times" panose="02020603050405020304" pitchFamily="18" charset="0"/>
              </a:rPr>
              <a:t>V</a:t>
            </a:r>
            <a:r>
              <a:rPr lang="en-US" altLang="en-US" sz="1800" b="1" baseline="-25000" dirty="0" err="1">
                <a:latin typeface="Times" panose="02020603050405020304" pitchFamily="18" charset="0"/>
              </a:rPr>
              <a:t>DSsat</a:t>
            </a:r>
            <a:r>
              <a:rPr lang="en-US" altLang="en-US" sz="1800" b="1" dirty="0">
                <a:latin typeface="Times" panose="02020603050405020304" pitchFamily="18" charset="0"/>
              </a:rPr>
              <a:t>  is reached</a:t>
            </a:r>
          </a:p>
        </p:txBody>
      </p:sp>
      <p:sp>
        <p:nvSpPr>
          <p:cNvPr id="31758" name="Rectangle 14">
            <a:extLst>
              <a:ext uri="{FF2B5EF4-FFF2-40B4-BE49-F238E27FC236}">
                <a16:creationId xmlns:a16="http://schemas.microsoft.com/office/drawing/2014/main" id="{A41D7600-A26D-42A4-9ADC-0EF1794B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982662"/>
            <a:ext cx="820102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enhancement-type MOSFET operates only in the enhancement mode.</a:t>
            </a:r>
          </a:p>
        </p:txBody>
      </p:sp>
      <p:pic>
        <p:nvPicPr>
          <p:cNvPr id="37893" name="Picture 15">
            <a:extLst>
              <a:ext uri="{FF2B5EF4-FFF2-40B4-BE49-F238E27FC236}">
                <a16:creationId xmlns:a16="http://schemas.microsoft.com/office/drawing/2014/main" id="{50F651C1-2513-4EDB-BA78-DA339480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20977"/>
            <a:ext cx="5143500" cy="31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0" name="Text Box 16">
            <a:extLst>
              <a:ext uri="{FF2B5EF4-FFF2-40B4-BE49-F238E27FC236}">
                <a16:creationId xmlns:a16="http://schemas.microsoft.com/office/drawing/2014/main" id="{16DCFF38-204D-4CA8-95BE-07BC45860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24600"/>
            <a:ext cx="12192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91370960-B073-4AFC-91DC-3280B61CBAD3}" type="slidenum">
              <a:rPr lang="en-US" alt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 eaLnBrk="1" hangingPunct="1">
                <a:spcBef>
                  <a:spcPct val="50000"/>
                </a:spcBef>
                <a:defRPr/>
              </a:pPr>
              <a:t>36</a:t>
            </a:fld>
            <a:endParaRPr lang="en-US" altLang="en-US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648E4-ACBC-41E8-9E3A-74E57220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4B0E-7273-4520-92FD-352B13661D10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946A9-EC4A-45F7-AA43-4DF3DC5F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3A7CD-D339-4757-B838-17FC16D62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197" y="2634631"/>
            <a:ext cx="3286125" cy="388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ext Box 12">
            <a:extLst>
              <a:ext uri="{FF2B5EF4-FFF2-40B4-BE49-F238E27FC236}">
                <a16:creationId xmlns:a16="http://schemas.microsoft.com/office/drawing/2014/main" id="{CF53F8BE-78E0-4326-8480-4B24DCF2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3820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E-Type MOSFET Transfer Curve</a:t>
            </a:r>
          </a:p>
        </p:txBody>
      </p:sp>
      <p:sp>
        <p:nvSpPr>
          <p:cNvPr id="38916" name="Text Box 13">
            <a:extLst>
              <a:ext uri="{FF2B5EF4-FFF2-40B4-BE49-F238E27FC236}">
                <a16:creationId xmlns:a16="http://schemas.microsoft.com/office/drawing/2014/main" id="{3A382474-BE56-449E-9808-A045F428B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71625"/>
            <a:ext cx="30480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latin typeface="Times" panose="02020603050405020304" pitchFamily="18" charset="0"/>
              </a:rPr>
              <a:t>To determine I</a:t>
            </a:r>
            <a:r>
              <a:rPr lang="en-US" altLang="en-US" sz="1800" b="1" baseline="-25000">
                <a:latin typeface="Times" panose="02020603050405020304" pitchFamily="18" charset="0"/>
              </a:rPr>
              <a:t>D</a:t>
            </a:r>
            <a:r>
              <a:rPr lang="en-US" altLang="en-US" sz="1800" b="1">
                <a:latin typeface="Times" panose="02020603050405020304" pitchFamily="18" charset="0"/>
              </a:rPr>
              <a:t> given V</a:t>
            </a:r>
            <a:r>
              <a:rPr lang="en-US" altLang="en-US" sz="1800" b="1" baseline="-25000">
                <a:latin typeface="Times" panose="02020603050405020304" pitchFamily="18" charset="0"/>
              </a:rPr>
              <a:t>GS</a:t>
            </a:r>
            <a:r>
              <a:rPr lang="en-US" altLang="en-US" sz="1800" b="1">
                <a:latin typeface="Times" panose="02020603050405020304" pitchFamily="18" charset="0"/>
              </a:rPr>
              <a:t>:</a:t>
            </a:r>
          </a:p>
          <a:p>
            <a:endParaRPr lang="en-US" altLang="en-US" sz="1800" b="1">
              <a:latin typeface="Times" panose="02020603050405020304" pitchFamily="18" charset="0"/>
            </a:endParaRPr>
          </a:p>
          <a:p>
            <a:endParaRPr lang="en-US" altLang="en-US" sz="1800" b="1">
              <a:latin typeface="Times" panose="02020603050405020304" pitchFamily="18" charset="0"/>
            </a:endParaRPr>
          </a:p>
          <a:p>
            <a:endParaRPr lang="en-US" altLang="en-US" sz="1800" b="1">
              <a:latin typeface="Times" panose="02020603050405020304" pitchFamily="18" charset="0"/>
            </a:endParaRPr>
          </a:p>
          <a:p>
            <a:r>
              <a:rPr lang="en-US" altLang="en-US" sz="1800" b="1">
                <a:latin typeface="Times" panose="02020603050405020304" pitchFamily="18" charset="0"/>
              </a:rPr>
              <a:t>Where: </a:t>
            </a:r>
          </a:p>
          <a:p>
            <a:pPr lvl="1"/>
            <a:r>
              <a:rPr lang="en-US" altLang="en-US" sz="1800" b="1">
                <a:latin typeface="Times" panose="02020603050405020304" pitchFamily="18" charset="0"/>
              </a:rPr>
              <a:t>V</a:t>
            </a:r>
            <a:r>
              <a:rPr lang="en-US" altLang="en-US" sz="1800" b="1" baseline="-25000">
                <a:latin typeface="Times" panose="02020603050405020304" pitchFamily="18" charset="0"/>
              </a:rPr>
              <a:t>T</a:t>
            </a:r>
            <a:r>
              <a:rPr lang="en-US" altLang="en-US" sz="1800" b="1">
                <a:latin typeface="Times" panose="02020603050405020304" pitchFamily="18" charset="0"/>
              </a:rPr>
              <a:t> = threshold voltage or voltage at which the MOSFET turns on</a:t>
            </a:r>
          </a:p>
          <a:p>
            <a:pPr lvl="1"/>
            <a:endParaRPr lang="en-US" altLang="en-US" sz="1800" b="1">
              <a:latin typeface="Times" panose="02020603050405020304" pitchFamily="18" charset="0"/>
            </a:endParaRPr>
          </a:p>
        </p:txBody>
      </p:sp>
      <p:graphicFrame>
        <p:nvGraphicFramePr>
          <p:cNvPr id="38917" name="Object 14">
            <a:extLst>
              <a:ext uri="{FF2B5EF4-FFF2-40B4-BE49-F238E27FC236}">
                <a16:creationId xmlns:a16="http://schemas.microsoft.com/office/drawing/2014/main" id="{D6ECB22E-1739-4D96-9099-CA122CDA46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028825"/>
          <a:ext cx="17192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279279" progId="Equation.3">
                  <p:embed/>
                </p:oleObj>
              </mc:Choice>
              <mc:Fallback>
                <p:oleObj name="Equation" r:id="rId2" imgW="1320227" imgH="279279" progId="Equation.3">
                  <p:embed/>
                  <p:pic>
                    <p:nvPicPr>
                      <p:cNvPr id="38917" name="Object 14">
                        <a:extLst>
                          <a:ext uri="{FF2B5EF4-FFF2-40B4-BE49-F238E27FC236}">
                            <a16:creationId xmlns:a16="http://schemas.microsoft.com/office/drawing/2014/main" id="{D6ECB22E-1739-4D96-9099-CA122CDA46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28825"/>
                        <a:ext cx="17192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8" name="Group 19">
            <a:extLst>
              <a:ext uri="{FF2B5EF4-FFF2-40B4-BE49-F238E27FC236}">
                <a16:creationId xmlns:a16="http://schemas.microsoft.com/office/drawing/2014/main" id="{3D172879-0363-4E8B-A307-61C774B9710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62425"/>
            <a:ext cx="4572000" cy="1323975"/>
            <a:chOff x="288" y="3024"/>
            <a:chExt cx="2880" cy="834"/>
          </a:xfrm>
        </p:grpSpPr>
        <p:sp>
          <p:nvSpPr>
            <p:cNvPr id="38924" name="Rectangle 15">
              <a:extLst>
                <a:ext uri="{FF2B5EF4-FFF2-40B4-BE49-F238E27FC236}">
                  <a16:creationId xmlns:a16="http://schemas.microsoft.com/office/drawing/2014/main" id="{3AAE1598-C7D5-4255-BBBF-C3655D9F0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24"/>
              <a:ext cx="28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i="1">
                  <a:latin typeface="Times New Roman" panose="02020603050405020304" pitchFamily="18" charset="0"/>
                </a:rPr>
                <a:t>k</a:t>
              </a:r>
              <a:r>
                <a:rPr lang="en-US" altLang="en-US" sz="1800" b="1">
                  <a:latin typeface="Times New Roman" panose="02020603050405020304" pitchFamily="18" charset="0"/>
                </a:rPr>
                <a:t>, a constant, can be determined by using values at a specific point and the formula:</a:t>
              </a:r>
            </a:p>
          </p:txBody>
        </p:sp>
        <p:graphicFrame>
          <p:nvGraphicFramePr>
            <p:cNvPr id="38925" name="Object 16">
              <a:extLst>
                <a:ext uri="{FF2B5EF4-FFF2-40B4-BE49-F238E27FC236}">
                  <a16:creationId xmlns:a16="http://schemas.microsoft.com/office/drawing/2014/main" id="{E7BD58DE-3B44-4CF9-93A7-8F8A38FB87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456"/>
            <a:ext cx="1084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35100" imgH="533400" progId="Equation.3">
                    <p:embed/>
                  </p:oleObj>
                </mc:Choice>
                <mc:Fallback>
                  <p:oleObj name="Equation" r:id="rId4" imgW="1435100" imgH="533400" progId="Equation.3">
                    <p:embed/>
                    <p:pic>
                      <p:nvPicPr>
                        <p:cNvPr id="38925" name="Object 16">
                          <a:extLst>
                            <a:ext uri="{FF2B5EF4-FFF2-40B4-BE49-F238E27FC236}">
                              <a16:creationId xmlns:a16="http://schemas.microsoft.com/office/drawing/2014/main" id="{E7BD58DE-3B44-4CF9-93A7-8F8A38FB87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456"/>
                          <a:ext cx="1084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9" name="Group 20">
            <a:extLst>
              <a:ext uri="{FF2B5EF4-FFF2-40B4-BE49-F238E27FC236}">
                <a16:creationId xmlns:a16="http://schemas.microsoft.com/office/drawing/2014/main" id="{67D2135A-D4AD-44FA-BBA4-03CB722E7A69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62425"/>
            <a:ext cx="2894013" cy="800100"/>
            <a:chOff x="3216" y="3072"/>
            <a:chExt cx="1823" cy="504"/>
          </a:xfrm>
        </p:grpSpPr>
        <p:sp>
          <p:nvSpPr>
            <p:cNvPr id="38922" name="Rectangle 17">
              <a:extLst>
                <a:ext uri="{FF2B5EF4-FFF2-40B4-BE49-F238E27FC236}">
                  <a16:creationId xmlns:a16="http://schemas.microsoft.com/office/drawing/2014/main" id="{86857F21-6AAA-4607-B8C6-449535E8C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072"/>
              <a:ext cx="18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="1">
                  <a:latin typeface="Times New Roman" panose="02020603050405020304" pitchFamily="18" charset="0"/>
                </a:rPr>
                <a:t>V</a:t>
              </a:r>
              <a:r>
                <a:rPr lang="en-US" altLang="en-US" sz="1800" b="1" baseline="-25000">
                  <a:latin typeface="Times" panose="02020603050405020304" pitchFamily="18" charset="0"/>
                </a:rPr>
                <a:t>DSsat</a:t>
              </a:r>
              <a:r>
                <a:rPr lang="en-US" altLang="en-US" sz="1800" b="1">
                  <a:latin typeface="Times New Roman" panose="02020603050405020304" pitchFamily="18" charset="0"/>
                </a:rPr>
                <a:t>  can be calculated by:</a:t>
              </a:r>
            </a:p>
          </p:txBody>
        </p:sp>
        <p:graphicFrame>
          <p:nvGraphicFramePr>
            <p:cNvPr id="38923" name="Object 18">
              <a:extLst>
                <a:ext uri="{FF2B5EF4-FFF2-40B4-BE49-F238E27FC236}">
                  <a16:creationId xmlns:a16="http://schemas.microsoft.com/office/drawing/2014/main" id="{7D7EAA0E-0B8E-4783-97EF-A4B0248E28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3408"/>
            <a:ext cx="90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31366" imgH="228501" progId="Equation.3">
                    <p:embed/>
                  </p:oleObj>
                </mc:Choice>
                <mc:Fallback>
                  <p:oleObj name="Equation" r:id="rId6" imgW="1231366" imgH="228501" progId="Equation.3">
                    <p:embed/>
                    <p:pic>
                      <p:nvPicPr>
                        <p:cNvPr id="38923" name="Object 18">
                          <a:extLst>
                            <a:ext uri="{FF2B5EF4-FFF2-40B4-BE49-F238E27FC236}">
                              <a16:creationId xmlns:a16="http://schemas.microsoft.com/office/drawing/2014/main" id="{7D7EAA0E-0B8E-4783-97EF-A4B0248E28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408"/>
                          <a:ext cx="90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0" name="Rectangle 22">
            <a:extLst>
              <a:ext uri="{FF2B5EF4-FFF2-40B4-BE49-F238E27FC236}">
                <a16:creationId xmlns:a16="http://schemas.microsoft.com/office/drawing/2014/main" id="{B022B746-90E8-4827-9D33-CC86029C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4572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5530BE7D-857B-44F7-8439-2A692E9C8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24600"/>
            <a:ext cx="12192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970708C1-0A4D-49B4-930B-5C3B028C3880}" type="slidenum">
              <a:rPr lang="en-US" alt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 eaLnBrk="1" hangingPunct="1">
                <a:spcBef>
                  <a:spcPct val="50000"/>
                </a:spcBef>
                <a:defRPr/>
              </a:pPr>
              <a:t>37</a:t>
            </a:fld>
            <a:endParaRPr lang="en-US" altLang="en-US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FD0CA-EA7E-40A3-AA40-621C91B4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5E63-B008-433F-A1DD-931240670885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25149-7F47-4BDA-96EF-C280FF9F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4">
            <a:extLst>
              <a:ext uri="{FF2B5EF4-FFF2-40B4-BE49-F238E27FC236}">
                <a16:creationId xmlns:a16="http://schemas.microsoft.com/office/drawing/2014/main" id="{2BDE46F0-5E8E-4F92-B80D-A44F89D71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1" i="1">
                <a:solidFill>
                  <a:srgbClr val="CC3300"/>
                </a:solidFill>
                <a:latin typeface="Times" panose="02020603050405020304" pitchFamily="18" charset="0"/>
              </a:rPr>
              <a:t>p</a:t>
            </a:r>
            <a:r>
              <a:rPr lang="en-US" altLang="en-US" sz="3600" b="1">
                <a:solidFill>
                  <a:srgbClr val="CC3300"/>
                </a:solidFill>
                <a:latin typeface="Times" panose="02020603050405020304" pitchFamily="18" charset="0"/>
              </a:rPr>
              <a:t>-Channel E-Type MOSFETs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8E93B5AC-1DCB-4056-BCD7-488FDF87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327525"/>
            <a:ext cx="7391400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The </a:t>
            </a:r>
            <a:r>
              <a:rPr lang="en-US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-channel enhancement-type MOSFET is similar to the </a:t>
            </a:r>
            <a:r>
              <a:rPr lang="en-US" altLang="en-US" sz="20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-channel, except that the voltage polarities and current directions are reversed.</a:t>
            </a:r>
          </a:p>
        </p:txBody>
      </p:sp>
      <p:pic>
        <p:nvPicPr>
          <p:cNvPr id="39940" name="Picture 17">
            <a:extLst>
              <a:ext uri="{FF2B5EF4-FFF2-40B4-BE49-F238E27FC236}">
                <a16:creationId xmlns:a16="http://schemas.microsoft.com/office/drawing/2014/main" id="{1C4FBF3D-1FAD-4E3E-B95C-2E4E67F9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276350"/>
            <a:ext cx="7561262" cy="26860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0" name="Text Box 18">
            <a:extLst>
              <a:ext uri="{FF2B5EF4-FFF2-40B4-BE49-F238E27FC236}">
                <a16:creationId xmlns:a16="http://schemas.microsoft.com/office/drawing/2014/main" id="{A97E7721-9FE7-4473-ABA9-7E8EF1FE4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24600"/>
            <a:ext cx="12192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B1BC047F-81ED-4024-821A-894F293B57EF}" type="slidenum">
              <a:rPr lang="en-US" alt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 eaLnBrk="1" hangingPunct="1">
                <a:spcBef>
                  <a:spcPct val="50000"/>
                </a:spcBef>
                <a:defRPr/>
              </a:pPr>
              <a:t>38</a:t>
            </a:fld>
            <a:endParaRPr lang="en-US" altLang="en-US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909D5-80BC-4C2B-B3BF-72320974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937D-E1CB-4EEF-9356-BC8BB4CA0BE4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B258C-6F79-4F3E-AF4A-0C17327B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2">
            <a:extLst>
              <a:ext uri="{FF2B5EF4-FFF2-40B4-BE49-F238E27FC236}">
                <a16:creationId xmlns:a16="http://schemas.microsoft.com/office/drawing/2014/main" id="{903A7BA6-72B8-4271-8E88-A8CA58D1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0"/>
            <a:ext cx="3305175" cy="32670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 Box 13">
            <a:extLst>
              <a:ext uri="{FF2B5EF4-FFF2-40B4-BE49-F238E27FC236}">
                <a16:creationId xmlns:a16="http://schemas.microsoft.com/office/drawing/2014/main" id="{C83A01EB-5793-4F1E-AF17-BAF01B59B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5450"/>
            <a:ext cx="85344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MOSFET Symbols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76129C27-7A4E-4E72-8C1B-B237911F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24600"/>
            <a:ext cx="12192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C9C1F62E-B523-4C53-B9F1-2898E73D543F}" type="slidenum">
              <a:rPr lang="en-US" alt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 eaLnBrk="1" hangingPunct="1">
                <a:spcBef>
                  <a:spcPct val="50000"/>
                </a:spcBef>
                <a:defRPr/>
              </a:pPr>
              <a:t>39</a:t>
            </a:fld>
            <a:endParaRPr lang="en-US" altLang="en-US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D6A2B-F602-4304-93CE-C7851787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90D-D405-488E-A1F3-CD16332615E7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377C6-E94D-4A18-90B6-D098C833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02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FET &amp; BJT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1343215"/>
              </p:ext>
            </p:extLst>
          </p:nvPr>
        </p:nvGraphicFramePr>
        <p:xfrm>
          <a:off x="779929" y="1191569"/>
          <a:ext cx="7584142" cy="46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59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Effect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Transistor (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Bipolar Junction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Transistor (BJT)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Unipolar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depends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on one type of carriers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Bipolar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depends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both electrons and holes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 controlled 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controlled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3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 input impedance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input impedance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Simpler in fabrication and occupies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less space in integrated form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occupies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 space in integrated form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 voltage gain</a:t>
                      </a:r>
                    </a:p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current gain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voltage gain</a:t>
                      </a:r>
                    </a:p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 current gain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Easily damaged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C176-7711-4019-80E4-CAB526CE2E8A}" type="datetime1">
              <a:rPr lang="en-US" smtClean="0"/>
              <a:t>14-Dec-22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1997-146E-4911-A331-4CB2C9B21782}" type="datetime1">
              <a:rPr lang="en-US" smtClean="0"/>
              <a:t>17-Dec-22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40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2369" y="368577"/>
            <a:ext cx="6799262" cy="130333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Difference between JFET &amp; MOSFET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556" y="2056300"/>
            <a:ext cx="2786903" cy="17815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58" y="2072591"/>
            <a:ext cx="2777658" cy="1775672"/>
          </a:xfrm>
          <a:prstGeom prst="rect">
            <a:avLst/>
          </a:prstGeom>
        </p:spPr>
      </p:pic>
      <p:pic>
        <p:nvPicPr>
          <p:cNvPr id="39942" name="Picture 6" descr="Image result for JFET physical structur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59" b="52127"/>
          <a:stretch/>
        </p:blipFill>
        <p:spPr bwMode="auto">
          <a:xfrm>
            <a:off x="828198" y="1620165"/>
            <a:ext cx="1403023" cy="235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244271" y="3837882"/>
            <a:ext cx="157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D-MOSFET</a:t>
            </a:r>
          </a:p>
          <a:p>
            <a:pPr algn="ctr"/>
            <a:r>
              <a:rPr lang="en-US" dirty="0"/>
              <a:t>Depletion 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4929" y="3837882"/>
            <a:ext cx="19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E-MOSFET</a:t>
            </a:r>
          </a:p>
          <a:p>
            <a:pPr algn="ctr"/>
            <a:r>
              <a:rPr lang="en-US" dirty="0"/>
              <a:t>Enhancement 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7772" y="397638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J-FET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650" y="4639235"/>
            <a:ext cx="8017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key difference </a:t>
            </a:r>
            <a:r>
              <a:rPr lang="en-US" sz="2000" dirty="0"/>
              <a:t>between </a:t>
            </a:r>
            <a:r>
              <a:rPr lang="en-US" sz="2000" dirty="0">
                <a:solidFill>
                  <a:srgbClr val="FF0000"/>
                </a:solidFill>
              </a:rPr>
              <a:t>JFET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MOSFET</a:t>
            </a:r>
            <a:r>
              <a:rPr lang="en-US" sz="2000" dirty="0"/>
              <a:t> is that the </a:t>
            </a:r>
            <a:r>
              <a:rPr lang="en-US" sz="2000" dirty="0">
                <a:solidFill>
                  <a:srgbClr val="FF0000"/>
                </a:solidFill>
              </a:rPr>
              <a:t>gate</a:t>
            </a:r>
            <a:r>
              <a:rPr lang="en-US" sz="2000" dirty="0"/>
              <a:t> terminal in MOSFET is </a:t>
            </a:r>
            <a:r>
              <a:rPr lang="en-US" sz="2000" dirty="0">
                <a:solidFill>
                  <a:srgbClr val="FF0000"/>
                </a:solidFill>
              </a:rPr>
              <a:t>insulated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channel</a:t>
            </a:r>
            <a:r>
              <a:rPr lang="en-US" sz="2000" dirty="0"/>
              <a:t>. Because of this insulated gate, the </a:t>
            </a:r>
            <a:r>
              <a:rPr lang="en-US" sz="2000" dirty="0">
                <a:solidFill>
                  <a:srgbClr val="FF0000"/>
                </a:solidFill>
              </a:rPr>
              <a:t>input impedance</a:t>
            </a:r>
            <a:r>
              <a:rPr lang="en-US" sz="2000" dirty="0"/>
              <a:t> of a </a:t>
            </a:r>
            <a:r>
              <a:rPr lang="en-US" sz="2000" dirty="0">
                <a:solidFill>
                  <a:srgbClr val="FF0000"/>
                </a:solidFill>
              </a:rPr>
              <a:t>MOSFET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FF0000"/>
                </a:solidFill>
              </a:rPr>
              <a:t>many</a:t>
            </a:r>
            <a:r>
              <a:rPr lang="en-US" sz="2000" dirty="0"/>
              <a:t> times </a:t>
            </a:r>
            <a:r>
              <a:rPr lang="en-US" sz="2000" dirty="0">
                <a:solidFill>
                  <a:srgbClr val="FF0000"/>
                </a:solidFill>
              </a:rPr>
              <a:t>higher</a:t>
            </a:r>
            <a:r>
              <a:rPr lang="en-US" sz="2000" dirty="0"/>
              <a:t> than that of a </a:t>
            </a:r>
            <a:r>
              <a:rPr lang="en-US" sz="2000" dirty="0">
                <a:solidFill>
                  <a:srgbClr val="FF0000"/>
                </a:solidFill>
              </a:rPr>
              <a:t>JFET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67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6">
            <a:extLst>
              <a:ext uri="{FF2B5EF4-FFF2-40B4-BE49-F238E27FC236}">
                <a16:creationId xmlns:a16="http://schemas.microsoft.com/office/drawing/2014/main" id="{F8864CEC-519C-4702-AAB4-0028BC683DB5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676400"/>
            <a:ext cx="5257800" cy="3581400"/>
            <a:chOff x="1536" y="1008"/>
            <a:chExt cx="3312" cy="2256"/>
          </a:xfrm>
        </p:grpSpPr>
        <p:sp>
          <p:nvSpPr>
            <p:cNvPr id="45063" name="Rectangle 3">
              <a:extLst>
                <a:ext uri="{FF2B5EF4-FFF2-40B4-BE49-F238E27FC236}">
                  <a16:creationId xmlns:a16="http://schemas.microsoft.com/office/drawing/2014/main" id="{59D023E9-7FDC-4DED-93F5-D07E5775A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008"/>
              <a:ext cx="3312" cy="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aphicFrame>
          <p:nvGraphicFramePr>
            <p:cNvPr id="45064" name="Object 2">
              <a:extLst>
                <a:ext uri="{FF2B5EF4-FFF2-40B4-BE49-F238E27FC236}">
                  <a16:creationId xmlns:a16="http://schemas.microsoft.com/office/drawing/2014/main" id="{1624B9EB-4A5C-4525-9784-55B97671C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104"/>
            <a:ext cx="3234" cy="2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Grafx Image Object" r:id="rId2" imgW="5133975" imgH="3419475" progId="iGrafx.Image.1">
                    <p:embed/>
                  </p:oleObj>
                </mc:Choice>
                <mc:Fallback>
                  <p:oleObj name="iGrafx Image Object" r:id="rId2" imgW="5133975" imgH="3419475" progId="iGrafx.Image.1">
                    <p:embed/>
                    <p:pic>
                      <p:nvPicPr>
                        <p:cNvPr id="45064" name="Object 2">
                          <a:extLst>
                            <a:ext uri="{FF2B5EF4-FFF2-40B4-BE49-F238E27FC236}">
                              <a16:creationId xmlns:a16="http://schemas.microsoft.com/office/drawing/2014/main" id="{1624B9EB-4A5C-4525-9784-55B97671C3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04"/>
                          <a:ext cx="3234" cy="2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2" name="Text Box 14">
            <a:extLst>
              <a:ext uri="{FF2B5EF4-FFF2-40B4-BE49-F238E27FC236}">
                <a16:creationId xmlns:a16="http://schemas.microsoft.com/office/drawing/2014/main" id="{1D111A5E-7ACD-4668-A965-204F35719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88392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VMOS Devices</a:t>
            </a:r>
          </a:p>
        </p:txBody>
      </p:sp>
      <p:sp>
        <p:nvSpPr>
          <p:cNvPr id="45060" name="Text Box 15">
            <a:extLst>
              <a:ext uri="{FF2B5EF4-FFF2-40B4-BE49-F238E27FC236}">
                <a16:creationId xmlns:a16="http://schemas.microsoft.com/office/drawing/2014/main" id="{B133F056-C9CB-4BB0-9386-3E0E8D28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3048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latin typeface="Times" panose="02020603050405020304" pitchFamily="18" charset="0"/>
              </a:rPr>
              <a:t>VMOS  (vertical MOSFET) increases the surface area of the device.</a:t>
            </a:r>
          </a:p>
        </p:txBody>
      </p:sp>
      <p:sp>
        <p:nvSpPr>
          <p:cNvPr id="37904" name="Rectangle 16">
            <a:extLst>
              <a:ext uri="{FF2B5EF4-FFF2-40B4-BE49-F238E27FC236}">
                <a16:creationId xmlns:a16="http://schemas.microsoft.com/office/drawing/2014/main" id="{87DB4FCA-E57D-4157-A3B5-7FB2C37A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43200"/>
            <a:ext cx="3124200" cy="26241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Advantages</a:t>
            </a:r>
          </a:p>
          <a:p>
            <a:pPr eaLnBrk="1" hangingPunct="1">
              <a:defRPr/>
            </a:pPr>
            <a:endParaRPr lang="en-US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lang="en-US" altLang="en-US" sz="1800" b="1">
                <a:latin typeface="Times New Roman" panose="02020603050405020304" pitchFamily="18" charset="0"/>
              </a:rPr>
              <a:t>VMOS devices handle higher currents by providing more surface area to dissipate the heat.</a:t>
            </a:r>
          </a:p>
          <a:p>
            <a:pPr eaLnBrk="1" hangingPunct="1">
              <a:buFontTx/>
              <a:buChar char="•"/>
              <a:defRPr/>
            </a:pPr>
            <a:endParaRPr lang="en-US" altLang="en-US" sz="1800" b="1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•"/>
              <a:defRPr/>
            </a:pPr>
            <a:r>
              <a:rPr lang="en-US" altLang="en-US" sz="1800" b="1">
                <a:latin typeface="Times New Roman" panose="02020603050405020304" pitchFamily="18" charset="0"/>
              </a:rPr>
              <a:t>VMOS devices also have faster switching times.</a:t>
            </a:r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80610D85-D10A-4694-8474-B7005C744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24600"/>
            <a:ext cx="12192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568AE0E1-07D5-41F4-9846-61A2961E5439}" type="slidenum">
              <a:rPr lang="en-US" alt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 eaLnBrk="1" hangingPunct="1">
                <a:spcBef>
                  <a:spcPct val="50000"/>
                </a:spcBef>
                <a:defRPr/>
              </a:pPr>
              <a:t>41</a:t>
            </a:fld>
            <a:endParaRPr lang="en-US" altLang="en-US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BD29A-4A49-421E-AB76-01CDC8BB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9624-AD52-45BA-81F6-770E06CB3F4B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B3048-464E-44A5-AF25-BFB63BC3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>
            <a:extLst>
              <a:ext uri="{FF2B5EF4-FFF2-40B4-BE49-F238E27FC236}">
                <a16:creationId xmlns:a16="http://schemas.microsoft.com/office/drawing/2014/main" id="{ADAEFA72-3385-416F-9AFA-98DAFA31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4419600" cy="1739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Advantages</a:t>
            </a:r>
          </a:p>
          <a:p>
            <a:pPr>
              <a:defRPr/>
            </a:pPr>
            <a:endParaRPr lang="en-US" altLang="en-US" sz="1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pPr>
              <a:buFontTx/>
              <a:buChar char="•"/>
              <a:defRPr/>
            </a:pPr>
            <a:r>
              <a:rPr lang="en-US" altLang="en-US" sz="1800" b="1">
                <a:latin typeface="Times" panose="02020603050405020304" pitchFamily="18" charset="0"/>
              </a:rPr>
              <a:t>Useful in logic circuit designs</a:t>
            </a:r>
          </a:p>
          <a:p>
            <a:pPr>
              <a:buFontTx/>
              <a:buChar char="•"/>
              <a:defRPr/>
            </a:pPr>
            <a:r>
              <a:rPr lang="en-US" altLang="en-US" sz="1800" b="1">
                <a:latin typeface="Times" panose="02020603050405020304" pitchFamily="18" charset="0"/>
              </a:rPr>
              <a:t>Higher input impedance</a:t>
            </a:r>
          </a:p>
          <a:p>
            <a:pPr>
              <a:buFontTx/>
              <a:buChar char="•"/>
              <a:defRPr/>
            </a:pPr>
            <a:r>
              <a:rPr lang="en-US" altLang="en-US" sz="1800" b="1">
                <a:latin typeface="Times" panose="02020603050405020304" pitchFamily="18" charset="0"/>
              </a:rPr>
              <a:t>Faster switching speeds</a:t>
            </a:r>
          </a:p>
          <a:p>
            <a:pPr>
              <a:buFontTx/>
              <a:buChar char="•"/>
              <a:defRPr/>
            </a:pPr>
            <a:r>
              <a:rPr lang="en-US" altLang="en-US" sz="1800" b="1">
                <a:latin typeface="Times" panose="02020603050405020304" pitchFamily="18" charset="0"/>
              </a:rPr>
              <a:t>Lower operating power levels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CE126164-C3C9-4806-820C-4095273CB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106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CMOS Devices</a:t>
            </a:r>
          </a:p>
        </p:txBody>
      </p:sp>
      <p:sp>
        <p:nvSpPr>
          <p:cNvPr id="46084" name="Rectangle 14">
            <a:extLst>
              <a:ext uri="{FF2B5EF4-FFF2-40B4-BE49-F238E27FC236}">
                <a16:creationId xmlns:a16="http://schemas.microsoft.com/office/drawing/2014/main" id="{4BF167C6-8B44-45EB-9BA3-F83009C01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3200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CMOS (complementary MOSFET) uses a </a:t>
            </a:r>
            <a:r>
              <a:rPr lang="en-US" altLang="en-US" sz="1800" b="1" i="1">
                <a:latin typeface="Times New Roman" panose="02020603050405020304" pitchFamily="18" charset="0"/>
              </a:rPr>
              <a:t>p</a:t>
            </a:r>
            <a:r>
              <a:rPr lang="en-US" altLang="en-US" sz="1800" b="1">
                <a:latin typeface="Times New Roman" panose="02020603050405020304" pitchFamily="18" charset="0"/>
              </a:rPr>
              <a:t>-channel and </a:t>
            </a:r>
            <a:r>
              <a:rPr lang="en-US" altLang="en-US" sz="1800" b="1" i="1">
                <a:latin typeface="Times New Roman" panose="02020603050405020304" pitchFamily="18" charset="0"/>
              </a:rPr>
              <a:t>n</a:t>
            </a:r>
            <a:r>
              <a:rPr lang="en-US" altLang="en-US" sz="1800" b="1">
                <a:latin typeface="Times New Roman" panose="02020603050405020304" pitchFamily="18" charset="0"/>
              </a:rPr>
              <a:t>-channel MOSFET; often on the same substrate as shown here.</a:t>
            </a:r>
          </a:p>
        </p:txBody>
      </p:sp>
      <p:pic>
        <p:nvPicPr>
          <p:cNvPr id="46085" name="Picture 15">
            <a:extLst>
              <a:ext uri="{FF2B5EF4-FFF2-40B4-BE49-F238E27FC236}">
                <a16:creationId xmlns:a16="http://schemas.microsoft.com/office/drawing/2014/main" id="{49437917-D6FB-44F5-A36A-C29C2D6E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4857750" cy="22955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8" name="Text Box 16">
            <a:extLst>
              <a:ext uri="{FF2B5EF4-FFF2-40B4-BE49-F238E27FC236}">
                <a16:creationId xmlns:a16="http://schemas.microsoft.com/office/drawing/2014/main" id="{1CD3A4F1-43E3-4912-B6CA-61D55B06B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324600"/>
            <a:ext cx="12192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1410738E-D7F6-48AC-B994-B156138456E8}" type="slidenum">
              <a:rPr lang="en-US" alt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 eaLnBrk="1" hangingPunct="1">
                <a:spcBef>
                  <a:spcPct val="50000"/>
                </a:spcBef>
                <a:defRPr/>
              </a:pPr>
              <a:t>42</a:t>
            </a:fld>
            <a:endParaRPr lang="en-US" altLang="en-US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701F8-1510-47A9-BCBF-9FDC7CAB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AD8D-2596-4A07-AD9C-7D5FBD9A668C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4EE35-A01A-4A98-B6AD-14FE874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63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between FET &amp; BJT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0F7F-E873-4F09-8C35-D23E83B7A799}" type="datetime1">
              <a:rPr lang="en-US" smtClean="0"/>
              <a:t>14-Dec-22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F09F9-9D18-425B-A705-7ED9D960991D}"/>
              </a:ext>
            </a:extLst>
          </p:cNvPr>
          <p:cNvSpPr txBox="1"/>
          <p:nvPr/>
        </p:nvSpPr>
        <p:spPr>
          <a:xfrm>
            <a:off x="1447800" y="1949749"/>
            <a:ext cx="6553200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Similarities: </a:t>
            </a:r>
          </a:p>
          <a:p>
            <a:pPr lvl="2">
              <a:lnSpc>
                <a:spcPct val="150000"/>
              </a:lnSpc>
            </a:pPr>
            <a:r>
              <a:rPr lang="en-US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en-US" sz="3200" b="1" dirty="0">
                <a:latin typeface="Times" panose="02020603050405020304" pitchFamily="18" charset="0"/>
              </a:rPr>
              <a:t>Amplifiers	</a:t>
            </a:r>
          </a:p>
          <a:p>
            <a:pPr lvl="2">
              <a:lnSpc>
                <a:spcPct val="150000"/>
              </a:lnSpc>
            </a:pPr>
            <a:r>
              <a:rPr lang="en-US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en-US" sz="3200" b="1" dirty="0">
                <a:latin typeface="Times" panose="02020603050405020304" pitchFamily="18" charset="0"/>
              </a:rPr>
              <a:t>Switching devices </a:t>
            </a:r>
          </a:p>
          <a:p>
            <a:pPr>
              <a:lnSpc>
                <a:spcPct val="150000"/>
              </a:lnSpc>
            </a:pPr>
            <a:r>
              <a:rPr lang="en-US" altLang="en-US" sz="3200" b="1" dirty="0">
                <a:latin typeface="Times" panose="02020603050405020304" pitchFamily="18" charset="0"/>
                <a:cs typeface="Times New Roman" panose="02020603050405020304" pitchFamily="18" charset="0"/>
              </a:rPr>
              <a:t>	• </a:t>
            </a:r>
            <a:r>
              <a:rPr lang="en-US" altLang="en-US" sz="3200" b="1" dirty="0">
                <a:latin typeface="Times" panose="02020603050405020304" pitchFamily="18" charset="0"/>
              </a:rPr>
              <a:t>Impedance matching circuits</a:t>
            </a:r>
          </a:p>
        </p:txBody>
      </p:sp>
    </p:spTree>
    <p:extLst>
      <p:ext uri="{BB962C8B-B14F-4D97-AF65-F5344CB8AC3E}">
        <p14:creationId xmlns:p14="http://schemas.microsoft.com/office/powerpoint/2010/main" val="27298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Text Box 13">
            <a:extLst>
              <a:ext uri="{FF2B5EF4-FFF2-40B4-BE49-F238E27FC236}">
                <a16:creationId xmlns:a16="http://schemas.microsoft.com/office/drawing/2014/main" id="{A3CF928D-9C70-4E3B-8566-733F40E5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rgbClr val="FFC000"/>
                </a:solidFill>
                <a:latin typeface="Times" panose="02020603050405020304" pitchFamily="18" charset="0"/>
              </a:rPr>
              <a:t>JFET Construction</a:t>
            </a: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48940DCB-9A3A-4F6A-9B2E-7AC7C8C73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79500"/>
            <a:ext cx="8534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latin typeface="Times" panose="02020603050405020304" pitchFamily="18" charset="0"/>
              </a:rPr>
              <a:t>There are two types of JFETs</a:t>
            </a:r>
          </a:p>
          <a:p>
            <a:endParaRPr lang="en-US" altLang="en-US" sz="1800" b="1">
              <a:latin typeface="Times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n</a:t>
            </a:r>
            <a:r>
              <a:rPr lang="en-US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-channel</a:t>
            </a:r>
          </a:p>
          <a:p>
            <a:pPr lvl="1">
              <a:buFontTx/>
              <a:buChar char="•"/>
            </a:pPr>
            <a:r>
              <a:rPr lang="en-US" altLang="en-US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p</a:t>
            </a:r>
            <a:r>
              <a:rPr lang="en-US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-channel</a:t>
            </a:r>
          </a:p>
          <a:p>
            <a:pPr lvl="1">
              <a:buFontTx/>
              <a:buChar char="•"/>
            </a:pPr>
            <a:endParaRPr lang="en-US" altLang="en-US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  <a:p>
            <a:r>
              <a:rPr lang="en-US" altLang="en-US" sz="1800" b="1">
                <a:latin typeface="Times" panose="02020603050405020304" pitchFamily="18" charset="0"/>
              </a:rPr>
              <a:t>The n-channel is more widely used.</a:t>
            </a:r>
          </a:p>
        </p:txBody>
      </p:sp>
      <p:grpSp>
        <p:nvGrpSpPr>
          <p:cNvPr id="3087" name="Group 15">
            <a:extLst>
              <a:ext uri="{FF2B5EF4-FFF2-40B4-BE49-F238E27FC236}">
                <a16:creationId xmlns:a16="http://schemas.microsoft.com/office/drawing/2014/main" id="{8D4D9EE0-8777-41D3-B435-689031BDDD65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066800"/>
            <a:ext cx="3962400" cy="3505200"/>
            <a:chOff x="1680" y="1056"/>
            <a:chExt cx="2496" cy="2208"/>
          </a:xfrm>
          <a:effectLst/>
        </p:grpSpPr>
        <p:sp>
          <p:nvSpPr>
            <p:cNvPr id="3088" name="Rectangle 16">
              <a:extLst>
                <a:ext uri="{FF2B5EF4-FFF2-40B4-BE49-F238E27FC236}">
                  <a16:creationId xmlns:a16="http://schemas.microsoft.com/office/drawing/2014/main" id="{069F2413-8A6F-4034-87B1-8B4D39942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056"/>
              <a:ext cx="2496" cy="2208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89" name="Object 17">
              <a:extLst>
                <a:ext uri="{FF2B5EF4-FFF2-40B4-BE49-F238E27FC236}">
                  <a16:creationId xmlns:a16="http://schemas.microsoft.com/office/drawing/2014/main" id="{D0497B6E-E5A6-4A25-AB6B-C9F12036D6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0" y="1131"/>
            <a:ext cx="2280" cy="2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Grafx Image Object" r:id="rId2" imgW="3619440" imgH="3267000" progId="iGrafx.Image.1">
                    <p:embed/>
                  </p:oleObj>
                </mc:Choice>
                <mc:Fallback>
                  <p:oleObj name="iGrafx Image Object" r:id="rId2" imgW="3619440" imgH="3267000" progId="iGrafx.Image.1">
                    <p:embed/>
                    <p:pic>
                      <p:nvPicPr>
                        <p:cNvPr id="3089" name="Object 17">
                          <a:extLst>
                            <a:ext uri="{FF2B5EF4-FFF2-40B4-BE49-F238E27FC236}">
                              <a16:creationId xmlns:a16="http://schemas.microsoft.com/office/drawing/2014/main" id="{D0497B6E-E5A6-4A25-AB6B-C9F12036D6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1131"/>
                          <a:ext cx="2280" cy="20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0" name="Rectangle 18">
            <a:extLst>
              <a:ext uri="{FF2B5EF4-FFF2-40B4-BE49-F238E27FC236}">
                <a16:creationId xmlns:a16="http://schemas.microsoft.com/office/drawing/2014/main" id="{EAAD1259-59C2-43F5-BCEA-5637B21C4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14800"/>
            <a:ext cx="75819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latin typeface="Times New Roman" panose="02020603050405020304" pitchFamily="18" charset="0"/>
              </a:rPr>
              <a:t>There are three terminals:</a:t>
            </a:r>
          </a:p>
          <a:p>
            <a:pPr eaLnBrk="1" hangingPunct="1"/>
            <a:endParaRPr lang="en-US" altLang="en-US" sz="1800" b="1" dirty="0">
              <a:latin typeface="Times New Roman" panose="02020603050405020304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altLang="en-US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Drain </a:t>
            </a:r>
            <a:r>
              <a:rPr lang="en-US" altLang="en-US" sz="1800" b="1" dirty="0">
                <a:latin typeface="Times New Roman" panose="02020603050405020304" pitchFamily="18" charset="0"/>
              </a:rPr>
              <a:t>(D) and </a:t>
            </a:r>
            <a:r>
              <a:rPr lang="en-US" altLang="en-US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Source</a:t>
            </a:r>
            <a:r>
              <a:rPr lang="en-US" altLang="en-US" sz="1800" b="1" dirty="0">
                <a:latin typeface="Times New Roman" panose="02020603050405020304" pitchFamily="18" charset="0"/>
              </a:rPr>
              <a:t> (S) are connected to the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b="1" dirty="0">
                <a:latin typeface="Times New Roman" panose="02020603050405020304" pitchFamily="18" charset="0"/>
              </a:rPr>
              <a:t>-channel through an ohmic contact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Gate</a:t>
            </a:r>
            <a:r>
              <a:rPr lang="en-US" altLang="en-US" sz="1800" b="1" dirty="0">
                <a:latin typeface="Times New Roman" panose="02020603050405020304" pitchFamily="18" charset="0"/>
              </a:rPr>
              <a:t> (G) is connected to the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b="1" dirty="0">
                <a:latin typeface="Times New Roman" panose="02020603050405020304" pitchFamily="18" charset="0"/>
              </a:rPr>
              <a:t>-type material</a:t>
            </a:r>
          </a:p>
          <a:p>
            <a:pPr lvl="1" eaLnBrk="1" hangingPunct="1"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</a:rPr>
              <a:t>JFET has two p-n junctions under no-bias conditions.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A3684-2944-443D-AA3B-212F54C6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B910-8DA5-4AC4-A8BF-C83F9F910728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308FF-F624-4C19-9E85-658AD0FE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762000"/>
            <a:ext cx="5334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C000"/>
                </a:solidFill>
                <a:latin typeface="Arial"/>
                <a:cs typeface="Arial"/>
              </a:rPr>
              <a:t>N-Channel JFET</a:t>
            </a:r>
            <a:r>
              <a:rPr sz="3600" b="1" spc="-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C000"/>
                </a:solidFill>
                <a:latin typeface="Arial"/>
                <a:cs typeface="Arial"/>
              </a:rPr>
              <a:t>Symbol</a:t>
            </a:r>
            <a:endParaRPr sz="36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73552" y="2273807"/>
            <a:ext cx="2597150" cy="3347085"/>
            <a:chOff x="3273552" y="2273807"/>
            <a:chExt cx="2597150" cy="3347085"/>
          </a:xfrm>
        </p:grpSpPr>
        <p:sp>
          <p:nvSpPr>
            <p:cNvPr id="4" name="object 4"/>
            <p:cNvSpPr/>
            <p:nvPr/>
          </p:nvSpPr>
          <p:spPr>
            <a:xfrm>
              <a:off x="3285744" y="2285999"/>
              <a:ext cx="2572512" cy="3322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9648" y="2279903"/>
              <a:ext cx="2585085" cy="3335020"/>
            </a:xfrm>
            <a:custGeom>
              <a:avLst/>
              <a:gdLst/>
              <a:ahLst/>
              <a:cxnLst/>
              <a:rect l="l" t="t" r="r" b="b"/>
              <a:pathLst>
                <a:path w="2585085" h="3335020">
                  <a:moveTo>
                    <a:pt x="0" y="3334512"/>
                  </a:moveTo>
                  <a:lnTo>
                    <a:pt x="2584704" y="3334512"/>
                  </a:lnTo>
                  <a:lnTo>
                    <a:pt x="2584704" y="0"/>
                  </a:lnTo>
                  <a:lnTo>
                    <a:pt x="0" y="0"/>
                  </a:lnTo>
                  <a:lnTo>
                    <a:pt x="0" y="3334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37DEFE-9E79-4685-937E-D99E1E05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1ED46-3D63-4B2E-A985-3C6240E118ED}" type="datetime1">
              <a:rPr lang="en-US" smtClean="0"/>
              <a:t>14-Dec-22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5255E-E636-4BF9-A01A-09F08AD0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Text Box 15">
            <a:extLst>
              <a:ext uri="{FF2B5EF4-FFF2-40B4-BE49-F238E27FC236}">
                <a16:creationId xmlns:a16="http://schemas.microsoft.com/office/drawing/2014/main" id="{A931BC2B-DE95-49F3-8CE5-06D6D82BC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883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rgbClr val="FFC000"/>
                </a:solidFill>
                <a:latin typeface="Times" panose="02020603050405020304" pitchFamily="18" charset="0"/>
              </a:rPr>
              <a:t>JFET Operation:  The Basic Idea</a:t>
            </a:r>
          </a:p>
        </p:txBody>
      </p:sp>
      <p:sp>
        <p:nvSpPr>
          <p:cNvPr id="8208" name="Text Box 16">
            <a:extLst>
              <a:ext uri="{FF2B5EF4-FFF2-40B4-BE49-F238E27FC236}">
                <a16:creationId xmlns:a16="http://schemas.microsoft.com/office/drawing/2014/main" id="{A0E0C12C-BBFE-4AAF-8BBD-26E9396AA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latin typeface="Times" panose="02020603050405020304" pitchFamily="18" charset="0"/>
              </a:rPr>
              <a:t>JFET operation can be compared to a water spigot.</a:t>
            </a:r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65BF4937-D304-4027-A3F0-3A6A6487D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3505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source</a:t>
            </a:r>
            <a:r>
              <a:rPr lang="en-US" altLang="en-US" sz="1800">
                <a:latin typeface="Times New Roman" panose="02020603050405020304" pitchFamily="18" charset="0"/>
              </a:rPr>
              <a:t> of water pressure is the accumulation of electrons at the negative pole of the drain-source voltage.</a:t>
            </a:r>
          </a:p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drain</a:t>
            </a:r>
            <a:r>
              <a:rPr lang="en-US" altLang="en-US" sz="1800">
                <a:latin typeface="Times New Roman" panose="02020603050405020304" pitchFamily="18" charset="0"/>
              </a:rPr>
              <a:t> of water is the electron deficiency (or holes) at the positive pole of the applied voltage.</a:t>
            </a:r>
          </a:p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control</a:t>
            </a:r>
            <a:r>
              <a:rPr lang="en-US" altLang="en-US" sz="1800">
                <a:latin typeface="Times New Roman" panose="02020603050405020304" pitchFamily="18" charset="0"/>
              </a:rPr>
              <a:t> of flow of water is the gate voltage that controls the width of the n-channel and, therefore, the flow of charges from source to drain.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5477E3-701E-483D-AD9A-E37C72B1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FF05-BF4A-4E23-BFE0-E297EC24123E}" type="datetime1">
              <a:rPr lang="en-US" smtClean="0"/>
              <a:t>14-Dec-22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C99524-B70B-41DC-9029-79AE87E5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7" descr="tap">
            <a:extLst>
              <a:ext uri="{FF2B5EF4-FFF2-40B4-BE49-F238E27FC236}">
                <a16:creationId xmlns:a16="http://schemas.microsoft.com/office/drawing/2014/main" id="{DEF4195C-BE0D-418F-912C-E54A40453B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130123"/>
            <a:ext cx="2524125" cy="2028825"/>
          </a:xfrm>
          <a:prstGeom prst="rect">
            <a:avLst/>
          </a:prstGeom>
          <a:noFill/>
        </p:spPr>
      </p:pic>
      <p:pic>
        <p:nvPicPr>
          <p:cNvPr id="12" name="Picture 11" descr="jfetworkbasic">
            <a:extLst>
              <a:ext uri="{FF2B5EF4-FFF2-40B4-BE49-F238E27FC236}">
                <a16:creationId xmlns:a16="http://schemas.microsoft.com/office/drawing/2014/main" id="{7038B475-7735-4AB6-B3EC-A7D30A29C0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3467012"/>
            <a:ext cx="3276600" cy="25812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15119"/>
            <a:ext cx="8915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Junction field effect transistor</a:t>
            </a:r>
            <a:r>
              <a:rPr sz="36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C000"/>
                </a:solidFill>
                <a:latin typeface="Times New Roman"/>
                <a:cs typeface="Times New Roman"/>
              </a:rPr>
              <a:t>(JFET)</a:t>
            </a:r>
            <a:endParaRPr sz="3600" dirty="0">
              <a:solidFill>
                <a:srgbClr val="FFC000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37766" y="1677923"/>
            <a:ext cx="4495165" cy="3771900"/>
            <a:chOff x="1937766" y="1677923"/>
            <a:chExt cx="4495165" cy="3771900"/>
          </a:xfrm>
        </p:grpSpPr>
        <p:sp>
          <p:nvSpPr>
            <p:cNvPr id="4" name="object 4"/>
            <p:cNvSpPr/>
            <p:nvPr/>
          </p:nvSpPr>
          <p:spPr>
            <a:xfrm>
              <a:off x="3385566" y="2230373"/>
              <a:ext cx="1447800" cy="2667000"/>
            </a:xfrm>
            <a:custGeom>
              <a:avLst/>
              <a:gdLst/>
              <a:ahLst/>
              <a:cxnLst/>
              <a:rect l="l" t="t" r="r" b="b"/>
              <a:pathLst>
                <a:path w="1447800" h="2667000">
                  <a:moveTo>
                    <a:pt x="14478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1447800" y="26670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85566" y="2230373"/>
              <a:ext cx="1447800" cy="2667000"/>
            </a:xfrm>
            <a:custGeom>
              <a:avLst/>
              <a:gdLst/>
              <a:ahLst/>
              <a:cxnLst/>
              <a:rect l="l" t="t" r="r" b="b"/>
              <a:pathLst>
                <a:path w="1447800" h="2667000">
                  <a:moveTo>
                    <a:pt x="0" y="2667000"/>
                  </a:moveTo>
                  <a:lnTo>
                    <a:pt x="1447800" y="26670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2330" y="3054455"/>
              <a:ext cx="518795" cy="984250"/>
            </a:xfrm>
            <a:custGeom>
              <a:avLst/>
              <a:gdLst/>
              <a:ahLst/>
              <a:cxnLst/>
              <a:rect l="l" t="t" r="r" b="b"/>
              <a:pathLst>
                <a:path w="518795" h="984250">
                  <a:moveTo>
                    <a:pt x="24187" y="0"/>
                  </a:moveTo>
                  <a:lnTo>
                    <a:pt x="4953" y="910"/>
                  </a:lnTo>
                  <a:lnTo>
                    <a:pt x="0" y="910"/>
                  </a:lnTo>
                  <a:lnTo>
                    <a:pt x="4953" y="2307"/>
                  </a:lnTo>
                  <a:lnTo>
                    <a:pt x="4953" y="983763"/>
                  </a:lnTo>
                  <a:lnTo>
                    <a:pt x="25330" y="983609"/>
                  </a:lnTo>
                  <a:lnTo>
                    <a:pt x="54244" y="983954"/>
                  </a:lnTo>
                  <a:lnTo>
                    <a:pt x="122682" y="977286"/>
                  </a:lnTo>
                  <a:lnTo>
                    <a:pt x="159898" y="967142"/>
                  </a:lnTo>
                  <a:lnTo>
                    <a:pt x="200866" y="953188"/>
                  </a:lnTo>
                  <a:lnTo>
                    <a:pt x="241571" y="936424"/>
                  </a:lnTo>
                  <a:lnTo>
                    <a:pt x="278003" y="917850"/>
                  </a:lnTo>
                  <a:lnTo>
                    <a:pt x="335629" y="877210"/>
                  </a:lnTo>
                  <a:lnTo>
                    <a:pt x="385825" y="825902"/>
                  </a:lnTo>
                  <a:lnTo>
                    <a:pt x="412156" y="792978"/>
                  </a:lnTo>
                  <a:lnTo>
                    <a:pt x="438546" y="755671"/>
                  </a:lnTo>
                  <a:lnTo>
                    <a:pt x="462674" y="717032"/>
                  </a:lnTo>
                  <a:lnTo>
                    <a:pt x="482219" y="680106"/>
                  </a:lnTo>
                  <a:lnTo>
                    <a:pt x="505618" y="610129"/>
                  </a:lnTo>
                  <a:lnTo>
                    <a:pt x="516255" y="544343"/>
                  </a:lnTo>
                  <a:lnTo>
                    <a:pt x="518604" y="515094"/>
                  </a:lnTo>
                  <a:lnTo>
                    <a:pt x="518572" y="488082"/>
                  </a:lnTo>
                  <a:lnTo>
                    <a:pt x="513461" y="436012"/>
                  </a:lnTo>
                  <a:lnTo>
                    <a:pt x="501983" y="380609"/>
                  </a:lnTo>
                  <a:lnTo>
                    <a:pt x="487934" y="329967"/>
                  </a:lnTo>
                  <a:lnTo>
                    <a:pt x="478964" y="296995"/>
                  </a:lnTo>
                  <a:lnTo>
                    <a:pt x="463042" y="262022"/>
                  </a:lnTo>
                  <a:lnTo>
                    <a:pt x="428244" y="201237"/>
                  </a:lnTo>
                  <a:lnTo>
                    <a:pt x="405534" y="167957"/>
                  </a:lnTo>
                  <a:lnTo>
                    <a:pt x="380111" y="138832"/>
                  </a:lnTo>
                  <a:lnTo>
                    <a:pt x="317896" y="92954"/>
                  </a:lnTo>
                  <a:lnTo>
                    <a:pt x="282973" y="73467"/>
                  </a:lnTo>
                  <a:lnTo>
                    <a:pt x="248158" y="56028"/>
                  </a:lnTo>
                  <a:lnTo>
                    <a:pt x="211966" y="40378"/>
                  </a:lnTo>
                  <a:lnTo>
                    <a:pt x="173894" y="26548"/>
                  </a:lnTo>
                  <a:lnTo>
                    <a:pt x="107061" y="6498"/>
                  </a:lnTo>
                  <a:lnTo>
                    <a:pt x="64341" y="180"/>
                  </a:lnTo>
                  <a:lnTo>
                    <a:pt x="24187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2330" y="3054455"/>
              <a:ext cx="518795" cy="984250"/>
            </a:xfrm>
            <a:custGeom>
              <a:avLst/>
              <a:gdLst/>
              <a:ahLst/>
              <a:cxnLst/>
              <a:rect l="l" t="t" r="r" b="b"/>
              <a:pathLst>
                <a:path w="518795" h="984250">
                  <a:moveTo>
                    <a:pt x="4953" y="983763"/>
                  </a:moveTo>
                  <a:lnTo>
                    <a:pt x="25330" y="983609"/>
                  </a:lnTo>
                  <a:lnTo>
                    <a:pt x="54244" y="983954"/>
                  </a:lnTo>
                  <a:lnTo>
                    <a:pt x="87945" y="982585"/>
                  </a:lnTo>
                  <a:lnTo>
                    <a:pt x="159898" y="967142"/>
                  </a:lnTo>
                  <a:lnTo>
                    <a:pt x="200866" y="953188"/>
                  </a:lnTo>
                  <a:lnTo>
                    <a:pt x="241571" y="936424"/>
                  </a:lnTo>
                  <a:lnTo>
                    <a:pt x="278003" y="917850"/>
                  </a:lnTo>
                  <a:lnTo>
                    <a:pt x="335629" y="877210"/>
                  </a:lnTo>
                  <a:lnTo>
                    <a:pt x="385825" y="825902"/>
                  </a:lnTo>
                  <a:lnTo>
                    <a:pt x="412156" y="792978"/>
                  </a:lnTo>
                  <a:lnTo>
                    <a:pt x="438546" y="755671"/>
                  </a:lnTo>
                  <a:lnTo>
                    <a:pt x="462674" y="717032"/>
                  </a:lnTo>
                  <a:lnTo>
                    <a:pt x="482219" y="680106"/>
                  </a:lnTo>
                  <a:lnTo>
                    <a:pt x="505618" y="610129"/>
                  </a:lnTo>
                  <a:lnTo>
                    <a:pt x="516255" y="544343"/>
                  </a:lnTo>
                  <a:lnTo>
                    <a:pt x="518604" y="515094"/>
                  </a:lnTo>
                  <a:lnTo>
                    <a:pt x="518572" y="488082"/>
                  </a:lnTo>
                  <a:lnTo>
                    <a:pt x="513461" y="436012"/>
                  </a:lnTo>
                  <a:lnTo>
                    <a:pt x="501983" y="380609"/>
                  </a:lnTo>
                  <a:lnTo>
                    <a:pt x="487934" y="329967"/>
                  </a:lnTo>
                  <a:lnTo>
                    <a:pt x="482955" y="311546"/>
                  </a:lnTo>
                  <a:lnTo>
                    <a:pt x="463042" y="262022"/>
                  </a:lnTo>
                  <a:lnTo>
                    <a:pt x="428244" y="201237"/>
                  </a:lnTo>
                  <a:lnTo>
                    <a:pt x="405534" y="167957"/>
                  </a:lnTo>
                  <a:lnTo>
                    <a:pt x="380111" y="138832"/>
                  </a:lnTo>
                  <a:lnTo>
                    <a:pt x="317896" y="92954"/>
                  </a:lnTo>
                  <a:lnTo>
                    <a:pt x="282973" y="73467"/>
                  </a:lnTo>
                  <a:lnTo>
                    <a:pt x="248158" y="56028"/>
                  </a:lnTo>
                  <a:lnTo>
                    <a:pt x="211966" y="40378"/>
                  </a:lnTo>
                  <a:lnTo>
                    <a:pt x="173894" y="26548"/>
                  </a:lnTo>
                  <a:lnTo>
                    <a:pt x="107061" y="6498"/>
                  </a:lnTo>
                  <a:lnTo>
                    <a:pt x="64341" y="180"/>
                  </a:lnTo>
                  <a:lnTo>
                    <a:pt x="48821" y="176"/>
                  </a:lnTo>
                  <a:lnTo>
                    <a:pt x="35433" y="148"/>
                  </a:lnTo>
                  <a:lnTo>
                    <a:pt x="24187" y="0"/>
                  </a:lnTo>
                  <a:lnTo>
                    <a:pt x="15668" y="291"/>
                  </a:lnTo>
                  <a:lnTo>
                    <a:pt x="9411" y="702"/>
                  </a:lnTo>
                  <a:lnTo>
                    <a:pt x="4953" y="910"/>
                  </a:lnTo>
                  <a:lnTo>
                    <a:pt x="0" y="910"/>
                  </a:lnTo>
                  <a:lnTo>
                    <a:pt x="4953" y="2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05617" y="3055979"/>
              <a:ext cx="518795" cy="984250"/>
            </a:xfrm>
            <a:custGeom>
              <a:avLst/>
              <a:gdLst/>
              <a:ahLst/>
              <a:cxnLst/>
              <a:rect l="l" t="t" r="r" b="b"/>
              <a:pathLst>
                <a:path w="518795" h="984250">
                  <a:moveTo>
                    <a:pt x="494416" y="0"/>
                  </a:moveTo>
                  <a:lnTo>
                    <a:pt x="454263" y="180"/>
                  </a:lnTo>
                  <a:lnTo>
                    <a:pt x="411543" y="6498"/>
                  </a:lnTo>
                  <a:lnTo>
                    <a:pt x="344709" y="26548"/>
                  </a:lnTo>
                  <a:lnTo>
                    <a:pt x="306637" y="40378"/>
                  </a:lnTo>
                  <a:lnTo>
                    <a:pt x="270446" y="56028"/>
                  </a:lnTo>
                  <a:lnTo>
                    <a:pt x="235630" y="73467"/>
                  </a:lnTo>
                  <a:lnTo>
                    <a:pt x="200707" y="92954"/>
                  </a:lnTo>
                  <a:lnTo>
                    <a:pt x="167665" y="114679"/>
                  </a:lnTo>
                  <a:lnTo>
                    <a:pt x="113069" y="167957"/>
                  </a:lnTo>
                  <a:lnTo>
                    <a:pt x="90360" y="201237"/>
                  </a:lnTo>
                  <a:lnTo>
                    <a:pt x="70985" y="234112"/>
                  </a:lnTo>
                  <a:lnTo>
                    <a:pt x="45368" y="281943"/>
                  </a:lnTo>
                  <a:lnTo>
                    <a:pt x="30670" y="329967"/>
                  </a:lnTo>
                  <a:lnTo>
                    <a:pt x="23806" y="353788"/>
                  </a:lnTo>
                  <a:lnTo>
                    <a:pt x="10078" y="408620"/>
                  </a:lnTo>
                  <a:lnTo>
                    <a:pt x="1920" y="462119"/>
                  </a:lnTo>
                  <a:lnTo>
                    <a:pt x="0" y="515094"/>
                  </a:lnTo>
                  <a:lnTo>
                    <a:pt x="2349" y="544343"/>
                  </a:lnTo>
                  <a:lnTo>
                    <a:pt x="12985" y="610129"/>
                  </a:lnTo>
                  <a:lnTo>
                    <a:pt x="36385" y="680106"/>
                  </a:lnTo>
                  <a:lnTo>
                    <a:pt x="55929" y="717032"/>
                  </a:lnTo>
                  <a:lnTo>
                    <a:pt x="80057" y="755671"/>
                  </a:lnTo>
                  <a:lnTo>
                    <a:pt x="106447" y="792978"/>
                  </a:lnTo>
                  <a:lnTo>
                    <a:pt x="132778" y="825902"/>
                  </a:lnTo>
                  <a:lnTo>
                    <a:pt x="182975" y="877210"/>
                  </a:lnTo>
                  <a:lnTo>
                    <a:pt x="240601" y="917850"/>
                  </a:lnTo>
                  <a:lnTo>
                    <a:pt x="277032" y="936424"/>
                  </a:lnTo>
                  <a:lnTo>
                    <a:pt x="317738" y="953188"/>
                  </a:lnTo>
                  <a:lnTo>
                    <a:pt x="358705" y="967142"/>
                  </a:lnTo>
                  <a:lnTo>
                    <a:pt x="395922" y="977286"/>
                  </a:lnTo>
                  <a:lnTo>
                    <a:pt x="464359" y="983954"/>
                  </a:lnTo>
                  <a:lnTo>
                    <a:pt x="493273" y="983609"/>
                  </a:lnTo>
                  <a:lnTo>
                    <a:pt x="513651" y="983763"/>
                  </a:lnTo>
                  <a:lnTo>
                    <a:pt x="513651" y="2307"/>
                  </a:lnTo>
                  <a:lnTo>
                    <a:pt x="518604" y="910"/>
                  </a:lnTo>
                  <a:lnTo>
                    <a:pt x="513651" y="910"/>
                  </a:lnTo>
                  <a:lnTo>
                    <a:pt x="494416" y="0"/>
                  </a:lnTo>
                  <a:close/>
                </a:path>
              </a:pathLst>
            </a:custGeom>
            <a:solidFill>
              <a:srgbClr val="FF4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05617" y="3055979"/>
              <a:ext cx="518795" cy="984250"/>
            </a:xfrm>
            <a:custGeom>
              <a:avLst/>
              <a:gdLst/>
              <a:ahLst/>
              <a:cxnLst/>
              <a:rect l="l" t="t" r="r" b="b"/>
              <a:pathLst>
                <a:path w="518795" h="984250">
                  <a:moveTo>
                    <a:pt x="513651" y="983763"/>
                  </a:moveTo>
                  <a:lnTo>
                    <a:pt x="493273" y="983609"/>
                  </a:lnTo>
                  <a:lnTo>
                    <a:pt x="464359" y="983954"/>
                  </a:lnTo>
                  <a:lnTo>
                    <a:pt x="430658" y="982585"/>
                  </a:lnTo>
                  <a:lnTo>
                    <a:pt x="358705" y="967142"/>
                  </a:lnTo>
                  <a:lnTo>
                    <a:pt x="317738" y="953188"/>
                  </a:lnTo>
                  <a:lnTo>
                    <a:pt x="277032" y="936424"/>
                  </a:lnTo>
                  <a:lnTo>
                    <a:pt x="240601" y="917850"/>
                  </a:lnTo>
                  <a:lnTo>
                    <a:pt x="182975" y="877210"/>
                  </a:lnTo>
                  <a:lnTo>
                    <a:pt x="132778" y="825902"/>
                  </a:lnTo>
                  <a:lnTo>
                    <a:pt x="106447" y="792978"/>
                  </a:lnTo>
                  <a:lnTo>
                    <a:pt x="80057" y="755671"/>
                  </a:lnTo>
                  <a:lnTo>
                    <a:pt x="55929" y="717032"/>
                  </a:lnTo>
                  <a:lnTo>
                    <a:pt x="36385" y="680106"/>
                  </a:lnTo>
                  <a:lnTo>
                    <a:pt x="12985" y="610129"/>
                  </a:lnTo>
                  <a:lnTo>
                    <a:pt x="2349" y="544343"/>
                  </a:lnTo>
                  <a:lnTo>
                    <a:pt x="0" y="515094"/>
                  </a:lnTo>
                  <a:lnTo>
                    <a:pt x="31" y="488082"/>
                  </a:lnTo>
                  <a:lnTo>
                    <a:pt x="5143" y="436012"/>
                  </a:lnTo>
                  <a:lnTo>
                    <a:pt x="16621" y="380609"/>
                  </a:lnTo>
                  <a:lnTo>
                    <a:pt x="30670" y="329967"/>
                  </a:lnTo>
                  <a:lnTo>
                    <a:pt x="35649" y="311546"/>
                  </a:lnTo>
                  <a:lnTo>
                    <a:pt x="55562" y="262022"/>
                  </a:lnTo>
                  <a:lnTo>
                    <a:pt x="90360" y="201237"/>
                  </a:lnTo>
                  <a:lnTo>
                    <a:pt x="113069" y="167957"/>
                  </a:lnTo>
                  <a:lnTo>
                    <a:pt x="138493" y="138832"/>
                  </a:lnTo>
                  <a:lnTo>
                    <a:pt x="200707" y="92954"/>
                  </a:lnTo>
                  <a:lnTo>
                    <a:pt x="235630" y="73467"/>
                  </a:lnTo>
                  <a:lnTo>
                    <a:pt x="270446" y="56028"/>
                  </a:lnTo>
                  <a:lnTo>
                    <a:pt x="306637" y="40378"/>
                  </a:lnTo>
                  <a:lnTo>
                    <a:pt x="344709" y="26548"/>
                  </a:lnTo>
                  <a:lnTo>
                    <a:pt x="411543" y="6498"/>
                  </a:lnTo>
                  <a:lnTo>
                    <a:pt x="454263" y="180"/>
                  </a:lnTo>
                  <a:lnTo>
                    <a:pt x="469782" y="176"/>
                  </a:lnTo>
                  <a:lnTo>
                    <a:pt x="483171" y="148"/>
                  </a:lnTo>
                  <a:lnTo>
                    <a:pt x="494416" y="0"/>
                  </a:lnTo>
                  <a:lnTo>
                    <a:pt x="502935" y="291"/>
                  </a:lnTo>
                  <a:lnTo>
                    <a:pt x="509192" y="702"/>
                  </a:lnTo>
                  <a:lnTo>
                    <a:pt x="513651" y="910"/>
                  </a:lnTo>
                  <a:lnTo>
                    <a:pt x="518604" y="910"/>
                  </a:lnTo>
                  <a:lnTo>
                    <a:pt x="513651" y="230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5448" y="2077211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65448" y="2077211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152400"/>
                  </a:move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65448" y="4896611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304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04800" y="1524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5448" y="4896611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0" y="152400"/>
                  </a:move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32404" y="337261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399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399" y="3048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2404" y="3372611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304800"/>
                  </a:moveTo>
                  <a:lnTo>
                    <a:pt x="152399" y="304800"/>
                  </a:lnTo>
                  <a:lnTo>
                    <a:pt x="152399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3486" y="3795522"/>
              <a:ext cx="391795" cy="0"/>
            </a:xfrm>
            <a:custGeom>
              <a:avLst/>
              <a:gdLst/>
              <a:ahLst/>
              <a:cxnLst/>
              <a:rect l="l" t="t" r="r" b="b"/>
              <a:pathLst>
                <a:path w="391795">
                  <a:moveTo>
                    <a:pt x="0" y="0"/>
                  </a:moveTo>
                  <a:lnTo>
                    <a:pt x="39166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7766" y="3525773"/>
              <a:ext cx="4038600" cy="1920239"/>
            </a:xfrm>
            <a:custGeom>
              <a:avLst/>
              <a:gdLst/>
              <a:ahLst/>
              <a:cxnLst/>
              <a:rect l="l" t="t" r="r" b="b"/>
              <a:pathLst>
                <a:path w="4038600" h="1920239">
                  <a:moveTo>
                    <a:pt x="4038600" y="269748"/>
                  </a:moveTo>
                  <a:lnTo>
                    <a:pt x="4038600" y="1920239"/>
                  </a:lnTo>
                </a:path>
                <a:path w="4038600" h="1920239">
                  <a:moveTo>
                    <a:pt x="0" y="1319783"/>
                  </a:moveTo>
                  <a:lnTo>
                    <a:pt x="614171" y="1319783"/>
                  </a:lnTo>
                </a:path>
                <a:path w="4038600" h="1920239">
                  <a:moveTo>
                    <a:pt x="304800" y="1905000"/>
                  </a:moveTo>
                  <a:lnTo>
                    <a:pt x="304800" y="1319783"/>
                  </a:lnTo>
                </a:path>
                <a:path w="4038600" h="1920239">
                  <a:moveTo>
                    <a:pt x="304800" y="1905000"/>
                  </a:moveTo>
                  <a:lnTo>
                    <a:pt x="4038600" y="1905000"/>
                  </a:lnTo>
                </a:path>
                <a:path w="4038600" h="1920239">
                  <a:moveTo>
                    <a:pt x="2209799" y="1447800"/>
                  </a:moveTo>
                  <a:lnTo>
                    <a:pt x="2209799" y="1905000"/>
                  </a:lnTo>
                </a:path>
                <a:path w="4038600" h="1920239">
                  <a:moveTo>
                    <a:pt x="121919" y="836676"/>
                  </a:moveTo>
                  <a:lnTo>
                    <a:pt x="513588" y="836676"/>
                  </a:lnTo>
                </a:path>
                <a:path w="4038600" h="1920239">
                  <a:moveTo>
                    <a:pt x="320039" y="845819"/>
                  </a:moveTo>
                  <a:lnTo>
                    <a:pt x="320039" y="0"/>
                  </a:lnTo>
                </a:path>
                <a:path w="4038600" h="1920239">
                  <a:moveTo>
                    <a:pt x="1310639" y="0"/>
                  </a:moveTo>
                  <a:lnTo>
                    <a:pt x="32003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71566" y="3293363"/>
              <a:ext cx="614680" cy="38100"/>
            </a:xfrm>
            <a:custGeom>
              <a:avLst/>
              <a:gdLst/>
              <a:ahLst/>
              <a:cxnLst/>
              <a:rect l="l" t="t" r="r" b="b"/>
              <a:pathLst>
                <a:path w="614679" h="38100">
                  <a:moveTo>
                    <a:pt x="61417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14172" y="38100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7566" y="1692401"/>
              <a:ext cx="1845945" cy="1628139"/>
            </a:xfrm>
            <a:custGeom>
              <a:avLst/>
              <a:gdLst/>
              <a:ahLst/>
              <a:cxnLst/>
              <a:rect l="l" t="t" r="r" b="b"/>
              <a:pathLst>
                <a:path w="1845945" h="1628139">
                  <a:moveTo>
                    <a:pt x="1844039" y="0"/>
                  </a:moveTo>
                  <a:lnTo>
                    <a:pt x="1844039" y="1627632"/>
                  </a:lnTo>
                </a:path>
                <a:path w="1845945" h="1628139">
                  <a:moveTo>
                    <a:pt x="0" y="4572"/>
                  </a:moveTo>
                  <a:lnTo>
                    <a:pt x="1845564" y="4572"/>
                  </a:lnTo>
                </a:path>
                <a:path w="1845945" h="1628139">
                  <a:moveTo>
                    <a:pt x="0" y="385572"/>
                  </a:moveTo>
                  <a:lnTo>
                    <a:pt x="0" y="457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28004" y="283921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106680"/>
                  </a:moveTo>
                  <a:lnTo>
                    <a:pt x="193548" y="106680"/>
                  </a:lnTo>
                  <a:lnTo>
                    <a:pt x="193548" y="0"/>
                  </a:lnTo>
                  <a:lnTo>
                    <a:pt x="117348" y="0"/>
                  </a:lnTo>
                  <a:lnTo>
                    <a:pt x="117348" y="106680"/>
                  </a:lnTo>
                  <a:lnTo>
                    <a:pt x="0" y="106680"/>
                  </a:lnTo>
                  <a:lnTo>
                    <a:pt x="0" y="182880"/>
                  </a:lnTo>
                  <a:lnTo>
                    <a:pt x="117348" y="182880"/>
                  </a:lnTo>
                  <a:lnTo>
                    <a:pt x="117348" y="304800"/>
                  </a:lnTo>
                  <a:lnTo>
                    <a:pt x="193548" y="304800"/>
                  </a:lnTo>
                  <a:lnTo>
                    <a:pt x="193548" y="182880"/>
                  </a:lnTo>
                  <a:lnTo>
                    <a:pt x="304800" y="182880"/>
                  </a:lnTo>
                  <a:lnTo>
                    <a:pt x="304800" y="1066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28004" y="3982211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048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94204" y="497281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106680"/>
                  </a:moveTo>
                  <a:lnTo>
                    <a:pt x="193548" y="106680"/>
                  </a:lnTo>
                  <a:lnTo>
                    <a:pt x="193548" y="0"/>
                  </a:lnTo>
                  <a:lnTo>
                    <a:pt x="117348" y="0"/>
                  </a:lnTo>
                  <a:lnTo>
                    <a:pt x="117348" y="106680"/>
                  </a:lnTo>
                  <a:lnTo>
                    <a:pt x="0" y="106680"/>
                  </a:lnTo>
                  <a:lnTo>
                    <a:pt x="0" y="182880"/>
                  </a:lnTo>
                  <a:lnTo>
                    <a:pt x="117348" y="182880"/>
                  </a:lnTo>
                  <a:lnTo>
                    <a:pt x="117348" y="304800"/>
                  </a:lnTo>
                  <a:lnTo>
                    <a:pt x="193548" y="304800"/>
                  </a:lnTo>
                  <a:lnTo>
                    <a:pt x="193548" y="182880"/>
                  </a:lnTo>
                  <a:lnTo>
                    <a:pt x="304800" y="182880"/>
                  </a:lnTo>
                  <a:lnTo>
                    <a:pt x="304800" y="1066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94204" y="4134611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304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04800" y="762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671565" y="3627120"/>
            <a:ext cx="614680" cy="38100"/>
          </a:xfrm>
          <a:custGeom>
            <a:avLst/>
            <a:gdLst/>
            <a:ahLst/>
            <a:cxnLst/>
            <a:rect l="l" t="t" r="r" b="b"/>
            <a:pathLst>
              <a:path w="614679" h="38100">
                <a:moveTo>
                  <a:pt x="614172" y="0"/>
                </a:moveTo>
                <a:lnTo>
                  <a:pt x="0" y="0"/>
                </a:lnTo>
                <a:lnTo>
                  <a:pt x="0" y="38099"/>
                </a:lnTo>
                <a:lnTo>
                  <a:pt x="614172" y="38099"/>
                </a:lnTo>
                <a:lnTo>
                  <a:pt x="614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3485" y="3478529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5">
                <a:moveTo>
                  <a:pt x="0" y="0"/>
                </a:moveTo>
                <a:lnTo>
                  <a:pt x="39166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7766" y="4511802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>
                <a:moveTo>
                  <a:pt x="0" y="0"/>
                </a:moveTo>
                <a:lnTo>
                  <a:pt x="61417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9685" y="4679441"/>
            <a:ext cx="391795" cy="0"/>
          </a:xfrm>
          <a:custGeom>
            <a:avLst/>
            <a:gdLst/>
            <a:ahLst/>
            <a:cxnLst/>
            <a:rect l="l" t="t" r="r" b="b"/>
            <a:pathLst>
              <a:path w="391794">
                <a:moveTo>
                  <a:pt x="0" y="0"/>
                </a:moveTo>
                <a:lnTo>
                  <a:pt x="391668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30978" y="3240735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39997" y="3240735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20798" y="3012439"/>
            <a:ext cx="75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Gate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95673" y="1716786"/>
            <a:ext cx="1289685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Drain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b="1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9039" y="4918075"/>
            <a:ext cx="8164195" cy="154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1075"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Source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2400" b="1" spc="-35" dirty="0">
                <a:solidFill>
                  <a:srgbClr val="3333CC"/>
                </a:solidFill>
                <a:latin typeface="Times New Roman"/>
                <a:cs typeface="Times New Roman"/>
              </a:rPr>
              <a:t>Voltage </a:t>
            </a:r>
            <a:r>
              <a:rPr sz="2400" b="1" spc="-5" dirty="0">
                <a:latin typeface="Times New Roman"/>
                <a:cs typeface="Times New Roman"/>
              </a:rPr>
              <a:t>controlled 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gate voltage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drain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current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87033" y="3403803"/>
            <a:ext cx="676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spc="7" baseline="13888" dirty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185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DD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6644" y="4391914"/>
            <a:ext cx="701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b="1" spc="7" baseline="13888" dirty="0">
                <a:solidFill>
                  <a:srgbClr val="3333CC"/>
                </a:solidFill>
                <a:latin typeface="Times New Roman"/>
                <a:cs typeface="Times New Roman"/>
              </a:rPr>
              <a:t>V</a:t>
            </a:r>
            <a:r>
              <a:rPr sz="1850" b="1" spc="5" dirty="0">
                <a:solidFill>
                  <a:srgbClr val="3333CC"/>
                </a:solidFill>
                <a:latin typeface="Times New Roman"/>
                <a:cs typeface="Times New Roman"/>
              </a:rPr>
              <a:t>GG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055920A1-AE58-4368-95D0-A9B378657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16" y="1090136"/>
            <a:ext cx="306975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N-Channel JFET Circuit Layout: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BD030824-EB9B-4084-9346-F2A2EB61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1573-310A-4C66-B866-CF796040C79E}" type="datetime1">
              <a:rPr lang="en-US" smtClean="0"/>
              <a:t>14-Dec-22</a:t>
            </a:fld>
            <a:endParaRPr lang="en-US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5D21DFD-D302-4B24-8FC1-E67CB766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90254</TotalTime>
  <Words>2099</Words>
  <Application>Microsoft Office PowerPoint</Application>
  <PresentationFormat>On-screen Show (4:3)</PresentationFormat>
  <Paragraphs>336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Cambria Math</vt:lpstr>
      <vt:lpstr>Symbol</vt:lpstr>
      <vt:lpstr>Times</vt:lpstr>
      <vt:lpstr>Times New Roman</vt:lpstr>
      <vt:lpstr>Times-Bold</vt:lpstr>
      <vt:lpstr>Times-BoldItalic</vt:lpstr>
      <vt:lpstr>Wingdings</vt:lpstr>
      <vt:lpstr>Office Theme</vt:lpstr>
      <vt:lpstr>iGrafx Image Object</vt:lpstr>
      <vt:lpstr>Equation</vt:lpstr>
      <vt:lpstr>PowerPoint Presentation</vt:lpstr>
      <vt:lpstr>Introduction</vt:lpstr>
      <vt:lpstr>Introduction</vt:lpstr>
      <vt:lpstr>Differences between FET &amp; BJT</vt:lpstr>
      <vt:lpstr>Similarities between FET &amp; BJT</vt:lpstr>
      <vt:lpstr>PowerPoint Presentation</vt:lpstr>
      <vt:lpstr>N-Channel JFET Symbol</vt:lpstr>
      <vt:lpstr>PowerPoint Presentation</vt:lpstr>
      <vt:lpstr>Junction field effect transistor (JFET)</vt:lpstr>
      <vt:lpstr>JFET Operating Characteristics</vt:lpstr>
      <vt:lpstr>PowerPoint Presentation</vt:lpstr>
      <vt:lpstr>PowerPoint Presentation</vt:lpstr>
      <vt:lpstr>At Pinch-Off, The Channel Is  Not Really Pinched Off!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JFET Transfer Characteristics</vt:lpstr>
      <vt:lpstr>PowerPoint Presentation</vt:lpstr>
      <vt:lpstr>Equations in active region </vt:lpstr>
      <vt:lpstr>PowerPoint Presentation</vt:lpstr>
      <vt:lpstr>PowerPoint Presentation</vt:lpstr>
      <vt:lpstr>Integrated Circuit Operational View of  An N-Channel JFET</vt:lpstr>
      <vt:lpstr>PowerPoint Presentation</vt:lpstr>
      <vt:lpstr>Introduction</vt:lpstr>
      <vt:lpstr>PowerPoint Presentation</vt:lpstr>
      <vt:lpstr>Basic Operation and Characteristics</vt:lpstr>
      <vt:lpstr>Basic MOSFET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JFET &amp; MOSFET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EEE-315  Communication Engineering-I  Course Teacher Md.Sohel Rana  Lecturer,Dept. of EEE  Email:sohel.eee@diu.edu.bd  Phone:01736723130</dc:title>
  <dc:creator>hp</dc:creator>
  <cp:lastModifiedBy>Monir Morshed</cp:lastModifiedBy>
  <cp:revision>393</cp:revision>
  <cp:lastPrinted>2022-03-14T05:39:49Z</cp:lastPrinted>
  <dcterms:created xsi:type="dcterms:W3CDTF">2006-08-16T00:00:00Z</dcterms:created>
  <dcterms:modified xsi:type="dcterms:W3CDTF">2022-12-17T09:25:59Z</dcterms:modified>
</cp:coreProperties>
</file>