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300" r:id="rId4"/>
    <p:sldId id="301" r:id="rId5"/>
    <p:sldId id="302" r:id="rId6"/>
    <p:sldId id="311" r:id="rId7"/>
    <p:sldId id="338" r:id="rId8"/>
    <p:sldId id="339" r:id="rId9"/>
    <p:sldId id="340" r:id="rId10"/>
    <p:sldId id="341" r:id="rId11"/>
    <p:sldId id="342" r:id="rId12"/>
    <p:sldId id="343" r:id="rId13"/>
    <p:sldId id="344" r:id="rId14"/>
    <p:sldId id="345" r:id="rId15"/>
    <p:sldId id="304" r:id="rId16"/>
    <p:sldId id="346" r:id="rId17"/>
    <p:sldId id="347" r:id="rId18"/>
    <p:sldId id="348" r:id="rId19"/>
    <p:sldId id="349" r:id="rId20"/>
    <p:sldId id="350"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D0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626"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07-Aug-23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07-Aug-23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07-Aug-23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07-Aug-23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07-Aug-23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07-Aug-23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07-Aug-23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7.xml"/><Relationship Id="rId5" Type="http://schemas.microsoft.com/office/2007/relationships/hdphoto" Target="../media/hdphoto11.wdp"/><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4.png"/><Relationship Id="rId1" Type="http://schemas.openxmlformats.org/officeDocument/2006/relationships/slideLayout" Target="../slideLayouts/slideLayout7.xml"/><Relationship Id="rId5" Type="http://schemas.microsoft.com/office/2007/relationships/hdphoto" Target="../media/hdphoto13.wdp"/><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7.xml"/><Relationship Id="rId4" Type="http://schemas.microsoft.com/office/2007/relationships/hdphoto" Target="../media/hdphoto15.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6400800"/>
          </a:xfrm>
        </p:spPr>
        <p:txBody>
          <a:bodyPr>
            <a:normAutofit/>
          </a:bodyPr>
          <a:lstStyle/>
          <a:p>
            <a:r>
              <a:rPr lang="en-US" sz="2700" b="1" dirty="0"/>
              <a:t>Course code: ICT 1201</a:t>
            </a:r>
            <a:br>
              <a:rPr lang="en-US" sz="2700" b="1" dirty="0"/>
            </a:br>
            <a:r>
              <a:rPr lang="en-US" sz="2700" b="1" dirty="0"/>
              <a:t>Course Title: Electronic Devices and Circuit Theory</a:t>
            </a:r>
            <a:br>
              <a:rPr lang="en-US" sz="2700" b="1" dirty="0"/>
            </a:br>
            <a:r>
              <a:rPr lang="en-US" sz="2700" b="1" dirty="0"/>
              <a:t>Semester: II </a:t>
            </a:r>
            <a:r>
              <a:rPr lang="en-US" sz="2700" b="1"/>
              <a:t>(July-December’2023)</a:t>
            </a:r>
            <a:br>
              <a:rPr lang="en-US" dirty="0"/>
            </a:br>
            <a:br>
              <a:rPr lang="en-US" dirty="0"/>
            </a:br>
            <a:r>
              <a:rPr lang="en-US" sz="3600" b="1" dirty="0">
                <a:solidFill>
                  <a:srgbClr val="00B050"/>
                </a:solidFill>
              </a:rPr>
              <a:t>Course Teacher</a:t>
            </a:r>
            <a:br>
              <a:rPr lang="en-US" sz="3600" b="1" dirty="0">
                <a:solidFill>
                  <a:srgbClr val="00B050"/>
                </a:solidFill>
              </a:rPr>
            </a:br>
            <a:r>
              <a:rPr lang="en-US" sz="3600" dirty="0">
                <a:solidFill>
                  <a:srgbClr val="00B050"/>
                </a:solidFill>
              </a:rPr>
              <a:t>Dr. </a:t>
            </a:r>
            <a:r>
              <a:rPr lang="en-US" sz="3600" dirty="0" err="1">
                <a:solidFill>
                  <a:srgbClr val="00B050"/>
                </a:solidFill>
              </a:rPr>
              <a:t>Monir</a:t>
            </a:r>
            <a:r>
              <a:rPr lang="en-US" sz="3600" dirty="0">
                <a:solidFill>
                  <a:srgbClr val="00B050"/>
                </a:solidFill>
              </a:rPr>
              <a:t> </a:t>
            </a:r>
            <a:r>
              <a:rPr lang="en-US" sz="3600" dirty="0" err="1">
                <a:solidFill>
                  <a:srgbClr val="00B050"/>
                </a:solidFill>
              </a:rPr>
              <a:t>Morshed</a:t>
            </a:r>
            <a:br>
              <a:rPr lang="en-US" sz="3600" dirty="0">
                <a:solidFill>
                  <a:srgbClr val="00B050"/>
                </a:solidFill>
              </a:rPr>
            </a:br>
            <a:r>
              <a:rPr lang="en-US" sz="3600" dirty="0">
                <a:solidFill>
                  <a:srgbClr val="00B050"/>
                </a:solidFill>
              </a:rPr>
              <a:t>Professor, Dept. of ICT </a:t>
            </a:r>
            <a:br>
              <a:rPr lang="en-US" sz="3600" dirty="0">
                <a:solidFill>
                  <a:srgbClr val="00B050"/>
                </a:solidFill>
              </a:rPr>
            </a:br>
            <a:r>
              <a:rPr lang="en-US" sz="3600" dirty="0" err="1">
                <a:solidFill>
                  <a:srgbClr val="00B050"/>
                </a:solidFill>
              </a:rPr>
              <a:t>Email:monirmorshed.ict@mbstu.ac.bd</a:t>
            </a:r>
            <a:r>
              <a:rPr lang="en-US" sz="3600" dirty="0">
                <a:solidFill>
                  <a:srgbClr val="00B050"/>
                </a:solidFill>
              </a:rPr>
              <a:t> </a:t>
            </a:r>
          </a:p>
        </p:txBody>
      </p:sp>
    </p:spTree>
    <p:extLst>
      <p:ext uri="{BB962C8B-B14F-4D97-AF65-F5344CB8AC3E}">
        <p14:creationId xmlns:p14="http://schemas.microsoft.com/office/powerpoint/2010/main" val="240418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83502"/>
            <a:ext cx="6781800" cy="646331"/>
          </a:xfrm>
          <a:prstGeom prst="rect">
            <a:avLst/>
          </a:prstGeom>
        </p:spPr>
        <p:txBody>
          <a:bodyPr wrap="square">
            <a:spAutoFit/>
          </a:bodyPr>
          <a:lstStyle/>
          <a:p>
            <a:pPr algn="ctr"/>
            <a:r>
              <a:rPr lang="en-US" sz="3600" b="1" dirty="0">
                <a:solidFill>
                  <a:srgbClr val="FFC000"/>
                </a:solidFill>
              </a:rPr>
              <a:t>Band Gap or Energy Gap</a:t>
            </a:r>
            <a:endParaRPr lang="en-US" sz="3600" dirty="0">
              <a:solidFill>
                <a:srgbClr val="FFC000"/>
              </a:solidFill>
            </a:endParaRPr>
          </a:p>
        </p:txBody>
      </p:sp>
      <p:sp>
        <p:nvSpPr>
          <p:cNvPr id="5" name="TextBox 4">
            <a:extLst>
              <a:ext uri="{FF2B5EF4-FFF2-40B4-BE49-F238E27FC236}">
                <a16:creationId xmlns:a16="http://schemas.microsoft.com/office/drawing/2014/main" id="{920D6D35-8BBF-4892-9EBB-C348912241FE}"/>
              </a:ext>
            </a:extLst>
          </p:cNvPr>
          <p:cNvSpPr txBox="1"/>
          <p:nvPr/>
        </p:nvSpPr>
        <p:spPr>
          <a:xfrm>
            <a:off x="914400" y="899617"/>
            <a:ext cx="7315200" cy="1200329"/>
          </a:xfrm>
          <a:prstGeom prst="rect">
            <a:avLst/>
          </a:prstGeom>
          <a:noFill/>
          <a:ln>
            <a:solidFill>
              <a:srgbClr val="00B050"/>
            </a:solidFill>
          </a:ln>
        </p:spPr>
        <p:txBody>
          <a:bodyPr wrap="square">
            <a:spAutoFit/>
          </a:bodyPr>
          <a:lstStyle/>
          <a:p>
            <a:pPr algn="just"/>
            <a:r>
              <a:rPr lang="en-US" dirty="0"/>
              <a:t>When an electron acquires enough additional energy, it can leave the valence shell, become a free electron, and exist in what is known as the conduction band. The difference in energy between the valence band and the conduction band is called an </a:t>
            </a:r>
            <a:r>
              <a:rPr lang="en-US" b="1" dirty="0"/>
              <a:t>energy gap </a:t>
            </a:r>
            <a:r>
              <a:rPr lang="en-US" dirty="0"/>
              <a:t>or </a:t>
            </a:r>
            <a:r>
              <a:rPr lang="en-US" b="1" dirty="0"/>
              <a:t>band gap</a:t>
            </a:r>
            <a:r>
              <a:rPr lang="en-US" dirty="0"/>
              <a:t>. </a:t>
            </a:r>
          </a:p>
        </p:txBody>
      </p:sp>
      <p:pic>
        <p:nvPicPr>
          <p:cNvPr id="4" name="Picture 3">
            <a:extLst>
              <a:ext uri="{FF2B5EF4-FFF2-40B4-BE49-F238E27FC236}">
                <a16:creationId xmlns:a16="http://schemas.microsoft.com/office/drawing/2014/main" id="{865FEC66-4C38-4132-B8D6-48570145B67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905000" y="2286000"/>
            <a:ext cx="5191125" cy="3818396"/>
          </a:xfrm>
          <a:prstGeom prst="rect">
            <a:avLst/>
          </a:prstGeom>
        </p:spPr>
      </p:pic>
      <p:sp>
        <p:nvSpPr>
          <p:cNvPr id="8" name="TextBox 7">
            <a:extLst>
              <a:ext uri="{FF2B5EF4-FFF2-40B4-BE49-F238E27FC236}">
                <a16:creationId xmlns:a16="http://schemas.microsoft.com/office/drawing/2014/main" id="{FDD2EEFB-26D5-48FE-897B-30B949BE4B0F}"/>
              </a:ext>
            </a:extLst>
          </p:cNvPr>
          <p:cNvSpPr txBox="1"/>
          <p:nvPr/>
        </p:nvSpPr>
        <p:spPr>
          <a:xfrm>
            <a:off x="1447800" y="6069507"/>
            <a:ext cx="6934200" cy="584775"/>
          </a:xfrm>
          <a:prstGeom prst="rect">
            <a:avLst/>
          </a:prstGeom>
          <a:noFill/>
        </p:spPr>
        <p:txBody>
          <a:bodyPr wrap="square">
            <a:spAutoFit/>
          </a:bodyPr>
          <a:lstStyle/>
          <a:p>
            <a:r>
              <a:rPr lang="en-US" sz="1600" dirty="0"/>
              <a:t>Energy levels: (a) discrete levels in isolated atomic structures; (b) conduction and valence bands of an insulator, a semiconductor, and a conductor. </a:t>
            </a:r>
          </a:p>
        </p:txBody>
      </p:sp>
    </p:spTree>
    <p:extLst>
      <p:ext uri="{BB962C8B-B14F-4D97-AF65-F5344CB8AC3E}">
        <p14:creationId xmlns:p14="http://schemas.microsoft.com/office/powerpoint/2010/main" val="4292740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83502"/>
            <a:ext cx="6934200" cy="1077218"/>
          </a:xfrm>
          <a:prstGeom prst="rect">
            <a:avLst/>
          </a:prstGeom>
        </p:spPr>
        <p:txBody>
          <a:bodyPr wrap="square">
            <a:spAutoFit/>
          </a:bodyPr>
          <a:lstStyle/>
          <a:p>
            <a:pPr algn="ctr"/>
            <a:r>
              <a:rPr lang="en-US" sz="3200" b="1" dirty="0">
                <a:solidFill>
                  <a:srgbClr val="FFC000"/>
                </a:solidFill>
              </a:rPr>
              <a:t>Comparison of a Semiconductor Atom to a Conductor Atom</a:t>
            </a:r>
            <a:endParaRPr lang="en-US" sz="3200" dirty="0">
              <a:solidFill>
                <a:srgbClr val="FFC000"/>
              </a:solidFill>
            </a:endParaRPr>
          </a:p>
        </p:txBody>
      </p:sp>
      <p:sp>
        <p:nvSpPr>
          <p:cNvPr id="5" name="TextBox 4">
            <a:extLst>
              <a:ext uri="{FF2B5EF4-FFF2-40B4-BE49-F238E27FC236}">
                <a16:creationId xmlns:a16="http://schemas.microsoft.com/office/drawing/2014/main" id="{920D6D35-8BBF-4892-9EBB-C348912241FE}"/>
              </a:ext>
            </a:extLst>
          </p:cNvPr>
          <p:cNvSpPr txBox="1"/>
          <p:nvPr/>
        </p:nvSpPr>
        <p:spPr>
          <a:xfrm>
            <a:off x="914400" y="1388610"/>
            <a:ext cx="7315200" cy="923330"/>
          </a:xfrm>
          <a:prstGeom prst="rect">
            <a:avLst/>
          </a:prstGeom>
          <a:noFill/>
          <a:ln>
            <a:solidFill>
              <a:srgbClr val="00B050"/>
            </a:solidFill>
          </a:ln>
        </p:spPr>
        <p:txBody>
          <a:bodyPr wrap="square">
            <a:spAutoFit/>
          </a:bodyPr>
          <a:lstStyle/>
          <a:p>
            <a:pPr algn="just"/>
            <a:r>
              <a:rPr lang="en-US" dirty="0"/>
              <a:t>Silicon is a semiconductor and copper is a conductor. Notice that the core of the silicon atom has a net charge of 4 (14 protons 10 electrons) and the core of the copper atom has a net charge of 1 (29 protons 28 electrons). </a:t>
            </a:r>
          </a:p>
        </p:txBody>
      </p:sp>
      <p:pic>
        <p:nvPicPr>
          <p:cNvPr id="6" name="Picture 5">
            <a:extLst>
              <a:ext uri="{FF2B5EF4-FFF2-40B4-BE49-F238E27FC236}">
                <a16:creationId xmlns:a16="http://schemas.microsoft.com/office/drawing/2014/main" id="{E9594E4B-6BE0-4880-BDBF-B24A769D4CEC}"/>
              </a:ext>
            </a:extLst>
          </p:cNvPr>
          <p:cNvPicPr>
            <a:picLocks noChangeAspect="1"/>
          </p:cNvPicPr>
          <p:nvPr/>
        </p:nvPicPr>
        <p:blipFill>
          <a:blip r:embed="rId2"/>
          <a:stretch>
            <a:fillRect/>
          </a:stretch>
        </p:blipFill>
        <p:spPr>
          <a:xfrm>
            <a:off x="1295400" y="2590800"/>
            <a:ext cx="6210300" cy="3257550"/>
          </a:xfrm>
          <a:prstGeom prst="rect">
            <a:avLst/>
          </a:prstGeom>
        </p:spPr>
      </p:pic>
    </p:spTree>
    <p:extLst>
      <p:ext uri="{BB962C8B-B14F-4D97-AF65-F5344CB8AC3E}">
        <p14:creationId xmlns:p14="http://schemas.microsoft.com/office/powerpoint/2010/main" val="868040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83502"/>
            <a:ext cx="6934200" cy="646331"/>
          </a:xfrm>
          <a:prstGeom prst="rect">
            <a:avLst/>
          </a:prstGeom>
        </p:spPr>
        <p:txBody>
          <a:bodyPr wrap="square">
            <a:spAutoFit/>
          </a:bodyPr>
          <a:lstStyle/>
          <a:p>
            <a:pPr algn="ctr"/>
            <a:r>
              <a:rPr lang="en-US" sz="3600" dirty="0">
                <a:solidFill>
                  <a:srgbClr val="FFC000"/>
                </a:solidFill>
              </a:rPr>
              <a:t>Covalent Bonds</a:t>
            </a:r>
          </a:p>
        </p:txBody>
      </p:sp>
      <p:sp>
        <p:nvSpPr>
          <p:cNvPr id="5" name="TextBox 4">
            <a:extLst>
              <a:ext uri="{FF2B5EF4-FFF2-40B4-BE49-F238E27FC236}">
                <a16:creationId xmlns:a16="http://schemas.microsoft.com/office/drawing/2014/main" id="{920D6D35-8BBF-4892-9EBB-C348912241FE}"/>
              </a:ext>
            </a:extLst>
          </p:cNvPr>
          <p:cNvSpPr txBox="1"/>
          <p:nvPr/>
        </p:nvSpPr>
        <p:spPr>
          <a:xfrm>
            <a:off x="742950" y="841865"/>
            <a:ext cx="7315200" cy="830997"/>
          </a:xfrm>
          <a:prstGeom prst="rect">
            <a:avLst/>
          </a:prstGeom>
          <a:noFill/>
          <a:ln>
            <a:solidFill>
              <a:srgbClr val="00B050"/>
            </a:solidFill>
          </a:ln>
        </p:spPr>
        <p:txBody>
          <a:bodyPr wrap="square">
            <a:spAutoFit/>
          </a:bodyPr>
          <a:lstStyle/>
          <a:p>
            <a:pPr algn="just"/>
            <a:r>
              <a:rPr lang="en-US" sz="2400" dirty="0"/>
              <a:t>This bonding of atoms, strengthened by the sharing of electrons, is called </a:t>
            </a:r>
            <a:r>
              <a:rPr lang="en-US" sz="2400" b="1" dirty="0"/>
              <a:t>covalent bonding</a:t>
            </a:r>
            <a:r>
              <a:rPr lang="en-US" sz="2400" dirty="0"/>
              <a:t>. </a:t>
            </a:r>
          </a:p>
        </p:txBody>
      </p:sp>
      <p:pic>
        <p:nvPicPr>
          <p:cNvPr id="4" name="Picture 3">
            <a:extLst>
              <a:ext uri="{FF2B5EF4-FFF2-40B4-BE49-F238E27FC236}">
                <a16:creationId xmlns:a16="http://schemas.microsoft.com/office/drawing/2014/main" id="{B0F80526-6C5F-402A-B0EC-F583666C802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15035" y="1981200"/>
            <a:ext cx="5771030" cy="3924300"/>
          </a:xfrm>
          <a:prstGeom prst="rect">
            <a:avLst/>
          </a:prstGeom>
        </p:spPr>
      </p:pic>
    </p:spTree>
    <p:extLst>
      <p:ext uri="{BB962C8B-B14F-4D97-AF65-F5344CB8AC3E}">
        <p14:creationId xmlns:p14="http://schemas.microsoft.com/office/powerpoint/2010/main" val="162893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900" y="463481"/>
            <a:ext cx="6934200" cy="646331"/>
          </a:xfrm>
          <a:prstGeom prst="rect">
            <a:avLst/>
          </a:prstGeom>
        </p:spPr>
        <p:txBody>
          <a:bodyPr wrap="square">
            <a:spAutoFit/>
          </a:bodyPr>
          <a:lstStyle/>
          <a:p>
            <a:pPr algn="ctr"/>
            <a:r>
              <a:rPr lang="en-US" sz="3600" dirty="0">
                <a:solidFill>
                  <a:srgbClr val="FFC000"/>
                </a:solidFill>
              </a:rPr>
              <a:t>Covalent Bonds</a:t>
            </a:r>
          </a:p>
        </p:txBody>
      </p:sp>
      <p:pic>
        <p:nvPicPr>
          <p:cNvPr id="6" name="Picture 5">
            <a:extLst>
              <a:ext uri="{FF2B5EF4-FFF2-40B4-BE49-F238E27FC236}">
                <a16:creationId xmlns:a16="http://schemas.microsoft.com/office/drawing/2014/main" id="{0F6EA6B5-4776-4108-ACC6-3B288F7AAD6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57200" y="1346501"/>
            <a:ext cx="3991852" cy="3803048"/>
          </a:xfrm>
          <a:prstGeom prst="rect">
            <a:avLst/>
          </a:prstGeom>
        </p:spPr>
      </p:pic>
      <p:pic>
        <p:nvPicPr>
          <p:cNvPr id="8" name="Picture 7">
            <a:extLst>
              <a:ext uri="{FF2B5EF4-FFF2-40B4-BE49-F238E27FC236}">
                <a16:creationId xmlns:a16="http://schemas.microsoft.com/office/drawing/2014/main" id="{3BF92BE5-9743-492F-978C-3A2F2ABFB16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441031" y="1527476"/>
            <a:ext cx="4038414" cy="3803048"/>
          </a:xfrm>
          <a:prstGeom prst="rect">
            <a:avLst/>
          </a:prstGeom>
        </p:spPr>
      </p:pic>
      <p:sp>
        <p:nvSpPr>
          <p:cNvPr id="10" name="TextBox 9">
            <a:extLst>
              <a:ext uri="{FF2B5EF4-FFF2-40B4-BE49-F238E27FC236}">
                <a16:creationId xmlns:a16="http://schemas.microsoft.com/office/drawing/2014/main" id="{9FD4A28E-6963-4CF0-8FFC-E65B1A8915B4}"/>
              </a:ext>
            </a:extLst>
          </p:cNvPr>
          <p:cNvSpPr txBox="1"/>
          <p:nvPr/>
        </p:nvSpPr>
        <p:spPr>
          <a:xfrm>
            <a:off x="664555" y="5296384"/>
            <a:ext cx="3776476" cy="369332"/>
          </a:xfrm>
          <a:prstGeom prst="rect">
            <a:avLst/>
          </a:prstGeom>
          <a:noFill/>
        </p:spPr>
        <p:txBody>
          <a:bodyPr wrap="square">
            <a:spAutoFit/>
          </a:bodyPr>
          <a:lstStyle/>
          <a:p>
            <a:r>
              <a:rPr lang="en-US" dirty="0"/>
              <a:t> Covalent bonding of the silicon atom. </a:t>
            </a:r>
          </a:p>
        </p:txBody>
      </p:sp>
      <p:sp>
        <p:nvSpPr>
          <p:cNvPr id="12" name="TextBox 11">
            <a:extLst>
              <a:ext uri="{FF2B5EF4-FFF2-40B4-BE49-F238E27FC236}">
                <a16:creationId xmlns:a16="http://schemas.microsoft.com/office/drawing/2014/main" id="{464B2800-7DC3-436B-9097-8523F9591CA6}"/>
              </a:ext>
            </a:extLst>
          </p:cNvPr>
          <p:cNvSpPr txBox="1"/>
          <p:nvPr/>
        </p:nvSpPr>
        <p:spPr>
          <a:xfrm>
            <a:off x="4698960" y="5296384"/>
            <a:ext cx="4572000" cy="369332"/>
          </a:xfrm>
          <a:prstGeom prst="rect">
            <a:avLst/>
          </a:prstGeom>
          <a:noFill/>
        </p:spPr>
        <p:txBody>
          <a:bodyPr wrap="square">
            <a:spAutoFit/>
          </a:bodyPr>
          <a:lstStyle/>
          <a:p>
            <a:r>
              <a:rPr lang="en-US" dirty="0"/>
              <a:t>Covalent bonding of the GaAs crystal.</a:t>
            </a:r>
          </a:p>
        </p:txBody>
      </p:sp>
    </p:spTree>
    <p:extLst>
      <p:ext uri="{BB962C8B-B14F-4D97-AF65-F5344CB8AC3E}">
        <p14:creationId xmlns:p14="http://schemas.microsoft.com/office/powerpoint/2010/main" val="397502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931" y="425320"/>
            <a:ext cx="6934200" cy="646331"/>
          </a:xfrm>
          <a:prstGeom prst="rect">
            <a:avLst/>
          </a:prstGeom>
        </p:spPr>
        <p:txBody>
          <a:bodyPr wrap="square">
            <a:spAutoFit/>
          </a:bodyPr>
          <a:lstStyle/>
          <a:p>
            <a:pPr algn="ctr"/>
            <a:r>
              <a:rPr lang="en-US" sz="3600" dirty="0">
                <a:solidFill>
                  <a:srgbClr val="FFC000"/>
                </a:solidFill>
              </a:rPr>
              <a:t>Conduction Electrons and Holes</a:t>
            </a:r>
          </a:p>
        </p:txBody>
      </p:sp>
      <p:pic>
        <p:nvPicPr>
          <p:cNvPr id="4" name="Picture 3">
            <a:extLst>
              <a:ext uri="{FF2B5EF4-FFF2-40B4-BE49-F238E27FC236}">
                <a16:creationId xmlns:a16="http://schemas.microsoft.com/office/drawing/2014/main" id="{7F970362-F139-4CB7-B31D-23A3D90FA5C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73931" y="1080332"/>
            <a:ext cx="3190875" cy="3381375"/>
          </a:xfrm>
          <a:prstGeom prst="rect">
            <a:avLst/>
          </a:prstGeom>
        </p:spPr>
      </p:pic>
      <p:pic>
        <p:nvPicPr>
          <p:cNvPr id="7" name="Picture 6">
            <a:extLst>
              <a:ext uri="{FF2B5EF4-FFF2-40B4-BE49-F238E27FC236}">
                <a16:creationId xmlns:a16="http://schemas.microsoft.com/office/drawing/2014/main" id="{E0C66DD3-727E-471C-B4DA-94E8E06EC4C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164806" y="1676400"/>
            <a:ext cx="4705350" cy="2009775"/>
          </a:xfrm>
          <a:prstGeom prst="rect">
            <a:avLst/>
          </a:prstGeom>
        </p:spPr>
      </p:pic>
      <p:sp>
        <p:nvSpPr>
          <p:cNvPr id="13" name="TextBox 12">
            <a:extLst>
              <a:ext uri="{FF2B5EF4-FFF2-40B4-BE49-F238E27FC236}">
                <a16:creationId xmlns:a16="http://schemas.microsoft.com/office/drawing/2014/main" id="{048EB5D4-EFCF-4524-98AA-64E3E94F1DDA}"/>
              </a:ext>
            </a:extLst>
          </p:cNvPr>
          <p:cNvSpPr txBox="1"/>
          <p:nvPr/>
        </p:nvSpPr>
        <p:spPr>
          <a:xfrm>
            <a:off x="4343400" y="3716878"/>
            <a:ext cx="4419600" cy="1569660"/>
          </a:xfrm>
          <a:prstGeom prst="rect">
            <a:avLst/>
          </a:prstGeom>
          <a:noFill/>
          <a:ln>
            <a:solidFill>
              <a:srgbClr val="00B050"/>
            </a:solidFill>
          </a:ln>
        </p:spPr>
        <p:txBody>
          <a:bodyPr wrap="square">
            <a:spAutoFit/>
          </a:bodyPr>
          <a:lstStyle/>
          <a:p>
            <a:pPr algn="just"/>
            <a:r>
              <a:rPr lang="en-US" sz="1600" dirty="0"/>
              <a:t>An intrinsic (pure) silicon crystal at room temperature has sufficient heat (thermal) energy for some valence electrons to jump the gap from the valence band into the conduction band, becoming free electrons. Free electrons are also called </a:t>
            </a:r>
            <a:r>
              <a:rPr lang="en-US" sz="1600" b="1" dirty="0"/>
              <a:t>conduction electrons. </a:t>
            </a:r>
          </a:p>
        </p:txBody>
      </p:sp>
      <p:sp>
        <p:nvSpPr>
          <p:cNvPr id="14" name="TextBox 13">
            <a:extLst>
              <a:ext uri="{FF2B5EF4-FFF2-40B4-BE49-F238E27FC236}">
                <a16:creationId xmlns:a16="http://schemas.microsoft.com/office/drawing/2014/main" id="{922E5E92-A527-4776-AB6C-F05E52C7E738}"/>
              </a:ext>
            </a:extLst>
          </p:cNvPr>
          <p:cNvSpPr txBox="1"/>
          <p:nvPr/>
        </p:nvSpPr>
        <p:spPr>
          <a:xfrm>
            <a:off x="165497" y="4712768"/>
            <a:ext cx="4088606" cy="584775"/>
          </a:xfrm>
          <a:prstGeom prst="rect">
            <a:avLst/>
          </a:prstGeom>
          <a:noFill/>
          <a:ln>
            <a:solidFill>
              <a:srgbClr val="00B050"/>
            </a:solidFill>
          </a:ln>
        </p:spPr>
        <p:txBody>
          <a:bodyPr wrap="square">
            <a:spAutoFit/>
          </a:bodyPr>
          <a:lstStyle/>
          <a:p>
            <a:pPr algn="just"/>
            <a:r>
              <a:rPr lang="en-US" sz="1600" dirty="0"/>
              <a:t>It leaves vacancy in the valence band within the crystal. This vacancy is called a hole. </a:t>
            </a:r>
          </a:p>
        </p:txBody>
      </p:sp>
      <p:sp>
        <p:nvSpPr>
          <p:cNvPr id="16" name="TextBox 15">
            <a:extLst>
              <a:ext uri="{FF2B5EF4-FFF2-40B4-BE49-F238E27FC236}">
                <a16:creationId xmlns:a16="http://schemas.microsoft.com/office/drawing/2014/main" id="{6B45E6FD-09F9-44AF-BB3F-3FDDAB08ECF0}"/>
              </a:ext>
            </a:extLst>
          </p:cNvPr>
          <p:cNvSpPr txBox="1"/>
          <p:nvPr/>
        </p:nvSpPr>
        <p:spPr>
          <a:xfrm>
            <a:off x="1878806" y="5507105"/>
            <a:ext cx="4572000" cy="830997"/>
          </a:xfrm>
          <a:prstGeom prst="rect">
            <a:avLst/>
          </a:prstGeom>
          <a:noFill/>
          <a:ln>
            <a:solidFill>
              <a:srgbClr val="00B050"/>
            </a:solidFill>
          </a:ln>
        </p:spPr>
        <p:txBody>
          <a:bodyPr wrap="square">
            <a:spAutoFit/>
          </a:bodyPr>
          <a:lstStyle/>
          <a:p>
            <a:pPr algn="just"/>
            <a:r>
              <a:rPr lang="en-US" sz="1600" dirty="0"/>
              <a:t>Recombination occurs when a conduction-band electron loses energy and falls back into a hole in the valance band.</a:t>
            </a:r>
          </a:p>
        </p:txBody>
      </p:sp>
    </p:spTree>
    <p:extLst>
      <p:ext uri="{BB962C8B-B14F-4D97-AF65-F5344CB8AC3E}">
        <p14:creationId xmlns:p14="http://schemas.microsoft.com/office/powerpoint/2010/main" val="1299628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81824"/>
            <a:ext cx="5410200" cy="646331"/>
          </a:xfrm>
          <a:prstGeom prst="rect">
            <a:avLst/>
          </a:prstGeom>
        </p:spPr>
        <p:txBody>
          <a:bodyPr wrap="square">
            <a:spAutoFit/>
          </a:bodyPr>
          <a:lstStyle/>
          <a:p>
            <a:r>
              <a:rPr lang="en-US" sz="3600" b="1" dirty="0">
                <a:solidFill>
                  <a:srgbClr val="FFC000"/>
                </a:solidFill>
              </a:rPr>
              <a:t>Electron and Hole Current</a:t>
            </a:r>
          </a:p>
        </p:txBody>
      </p:sp>
      <p:sp>
        <p:nvSpPr>
          <p:cNvPr id="57347" name="Rectangle 3"/>
          <p:cNvSpPr>
            <a:spLocks noChangeArrowheads="1"/>
          </p:cNvSpPr>
          <p:nvPr/>
        </p:nvSpPr>
        <p:spPr bwMode="auto">
          <a:xfrm>
            <a:off x="838200" y="3068091"/>
            <a:ext cx="7772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spcAft>
                <a:spcPts val="600"/>
              </a:spcAft>
            </a:pPr>
            <a:endParaRPr lang="en-US" sz="2400" dirty="0"/>
          </a:p>
        </p:txBody>
      </p:sp>
      <p:sp>
        <p:nvSpPr>
          <p:cNvPr id="5" name="Rectangle 4"/>
          <p:cNvSpPr/>
          <p:nvPr/>
        </p:nvSpPr>
        <p:spPr>
          <a:xfrm>
            <a:off x="685800" y="914400"/>
            <a:ext cx="7467600" cy="1200329"/>
          </a:xfrm>
          <a:prstGeom prst="rect">
            <a:avLst/>
          </a:prstGeom>
        </p:spPr>
        <p:txBody>
          <a:bodyPr wrap="square">
            <a:spAutoFit/>
          </a:bodyPr>
          <a:lstStyle/>
          <a:p>
            <a:pPr algn="just"/>
            <a:r>
              <a:rPr lang="en-US" b="1" dirty="0"/>
              <a:t>In conduction band: </a:t>
            </a:r>
            <a:r>
              <a:rPr lang="en-US" dirty="0"/>
              <a:t>when a voltage is applied across a piece of intrinsic silicon, the thermally generated free electrons in the conduction band, are now easily attracted toward the positive end, this movement of free electrons create a current is called electron current.</a:t>
            </a:r>
          </a:p>
        </p:txBody>
      </p:sp>
      <p:pic>
        <p:nvPicPr>
          <p:cNvPr id="3" name="Picture 2">
            <a:extLst>
              <a:ext uri="{FF2B5EF4-FFF2-40B4-BE49-F238E27FC236}">
                <a16:creationId xmlns:a16="http://schemas.microsoft.com/office/drawing/2014/main" id="{63C5A77C-25B9-4E49-ACC5-42F851C72540}"/>
              </a:ext>
            </a:extLst>
          </p:cNvPr>
          <p:cNvPicPr>
            <a:picLocks noChangeAspect="1"/>
          </p:cNvPicPr>
          <p:nvPr/>
        </p:nvPicPr>
        <p:blipFill>
          <a:blip r:embed="rId2"/>
          <a:stretch>
            <a:fillRect/>
          </a:stretch>
        </p:blipFill>
        <p:spPr>
          <a:xfrm>
            <a:off x="1600200" y="2286000"/>
            <a:ext cx="5253182" cy="1905000"/>
          </a:xfrm>
          <a:prstGeom prst="rect">
            <a:avLst/>
          </a:prstGeom>
        </p:spPr>
      </p:pic>
      <p:sp>
        <p:nvSpPr>
          <p:cNvPr id="9" name="TextBox 8">
            <a:extLst>
              <a:ext uri="{FF2B5EF4-FFF2-40B4-BE49-F238E27FC236}">
                <a16:creationId xmlns:a16="http://schemas.microsoft.com/office/drawing/2014/main" id="{19685C81-5D35-4059-895C-E47B2024B901}"/>
              </a:ext>
            </a:extLst>
          </p:cNvPr>
          <p:cNvSpPr txBox="1"/>
          <p:nvPr/>
        </p:nvSpPr>
        <p:spPr>
          <a:xfrm>
            <a:off x="1371601" y="4159952"/>
            <a:ext cx="6172199" cy="646331"/>
          </a:xfrm>
          <a:prstGeom prst="rect">
            <a:avLst/>
          </a:prstGeom>
          <a:noFill/>
        </p:spPr>
        <p:txBody>
          <a:bodyPr wrap="square">
            <a:spAutoFit/>
          </a:bodyPr>
          <a:lstStyle/>
          <a:p>
            <a:pPr algn="just"/>
            <a:r>
              <a:rPr lang="en-US" dirty="0"/>
              <a:t>Electron current in intrinsic silicon is produced by the movement of thermally generated free electrons.</a:t>
            </a:r>
          </a:p>
        </p:txBody>
      </p:sp>
      <p:sp>
        <p:nvSpPr>
          <p:cNvPr id="11" name="TextBox 10">
            <a:extLst>
              <a:ext uri="{FF2B5EF4-FFF2-40B4-BE49-F238E27FC236}">
                <a16:creationId xmlns:a16="http://schemas.microsoft.com/office/drawing/2014/main" id="{7E5513E8-AA74-4BBA-A937-70AB3DCF6CC3}"/>
              </a:ext>
            </a:extLst>
          </p:cNvPr>
          <p:cNvSpPr txBox="1"/>
          <p:nvPr/>
        </p:nvSpPr>
        <p:spPr>
          <a:xfrm>
            <a:off x="685800" y="4783915"/>
            <a:ext cx="7467600" cy="1754326"/>
          </a:xfrm>
          <a:prstGeom prst="rect">
            <a:avLst/>
          </a:prstGeom>
          <a:noFill/>
        </p:spPr>
        <p:txBody>
          <a:bodyPr wrap="square">
            <a:spAutoFit/>
          </a:bodyPr>
          <a:lstStyle/>
          <a:p>
            <a:r>
              <a:rPr lang="en-US" b="1" dirty="0"/>
              <a:t>In valance band: </a:t>
            </a:r>
            <a:r>
              <a:rPr lang="en-US" dirty="0"/>
              <a:t>In the valence band, holes generated due to free electrons. Electrons in the  valence band are although still attached to their atoms and are not free to move randomly, however, they can move into a nearby hole with little change in its energy level, thus leaving another hole where it came from. Effectively the hole has moved from one place to another in the crystal structure it is called </a:t>
            </a:r>
            <a:r>
              <a:rPr lang="en-US" b="1" dirty="0"/>
              <a:t>hole current</a:t>
            </a:r>
            <a:r>
              <a:rPr lang="en-US" dirty="0"/>
              <a:t>.</a:t>
            </a:r>
          </a:p>
        </p:txBody>
      </p:sp>
    </p:spTree>
    <p:extLst>
      <p:ext uri="{BB962C8B-B14F-4D97-AF65-F5344CB8AC3E}">
        <p14:creationId xmlns:p14="http://schemas.microsoft.com/office/powerpoint/2010/main" val="770255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81824"/>
            <a:ext cx="5410200" cy="646331"/>
          </a:xfrm>
          <a:prstGeom prst="rect">
            <a:avLst/>
          </a:prstGeom>
        </p:spPr>
        <p:txBody>
          <a:bodyPr wrap="square">
            <a:spAutoFit/>
          </a:bodyPr>
          <a:lstStyle/>
          <a:p>
            <a:r>
              <a:rPr lang="en-US" sz="3600" b="1" dirty="0">
                <a:solidFill>
                  <a:srgbClr val="FFC000"/>
                </a:solidFill>
              </a:rPr>
              <a:t>Electron and Hole Current</a:t>
            </a:r>
          </a:p>
        </p:txBody>
      </p:sp>
      <p:sp>
        <p:nvSpPr>
          <p:cNvPr id="57347" name="Rectangle 3"/>
          <p:cNvSpPr>
            <a:spLocks noChangeArrowheads="1"/>
          </p:cNvSpPr>
          <p:nvPr/>
        </p:nvSpPr>
        <p:spPr bwMode="auto">
          <a:xfrm>
            <a:off x="838200" y="3068091"/>
            <a:ext cx="7772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spcAft>
                <a:spcPts val="600"/>
              </a:spcAft>
            </a:pPr>
            <a:endParaRPr lang="en-US" sz="2400" dirty="0"/>
          </a:p>
        </p:txBody>
      </p:sp>
      <p:pic>
        <p:nvPicPr>
          <p:cNvPr id="8" name="Picture 7">
            <a:extLst>
              <a:ext uri="{FF2B5EF4-FFF2-40B4-BE49-F238E27FC236}">
                <a16:creationId xmlns:a16="http://schemas.microsoft.com/office/drawing/2014/main" id="{C27F4546-D3DB-4A66-92EC-C0057477CBA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23924" y="910678"/>
            <a:ext cx="5999660" cy="4314826"/>
          </a:xfrm>
          <a:prstGeom prst="rect">
            <a:avLst/>
          </a:prstGeom>
        </p:spPr>
      </p:pic>
    </p:spTree>
    <p:extLst>
      <p:ext uri="{BB962C8B-B14F-4D97-AF65-F5344CB8AC3E}">
        <p14:creationId xmlns:p14="http://schemas.microsoft.com/office/powerpoint/2010/main" val="3107794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81824"/>
            <a:ext cx="5410200" cy="646331"/>
          </a:xfrm>
          <a:prstGeom prst="rect">
            <a:avLst/>
          </a:prstGeom>
        </p:spPr>
        <p:txBody>
          <a:bodyPr wrap="square">
            <a:spAutoFit/>
          </a:bodyPr>
          <a:lstStyle/>
          <a:p>
            <a:r>
              <a:rPr lang="en-US" sz="3600" b="1" dirty="0">
                <a:solidFill>
                  <a:srgbClr val="FFC000"/>
                </a:solidFill>
              </a:rPr>
              <a:t>N-type semiconductor</a:t>
            </a:r>
          </a:p>
        </p:txBody>
      </p:sp>
      <p:sp>
        <p:nvSpPr>
          <p:cNvPr id="57347" name="Rectangle 3"/>
          <p:cNvSpPr>
            <a:spLocks noChangeArrowheads="1"/>
          </p:cNvSpPr>
          <p:nvPr/>
        </p:nvSpPr>
        <p:spPr bwMode="auto">
          <a:xfrm>
            <a:off x="838200" y="3068091"/>
            <a:ext cx="77724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spcAft>
                <a:spcPts val="600"/>
              </a:spcAft>
            </a:pPr>
            <a:endParaRPr lang="en-US" sz="2400" dirty="0"/>
          </a:p>
        </p:txBody>
      </p:sp>
      <p:sp>
        <p:nvSpPr>
          <p:cNvPr id="6" name="TextBox 5">
            <a:extLst>
              <a:ext uri="{FF2B5EF4-FFF2-40B4-BE49-F238E27FC236}">
                <a16:creationId xmlns:a16="http://schemas.microsoft.com/office/drawing/2014/main" id="{AD03A8BC-E4EA-41FB-A7C3-CB0D3EA08249}"/>
              </a:ext>
            </a:extLst>
          </p:cNvPr>
          <p:cNvSpPr txBox="1"/>
          <p:nvPr/>
        </p:nvSpPr>
        <p:spPr>
          <a:xfrm>
            <a:off x="858253" y="828155"/>
            <a:ext cx="7239000" cy="1754326"/>
          </a:xfrm>
          <a:prstGeom prst="rect">
            <a:avLst/>
          </a:prstGeom>
          <a:noFill/>
          <a:ln>
            <a:solidFill>
              <a:srgbClr val="00B050"/>
            </a:solidFill>
          </a:ln>
        </p:spPr>
        <p:txBody>
          <a:bodyPr wrap="square">
            <a:spAutoFit/>
          </a:bodyPr>
          <a:lstStyle/>
          <a:p>
            <a:pPr algn="just"/>
            <a:r>
              <a:rPr lang="en-US" dirty="0">
                <a:latin typeface="Times New Roman" panose="02020603050405020304" pitchFamily="18" charset="0"/>
                <a:cs typeface="Times New Roman" panose="02020603050405020304" pitchFamily="18" charset="0"/>
              </a:rPr>
              <a:t>Semiconductive materials do not conduct current well and are of limited value in their intrinsic state because of  the limited number of free electrons in the conduction band and holes in the valence band.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Adding impurities to the intrinsic (pure) semiconductive material to drastically increased their conductivity is called doping.</a:t>
            </a:r>
          </a:p>
        </p:txBody>
      </p:sp>
      <p:pic>
        <p:nvPicPr>
          <p:cNvPr id="5" name="Picture 4">
            <a:extLst>
              <a:ext uri="{FF2B5EF4-FFF2-40B4-BE49-F238E27FC236}">
                <a16:creationId xmlns:a16="http://schemas.microsoft.com/office/drawing/2014/main" id="{41A445A7-22BE-401F-86C5-6424866AF97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34001" y="2819400"/>
            <a:ext cx="3362325" cy="2800350"/>
          </a:xfrm>
          <a:prstGeom prst="rect">
            <a:avLst/>
          </a:prstGeom>
        </p:spPr>
      </p:pic>
      <p:pic>
        <p:nvPicPr>
          <p:cNvPr id="9" name="Picture 8">
            <a:extLst>
              <a:ext uri="{FF2B5EF4-FFF2-40B4-BE49-F238E27FC236}">
                <a16:creationId xmlns:a16="http://schemas.microsoft.com/office/drawing/2014/main" id="{17233331-B54E-4B23-A078-A61ED5E5655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324725" y="2819400"/>
            <a:ext cx="2657475" cy="2647950"/>
          </a:xfrm>
          <a:prstGeom prst="rect">
            <a:avLst/>
          </a:prstGeom>
        </p:spPr>
      </p:pic>
      <p:sp>
        <p:nvSpPr>
          <p:cNvPr id="12" name="TextBox 11">
            <a:extLst>
              <a:ext uri="{FF2B5EF4-FFF2-40B4-BE49-F238E27FC236}">
                <a16:creationId xmlns:a16="http://schemas.microsoft.com/office/drawing/2014/main" id="{67B7C3F7-D14F-47AA-B304-ED178CB970B8}"/>
              </a:ext>
            </a:extLst>
          </p:cNvPr>
          <p:cNvSpPr txBox="1"/>
          <p:nvPr/>
        </p:nvSpPr>
        <p:spPr>
          <a:xfrm>
            <a:off x="762000" y="5533503"/>
            <a:ext cx="8153400" cy="646331"/>
          </a:xfrm>
          <a:prstGeom prst="rect">
            <a:avLst/>
          </a:prstGeom>
          <a:noFill/>
        </p:spPr>
        <p:txBody>
          <a:bodyPr wrap="square">
            <a:spAutoFit/>
          </a:bodyPr>
          <a:lstStyle/>
          <a:p>
            <a:pPr marL="285750" indent="-285750">
              <a:buFont typeface="Arial" panose="020B0604020202020204" pitchFamily="34" charset="0"/>
              <a:buChar char="•"/>
            </a:pPr>
            <a:r>
              <a:rPr lang="en-US" dirty="0"/>
              <a:t>Since, the pentavalent atom gives up an electron, it is often called a donor atom.</a:t>
            </a:r>
          </a:p>
          <a:p>
            <a:pPr marL="285750" indent="-285750">
              <a:buFont typeface="Arial" panose="020B0604020202020204" pitchFamily="34" charset="0"/>
              <a:buChar char="•"/>
            </a:pPr>
            <a:r>
              <a:rPr lang="en-US" dirty="0"/>
              <a:t>Majority carrier is electrons and minority carrier is holes</a:t>
            </a:r>
          </a:p>
        </p:txBody>
      </p:sp>
    </p:spTree>
    <p:extLst>
      <p:ext uri="{BB962C8B-B14F-4D97-AF65-F5344CB8AC3E}">
        <p14:creationId xmlns:p14="http://schemas.microsoft.com/office/powerpoint/2010/main" val="1528806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181824"/>
            <a:ext cx="5410200" cy="646331"/>
          </a:xfrm>
          <a:prstGeom prst="rect">
            <a:avLst/>
          </a:prstGeom>
        </p:spPr>
        <p:txBody>
          <a:bodyPr wrap="square">
            <a:spAutoFit/>
          </a:bodyPr>
          <a:lstStyle/>
          <a:p>
            <a:r>
              <a:rPr lang="en-US" sz="3600" b="1" dirty="0">
                <a:solidFill>
                  <a:srgbClr val="FFC000"/>
                </a:solidFill>
              </a:rPr>
              <a:t>P-type semiconductor</a:t>
            </a:r>
          </a:p>
        </p:txBody>
      </p:sp>
      <p:sp>
        <p:nvSpPr>
          <p:cNvPr id="6" name="TextBox 5">
            <a:extLst>
              <a:ext uri="{FF2B5EF4-FFF2-40B4-BE49-F238E27FC236}">
                <a16:creationId xmlns:a16="http://schemas.microsoft.com/office/drawing/2014/main" id="{AD03A8BC-E4EA-41FB-A7C3-CB0D3EA08249}"/>
              </a:ext>
            </a:extLst>
          </p:cNvPr>
          <p:cNvSpPr txBox="1"/>
          <p:nvPr/>
        </p:nvSpPr>
        <p:spPr>
          <a:xfrm>
            <a:off x="858253" y="828155"/>
            <a:ext cx="7239000" cy="923330"/>
          </a:xfrm>
          <a:prstGeom prst="rect">
            <a:avLst/>
          </a:prstGeom>
          <a:noFill/>
          <a:ln>
            <a:solidFill>
              <a:srgbClr val="00B050"/>
            </a:solidFill>
          </a:ln>
        </p:spPr>
        <p:txBody>
          <a:bodyPr wrap="square">
            <a:spAutoFit/>
          </a:bodyPr>
          <a:lstStyle/>
          <a:p>
            <a:pPr algn="just"/>
            <a:r>
              <a:rPr lang="en-US" b="1" dirty="0"/>
              <a:t>The p -type material </a:t>
            </a:r>
            <a:r>
              <a:rPr lang="en-US" dirty="0"/>
              <a:t>is formed by doping a pure germanium or silicon crystal with impurity atoms having three valence electrons such as boron, gallium, and indium.</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7B7C3F7-D14F-47AA-B304-ED178CB970B8}"/>
              </a:ext>
            </a:extLst>
          </p:cNvPr>
          <p:cNvSpPr txBox="1"/>
          <p:nvPr/>
        </p:nvSpPr>
        <p:spPr>
          <a:xfrm>
            <a:off x="762000" y="5349472"/>
            <a:ext cx="8153400" cy="923330"/>
          </a:xfrm>
          <a:prstGeom prst="rect">
            <a:avLst/>
          </a:prstGeom>
          <a:noFill/>
        </p:spPr>
        <p:txBody>
          <a:bodyPr wrap="square">
            <a:spAutoFit/>
          </a:bodyPr>
          <a:lstStyle/>
          <a:p>
            <a:pPr marL="285750" indent="-285750">
              <a:buFont typeface="Arial" panose="020B0604020202020204" pitchFamily="34" charset="0"/>
              <a:buChar char="•"/>
            </a:pPr>
            <a:r>
              <a:rPr lang="en-US" dirty="0"/>
              <a:t>Because the trivalent atom can take an electron, it is often referred to as an acceptor atom.</a:t>
            </a:r>
          </a:p>
          <a:p>
            <a:pPr marL="285750" indent="-285750">
              <a:buFont typeface="Arial" panose="020B0604020202020204" pitchFamily="34" charset="0"/>
              <a:buChar char="•"/>
            </a:pPr>
            <a:r>
              <a:rPr lang="en-US" dirty="0"/>
              <a:t>Majority carrier is holes and minority carrier is electrons.</a:t>
            </a:r>
          </a:p>
        </p:txBody>
      </p:sp>
      <p:pic>
        <p:nvPicPr>
          <p:cNvPr id="3" name="Picture 2">
            <a:extLst>
              <a:ext uri="{FF2B5EF4-FFF2-40B4-BE49-F238E27FC236}">
                <a16:creationId xmlns:a16="http://schemas.microsoft.com/office/drawing/2014/main" id="{BEE1EEC1-D285-4112-8581-F91DE20E3F8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123949" y="1916517"/>
            <a:ext cx="3181352" cy="3226478"/>
          </a:xfrm>
          <a:prstGeom prst="rect">
            <a:avLst/>
          </a:prstGeom>
        </p:spPr>
      </p:pic>
      <p:pic>
        <p:nvPicPr>
          <p:cNvPr id="8" name="Picture 7">
            <a:extLst>
              <a:ext uri="{FF2B5EF4-FFF2-40B4-BE49-F238E27FC236}">
                <a16:creationId xmlns:a16="http://schemas.microsoft.com/office/drawing/2014/main" id="{8AE9AF3A-DE8A-43A5-946C-E822551661E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838700" y="2026426"/>
            <a:ext cx="3057526" cy="3080090"/>
          </a:xfrm>
          <a:prstGeom prst="rect">
            <a:avLst/>
          </a:prstGeom>
        </p:spPr>
      </p:pic>
    </p:spTree>
    <p:extLst>
      <p:ext uri="{BB962C8B-B14F-4D97-AF65-F5344CB8AC3E}">
        <p14:creationId xmlns:p14="http://schemas.microsoft.com/office/powerpoint/2010/main" val="285121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230048"/>
            <a:ext cx="6096000" cy="646331"/>
          </a:xfrm>
          <a:prstGeom prst="rect">
            <a:avLst/>
          </a:prstGeom>
        </p:spPr>
        <p:txBody>
          <a:bodyPr wrap="square">
            <a:spAutoFit/>
          </a:bodyPr>
          <a:lstStyle/>
          <a:p>
            <a:r>
              <a:rPr lang="en-US" sz="3600" b="1" dirty="0">
                <a:solidFill>
                  <a:srgbClr val="FFC000"/>
                </a:solidFill>
              </a:rPr>
              <a:t>Majority and Minority Carriers</a:t>
            </a:r>
          </a:p>
        </p:txBody>
      </p:sp>
      <p:sp>
        <p:nvSpPr>
          <p:cNvPr id="6" name="TextBox 5">
            <a:extLst>
              <a:ext uri="{FF2B5EF4-FFF2-40B4-BE49-F238E27FC236}">
                <a16:creationId xmlns:a16="http://schemas.microsoft.com/office/drawing/2014/main" id="{AD03A8BC-E4EA-41FB-A7C3-CB0D3EA08249}"/>
              </a:ext>
            </a:extLst>
          </p:cNvPr>
          <p:cNvSpPr txBox="1"/>
          <p:nvPr/>
        </p:nvSpPr>
        <p:spPr>
          <a:xfrm>
            <a:off x="1054032" y="1039785"/>
            <a:ext cx="7239000" cy="646331"/>
          </a:xfrm>
          <a:prstGeom prst="rect">
            <a:avLst/>
          </a:prstGeom>
          <a:noFill/>
          <a:ln>
            <a:solidFill>
              <a:srgbClr val="00B050"/>
            </a:solidFill>
          </a:ln>
        </p:spPr>
        <p:txBody>
          <a:bodyPr wrap="square">
            <a:spAutoFit/>
          </a:bodyPr>
          <a:lstStyle/>
          <a:p>
            <a:pPr algn="just"/>
            <a:r>
              <a:rPr lang="en-US" dirty="0"/>
              <a:t>In an n-type material the </a:t>
            </a:r>
            <a:r>
              <a:rPr lang="en-US" b="1" dirty="0"/>
              <a:t>electron</a:t>
            </a:r>
            <a:r>
              <a:rPr lang="en-US" dirty="0"/>
              <a:t> is called the majority carrier and the </a:t>
            </a:r>
            <a:r>
              <a:rPr lang="en-US" b="1" dirty="0"/>
              <a:t>hole</a:t>
            </a:r>
            <a:r>
              <a:rPr lang="en-US" dirty="0"/>
              <a:t> the minority carrier.</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A85C56-D4F3-4D62-AD6E-511E555EB16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54032" y="2133599"/>
            <a:ext cx="7404168" cy="2590802"/>
          </a:xfrm>
          <a:prstGeom prst="rect">
            <a:avLst/>
          </a:prstGeom>
        </p:spPr>
      </p:pic>
      <p:sp>
        <p:nvSpPr>
          <p:cNvPr id="10" name="TextBox 9">
            <a:extLst>
              <a:ext uri="{FF2B5EF4-FFF2-40B4-BE49-F238E27FC236}">
                <a16:creationId xmlns:a16="http://schemas.microsoft.com/office/drawing/2014/main" id="{7A663E0E-32B3-4818-9914-0163923B8961}"/>
              </a:ext>
            </a:extLst>
          </p:cNvPr>
          <p:cNvSpPr txBox="1"/>
          <p:nvPr/>
        </p:nvSpPr>
        <p:spPr>
          <a:xfrm>
            <a:off x="1054032" y="5171884"/>
            <a:ext cx="7378632" cy="646331"/>
          </a:xfrm>
          <a:prstGeom prst="rect">
            <a:avLst/>
          </a:prstGeom>
          <a:noFill/>
          <a:ln>
            <a:solidFill>
              <a:srgbClr val="00B050"/>
            </a:solidFill>
          </a:ln>
        </p:spPr>
        <p:txBody>
          <a:bodyPr wrap="square">
            <a:spAutoFit/>
          </a:bodyPr>
          <a:lstStyle/>
          <a:p>
            <a:r>
              <a:rPr lang="en-US" dirty="0"/>
              <a:t>In a p-type material the</a:t>
            </a:r>
            <a:r>
              <a:rPr lang="en-US" b="1" dirty="0"/>
              <a:t> hole </a:t>
            </a:r>
            <a:r>
              <a:rPr lang="en-US" dirty="0"/>
              <a:t>is the majority carrier and the </a:t>
            </a:r>
            <a:r>
              <a:rPr lang="en-US" b="1" dirty="0"/>
              <a:t>electron</a:t>
            </a:r>
            <a:r>
              <a:rPr lang="en-US" dirty="0"/>
              <a:t> is the minority carrier. </a:t>
            </a:r>
          </a:p>
        </p:txBody>
      </p:sp>
    </p:spTree>
    <p:extLst>
      <p:ext uri="{BB962C8B-B14F-4D97-AF65-F5344CB8AC3E}">
        <p14:creationId xmlns:p14="http://schemas.microsoft.com/office/powerpoint/2010/main" val="19408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3063" y="840968"/>
            <a:ext cx="8153400" cy="5786199"/>
          </a:xfrm>
          <a:prstGeom prst="rect">
            <a:avLst/>
          </a:prstGeom>
        </p:spPr>
        <p:txBody>
          <a:bodyPr wrap="square">
            <a:spAutoFit/>
          </a:bodyPr>
          <a:lstStyle/>
          <a:p>
            <a:pPr marL="0" marR="0" algn="just">
              <a:spcBef>
                <a:spcPts val="0"/>
              </a:spcBef>
              <a:spcAft>
                <a:spcPts val="0"/>
              </a:spcAft>
            </a:pPr>
            <a:r>
              <a:rPr lang="en-US" sz="1600" b="1" dirty="0">
                <a:effectLst/>
                <a:latin typeface="Times New Roman" panose="02020603050405020304" pitchFamily="18" charset="0"/>
                <a:ea typeface="Times New Roman" panose="02020603050405020304" pitchFamily="18" charset="0"/>
              </a:rPr>
              <a:t>Theory of semiconductor:</a:t>
            </a:r>
            <a:r>
              <a:rPr lang="en-US" sz="1600" dirty="0">
                <a:effectLst/>
                <a:latin typeface="Times New Roman" panose="02020603050405020304" pitchFamily="18" charset="0"/>
                <a:ea typeface="Times New Roman" panose="02020603050405020304" pitchFamily="18" charset="0"/>
              </a:rPr>
              <a:t> Energy band diagram of conductor, insulator and semiconductor, intrinsic and extrinsic semiconductor, effects of temperature on extrinsic semiconductors, Drift, Diffusion and other carrier theory.</a:t>
            </a:r>
          </a:p>
          <a:p>
            <a:pPr marL="0" marR="0" algn="just">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b="1" dirty="0">
                <a:effectLst/>
                <a:latin typeface="Times New Roman" panose="02020603050405020304" pitchFamily="18" charset="0"/>
                <a:ea typeface="Times New Roman" panose="02020603050405020304" pitchFamily="18" charset="0"/>
              </a:rPr>
              <a:t>Semiconductors diodes:</a:t>
            </a:r>
            <a:r>
              <a:rPr lang="en-US" sz="1600" dirty="0">
                <a:effectLst/>
                <a:latin typeface="Times New Roman" panose="02020603050405020304" pitchFamily="18" charset="0"/>
                <a:ea typeface="Times New Roman" panose="02020603050405020304" pitchFamily="18" charset="0"/>
              </a:rPr>
              <a:t> Theory of p-n junction as diode, Junction diode characteristics and applications, Zener diodes and its application, Schottky Barrier Diodes, Varactor Diodes, Photo Diodes, Tunnel diodes, PIN diode, LCD, Half wave and full wave rectification with filtering and voltage regulators and power supply design.</a:t>
            </a:r>
          </a:p>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600" b="1" dirty="0">
                <a:effectLst/>
                <a:latin typeface="Times New Roman" panose="02020603050405020304" pitchFamily="18" charset="0"/>
                <a:ea typeface="Times New Roman" panose="02020603050405020304" pitchFamily="18" charset="0"/>
              </a:rPr>
              <a:t>Bipolar Junction Transistor (BJT):</a:t>
            </a:r>
            <a:r>
              <a:rPr lang="en-US" sz="1600" dirty="0">
                <a:effectLst/>
                <a:latin typeface="Times New Roman" panose="02020603050405020304" pitchFamily="18" charset="0"/>
                <a:ea typeface="Times New Roman" panose="02020603050405020304" pitchFamily="18" charset="0"/>
              </a:rPr>
              <a:t> PNP and NPN transistors, principles of operation, biasing and thermal stability, characteristics in different configurations, small signal analysis, BJT amplifiers, </a:t>
            </a:r>
            <a:r>
              <a:rPr lang="en-US" sz="1600" dirty="0">
                <a:effectLst/>
                <a:latin typeface="Times New Roman" panose="02020603050405020304" pitchFamily="18" charset="0"/>
                <a:ea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Times New Roman" panose="02020603050405020304" pitchFamily="18" charset="0"/>
              </a:rPr>
              <a:t>-model, T-model, transistor switching time, equivalent circuits using transconductance parameter for low, medium and high frequency operation of BJT.</a:t>
            </a:r>
          </a:p>
          <a:p>
            <a:pPr marL="0" marR="0" algn="just">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b="1" dirty="0">
                <a:effectLst/>
                <a:latin typeface="Times New Roman" panose="02020603050405020304" pitchFamily="18" charset="0"/>
                <a:ea typeface="Times New Roman" panose="02020603050405020304" pitchFamily="18" charset="0"/>
              </a:rPr>
              <a:t>Field Effect Transistor (FET):</a:t>
            </a:r>
            <a:r>
              <a:rPr lang="en-US" sz="1600" dirty="0">
                <a:effectLst/>
                <a:latin typeface="Times New Roman" panose="02020603050405020304" pitchFamily="18" charset="0"/>
                <a:ea typeface="Times New Roman" panose="02020603050405020304" pitchFamily="18" charset="0"/>
              </a:rPr>
              <a:t> Construction of JFET and MOSFET, characteristics and principles of operation, FET biasing, small signal analysis, introduction to CMOS and its application. Application of FETs as amplifier and switches, load line analysis, equivalent circuits using transconductance parameter for low, medium and high frequency operation of  FETs, </a:t>
            </a:r>
            <a:r>
              <a:rPr lang="en-US" sz="1600" dirty="0" err="1">
                <a:effectLst/>
                <a:latin typeface="Times New Roman" panose="02020603050405020304" pitchFamily="18" charset="0"/>
                <a:ea typeface="Times New Roman" panose="02020603050405020304" pitchFamily="18" charset="0"/>
              </a:rPr>
              <a:t>Ebers</a:t>
            </a:r>
            <a:r>
              <a:rPr lang="en-US" sz="1600" dirty="0">
                <a:effectLst/>
                <a:latin typeface="Times New Roman" panose="02020603050405020304" pitchFamily="18" charset="0"/>
                <a:ea typeface="Times New Roman" panose="02020603050405020304" pitchFamily="18" charset="0"/>
              </a:rPr>
              <a:t>-Moll model view; design and analysis of single/multistage amplifiers, power amplifiers, differential amplifiers.</a:t>
            </a:r>
          </a:p>
          <a:p>
            <a:pPr marL="0" marR="0" algn="just">
              <a:spcBef>
                <a:spcPts val="0"/>
              </a:spcBef>
              <a:spcAft>
                <a:spcPts val="0"/>
              </a:spcAft>
            </a:pP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b="1" dirty="0">
                <a:effectLst/>
                <a:latin typeface="Times New Roman" panose="02020603050405020304" pitchFamily="18" charset="0"/>
                <a:ea typeface="Times New Roman" panose="02020603050405020304" pitchFamily="18" charset="0"/>
              </a:rPr>
              <a:t>Industrial Semiconductor Device:</a:t>
            </a:r>
            <a:r>
              <a:rPr lang="en-US" sz="1600" dirty="0">
                <a:effectLst/>
                <a:latin typeface="Times New Roman" panose="02020603050405020304" pitchFamily="18" charset="0"/>
                <a:ea typeface="Times New Roman" panose="02020603050405020304" pitchFamily="18" charset="0"/>
              </a:rPr>
              <a:t> Structure and basic operation of LED, SCR, UJT, DIAC, TRIAC, photo diodes, phototransistor, solar cells, Concept on vacuum devices</a:t>
            </a:r>
            <a:r>
              <a:rPr lang="en-US" sz="1800" dirty="0">
                <a:effectLst/>
                <a:latin typeface="Times New Roman" panose="02020603050405020304" pitchFamily="18" charset="0"/>
                <a:ea typeface="Times New Roman" panose="02020603050405020304" pitchFamily="18" charset="0"/>
              </a:rPr>
              <a:t>.</a:t>
            </a:r>
          </a:p>
        </p:txBody>
      </p:sp>
      <p:sp>
        <p:nvSpPr>
          <p:cNvPr id="4" name="Rectangle 3"/>
          <p:cNvSpPr/>
          <p:nvPr/>
        </p:nvSpPr>
        <p:spPr>
          <a:xfrm>
            <a:off x="2971800" y="194637"/>
            <a:ext cx="3435927" cy="646331"/>
          </a:xfrm>
          <a:prstGeom prst="rect">
            <a:avLst/>
          </a:prstGeom>
        </p:spPr>
        <p:txBody>
          <a:bodyPr wrap="square">
            <a:spAutoFit/>
          </a:bodyPr>
          <a:lstStyle/>
          <a:p>
            <a:r>
              <a:rPr lang="en-US" sz="3600" b="1" dirty="0">
                <a:solidFill>
                  <a:srgbClr val="FFC000"/>
                </a:solidFill>
              </a:rPr>
              <a:t>Course Contents </a:t>
            </a:r>
          </a:p>
        </p:txBody>
      </p:sp>
    </p:spTree>
    <p:extLst>
      <p:ext uri="{BB962C8B-B14F-4D97-AF65-F5344CB8AC3E}">
        <p14:creationId xmlns:p14="http://schemas.microsoft.com/office/powerpoint/2010/main" val="770255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6248" y="269136"/>
            <a:ext cx="6934200" cy="646331"/>
          </a:xfrm>
          <a:prstGeom prst="rect">
            <a:avLst/>
          </a:prstGeom>
        </p:spPr>
        <p:txBody>
          <a:bodyPr wrap="square">
            <a:spAutoFit/>
          </a:bodyPr>
          <a:lstStyle/>
          <a:p>
            <a:r>
              <a:rPr lang="en-US" sz="3600" b="1" dirty="0">
                <a:solidFill>
                  <a:srgbClr val="FFC000"/>
                </a:solidFill>
              </a:rPr>
              <a:t>PN-Junction and Depletion Region</a:t>
            </a:r>
          </a:p>
        </p:txBody>
      </p:sp>
      <p:sp>
        <p:nvSpPr>
          <p:cNvPr id="6" name="TextBox 5">
            <a:extLst>
              <a:ext uri="{FF2B5EF4-FFF2-40B4-BE49-F238E27FC236}">
                <a16:creationId xmlns:a16="http://schemas.microsoft.com/office/drawing/2014/main" id="{AD03A8BC-E4EA-41FB-A7C3-CB0D3EA08249}"/>
              </a:ext>
            </a:extLst>
          </p:cNvPr>
          <p:cNvSpPr txBox="1"/>
          <p:nvPr/>
        </p:nvSpPr>
        <p:spPr>
          <a:xfrm>
            <a:off x="971448" y="1110786"/>
            <a:ext cx="7239000" cy="646331"/>
          </a:xfrm>
          <a:prstGeom prst="rect">
            <a:avLst/>
          </a:prstGeom>
          <a:noFill/>
          <a:ln>
            <a:solidFill>
              <a:srgbClr val="00B050"/>
            </a:solidFill>
          </a:ln>
        </p:spPr>
        <p:txBody>
          <a:bodyPr wrap="square">
            <a:spAutoFit/>
          </a:bodyPr>
          <a:lstStyle/>
          <a:p>
            <a:pPr algn="just"/>
            <a:r>
              <a:rPr lang="en-US" dirty="0">
                <a:latin typeface="Times New Roman" panose="02020603050405020304" pitchFamily="18" charset="0"/>
                <a:cs typeface="Times New Roman" panose="02020603050405020304" pitchFamily="18" charset="0"/>
              </a:rPr>
              <a:t>When a p-type materials are combined with n-type materials, a </a:t>
            </a:r>
            <a:r>
              <a:rPr lang="en-US" b="1" i="1" dirty="0" err="1">
                <a:latin typeface="Times New Roman" panose="02020603050405020304" pitchFamily="18" charset="0"/>
                <a:cs typeface="Times New Roman" panose="02020603050405020304" pitchFamily="18" charset="0"/>
              </a:rPr>
              <a:t>pn</a:t>
            </a:r>
            <a:r>
              <a:rPr lang="en-US" b="1" dirty="0">
                <a:latin typeface="Times New Roman" panose="02020603050405020304" pitchFamily="18" charset="0"/>
                <a:cs typeface="Times New Roman" panose="02020603050405020304" pitchFamily="18" charset="0"/>
              </a:rPr>
              <a:t> junction </a:t>
            </a:r>
            <a:r>
              <a:rPr lang="en-US" dirty="0">
                <a:latin typeface="Times New Roman" panose="02020603050405020304" pitchFamily="18" charset="0"/>
                <a:cs typeface="Times New Roman" panose="02020603050405020304" pitchFamily="18" charset="0"/>
              </a:rPr>
              <a:t>forms and a semiconductor diode is created.</a:t>
            </a:r>
          </a:p>
        </p:txBody>
      </p:sp>
      <p:sp>
        <p:nvSpPr>
          <p:cNvPr id="10" name="TextBox 9">
            <a:extLst>
              <a:ext uri="{FF2B5EF4-FFF2-40B4-BE49-F238E27FC236}">
                <a16:creationId xmlns:a16="http://schemas.microsoft.com/office/drawing/2014/main" id="{7A663E0E-32B3-4818-9914-0163923B8961}"/>
              </a:ext>
            </a:extLst>
          </p:cNvPr>
          <p:cNvSpPr txBox="1"/>
          <p:nvPr/>
        </p:nvSpPr>
        <p:spPr>
          <a:xfrm>
            <a:off x="945011" y="4771072"/>
            <a:ext cx="7556568" cy="1477328"/>
          </a:xfrm>
          <a:prstGeom prst="rect">
            <a:avLst/>
          </a:prstGeom>
          <a:noFill/>
          <a:ln>
            <a:solidFill>
              <a:srgbClr val="00B050"/>
            </a:solidFill>
          </a:ln>
        </p:spPr>
        <p:txBody>
          <a:bodyPr wrap="square">
            <a:spAutoFit/>
          </a:bodyPr>
          <a:lstStyle/>
          <a:p>
            <a:pPr algn="just"/>
            <a:r>
              <a:rPr lang="en-US" dirty="0">
                <a:latin typeface="Times New Roman" panose="02020603050405020304" pitchFamily="18" charset="0"/>
                <a:cs typeface="Times New Roman" panose="02020603050405020304" pitchFamily="18" charset="0"/>
              </a:rPr>
              <a:t>When the </a:t>
            </a:r>
            <a:r>
              <a:rPr lang="en-US" dirty="0" err="1">
                <a:latin typeface="Times New Roman" panose="02020603050405020304" pitchFamily="18" charset="0"/>
                <a:cs typeface="Times New Roman" panose="02020603050405020304" pitchFamily="18" charset="0"/>
              </a:rPr>
              <a:t>pn</a:t>
            </a:r>
            <a:r>
              <a:rPr lang="en-US" dirty="0">
                <a:latin typeface="Times New Roman" panose="02020603050405020304" pitchFamily="18" charset="0"/>
                <a:cs typeface="Times New Roman" panose="02020603050405020304" pitchFamily="18" charset="0"/>
              </a:rPr>
              <a:t> junction is formed, the </a:t>
            </a:r>
            <a:r>
              <a:rPr lang="en-US" b="1"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region loses a free electron as they diffuse across the junction and combines with a hole, a positive charge is left  in the n region and a negative charge is created in the p region, forming a barrier potential. This region of uncovered positive and negative ions is called the depletion region due to the “depletion” of free carriers in the region.</a:t>
            </a:r>
          </a:p>
        </p:txBody>
      </p:sp>
      <p:pic>
        <p:nvPicPr>
          <p:cNvPr id="2050" name="Picture 2" descr="How does a diode work? (Part 1 - The PN Junction) -… | CircuitBread">
            <a:extLst>
              <a:ext uri="{FF2B5EF4-FFF2-40B4-BE49-F238E27FC236}">
                <a16:creationId xmlns:a16="http://schemas.microsoft.com/office/drawing/2014/main" id="{1A1EFB66-AB10-4455-B62D-9D46ED52A24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952436"/>
            <a:ext cx="497205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0A8CB1B-5BB6-4E97-8D7E-E7CDDB185CE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00591" y="1828118"/>
            <a:ext cx="3671146" cy="2715119"/>
          </a:xfrm>
          <a:prstGeom prst="rect">
            <a:avLst/>
          </a:prstGeom>
        </p:spPr>
      </p:pic>
      <p:sp>
        <p:nvSpPr>
          <p:cNvPr id="11" name="TextBox 10">
            <a:extLst>
              <a:ext uri="{FF2B5EF4-FFF2-40B4-BE49-F238E27FC236}">
                <a16:creationId xmlns:a16="http://schemas.microsoft.com/office/drawing/2014/main" id="{74ED0724-38B7-4A35-A6F4-3890FB131A35}"/>
              </a:ext>
            </a:extLst>
          </p:cNvPr>
          <p:cNvSpPr txBox="1"/>
          <p:nvPr/>
        </p:nvSpPr>
        <p:spPr>
          <a:xfrm>
            <a:off x="2057400" y="6404198"/>
            <a:ext cx="5772252" cy="369332"/>
          </a:xfrm>
          <a:prstGeom prst="rect">
            <a:avLst/>
          </a:prstGeom>
          <a:noFill/>
        </p:spPr>
        <p:txBody>
          <a:bodyPr wrap="square">
            <a:spAutoFit/>
          </a:bodyPr>
          <a:lstStyle/>
          <a:p>
            <a:r>
              <a:rPr lang="en-US" dirty="0"/>
              <a:t>https://www.youtube.com/watch?v=4SlfaocMfdA</a:t>
            </a:r>
          </a:p>
        </p:txBody>
      </p:sp>
    </p:spTree>
    <p:extLst>
      <p:ext uri="{BB962C8B-B14F-4D97-AF65-F5344CB8AC3E}">
        <p14:creationId xmlns:p14="http://schemas.microsoft.com/office/powerpoint/2010/main" val="270945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0" y="381000"/>
            <a:ext cx="4648200" cy="646331"/>
          </a:xfrm>
          <a:prstGeom prst="rect">
            <a:avLst/>
          </a:prstGeom>
        </p:spPr>
        <p:txBody>
          <a:bodyPr wrap="square">
            <a:spAutoFit/>
          </a:bodyPr>
          <a:lstStyle/>
          <a:p>
            <a:r>
              <a:rPr lang="en-US" sz="3600" b="1" dirty="0">
                <a:solidFill>
                  <a:srgbClr val="FFC000"/>
                </a:solidFill>
              </a:rPr>
              <a:t>Recommended Books</a:t>
            </a:r>
          </a:p>
        </p:txBody>
      </p:sp>
      <p:graphicFrame>
        <p:nvGraphicFramePr>
          <p:cNvPr id="2" name="Table 1">
            <a:extLst>
              <a:ext uri="{FF2B5EF4-FFF2-40B4-BE49-F238E27FC236}">
                <a16:creationId xmlns:a16="http://schemas.microsoft.com/office/drawing/2014/main" id="{87550E6F-6A91-41D3-9DD8-FE01856C09D0}"/>
              </a:ext>
            </a:extLst>
          </p:cNvPr>
          <p:cNvGraphicFramePr>
            <a:graphicFrameLocks noGrp="1"/>
          </p:cNvGraphicFramePr>
          <p:nvPr>
            <p:extLst>
              <p:ext uri="{D42A27DB-BD31-4B8C-83A1-F6EECF244321}">
                <p14:modId xmlns:p14="http://schemas.microsoft.com/office/powerpoint/2010/main" val="2929240981"/>
              </p:ext>
            </p:extLst>
          </p:nvPr>
        </p:nvGraphicFramePr>
        <p:xfrm>
          <a:off x="1181100" y="1371600"/>
          <a:ext cx="6781800" cy="3200399"/>
        </p:xfrm>
        <a:graphic>
          <a:graphicData uri="http://schemas.openxmlformats.org/drawingml/2006/table">
            <a:tbl>
              <a:tblPr firstRow="1" firstCol="1" bandRow="1">
                <a:tableStyleId>{5C22544A-7EE6-4342-B048-85BDC9FD1C3A}</a:tableStyleId>
              </a:tblPr>
              <a:tblGrid>
                <a:gridCol w="378384">
                  <a:extLst>
                    <a:ext uri="{9D8B030D-6E8A-4147-A177-3AD203B41FA5}">
                      <a16:colId xmlns:a16="http://schemas.microsoft.com/office/drawing/2014/main" val="3170601216"/>
                    </a:ext>
                  </a:extLst>
                </a:gridCol>
                <a:gridCol w="3482262">
                  <a:extLst>
                    <a:ext uri="{9D8B030D-6E8A-4147-A177-3AD203B41FA5}">
                      <a16:colId xmlns:a16="http://schemas.microsoft.com/office/drawing/2014/main" val="460104131"/>
                    </a:ext>
                  </a:extLst>
                </a:gridCol>
                <a:gridCol w="228809">
                  <a:extLst>
                    <a:ext uri="{9D8B030D-6E8A-4147-A177-3AD203B41FA5}">
                      <a16:colId xmlns:a16="http://schemas.microsoft.com/office/drawing/2014/main" val="3575267016"/>
                    </a:ext>
                  </a:extLst>
                </a:gridCol>
                <a:gridCol w="2692345">
                  <a:extLst>
                    <a:ext uri="{9D8B030D-6E8A-4147-A177-3AD203B41FA5}">
                      <a16:colId xmlns:a16="http://schemas.microsoft.com/office/drawing/2014/main" val="1819183938"/>
                    </a:ext>
                  </a:extLst>
                </a:gridCol>
              </a:tblGrid>
              <a:tr h="272833">
                <a:tc>
                  <a:txBody>
                    <a:bodyPr/>
                    <a:lstStyle/>
                    <a:p>
                      <a:pPr marL="0" marR="0" algn="ctr">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Sl.</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Book Name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Author Name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6409082"/>
                  </a:ext>
                </a:extLst>
              </a:tr>
              <a:tr h="27283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Microelectronic Circuits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Sedra&amp; Smith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2156941"/>
                  </a:ext>
                </a:extLst>
              </a:tr>
              <a:tr h="27283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2.</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Electronic Devices &amp; Circuits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Millman&amp;Halkias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54126073"/>
                  </a:ext>
                </a:extLst>
              </a:tr>
              <a:tr h="27283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3.</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fr-FR" sz="1400">
                          <a:effectLst/>
                          <a:latin typeface="Times New Roman" panose="02020603050405020304" pitchFamily="18" charset="0"/>
                          <a:cs typeface="Times New Roman" panose="02020603050405020304" pitchFamily="18" charset="0"/>
                        </a:rPr>
                        <a:t>Electronic Devices &amp; Circuits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fr-FR" sz="1400">
                          <a:effectLst/>
                          <a:latin typeface="Times New Roman" panose="02020603050405020304" pitchFamily="18" charset="0"/>
                          <a:cs typeface="Times New Roman" panose="02020603050405020304" pitchFamily="18" charset="0"/>
                        </a:rPr>
                        <a:t>Bapat K 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4196681"/>
                  </a:ext>
                </a:extLst>
              </a:tr>
              <a:tr h="27283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Functional Electronics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Ramanan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6529567"/>
                  </a:ext>
                </a:extLst>
              </a:tr>
              <a:tr h="27283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5.</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Pulse Digital and Switching Waveforms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Millman&amp;Taub</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23488952"/>
                  </a:ext>
                </a:extLst>
              </a:tr>
              <a:tr h="27283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Electronic Devices &amp; Circuits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Allan Mottorshed</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1476243"/>
                  </a:ext>
                </a:extLst>
              </a:tr>
              <a:tr h="27283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7.</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Integrated Electronics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Millman&amp;Halkias</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0654155"/>
                  </a:ext>
                </a:extLst>
              </a:tr>
              <a:tr h="27283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8.</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Electronic Devices &amp; Circuit Theory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Boylestead&amp;Neshelsky</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6471063"/>
                  </a:ext>
                </a:extLst>
              </a:tr>
              <a:tr h="238289">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9.</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Electronic Circuits ,Discrete &amp; Integrated”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a:effectLst/>
                          <a:latin typeface="Times New Roman" panose="02020603050405020304" pitchFamily="18" charset="0"/>
                          <a:cs typeface="Times New Roman" panose="02020603050405020304" pitchFamily="18" charset="0"/>
                        </a:rPr>
                        <a:t>Schilling &amp;Belove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9635243"/>
                  </a:ext>
                </a:extLst>
              </a:tr>
              <a:tr h="506613">
                <a:tc>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err="1">
                          <a:effectLst/>
                          <a:latin typeface="Times New Roman" panose="02020603050405020304" pitchFamily="18" charset="0"/>
                          <a:cs typeface="Times New Roman" panose="02020603050405020304" pitchFamily="18" charset="0"/>
                        </a:rPr>
                        <a:t>Priciples</a:t>
                      </a:r>
                      <a:r>
                        <a:rPr lang="en-US" sz="1400" dirty="0">
                          <a:effectLst/>
                          <a:latin typeface="Times New Roman" panose="02020603050405020304" pitchFamily="18" charset="0"/>
                          <a:cs typeface="Times New Roman" panose="02020603050405020304" pitchFamily="18" charset="0"/>
                        </a:rPr>
                        <a:t> of Electronics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K </a:t>
                      </a:r>
                      <a:r>
                        <a:rPr lang="en-US" sz="1400" dirty="0" err="1">
                          <a:effectLst/>
                          <a:latin typeface="Times New Roman" panose="02020603050405020304" pitchFamily="18" charset="0"/>
                          <a:cs typeface="Times New Roman" panose="02020603050405020304" pitchFamily="18" charset="0"/>
                        </a:rPr>
                        <a:t>Metha</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5732727"/>
                  </a:ext>
                </a:extLst>
              </a:tr>
            </a:tbl>
          </a:graphicData>
        </a:graphic>
      </p:graphicFrame>
    </p:spTree>
    <p:extLst>
      <p:ext uri="{BB962C8B-B14F-4D97-AF65-F5344CB8AC3E}">
        <p14:creationId xmlns:p14="http://schemas.microsoft.com/office/powerpoint/2010/main" val="77025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304800"/>
            <a:ext cx="4191000" cy="646331"/>
          </a:xfrm>
          <a:prstGeom prst="rect">
            <a:avLst/>
          </a:prstGeom>
        </p:spPr>
        <p:txBody>
          <a:bodyPr wrap="square">
            <a:spAutoFit/>
          </a:bodyPr>
          <a:lstStyle/>
          <a:p>
            <a:r>
              <a:rPr lang="en-US" sz="3600" b="1" dirty="0">
                <a:solidFill>
                  <a:srgbClr val="FFC000"/>
                </a:solidFill>
              </a:rPr>
              <a:t>Course Objectives </a:t>
            </a:r>
          </a:p>
        </p:txBody>
      </p:sp>
      <p:sp>
        <p:nvSpPr>
          <p:cNvPr id="57347" name="Rectangle 3"/>
          <p:cNvSpPr>
            <a:spLocks noChangeArrowheads="1"/>
          </p:cNvSpPr>
          <p:nvPr/>
        </p:nvSpPr>
        <p:spPr bwMode="auto">
          <a:xfrm>
            <a:off x="1219200" y="1293912"/>
            <a:ext cx="7010400"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Aft>
                <a:spcPts val="1800"/>
              </a:spcAft>
              <a:buClrTx/>
              <a:buSzTx/>
              <a:buFont typeface="Wingdings" pitchFamily="2" charset="2"/>
              <a:buChar char="§"/>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introduce basic semiconductor devices, their characteristics and application</a:t>
            </a:r>
          </a:p>
          <a:p>
            <a:pPr marL="0" marR="0" lvl="0" indent="0" algn="just" defTabSz="914400" rtl="0" eaLnBrk="1" fontAlgn="base" latinLnBrk="0" hangingPunct="1">
              <a:lnSpc>
                <a:spcPct val="100000"/>
              </a:lnSpc>
              <a:spcAft>
                <a:spcPts val="1800"/>
              </a:spcAft>
              <a:buClrTx/>
              <a:buSzTx/>
              <a:buFont typeface="Wingdings" pitchFamily="2" charset="2"/>
              <a:buChar char="§"/>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understand analysis and design of simple diode circuit</a:t>
            </a:r>
          </a:p>
          <a:p>
            <a:pPr marL="0" marR="0" lvl="0" indent="0" algn="just" defTabSz="914400" rtl="0" eaLnBrk="1" fontAlgn="base" latinLnBrk="0" hangingPunct="1">
              <a:lnSpc>
                <a:spcPct val="100000"/>
              </a:lnSpc>
              <a:spcAft>
                <a:spcPts val="1800"/>
              </a:spcAft>
              <a:buClrTx/>
              <a:buSzTx/>
              <a:buFont typeface="Wingdings" pitchFamily="2" charset="2"/>
              <a:buChar char="§"/>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learn to analyze the PN junction behavior at the circuit level and its role in the operation of diodes and active device</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7025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1800" y="304800"/>
            <a:ext cx="4191000" cy="646331"/>
          </a:xfrm>
          <a:prstGeom prst="rect">
            <a:avLst/>
          </a:prstGeom>
        </p:spPr>
        <p:txBody>
          <a:bodyPr wrap="square">
            <a:spAutoFit/>
          </a:bodyPr>
          <a:lstStyle/>
          <a:p>
            <a:r>
              <a:rPr lang="en-US" sz="3600" b="1" dirty="0">
                <a:solidFill>
                  <a:srgbClr val="FFC000"/>
                </a:solidFill>
              </a:rPr>
              <a:t>Course Outcomes </a:t>
            </a:r>
          </a:p>
        </p:txBody>
      </p:sp>
      <p:sp>
        <p:nvSpPr>
          <p:cNvPr id="57347" name="Rectangle 3"/>
          <p:cNvSpPr>
            <a:spLocks noChangeArrowheads="1"/>
          </p:cNvSpPr>
          <p:nvPr/>
        </p:nvSpPr>
        <p:spPr bwMode="auto">
          <a:xfrm>
            <a:off x="952500" y="1219200"/>
            <a:ext cx="7239000" cy="37394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spcAft>
                <a:spcPts val="1800"/>
              </a:spcAft>
              <a:buFont typeface="Wingdings" pitchFamily="2" charset="2"/>
              <a:buChar char="§"/>
            </a:pPr>
            <a:r>
              <a:rPr lang="en-US" sz="2400" dirty="0"/>
              <a:t>CO 1: Ability to analyze PN junctions in semiconductor devices under various conditions.</a:t>
            </a:r>
          </a:p>
          <a:p>
            <a:pPr lvl="0" algn="just">
              <a:spcAft>
                <a:spcPts val="1800"/>
              </a:spcAft>
              <a:buFont typeface="Wingdings" pitchFamily="2" charset="2"/>
              <a:buChar char="§"/>
            </a:pPr>
            <a:r>
              <a:rPr lang="en-US" sz="2400" dirty="0"/>
              <a:t>CO 2: Ability to design and analyze simple rectifiers and voltage regulators using diodes.</a:t>
            </a:r>
          </a:p>
          <a:p>
            <a:pPr lvl="0" algn="just">
              <a:spcAft>
                <a:spcPts val="1800"/>
              </a:spcAft>
              <a:buFont typeface="Wingdings" pitchFamily="2" charset="2"/>
              <a:buChar char="§"/>
            </a:pPr>
            <a:r>
              <a:rPr lang="en-US" sz="2400" dirty="0"/>
              <a:t>CO 3: Ability to describe the behavior of special purpose diodes.</a:t>
            </a:r>
          </a:p>
          <a:p>
            <a:pPr lvl="0" algn="just">
              <a:spcAft>
                <a:spcPts val="1800"/>
              </a:spcAft>
              <a:buFont typeface="Wingdings" pitchFamily="2" charset="2"/>
              <a:buChar char="§"/>
            </a:pPr>
            <a:r>
              <a:rPr lang="en-US" sz="2400" dirty="0"/>
              <a:t>CO 4: Ability to design and analyze simple BJT and MOSFET circuits.</a:t>
            </a:r>
          </a:p>
        </p:txBody>
      </p:sp>
    </p:spTree>
    <p:extLst>
      <p:ext uri="{BB962C8B-B14F-4D97-AF65-F5344CB8AC3E}">
        <p14:creationId xmlns:p14="http://schemas.microsoft.com/office/powerpoint/2010/main" val="77025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5562600" cy="646331"/>
          </a:xfrm>
          <a:prstGeom prst="rect">
            <a:avLst/>
          </a:prstGeom>
        </p:spPr>
        <p:txBody>
          <a:bodyPr wrap="square">
            <a:spAutoFit/>
          </a:bodyPr>
          <a:lstStyle/>
          <a:p>
            <a:pPr algn="ctr"/>
            <a:r>
              <a:rPr lang="en-US" sz="3600" b="1" dirty="0">
                <a:solidFill>
                  <a:srgbClr val="FFC000"/>
                </a:solidFill>
              </a:rPr>
              <a:t>The Atom</a:t>
            </a:r>
            <a:endParaRPr lang="en-US" sz="3600" dirty="0">
              <a:solidFill>
                <a:srgbClr val="FFC000"/>
              </a:solidFill>
            </a:endParaRPr>
          </a:p>
        </p:txBody>
      </p:sp>
      <p:sp>
        <p:nvSpPr>
          <p:cNvPr id="5" name="TextBox 4">
            <a:extLst>
              <a:ext uri="{FF2B5EF4-FFF2-40B4-BE49-F238E27FC236}">
                <a16:creationId xmlns:a16="http://schemas.microsoft.com/office/drawing/2014/main" id="{920D6D35-8BBF-4892-9EBB-C348912241FE}"/>
              </a:ext>
            </a:extLst>
          </p:cNvPr>
          <p:cNvSpPr txBox="1"/>
          <p:nvPr/>
        </p:nvSpPr>
        <p:spPr>
          <a:xfrm>
            <a:off x="914400" y="798731"/>
            <a:ext cx="7315200" cy="646331"/>
          </a:xfrm>
          <a:prstGeom prst="rect">
            <a:avLst/>
          </a:prstGeom>
          <a:noFill/>
        </p:spPr>
        <p:txBody>
          <a:bodyPr wrap="square">
            <a:spAutoFit/>
          </a:bodyPr>
          <a:lstStyle/>
          <a:p>
            <a:pPr algn="just"/>
            <a:r>
              <a:rPr lang="en-US" dirty="0"/>
              <a:t>All matter is composed of atoms; all atoms consist of electrons, protons, and neutrons except normal hydrogen, which does not have a neutron.</a:t>
            </a:r>
          </a:p>
        </p:txBody>
      </p:sp>
      <p:pic>
        <p:nvPicPr>
          <p:cNvPr id="6" name="Picture 5">
            <a:extLst>
              <a:ext uri="{FF2B5EF4-FFF2-40B4-BE49-F238E27FC236}">
                <a16:creationId xmlns:a16="http://schemas.microsoft.com/office/drawing/2014/main" id="{34FEF1E8-B30E-4F1D-936B-7EE294258E3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438400" y="1533525"/>
            <a:ext cx="4724400" cy="3790950"/>
          </a:xfrm>
          <a:prstGeom prst="rect">
            <a:avLst/>
          </a:prstGeom>
        </p:spPr>
      </p:pic>
      <p:sp>
        <p:nvSpPr>
          <p:cNvPr id="9" name="TextBox 8">
            <a:extLst>
              <a:ext uri="{FF2B5EF4-FFF2-40B4-BE49-F238E27FC236}">
                <a16:creationId xmlns:a16="http://schemas.microsoft.com/office/drawing/2014/main" id="{8CF81E86-2B1A-4F4C-855B-3F32E739AC56}"/>
              </a:ext>
            </a:extLst>
          </p:cNvPr>
          <p:cNvSpPr txBox="1"/>
          <p:nvPr/>
        </p:nvSpPr>
        <p:spPr>
          <a:xfrm>
            <a:off x="1447800" y="5412938"/>
            <a:ext cx="6248400" cy="461665"/>
          </a:xfrm>
          <a:prstGeom prst="rect">
            <a:avLst/>
          </a:prstGeom>
          <a:noFill/>
        </p:spPr>
        <p:txBody>
          <a:bodyPr wrap="square">
            <a:spAutoFit/>
          </a:bodyPr>
          <a:lstStyle/>
          <a:p>
            <a:pPr algn="ctr"/>
            <a:r>
              <a:rPr lang="en-US" sz="1200" dirty="0"/>
              <a:t>Fig.: The Bohr model of an atom showing electrons in orbits around the nucleus, which consists of</a:t>
            </a:r>
          </a:p>
          <a:p>
            <a:pPr algn="ctr"/>
            <a:r>
              <a:rPr lang="en-US" sz="1200" dirty="0"/>
              <a:t>protons and neutrons. The “tails” on the electrons indicate motion.</a:t>
            </a:r>
          </a:p>
        </p:txBody>
      </p:sp>
    </p:spTree>
    <p:extLst>
      <p:ext uri="{BB962C8B-B14F-4D97-AF65-F5344CB8AC3E}">
        <p14:creationId xmlns:p14="http://schemas.microsoft.com/office/powerpoint/2010/main" val="215495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5562600" cy="646331"/>
          </a:xfrm>
          <a:prstGeom prst="rect">
            <a:avLst/>
          </a:prstGeom>
        </p:spPr>
        <p:txBody>
          <a:bodyPr wrap="square">
            <a:spAutoFit/>
          </a:bodyPr>
          <a:lstStyle/>
          <a:p>
            <a:pPr algn="ctr"/>
            <a:r>
              <a:rPr lang="en-US" sz="3600" b="1" dirty="0">
                <a:solidFill>
                  <a:srgbClr val="FFC000"/>
                </a:solidFill>
              </a:rPr>
              <a:t>Electrons and Shells</a:t>
            </a:r>
            <a:endParaRPr lang="en-US" sz="3600" dirty="0">
              <a:solidFill>
                <a:srgbClr val="FFC000"/>
              </a:solidFill>
            </a:endParaRPr>
          </a:p>
        </p:txBody>
      </p:sp>
      <p:sp>
        <p:nvSpPr>
          <p:cNvPr id="5" name="TextBox 4">
            <a:extLst>
              <a:ext uri="{FF2B5EF4-FFF2-40B4-BE49-F238E27FC236}">
                <a16:creationId xmlns:a16="http://schemas.microsoft.com/office/drawing/2014/main" id="{920D6D35-8BBF-4892-9EBB-C348912241FE}"/>
              </a:ext>
            </a:extLst>
          </p:cNvPr>
          <p:cNvSpPr txBox="1"/>
          <p:nvPr/>
        </p:nvSpPr>
        <p:spPr>
          <a:xfrm>
            <a:off x="914400" y="798731"/>
            <a:ext cx="7315200" cy="646331"/>
          </a:xfrm>
          <a:prstGeom prst="rect">
            <a:avLst/>
          </a:prstGeom>
          <a:noFill/>
          <a:ln>
            <a:solidFill>
              <a:srgbClr val="00B050"/>
            </a:solidFill>
          </a:ln>
        </p:spPr>
        <p:txBody>
          <a:bodyPr wrap="square">
            <a:spAutoFit/>
          </a:bodyPr>
          <a:lstStyle/>
          <a:p>
            <a:pPr algn="just"/>
            <a:r>
              <a:rPr lang="en-US" b="1" dirty="0"/>
              <a:t>Electrons</a:t>
            </a:r>
            <a:r>
              <a:rPr lang="en-US" dirty="0"/>
              <a:t> orbit the nucleus of an atom at certain distances from the nucleus. Electrons near the nucleus have less energy.</a:t>
            </a:r>
          </a:p>
        </p:txBody>
      </p:sp>
      <p:sp>
        <p:nvSpPr>
          <p:cNvPr id="9" name="TextBox 8">
            <a:extLst>
              <a:ext uri="{FF2B5EF4-FFF2-40B4-BE49-F238E27FC236}">
                <a16:creationId xmlns:a16="http://schemas.microsoft.com/office/drawing/2014/main" id="{8CF81E86-2B1A-4F4C-855B-3F32E739AC56}"/>
              </a:ext>
            </a:extLst>
          </p:cNvPr>
          <p:cNvSpPr txBox="1"/>
          <p:nvPr/>
        </p:nvSpPr>
        <p:spPr>
          <a:xfrm>
            <a:off x="1066800" y="5782270"/>
            <a:ext cx="6781800" cy="276999"/>
          </a:xfrm>
          <a:prstGeom prst="rect">
            <a:avLst/>
          </a:prstGeom>
          <a:noFill/>
        </p:spPr>
        <p:txBody>
          <a:bodyPr wrap="square">
            <a:spAutoFit/>
          </a:bodyPr>
          <a:lstStyle/>
          <a:p>
            <a:pPr algn="ctr"/>
            <a:r>
              <a:rPr lang="en-US" sz="1200" dirty="0"/>
              <a:t>Fig.: Illustration of the Bohr model of the silicon atom.</a:t>
            </a:r>
          </a:p>
        </p:txBody>
      </p:sp>
      <p:sp>
        <p:nvSpPr>
          <p:cNvPr id="7" name="TextBox 6">
            <a:extLst>
              <a:ext uri="{FF2B5EF4-FFF2-40B4-BE49-F238E27FC236}">
                <a16:creationId xmlns:a16="http://schemas.microsoft.com/office/drawing/2014/main" id="{63B51BBD-32E5-4522-864F-B9CF18D4FF0E}"/>
              </a:ext>
            </a:extLst>
          </p:cNvPr>
          <p:cNvSpPr txBox="1"/>
          <p:nvPr/>
        </p:nvSpPr>
        <p:spPr>
          <a:xfrm>
            <a:off x="914400" y="1628506"/>
            <a:ext cx="7315200" cy="923330"/>
          </a:xfrm>
          <a:prstGeom prst="rect">
            <a:avLst/>
          </a:prstGeom>
          <a:noFill/>
          <a:ln>
            <a:solidFill>
              <a:srgbClr val="00B050"/>
            </a:solidFill>
          </a:ln>
        </p:spPr>
        <p:txBody>
          <a:bodyPr wrap="square">
            <a:spAutoFit/>
          </a:bodyPr>
          <a:lstStyle/>
          <a:p>
            <a:pPr algn="just"/>
            <a:r>
              <a:rPr lang="en-US" dirty="0"/>
              <a:t>Each discrete distance </a:t>
            </a:r>
            <a:r>
              <a:rPr lang="en-US" b="1" dirty="0"/>
              <a:t>(orbit) </a:t>
            </a:r>
            <a:r>
              <a:rPr lang="en-US" dirty="0"/>
              <a:t>from the nucleus corresponds to a certain energy level. In an atom, the orbits are grouped into energy levels known as </a:t>
            </a:r>
            <a:r>
              <a:rPr lang="en-US" b="1" dirty="0"/>
              <a:t>shells.</a:t>
            </a:r>
          </a:p>
        </p:txBody>
      </p:sp>
      <p:pic>
        <p:nvPicPr>
          <p:cNvPr id="8" name="Picture 7">
            <a:extLst>
              <a:ext uri="{FF2B5EF4-FFF2-40B4-BE49-F238E27FC236}">
                <a16:creationId xmlns:a16="http://schemas.microsoft.com/office/drawing/2014/main" id="{78C2BD70-DE6C-4429-B3F8-5BB742BF378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667000" y="2625317"/>
            <a:ext cx="3333750" cy="3009900"/>
          </a:xfrm>
          <a:prstGeom prst="rect">
            <a:avLst/>
          </a:prstGeom>
        </p:spPr>
      </p:pic>
    </p:spTree>
    <p:extLst>
      <p:ext uri="{BB962C8B-B14F-4D97-AF65-F5344CB8AC3E}">
        <p14:creationId xmlns:p14="http://schemas.microsoft.com/office/powerpoint/2010/main" val="168131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83502"/>
            <a:ext cx="6781800" cy="646331"/>
          </a:xfrm>
          <a:prstGeom prst="rect">
            <a:avLst/>
          </a:prstGeom>
        </p:spPr>
        <p:txBody>
          <a:bodyPr wrap="square">
            <a:spAutoFit/>
          </a:bodyPr>
          <a:lstStyle/>
          <a:p>
            <a:pPr algn="ctr"/>
            <a:r>
              <a:rPr lang="en-US" sz="3600" b="1" dirty="0">
                <a:solidFill>
                  <a:srgbClr val="FFC000"/>
                </a:solidFill>
              </a:rPr>
              <a:t>Valance Electrons and Ionization</a:t>
            </a:r>
            <a:endParaRPr lang="en-US" sz="3600" dirty="0">
              <a:solidFill>
                <a:srgbClr val="FFC000"/>
              </a:solidFill>
            </a:endParaRPr>
          </a:p>
        </p:txBody>
      </p:sp>
      <p:sp>
        <p:nvSpPr>
          <p:cNvPr id="5" name="TextBox 4">
            <a:extLst>
              <a:ext uri="{FF2B5EF4-FFF2-40B4-BE49-F238E27FC236}">
                <a16:creationId xmlns:a16="http://schemas.microsoft.com/office/drawing/2014/main" id="{920D6D35-8BBF-4892-9EBB-C348912241FE}"/>
              </a:ext>
            </a:extLst>
          </p:cNvPr>
          <p:cNvSpPr txBox="1"/>
          <p:nvPr/>
        </p:nvSpPr>
        <p:spPr>
          <a:xfrm>
            <a:off x="914400" y="899617"/>
            <a:ext cx="7315200" cy="1985159"/>
          </a:xfrm>
          <a:prstGeom prst="rect">
            <a:avLst/>
          </a:prstGeom>
          <a:noFill/>
          <a:ln>
            <a:solidFill>
              <a:srgbClr val="00B050"/>
            </a:solidFill>
          </a:ln>
        </p:spPr>
        <p:txBody>
          <a:bodyPr wrap="square">
            <a:spAutoFit/>
          </a:bodyPr>
          <a:lstStyle/>
          <a:p>
            <a:pPr algn="just"/>
            <a:r>
              <a:rPr lang="en-US" b="1" dirty="0"/>
              <a:t>Electrons</a:t>
            </a:r>
            <a:r>
              <a:rPr lang="en-US" dirty="0"/>
              <a:t> with the highest energy exist in the outermost shell of an atom and are relatively loosely bound to the atom. This outermost shell is known as the </a:t>
            </a:r>
            <a:r>
              <a:rPr lang="en-US" b="1" dirty="0"/>
              <a:t>valence shell </a:t>
            </a:r>
            <a:r>
              <a:rPr lang="en-US" dirty="0"/>
              <a:t>and electrons in this shell are called </a:t>
            </a:r>
            <a:r>
              <a:rPr lang="en-US" b="1" dirty="0"/>
              <a:t>valence electrons</a:t>
            </a:r>
            <a:r>
              <a:rPr lang="en-US" dirty="0"/>
              <a:t>.</a:t>
            </a:r>
          </a:p>
          <a:p>
            <a:pPr marL="742950" lvl="1" indent="-285750" algn="just">
              <a:spcBef>
                <a:spcPts val="600"/>
              </a:spcBef>
              <a:spcAft>
                <a:spcPts val="600"/>
              </a:spcAft>
              <a:buFont typeface="Arial" panose="020B0604020202020204" pitchFamily="34" charset="0"/>
              <a:buChar char="•"/>
            </a:pPr>
            <a:r>
              <a:rPr lang="en-US" dirty="0"/>
              <a:t>Valance electrons contribute to chemical reactions and bonding</a:t>
            </a:r>
          </a:p>
          <a:p>
            <a:pPr marL="742950" lvl="1" indent="-285750" algn="just">
              <a:spcBef>
                <a:spcPts val="600"/>
              </a:spcBef>
              <a:spcAft>
                <a:spcPts val="600"/>
              </a:spcAft>
              <a:buFont typeface="Arial" panose="020B0604020202020204" pitchFamily="34" charset="0"/>
              <a:buChar char="•"/>
            </a:pPr>
            <a:r>
              <a:rPr lang="en-US" dirty="0"/>
              <a:t>Valance electrons can break from its atom with gaining sufficient energy from external source.</a:t>
            </a:r>
          </a:p>
        </p:txBody>
      </p:sp>
      <p:sp>
        <p:nvSpPr>
          <p:cNvPr id="7" name="TextBox 6">
            <a:extLst>
              <a:ext uri="{FF2B5EF4-FFF2-40B4-BE49-F238E27FC236}">
                <a16:creationId xmlns:a16="http://schemas.microsoft.com/office/drawing/2014/main" id="{63B51BBD-32E5-4522-864F-B9CF18D4FF0E}"/>
              </a:ext>
            </a:extLst>
          </p:cNvPr>
          <p:cNvSpPr txBox="1"/>
          <p:nvPr/>
        </p:nvSpPr>
        <p:spPr>
          <a:xfrm>
            <a:off x="914400" y="3200400"/>
            <a:ext cx="7315200" cy="2462213"/>
          </a:xfrm>
          <a:prstGeom prst="rect">
            <a:avLst/>
          </a:prstGeom>
          <a:noFill/>
          <a:ln>
            <a:solidFill>
              <a:srgbClr val="00B050"/>
            </a:solidFill>
          </a:ln>
        </p:spPr>
        <p:txBody>
          <a:bodyPr wrap="square">
            <a:spAutoFit/>
          </a:bodyPr>
          <a:lstStyle/>
          <a:p>
            <a:pPr algn="just"/>
            <a:r>
              <a:rPr lang="en-US" dirty="0"/>
              <a:t>If a valance electrons acquires a sufficient amount of energy, called </a:t>
            </a:r>
            <a:r>
              <a:rPr lang="en-US" b="1" dirty="0"/>
              <a:t>ionization energy</a:t>
            </a:r>
            <a:r>
              <a:rPr lang="en-US" dirty="0"/>
              <a:t>, the valance electrons can escape from the outer shell (also called valance shell). The process of losing a valence electron is known as </a:t>
            </a:r>
            <a:r>
              <a:rPr lang="en-US" b="1" dirty="0"/>
              <a:t>ionization. </a:t>
            </a:r>
          </a:p>
          <a:p>
            <a:pPr marL="742950" lvl="1" indent="-285750" algn="just">
              <a:spcAft>
                <a:spcPts val="600"/>
              </a:spcAft>
              <a:buFont typeface="Arial" panose="020B0604020202020204" pitchFamily="34" charset="0"/>
              <a:buChar char="•"/>
            </a:pPr>
            <a:r>
              <a:rPr lang="en-US" dirty="0"/>
              <a:t>The escaped valance electron is called a free electron.</a:t>
            </a:r>
          </a:p>
          <a:p>
            <a:pPr marL="742950" lvl="1" indent="-285750" algn="just">
              <a:spcAft>
                <a:spcPts val="600"/>
              </a:spcAft>
              <a:buFont typeface="Arial" panose="020B0604020202020204" pitchFamily="34" charset="0"/>
              <a:buChar char="•"/>
            </a:pPr>
            <a:r>
              <a:rPr lang="en-US" dirty="0"/>
              <a:t>And resulting positively charged atom is called a positive ion.</a:t>
            </a:r>
          </a:p>
          <a:p>
            <a:pPr marL="742950" lvl="1" indent="-285750" algn="just">
              <a:spcAft>
                <a:spcPts val="600"/>
              </a:spcAft>
              <a:buFont typeface="Arial" panose="020B0604020202020204" pitchFamily="34" charset="0"/>
              <a:buChar char="•"/>
            </a:pPr>
            <a:r>
              <a:rPr lang="en-US" dirty="0"/>
              <a:t>The atom that has acquired the extra electron is called a negative ion.</a:t>
            </a:r>
          </a:p>
        </p:txBody>
      </p:sp>
    </p:spTree>
    <p:extLst>
      <p:ext uri="{BB962C8B-B14F-4D97-AF65-F5344CB8AC3E}">
        <p14:creationId xmlns:p14="http://schemas.microsoft.com/office/powerpoint/2010/main" val="352871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183502"/>
            <a:ext cx="6781800" cy="646331"/>
          </a:xfrm>
          <a:prstGeom prst="rect">
            <a:avLst/>
          </a:prstGeom>
        </p:spPr>
        <p:txBody>
          <a:bodyPr wrap="square">
            <a:spAutoFit/>
          </a:bodyPr>
          <a:lstStyle/>
          <a:p>
            <a:pPr algn="ctr"/>
            <a:r>
              <a:rPr lang="en-US" sz="3600" b="1" dirty="0">
                <a:solidFill>
                  <a:srgbClr val="FFC000"/>
                </a:solidFill>
              </a:rPr>
              <a:t>Materials in Electronics</a:t>
            </a:r>
            <a:endParaRPr lang="en-US" sz="3600" dirty="0">
              <a:solidFill>
                <a:srgbClr val="FFC000"/>
              </a:solidFill>
            </a:endParaRPr>
          </a:p>
        </p:txBody>
      </p:sp>
      <p:sp>
        <p:nvSpPr>
          <p:cNvPr id="5" name="TextBox 4">
            <a:extLst>
              <a:ext uri="{FF2B5EF4-FFF2-40B4-BE49-F238E27FC236}">
                <a16:creationId xmlns:a16="http://schemas.microsoft.com/office/drawing/2014/main" id="{920D6D35-8BBF-4892-9EBB-C348912241FE}"/>
              </a:ext>
            </a:extLst>
          </p:cNvPr>
          <p:cNvSpPr txBox="1"/>
          <p:nvPr/>
        </p:nvSpPr>
        <p:spPr>
          <a:xfrm>
            <a:off x="914400" y="899617"/>
            <a:ext cx="7315200" cy="1200329"/>
          </a:xfrm>
          <a:prstGeom prst="rect">
            <a:avLst/>
          </a:prstGeom>
          <a:noFill/>
          <a:ln>
            <a:solidFill>
              <a:srgbClr val="00B050"/>
            </a:solidFill>
          </a:ln>
        </p:spPr>
        <p:txBody>
          <a:bodyPr wrap="square">
            <a:spAutoFit/>
          </a:bodyPr>
          <a:lstStyle/>
          <a:p>
            <a:pPr algn="just"/>
            <a:r>
              <a:rPr lang="en-US" dirty="0"/>
              <a:t>An </a:t>
            </a:r>
            <a:r>
              <a:rPr lang="en-US" b="1" dirty="0"/>
              <a:t>insulator</a:t>
            </a:r>
            <a:r>
              <a:rPr lang="en-US" dirty="0"/>
              <a:t> is a material that does not conduct electrical current under normal conditions. Valence electrons are tightly bound to the atoms; therefore, there are very few free electrons in an insulator. Examples of insulators are rubber, plastics, glass, mica, and quartz.</a:t>
            </a:r>
          </a:p>
        </p:txBody>
      </p:sp>
      <p:sp>
        <p:nvSpPr>
          <p:cNvPr id="7" name="TextBox 6">
            <a:extLst>
              <a:ext uri="{FF2B5EF4-FFF2-40B4-BE49-F238E27FC236}">
                <a16:creationId xmlns:a16="http://schemas.microsoft.com/office/drawing/2014/main" id="{63B51BBD-32E5-4522-864F-B9CF18D4FF0E}"/>
              </a:ext>
            </a:extLst>
          </p:cNvPr>
          <p:cNvSpPr txBox="1"/>
          <p:nvPr/>
        </p:nvSpPr>
        <p:spPr>
          <a:xfrm>
            <a:off x="914400" y="2362200"/>
            <a:ext cx="7315200" cy="1200329"/>
          </a:xfrm>
          <a:prstGeom prst="rect">
            <a:avLst/>
          </a:prstGeom>
          <a:noFill/>
          <a:ln>
            <a:solidFill>
              <a:srgbClr val="00B050"/>
            </a:solidFill>
          </a:ln>
        </p:spPr>
        <p:txBody>
          <a:bodyPr wrap="square">
            <a:spAutoFit/>
          </a:bodyPr>
          <a:lstStyle/>
          <a:p>
            <a:pPr algn="just"/>
            <a:r>
              <a:rPr lang="en-US" dirty="0"/>
              <a:t>A </a:t>
            </a:r>
            <a:r>
              <a:rPr lang="en-US" b="1" dirty="0"/>
              <a:t>conductor</a:t>
            </a:r>
            <a:r>
              <a:rPr lang="en-US" dirty="0"/>
              <a:t> is a material that easily conducts electrical current such as copper (Cu), silver (Ag), gold (Au), and aluminum (Al), which are characterized by atoms with only one valence electron very loosely bound to the atom. </a:t>
            </a:r>
          </a:p>
        </p:txBody>
      </p:sp>
      <p:sp>
        <p:nvSpPr>
          <p:cNvPr id="6" name="TextBox 5">
            <a:extLst>
              <a:ext uri="{FF2B5EF4-FFF2-40B4-BE49-F238E27FC236}">
                <a16:creationId xmlns:a16="http://schemas.microsoft.com/office/drawing/2014/main" id="{9B1E9DD4-B8A3-49CD-887E-83BC578AB0B3}"/>
              </a:ext>
            </a:extLst>
          </p:cNvPr>
          <p:cNvSpPr txBox="1"/>
          <p:nvPr/>
        </p:nvSpPr>
        <p:spPr>
          <a:xfrm>
            <a:off x="914400" y="3824783"/>
            <a:ext cx="7315200" cy="2585323"/>
          </a:xfrm>
          <a:prstGeom prst="rect">
            <a:avLst/>
          </a:prstGeom>
          <a:noFill/>
          <a:ln>
            <a:solidFill>
              <a:srgbClr val="00B050"/>
            </a:solidFill>
          </a:ln>
        </p:spPr>
        <p:txBody>
          <a:bodyPr wrap="square">
            <a:spAutoFit/>
          </a:bodyPr>
          <a:lstStyle/>
          <a:p>
            <a:pPr algn="just"/>
            <a:r>
              <a:rPr lang="en-US" dirty="0"/>
              <a:t>A </a:t>
            </a:r>
            <a:r>
              <a:rPr lang="en-US" b="1" dirty="0"/>
              <a:t>semiconductor</a:t>
            </a:r>
            <a:r>
              <a:rPr lang="en-US" dirty="0"/>
              <a:t> is a material that is between conductors and insulators in its ability to conduct electrical current. A semiconductor in its pure (intrinsic) state is neither a good conductor nor a good insulator. Single-element semiconductors are antimony (Sb), arsenic (As), astatine (At), boron (B), polonium (Po), tellurium (</a:t>
            </a:r>
            <a:r>
              <a:rPr lang="en-US" dirty="0" err="1"/>
              <a:t>Te</a:t>
            </a:r>
            <a:r>
              <a:rPr lang="en-US" dirty="0"/>
              <a:t>), silicon (Si), and germanium (Ge). Compound semiconductors such as gallium arsenide, indium phosphide, gallium nitride, silicon carbide, and silicon germanium are also commonly used. The single-element semiconductors are characterized by atoms with four valence electrons. Silicon is the most commonly used semiconductor.</a:t>
            </a:r>
          </a:p>
        </p:txBody>
      </p:sp>
    </p:spTree>
    <p:extLst>
      <p:ext uri="{BB962C8B-B14F-4D97-AF65-F5344CB8AC3E}">
        <p14:creationId xmlns:p14="http://schemas.microsoft.com/office/powerpoint/2010/main" val="279543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9881</TotalTime>
  <Words>1735</Words>
  <Application>Microsoft Office PowerPoint</Application>
  <PresentationFormat>On-screen Show (4:3)</PresentationFormat>
  <Paragraphs>121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Course code: ICT 1201 Course Title: Electronic Devices and Circuit Theory Semester: II (July-December’2023)  Course Teacher Dr. Monir Morshed Professor, Dept. of ICT  Email:monirmorshed.ict@mbstu.ac.bd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EEE-315  Communication Engineering-I  Course Teacher Md.Sohel Rana  Lecturer,Dept. of EEE  Email:sohel.eee@diu.edu.bd  Phone:01736723130</dc:title>
  <dc:creator>hp</dc:creator>
  <cp:lastModifiedBy>Monir Morshed</cp:lastModifiedBy>
  <cp:revision>103</cp:revision>
  <cp:lastPrinted>2022-03-14T05:39:49Z</cp:lastPrinted>
  <dcterms:created xsi:type="dcterms:W3CDTF">2006-08-16T00:00:00Z</dcterms:created>
  <dcterms:modified xsi:type="dcterms:W3CDTF">2023-08-07T05:59:04Z</dcterms:modified>
</cp:coreProperties>
</file>