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11" r:id="rId2"/>
    <p:sldId id="366" r:id="rId3"/>
    <p:sldId id="367" r:id="rId4"/>
    <p:sldId id="351" r:id="rId5"/>
    <p:sldId id="368" r:id="rId6"/>
    <p:sldId id="365" r:id="rId7"/>
    <p:sldId id="352" r:id="rId8"/>
    <p:sldId id="284" r:id="rId9"/>
    <p:sldId id="369" r:id="rId10"/>
    <p:sldId id="353" r:id="rId11"/>
    <p:sldId id="355" r:id="rId12"/>
    <p:sldId id="370" r:id="rId13"/>
    <p:sldId id="356" r:id="rId14"/>
    <p:sldId id="354" r:id="rId15"/>
    <p:sldId id="294" r:id="rId16"/>
    <p:sldId id="308" r:id="rId17"/>
    <p:sldId id="359" r:id="rId18"/>
    <p:sldId id="360" r:id="rId19"/>
    <p:sldId id="361" r:id="rId20"/>
    <p:sldId id="312" r:id="rId21"/>
    <p:sldId id="362" r:id="rId22"/>
    <p:sldId id="371" r:id="rId23"/>
    <p:sldId id="363" r:id="rId24"/>
    <p:sldId id="372" r:id="rId25"/>
    <p:sldId id="317" r:id="rId26"/>
    <p:sldId id="268" r:id="rId27"/>
    <p:sldId id="310" r:id="rId28"/>
    <p:sldId id="373" r:id="rId29"/>
    <p:sldId id="299" r:id="rId30"/>
    <p:sldId id="300" r:id="rId31"/>
    <p:sldId id="301" r:id="rId32"/>
    <p:sldId id="302" r:id="rId33"/>
    <p:sldId id="303" r:id="rId34"/>
    <p:sldId id="304" r:id="rId35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93" autoAdjust="0"/>
    <p:restoredTop sz="86425" autoAdjust="0"/>
  </p:normalViewPr>
  <p:slideViewPr>
    <p:cSldViewPr>
      <p:cViewPr varScale="1">
        <p:scale>
          <a:sx n="85" d="100"/>
          <a:sy n="85" d="100"/>
        </p:scale>
        <p:origin x="1350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3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0750F3-3A69-43DC-A7A8-70FA608EFBA7}" type="datetimeFigureOut">
              <a:rPr lang="en-US" smtClean="0"/>
              <a:t>28-Aug-23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7BF53-E9E4-4F6B-A700-D16C225430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2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57BF53-E9E4-4F6B-A700-D16C2254309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06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28-Aug-23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7.xml"/><Relationship Id="rId6" Type="http://schemas.microsoft.com/office/2007/relationships/hdphoto" Target="../media/hdphoto10.wdp"/><Relationship Id="rId5" Type="http://schemas.openxmlformats.org/officeDocument/2006/relationships/image" Target="../media/image14.png"/><Relationship Id="rId4" Type="http://schemas.microsoft.com/office/2007/relationships/hdphoto" Target="../media/hdphoto9.wdp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3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microsoft.com/office/2007/relationships/hdphoto" Target="../media/hdphoto15.wdp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microsoft.com/office/2007/relationships/hdphoto" Target="../media/hdphoto18.wdp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9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20.wdp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1.wd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2.wdp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3.wdp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microsoft.com/office/2007/relationships/hdphoto" Target="../media/hdphoto24.wdp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5.wdp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gif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microsoft.com/office/2007/relationships/hdphoto" Target="../media/hdphoto6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0700" y="2782669"/>
            <a:ext cx="5562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 Diodes</a:t>
            </a:r>
            <a:endParaRPr lang="en-US" sz="36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542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Reverse Bias (</a:t>
            </a:r>
            <a:r>
              <a:rPr lang="en-US" sz="3600" b="1" dirty="0" err="1">
                <a:solidFill>
                  <a:srgbClr val="FFC000"/>
                </a:solidFill>
              </a:rPr>
              <a:t>V</a:t>
            </a:r>
            <a:r>
              <a:rPr lang="en-US" sz="3600" b="1" baseline="-25000" dirty="0" err="1">
                <a:solidFill>
                  <a:srgbClr val="FFC000"/>
                </a:solidFill>
              </a:rPr>
              <a:t>d</a:t>
            </a:r>
            <a:r>
              <a:rPr lang="en-US" sz="3600" b="1" dirty="0">
                <a:solidFill>
                  <a:srgbClr val="FFC000"/>
                </a:solidFill>
              </a:rPr>
              <a:t>&lt;0)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A8BC-E4EA-41FB-A7C3-CB0D3EA08249}"/>
              </a:ext>
            </a:extLst>
          </p:cNvPr>
          <p:cNvSpPr txBox="1"/>
          <p:nvPr/>
        </p:nvSpPr>
        <p:spPr>
          <a:xfrm>
            <a:off x="971448" y="1110786"/>
            <a:ext cx="7239000" cy="163121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positive terminal of an external potential of V volts is applied to the n -type material and the negative terminal is connected to the p -type material.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Reverse bias is a condition that prevents current through junction.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region get wider with this configuration,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D1097C-B1C3-45F2-96B8-BC32DE1A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9699" y="2742002"/>
            <a:ext cx="7420907" cy="335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46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Diode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03A8BC-E4EA-41FB-A7C3-CB0D3EA08249}"/>
                  </a:ext>
                </a:extLst>
              </p:cNvPr>
              <p:cNvSpPr txBox="1"/>
              <p:nvPr/>
            </p:nvSpPr>
            <p:spPr>
              <a:xfrm>
                <a:off x="762000" y="1066800"/>
                <a:ext cx="7756562" cy="471302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characteristics of a semiconductor diode can be defined by the following equation, referred to as Shockley’s equation, for the forward- and reverse-bias regions: 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type m:val="skw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𝑉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</m:den>
                          </m:f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−1)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reverse current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applied forward bias voltage across the diode</a:t>
                </a: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n  is an ideality factor, it’s value is between 1 and 2 depending on the diode material and structure, which is normally 1. </a:t>
                </a:r>
              </a:p>
              <a:p>
                <a:pPr algn="just"/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called the thermal voltage and is determined by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den>
                    </m:f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(v)</a:t>
                </a: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where, k is the Boltzmann's constant=1.38×10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-23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J/K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absolute temperature in kelvins=</a:t>
                </a:r>
                <a:r>
                  <a:rPr lang="en-US" sz="2000" dirty="0"/>
                  <a:t>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273+the temperature in °C. </a:t>
                </a:r>
              </a:p>
              <a:p>
                <a:r>
                  <a:rPr lang="en-US" sz="20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the magnitude of electronic charge= 1.6×10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-19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D03A8BC-E4EA-41FB-A7C3-CB0D3EA0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" y="1066800"/>
                <a:ext cx="7756562" cy="4713021"/>
              </a:xfrm>
              <a:prstGeom prst="rect">
                <a:avLst/>
              </a:prstGeom>
              <a:blipFill>
                <a:blip r:embed="rId3"/>
                <a:stretch>
                  <a:fillRect l="-786" t="-647" r="-786" b="-142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644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Diode Equation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72A97D-82CE-4EEC-8127-E1F5E4DDA2AF}"/>
              </a:ext>
            </a:extLst>
          </p:cNvPr>
          <p:cNvSpPr txBox="1"/>
          <p:nvPr/>
        </p:nvSpPr>
        <p:spPr>
          <a:xfrm>
            <a:off x="952500" y="1066800"/>
            <a:ext cx="7239000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a temperature of 27°C (common temperature for components in an enclosed operating system), determine the thermal voltage V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9BF86B-469C-4D33-A5BF-14AFB14ACA20}"/>
                  </a:ext>
                </a:extLst>
              </p:cNvPr>
              <p:cNvSpPr txBox="1"/>
              <p:nvPr/>
            </p:nvSpPr>
            <p:spPr>
              <a:xfrm>
                <a:off x="898562" y="2057400"/>
                <a:ext cx="7239000" cy="3471078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</a:p>
              <a:p>
                <a:r>
                  <a:rPr lang="en-US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know that,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Now, T=273+</a:t>
                </a:r>
                <a:r>
                  <a:rPr lang="en-US" sz="2000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C=273+27=300 K</a:t>
                </a:r>
              </a:p>
              <a:p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1.38×10</m:t>
                          </m:r>
                          <m:r>
                            <m:rPr>
                              <m:nor/>
                            </m:rPr>
                            <a:rPr lang="en-US" sz="20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−23 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J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)(300 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1.6×10</m:t>
                          </m:r>
                          <m:r>
                            <m:rPr>
                              <m:nor/>
                            </m:rPr>
                            <a:rPr lang="en-US" sz="200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−19 </m:t>
                          </m:r>
                          <m:r>
                            <m:rPr>
                              <m:nor/>
                            </m:rPr>
                            <a:rPr lang="en-US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C</m:t>
                          </m:r>
                        </m:den>
                      </m:f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endParaRPr lang="en-US" sz="20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=25.875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≅26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𝑚𝑉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20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</a:t>
                </a:r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D9BF86B-469C-4D33-A5BF-14AFB14ACA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62" y="2057400"/>
                <a:ext cx="7239000" cy="3471078"/>
              </a:xfrm>
              <a:prstGeom prst="rect">
                <a:avLst/>
              </a:prstGeom>
              <a:blipFill>
                <a:blip r:embed="rId2"/>
                <a:stretch>
                  <a:fillRect l="-756" t="-876"/>
                </a:stretch>
              </a:blipFill>
              <a:ln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4457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I-V Characteristics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B859B77-2F77-440E-8DD3-03DB60DF7EEA}"/>
              </a:ext>
            </a:extLst>
          </p:cNvPr>
          <p:cNvGrpSpPr/>
          <p:nvPr/>
        </p:nvGrpSpPr>
        <p:grpSpPr>
          <a:xfrm>
            <a:off x="1395048" y="1295400"/>
            <a:ext cx="6248400" cy="5027016"/>
            <a:chOff x="3621832" y="2717714"/>
            <a:chExt cx="5515949" cy="396873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3A0ABF9-580C-472E-8EF7-CDA2BF550A66}"/>
                </a:ext>
              </a:extLst>
            </p:cNvPr>
            <p:cNvGrpSpPr/>
            <p:nvPr/>
          </p:nvGrpSpPr>
          <p:grpSpPr>
            <a:xfrm>
              <a:off x="3621832" y="2717714"/>
              <a:ext cx="5515949" cy="3968733"/>
              <a:chOff x="3581400" y="2743912"/>
              <a:chExt cx="5515949" cy="3968733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CD4306C6-E981-4718-A144-87F91BDCE6C5}"/>
                  </a:ext>
                </a:extLst>
              </p:cNvPr>
              <p:cNvGrpSpPr/>
              <p:nvPr/>
            </p:nvGrpSpPr>
            <p:grpSpPr>
              <a:xfrm>
                <a:off x="3581400" y="2743912"/>
                <a:ext cx="5162448" cy="3672184"/>
                <a:chOff x="3581400" y="2743912"/>
                <a:chExt cx="5162448" cy="3672184"/>
              </a:xfrm>
            </p:grpSpPr>
            <p:pic>
              <p:nvPicPr>
                <p:cNvPr id="3074" name="Picture 2" descr="pn junction diode characteristics">
                  <a:extLst>
                    <a:ext uri="{FF2B5EF4-FFF2-40B4-BE49-F238E27FC236}">
                      <a16:creationId xmlns:a16="http://schemas.microsoft.com/office/drawing/2014/main" id="{882CD216-7B83-480B-B9E0-DB9CC521422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81400" y="2743912"/>
                  <a:ext cx="5029203" cy="362174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9DBA602F-6FB7-4967-A9AB-3A3C325773B8}"/>
                    </a:ext>
                  </a:extLst>
                </p:cNvPr>
                <p:cNvSpPr/>
                <p:nvPr/>
              </p:nvSpPr>
              <p:spPr>
                <a:xfrm>
                  <a:off x="6197082" y="3048000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F945998C-FAF2-4C49-87A1-B9EBDCE1C01B}"/>
                    </a:ext>
                  </a:extLst>
                </p:cNvPr>
                <p:cNvSpPr/>
                <p:nvPr/>
              </p:nvSpPr>
              <p:spPr>
                <a:xfrm>
                  <a:off x="4590948" y="4395093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98A1A054-F1DE-4C37-A12E-957B911BA375}"/>
                    </a:ext>
                  </a:extLst>
                </p:cNvPr>
                <p:cNvSpPr/>
                <p:nvPr/>
              </p:nvSpPr>
              <p:spPr>
                <a:xfrm>
                  <a:off x="8210448" y="4420637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E1380E7-F143-419C-AFA2-BB717251C2BE}"/>
                    </a:ext>
                  </a:extLst>
                </p:cNvPr>
                <p:cNvSpPr/>
                <p:nvPr/>
              </p:nvSpPr>
              <p:spPr>
                <a:xfrm>
                  <a:off x="6197082" y="6111296"/>
                  <a:ext cx="533400" cy="3048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397F3E-2B70-4E2C-8BDA-8F985D32B31F}"/>
                  </a:ext>
                </a:extLst>
              </p:cNvPr>
              <p:cNvSpPr txBox="1"/>
              <p:nvPr/>
            </p:nvSpPr>
            <p:spPr>
              <a:xfrm>
                <a:off x="6704826" y="6206209"/>
                <a:ext cx="1419029" cy="5064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-I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(mA)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176A7A-56C6-4907-883D-BC3766EF9978}"/>
                  </a:ext>
                </a:extLst>
              </p:cNvPr>
              <p:cNvSpPr txBox="1"/>
              <p:nvPr/>
            </p:nvSpPr>
            <p:spPr>
              <a:xfrm>
                <a:off x="4643646" y="4420637"/>
                <a:ext cx="973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-V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D61790-7403-401E-B2CC-AF275850FEC2}"/>
                  </a:ext>
                </a:extLst>
              </p:cNvPr>
              <p:cNvSpPr txBox="1"/>
              <p:nvPr/>
            </p:nvSpPr>
            <p:spPr>
              <a:xfrm>
                <a:off x="8123855" y="4451873"/>
                <a:ext cx="97349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i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B0D7904-F392-4D99-9F38-92D02E27A883}"/>
                </a:ext>
              </a:extLst>
            </p:cNvPr>
            <p:cNvSpPr txBox="1"/>
            <p:nvPr/>
          </p:nvSpPr>
          <p:spPr>
            <a:xfrm>
              <a:off x="6639439" y="2920984"/>
              <a:ext cx="1248532" cy="506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US" i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</a:t>
              </a:r>
              <a:r>
                <a: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(mA)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E19B866-5DB8-4263-891F-7BEEE25000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10350" y="999179"/>
            <a:ext cx="2028825" cy="1609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DD50133-381D-4AB0-A48C-002EB043ED8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0173" y="4845619"/>
            <a:ext cx="18097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201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201584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Knee Voltage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A8BC-E4EA-41FB-A7C3-CB0D3EA08249}"/>
              </a:ext>
            </a:extLst>
          </p:cNvPr>
          <p:cNvSpPr txBox="1"/>
          <p:nvPr/>
        </p:nvSpPr>
        <p:spPr>
          <a:xfrm>
            <a:off x="952500" y="847915"/>
            <a:ext cx="7239000" cy="224676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minimum amount of voltage required for conducting the diode is known as “knee voltage” or “threshold voltage” or “ cut in voltage”.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forward voltage at which the current through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-junction starts increasing rapidly is known as knee voltage.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Knee voltage of germanium diode is 0.3 volts.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Knee voltage of silicon diode is 0.7 volts.</a:t>
            </a:r>
          </a:p>
        </p:txBody>
      </p:sp>
      <p:pic>
        <p:nvPicPr>
          <p:cNvPr id="3076" name="Picture 4" descr="Conventional diode IV Characteristic">
            <a:extLst>
              <a:ext uri="{FF2B5EF4-FFF2-40B4-BE49-F238E27FC236}">
                <a16:creationId xmlns:a16="http://schemas.microsoft.com/office/drawing/2014/main" id="{E19677A9-1BE4-4C69-A1C4-C1B56E5262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836" t="4939" r="4093" b="6646"/>
          <a:stretch/>
        </p:blipFill>
        <p:spPr bwMode="auto">
          <a:xfrm>
            <a:off x="2117762" y="3085338"/>
            <a:ext cx="4495800" cy="3571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4863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177508"/>
            <a:ext cx="468553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000"/>
                </a:solidFill>
              </a:rPr>
              <a:t>Breakdown</a:t>
            </a:r>
            <a:r>
              <a:rPr spc="-8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Region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00342" y="867440"/>
            <a:ext cx="8743315" cy="5742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breakdown </a:t>
            </a:r>
            <a:r>
              <a:rPr sz="24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 </a:t>
            </a:r>
            <a:r>
              <a:rPr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in the </a:t>
            </a:r>
            <a:r>
              <a:rPr sz="2400" b="1" spc="-1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diode’s </a:t>
            </a:r>
            <a:r>
              <a:rPr sz="24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reverse-bias</a:t>
            </a:r>
            <a:r>
              <a:rPr sz="2400" b="1" spc="-114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region.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marR="3950335" indent="-343535" algn="just">
              <a:lnSpc>
                <a:spcPct val="100000"/>
              </a:lnSpc>
              <a:spcBef>
                <a:spcPts val="2110"/>
              </a:spcBef>
              <a:buChar char="•"/>
              <a:tabLst>
                <a:tab pos="444500" algn="l"/>
                <a:tab pos="44513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some point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bias voltage  is so large (at breakdown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</a:t>
            </a:r>
            <a:r>
              <a:rPr sz="2000" b="1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950" b="1" i="1" spc="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BV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diode breaks down and the  reverse current increases</a:t>
            </a:r>
            <a:r>
              <a:rPr sz="2000" spc="-1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dramatically.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44500" indent="-343535" algn="just">
              <a:lnSpc>
                <a:spcPct val="100000"/>
              </a:lnSpc>
              <a:spcBef>
                <a:spcPts val="1200"/>
              </a:spcBef>
              <a:buChar char="•"/>
              <a:tabLst>
                <a:tab pos="444500" algn="l"/>
                <a:tab pos="44513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can be destructive if the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44500" algn="just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dissipated exceeds the "safe"</a:t>
            </a:r>
            <a:r>
              <a:rPr lang="en-US" sz="20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</a:t>
            </a:r>
          </a:p>
          <a:p>
            <a:pPr marL="444500" marR="4384040" indent="-343535" algn="just">
              <a:lnSpc>
                <a:spcPct val="100000"/>
              </a:lnSpc>
              <a:spcBef>
                <a:spcPts val="1205"/>
              </a:spcBef>
              <a:buChar char="•"/>
              <a:tabLst>
                <a:tab pos="444500" algn="l"/>
                <a:tab pos="445134" algn="l"/>
              </a:tabLst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maximum reverse voltage</a:t>
            </a:r>
            <a:r>
              <a:rPr sz="2000" spc="-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won’t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 a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into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zener  region is called the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 voltage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</a:t>
            </a:r>
            <a:r>
              <a:rPr sz="2000" b="1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58800" lvl="1" indent="-34353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558800" algn="l"/>
                <a:tab pos="559435" algn="l"/>
              </a:tabLst>
            </a:pPr>
            <a:r>
              <a:rPr sz="2000" b="1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</a:t>
            </a:r>
            <a:r>
              <a:rPr sz="200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mechanisms: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2385" lvl="2" indent="-343535">
              <a:lnSpc>
                <a:spcPct val="100000"/>
              </a:lnSpc>
              <a:spcBef>
                <a:spcPts val="15"/>
              </a:spcBef>
              <a:buFont typeface="Wingdings" panose="05000000000000000000" pitchFamily="2" charset="2"/>
              <a:buChar char="Ø"/>
              <a:tabLst>
                <a:tab pos="1302385" algn="l"/>
                <a:tab pos="1303020" algn="l"/>
              </a:tabLst>
            </a:pPr>
            <a:r>
              <a:rPr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breakdown: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electric field at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depletion region (up</a:t>
            </a:r>
            <a:r>
              <a:rPr sz="17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endParaRPr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2385">
              <a:lnSpc>
                <a:spcPct val="100000"/>
              </a:lnSpc>
            </a:pP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5V)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302385">
              <a:lnSpc>
                <a:spcPct val="100000"/>
              </a:lnSpc>
            </a:pPr>
            <a:r>
              <a:rPr sz="17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Avalanche breakdown: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avalanche breakdown occurs because of the collision of free electrons with atoms (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Due </a:t>
            </a:r>
            <a:r>
              <a:rPr sz="17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kinetic energy of electrons</a:t>
            </a: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(5V and  above)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3EF15-CC02-43A7-9D66-5025817839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05400" y="1447800"/>
            <a:ext cx="3615222" cy="316966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475772"/>
            <a:ext cx="399034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FFC000"/>
                </a:solidFill>
              </a:rPr>
              <a:t>Resistance</a:t>
            </a:r>
            <a:r>
              <a:rPr spc="-100" dirty="0">
                <a:solidFill>
                  <a:srgbClr val="FFC000"/>
                </a:solidFill>
              </a:rPr>
              <a:t> </a:t>
            </a:r>
            <a:r>
              <a:rPr dirty="0">
                <a:solidFill>
                  <a:srgbClr val="FFC000"/>
                </a:solidFill>
              </a:rPr>
              <a:t>Levels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772602"/>
            <a:ext cx="8206740" cy="3312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Semiconductors react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differently to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DC </a:t>
            </a:r>
            <a:r>
              <a:rPr sz="2400" b="1" dirty="0">
                <a:solidFill>
                  <a:srgbClr val="333399"/>
                </a:solidFill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AC</a:t>
            </a:r>
            <a:r>
              <a:rPr sz="2400" b="1" spc="-75" dirty="0">
                <a:solidFill>
                  <a:srgbClr val="333399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333399"/>
                </a:solidFill>
                <a:latin typeface="Arial"/>
                <a:cs typeface="Arial"/>
              </a:rPr>
              <a:t>currents.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 dirty="0">
              <a:latin typeface="Arial"/>
              <a:cs typeface="Arial"/>
            </a:endParaRPr>
          </a:p>
          <a:p>
            <a:pPr marL="1698625">
              <a:lnSpc>
                <a:spcPct val="100000"/>
              </a:lnSpc>
            </a:pPr>
            <a:r>
              <a:rPr sz="2400" i="1" spc="-5" dirty="0">
                <a:latin typeface="Arial"/>
                <a:cs typeface="Arial"/>
              </a:rPr>
              <a:t>There </a:t>
            </a:r>
            <a:r>
              <a:rPr sz="2400" i="1" dirty="0">
                <a:latin typeface="Arial"/>
                <a:cs typeface="Arial"/>
              </a:rPr>
              <a:t>are three types of</a:t>
            </a:r>
            <a:r>
              <a:rPr sz="2400" i="1" spc="-20" dirty="0">
                <a:latin typeface="Arial"/>
                <a:cs typeface="Arial"/>
              </a:rPr>
              <a:t> </a:t>
            </a:r>
            <a:r>
              <a:rPr sz="2400" i="1" spc="-5" dirty="0">
                <a:latin typeface="Arial"/>
                <a:cs typeface="Arial"/>
              </a:rPr>
              <a:t>resistance:</a:t>
            </a:r>
            <a:endParaRPr sz="2400" dirty="0">
              <a:latin typeface="Arial"/>
              <a:cs typeface="Arial"/>
            </a:endParaRPr>
          </a:p>
          <a:p>
            <a:pPr marL="1879600" marR="2164080">
              <a:lnSpc>
                <a:spcPct val="150000"/>
              </a:lnSpc>
              <a:spcBef>
                <a:spcPts val="21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DC </a:t>
            </a:r>
            <a:r>
              <a:rPr sz="2800" b="1" dirty="0">
                <a:solidFill>
                  <a:srgbClr val="FF0000"/>
                </a:solidFill>
                <a:latin typeface="Arial"/>
                <a:cs typeface="Arial"/>
              </a:rPr>
              <a:t>(static)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resistance  AC (dynamic) resistance  </a:t>
            </a:r>
            <a:r>
              <a:rPr sz="2800" b="1" spc="-20" dirty="0">
                <a:solidFill>
                  <a:srgbClr val="FF0000"/>
                </a:solidFill>
                <a:latin typeface="Arial"/>
                <a:cs typeface="Arial"/>
              </a:rPr>
              <a:t>Average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AC</a:t>
            </a:r>
            <a:r>
              <a:rPr sz="2800" b="1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resistance</a:t>
            </a:r>
            <a:endParaRPr sz="2800" dirty="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DC or Static Resistance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FFEB8B-10D9-4FC5-867D-99111326BA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387600" y="3252310"/>
            <a:ext cx="4368800" cy="3276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A0814-2D0A-4A05-8B8A-5109CFDAF52A}"/>
                  </a:ext>
                </a:extLst>
              </p:cNvPr>
              <p:cNvSpPr txBox="1"/>
              <p:nvPr/>
            </p:nvSpPr>
            <p:spPr>
              <a:xfrm>
                <a:off x="914400" y="1143000"/>
                <a:ext cx="7848600" cy="2565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4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a specific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applied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DC 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voltage (</a:t>
                </a:r>
                <a:r>
                  <a:rPr lang="en-US" sz="20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sz="2000" spc="-7" baseline="-208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diode has  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current (</a:t>
                </a:r>
                <a:r>
                  <a:rPr lang="en-US" sz="2000" i="1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2000" spc="-7" baseline="-208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 a 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specific </a:t>
                </a:r>
                <a:r>
                  <a:rPr lang="en-US" sz="2000" spc="-5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resistance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:r>
                  <a:rPr lang="en-US" sz="2000" i="1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US" sz="2000" spc="-15" baseline="-20833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n-US" sz="2000" spc="-1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resistance of a diode at a particular operating point is called the dc or static resistance diode. It can be determined using equation</a:t>
                </a:r>
              </a:p>
              <a:p>
                <a:pPr marL="0" lvl="4"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sub>
                          </m:sSub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lvl="4" indent="-285750" algn="just">
                  <a:buFont typeface="Arial" panose="020B0604020202020204" pitchFamily="34" charset="0"/>
                  <a:buChar char="•"/>
                </a:pP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general, lower the current through a diode the higher the resistance level.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24A0814-2D0A-4A05-8B8A-5109CFDAF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143000"/>
                <a:ext cx="7848600" cy="2565511"/>
              </a:xfrm>
              <a:prstGeom prst="rect">
                <a:avLst/>
              </a:prstGeom>
              <a:blipFill>
                <a:blip r:embed="rId4"/>
                <a:stretch>
                  <a:fillRect l="-699" t="-1429" r="-69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3154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Resistance Levels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BF04E-FE44-4E1E-B7C1-A28865FB0FA4}"/>
              </a:ext>
            </a:extLst>
          </p:cNvPr>
          <p:cNvSpPr txBox="1"/>
          <p:nvPr/>
        </p:nvSpPr>
        <p:spPr>
          <a:xfrm>
            <a:off x="929664" y="1066800"/>
            <a:ext cx="69030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the dc resistance levels for the diode of the following figure at </a:t>
            </a:r>
          </a:p>
          <a:p>
            <a:pPr marL="2228850" lvl="4" indent="-400050">
              <a:buFont typeface="+mj-lt"/>
              <a:buAutoNum type="roman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 mA (low level) </a:t>
            </a:r>
          </a:p>
          <a:p>
            <a:pPr marL="2228850" lvl="4" indent="-400050">
              <a:buFont typeface="+mj-lt"/>
              <a:buAutoNum type="roman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20 mA (high level) </a:t>
            </a:r>
          </a:p>
          <a:p>
            <a:pPr marL="2228850" lvl="4" indent="-400050">
              <a:buFont typeface="+mj-lt"/>
              <a:buAutoNum type="romanL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16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10 V (reverse-biased)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3596D8-1EB9-4B4B-ABA3-9614462684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23492" y="2342553"/>
            <a:ext cx="2838450" cy="25812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8B0D63B-4D0D-44DE-A96F-6C8A9FA95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562" y="2543337"/>
            <a:ext cx="4924930" cy="19385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B3BCBB7-F8B1-4B47-B4D1-AFD78A8CCB5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8562" y="4515447"/>
            <a:ext cx="5121560" cy="104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0313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AC or Dynamic Resistance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BF04E-FE44-4E1E-B7C1-A28865FB0FA4}"/>
              </a:ext>
            </a:extLst>
          </p:cNvPr>
          <p:cNvSpPr txBox="1"/>
          <p:nvPr/>
        </p:nvSpPr>
        <p:spPr>
          <a:xfrm>
            <a:off x="929664" y="1066800"/>
            <a:ext cx="7071336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resistance is using dc input. If the input is sinusoidal the scenario will be changed.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varying input will move instantaneous operating point UP and DOWN of a region.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specific changes in current and voltage is obtained. It can be determined using equation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30BF32-EBC3-4AB2-BBA9-CE531CAF24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5400" y="3137103"/>
            <a:ext cx="2401262" cy="30569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EFD0B1-7860-4FB4-A100-79A3154AD3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132890" y="3429000"/>
            <a:ext cx="1314450" cy="1714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D0C6A5-2375-42D6-87FB-A13F78BF422A}"/>
                  </a:ext>
                </a:extLst>
              </p:cNvPr>
              <p:cNvSpPr txBox="1"/>
              <p:nvPr/>
            </p:nvSpPr>
            <p:spPr>
              <a:xfrm>
                <a:off x="6096000" y="4038600"/>
                <a:ext cx="1453924" cy="882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DD0C6A5-2375-42D6-87FB-A13F78BF42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38600"/>
                <a:ext cx="1453924" cy="88222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6">
            <a:extLst>
              <a:ext uri="{FF2B5EF4-FFF2-40B4-BE49-F238E27FC236}">
                <a16:creationId xmlns:a16="http://schemas.microsoft.com/office/drawing/2014/main" id="{F0E6E553-97C4-406A-BDD3-0E49F2D26382}"/>
              </a:ext>
            </a:extLst>
          </p:cNvPr>
          <p:cNvSpPr txBox="1"/>
          <p:nvPr/>
        </p:nvSpPr>
        <p:spPr>
          <a:xfrm>
            <a:off x="3810000" y="5353677"/>
            <a:ext cx="354837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forward bias</a:t>
            </a:r>
            <a:r>
              <a:rPr sz="2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9B3D4-E0F0-420A-B837-6FE5901E7124}"/>
                  </a:ext>
                </a:extLst>
              </p:cNvPr>
              <p:cNvSpPr txBox="1"/>
              <p:nvPr/>
            </p:nvSpPr>
            <p:spPr>
              <a:xfrm>
                <a:off x="6631417" y="5072862"/>
                <a:ext cx="1885837" cy="882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26 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𝑚𝑉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549B3D4-E0F0-420A-B837-6FE5901E7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417" y="5072862"/>
                <a:ext cx="1885837" cy="8822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14">
            <a:extLst>
              <a:ext uri="{FF2B5EF4-FFF2-40B4-BE49-F238E27FC236}">
                <a16:creationId xmlns:a16="http://schemas.microsoft.com/office/drawing/2014/main" id="{1014EE6B-34CB-4C51-B373-FB782093E9C1}"/>
              </a:ext>
            </a:extLst>
          </p:cNvPr>
          <p:cNvSpPr txBox="1"/>
          <p:nvPr/>
        </p:nvSpPr>
        <p:spPr>
          <a:xfrm>
            <a:off x="3810000" y="5918088"/>
            <a:ext cx="5033010" cy="63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8100" marR="3048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resistance </a:t>
            </a:r>
            <a:r>
              <a:rPr sz="2000" i="1" spc="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000" i="1" spc="7" baseline="-21367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i="1" spc="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i="1" spc="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depends on the amount</a:t>
            </a:r>
            <a:r>
              <a:rPr sz="2000" spc="-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 current 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sz="20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000" i="1" spc="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0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diode.</a:t>
            </a:r>
          </a:p>
        </p:txBody>
      </p:sp>
    </p:spTree>
    <p:extLst>
      <p:ext uri="{BB962C8B-B14F-4D97-AF65-F5344CB8AC3E}">
        <p14:creationId xmlns:p14="http://schemas.microsoft.com/office/powerpoint/2010/main" val="18552430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A38F903-A7E5-4754-B758-C3AAE74375ED}"/>
              </a:ext>
            </a:extLst>
          </p:cNvPr>
          <p:cNvSpPr txBox="1"/>
          <p:nvPr/>
        </p:nvSpPr>
        <p:spPr>
          <a:xfrm>
            <a:off x="1143000" y="1031978"/>
            <a:ext cx="75438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The most popular material is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silicon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crystals are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intrinsic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semiconductors.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Doped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crystals are extrinsic semiconductors.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Crystals are doped to be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type.</a:t>
            </a:r>
          </a:p>
          <a:p>
            <a:pPr>
              <a:spcAft>
                <a:spcPts val="1200"/>
              </a:spcAf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doped semiconductor will have mostly 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carriers and a few thermally generated minority carriers.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Electrons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majority carriers in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type.</a:t>
            </a:r>
          </a:p>
          <a:p>
            <a:pPr marL="914400" lvl="1" indent="-4572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majority carriers in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51A01E-DEB6-43AF-B042-35C5814DFCF8}"/>
              </a:ext>
            </a:extLst>
          </p:cNvPr>
          <p:cNvSpPr txBox="1"/>
          <p:nvPr/>
        </p:nvSpPr>
        <p:spPr>
          <a:xfrm>
            <a:off x="1752600" y="228600"/>
            <a:ext cx="5791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Semiconductors in Summary</a:t>
            </a:r>
          </a:p>
        </p:txBody>
      </p:sp>
    </p:spTree>
    <p:extLst>
      <p:ext uri="{BB962C8B-B14F-4D97-AF65-F5344CB8AC3E}">
        <p14:creationId xmlns:p14="http://schemas.microsoft.com/office/powerpoint/2010/main" val="6116417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2069" y="340613"/>
            <a:ext cx="54991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C000"/>
                </a:solidFill>
              </a:rPr>
              <a:t>Analytical </a:t>
            </a:r>
            <a:r>
              <a:rPr sz="3500" dirty="0">
                <a:solidFill>
                  <a:srgbClr val="FFC000"/>
                </a:solidFill>
              </a:rPr>
              <a:t>Derivation of</a:t>
            </a:r>
            <a:r>
              <a:rPr sz="3500" spc="-20" dirty="0">
                <a:solidFill>
                  <a:srgbClr val="FFC000"/>
                </a:solidFill>
              </a:rPr>
              <a:t> </a:t>
            </a:r>
            <a:r>
              <a:rPr sz="3500" i="1" spc="5" dirty="0">
                <a:solidFill>
                  <a:srgbClr val="FFC000"/>
                </a:solidFill>
                <a:latin typeface="Arial"/>
                <a:cs typeface="Arial"/>
              </a:rPr>
              <a:t>r</a:t>
            </a:r>
            <a:r>
              <a:rPr sz="3450" i="1" spc="7" baseline="-20531" dirty="0">
                <a:solidFill>
                  <a:srgbClr val="FFC000"/>
                </a:solidFill>
                <a:latin typeface="Arial"/>
                <a:cs typeface="Arial"/>
              </a:rPr>
              <a:t>d</a:t>
            </a:r>
            <a:endParaRPr sz="3450" baseline="-20531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743200" y="1229867"/>
            <a:ext cx="3130296" cy="67970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>
              <a:effectLst>
                <a:outerShdw blurRad="50800" dist="50800" dir="5400000" algn="ctr" rotWithShape="0">
                  <a:schemeClr val="tx1"/>
                </a:outerShdw>
              </a:effectLst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00200" y="2150364"/>
            <a:ext cx="5719572" cy="28529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914400" y="5224329"/>
            <a:ext cx="7546848" cy="5806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Average AC Resistance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FBF04E-FE44-4E1E-B7C1-A28865FB0FA4}"/>
              </a:ext>
            </a:extLst>
          </p:cNvPr>
          <p:cNvSpPr txBox="1"/>
          <p:nvPr/>
        </p:nvSpPr>
        <p:spPr>
          <a:xfrm>
            <a:off x="929664" y="1066800"/>
            <a:ext cx="7071336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signal is sufficiently large to produce a broad swing, the resistance associated with the device for this region is called the average ac resistance.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determined by a straight line drawn between the two intersection established by the maximum and minimum values of input voltage.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16B6CA-1C2E-4970-BB65-1C7F65A9C8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94316" y="3577545"/>
            <a:ext cx="2424107" cy="1077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22FF0F-07BA-4E20-8311-4FA7900C7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3075" y="2777443"/>
            <a:ext cx="3743325" cy="37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4719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9800" y="31235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Equivalent Circuit model of a diode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1B7381C3-A685-4441-9B2F-553004A2F738}"/>
              </a:ext>
            </a:extLst>
          </p:cNvPr>
          <p:cNvSpPr txBox="1"/>
          <p:nvPr/>
        </p:nvSpPr>
        <p:spPr>
          <a:xfrm>
            <a:off x="914400" y="1045564"/>
            <a:ext cx="7361167" cy="152541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6" indent="-342900">
              <a:lnSpc>
                <a:spcPts val="2335"/>
              </a:lnSpc>
              <a:spcBef>
                <a:spcPts val="95"/>
              </a:spcBef>
              <a:buSzPct val="94871"/>
              <a:buFont typeface="Arial" panose="020B0604020202020204" pitchFamily="34" charset="0"/>
              <a:buChar char="•"/>
              <a:tabLst>
                <a:tab pos="126364" algn="l"/>
              </a:tabLst>
            </a:pP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 different approximations can be used when analyzing diode</a:t>
            </a:r>
            <a:r>
              <a:rPr sz="2000" spc="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</a:t>
            </a:r>
            <a:endParaRPr lang="en-US" sz="20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26566" lvl="3" indent="-342900">
              <a:lnSpc>
                <a:spcPts val="2335"/>
              </a:lnSpc>
              <a:spcBef>
                <a:spcPts val="95"/>
              </a:spcBef>
              <a:buSzPct val="94871"/>
              <a:buFont typeface="Wingdings" panose="05000000000000000000" pitchFamily="2" charset="2"/>
              <a:buChar char="ü"/>
              <a:tabLst>
                <a:tab pos="126364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equivalent circuit</a:t>
            </a:r>
          </a:p>
          <a:p>
            <a:pPr marL="1726566" lvl="3" indent="-342900">
              <a:lnSpc>
                <a:spcPts val="2335"/>
              </a:lnSpc>
              <a:spcBef>
                <a:spcPts val="95"/>
              </a:spcBef>
              <a:buSzPct val="94871"/>
              <a:buFont typeface="Wingdings" panose="05000000000000000000" pitchFamily="2" charset="2"/>
              <a:buChar char="ü"/>
              <a:tabLst>
                <a:tab pos="126364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equivalent circuit</a:t>
            </a:r>
          </a:p>
          <a:p>
            <a:pPr marL="1726566" lvl="3" indent="-342900">
              <a:lnSpc>
                <a:spcPts val="2335"/>
              </a:lnSpc>
              <a:spcBef>
                <a:spcPts val="95"/>
              </a:spcBef>
              <a:buSzPct val="94871"/>
              <a:buFont typeface="Wingdings" panose="05000000000000000000" pitchFamily="2" charset="2"/>
              <a:buChar char="ü"/>
              <a:tabLst>
                <a:tab pos="126364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Piecewise-linear equivalent circuit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5629F-34B0-4D8B-B145-C372CD34E6F3}"/>
              </a:ext>
            </a:extLst>
          </p:cNvPr>
          <p:cNvSpPr txBox="1"/>
          <p:nvPr/>
        </p:nvSpPr>
        <p:spPr>
          <a:xfrm>
            <a:off x="734589" y="2755646"/>
            <a:ext cx="75438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8945" marR="123189" indent="-342900" algn="just">
              <a:lnSpc>
                <a:spcPct val="100499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equivalent circuit: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treats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forward-biased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with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of zero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7B289AB7-244C-405E-8EB6-C4799C6B2C09}"/>
              </a:ext>
            </a:extLst>
          </p:cNvPr>
          <p:cNvSpPr/>
          <p:nvPr/>
        </p:nvSpPr>
        <p:spPr>
          <a:xfrm>
            <a:off x="1219200" y="3648196"/>
            <a:ext cx="7255002" cy="25717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76013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9800" y="31235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Equivalent Circuit model of a diode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5629F-34B0-4D8B-B145-C372CD34E6F3}"/>
              </a:ext>
            </a:extLst>
          </p:cNvPr>
          <p:cNvSpPr txBox="1"/>
          <p:nvPr/>
        </p:nvSpPr>
        <p:spPr>
          <a:xfrm>
            <a:off x="533400" y="1143000"/>
            <a:ext cx="75438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8945" marR="123189" indent="-342900" algn="just">
              <a:lnSpc>
                <a:spcPct val="100499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Simplified equivalent circuit: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spc="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 treats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forward-biased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series with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battery,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below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404090-303E-413C-8ABC-A6918EB3619F}"/>
              </a:ext>
            </a:extLst>
          </p:cNvPr>
          <p:cNvGrpSpPr/>
          <p:nvPr/>
        </p:nvGrpSpPr>
        <p:grpSpPr>
          <a:xfrm>
            <a:off x="939800" y="2514600"/>
            <a:ext cx="7411340" cy="2667000"/>
            <a:chOff x="990600" y="2743200"/>
            <a:chExt cx="7411340" cy="266700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E6483BB7-14D6-46BA-A5EF-D5A7EFEDD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990600" y="2743200"/>
              <a:ext cx="7411340" cy="2667000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9F43933-4C93-49B6-8B26-0F0893528FDC}"/>
                </a:ext>
              </a:extLst>
            </p:cNvPr>
            <p:cNvSpPr txBox="1"/>
            <p:nvPr/>
          </p:nvSpPr>
          <p:spPr>
            <a:xfrm>
              <a:off x="4406900" y="2971800"/>
              <a:ext cx="13843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=0.7 V for 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6131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39800" y="31235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Equivalent Circuit model of a diode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5629F-34B0-4D8B-B145-C372CD34E6F3}"/>
              </a:ext>
            </a:extLst>
          </p:cNvPr>
          <p:cNvSpPr txBox="1"/>
          <p:nvPr/>
        </p:nvSpPr>
        <p:spPr>
          <a:xfrm>
            <a:off x="533400" y="1017948"/>
            <a:ext cx="75438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48945" marR="123189" indent="-342900" algn="just">
              <a:lnSpc>
                <a:spcPct val="100499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Piece-wise equivalent circuit: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treats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forward-biased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closed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 with </a:t>
            </a:r>
            <a:r>
              <a:rPr lang="en-US"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voltage drop of zero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volts,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shown</a:t>
            </a:r>
            <a:r>
              <a:rPr lang="en-US" sz="2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below. </a:t>
            </a:r>
          </a:p>
          <a:p>
            <a:pPr marL="1363345" marR="123189" lvl="2" indent="-342900" algn="just">
              <a:lnSpc>
                <a:spcPct val="100499"/>
              </a:lnSpc>
              <a:buFont typeface="Wingdings" panose="05000000000000000000" pitchFamily="2" charset="2"/>
              <a:buChar char="Ø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approximation of a diode includes the bulk resistance, </a:t>
            </a:r>
            <a:r>
              <a:rPr lang="en-US" sz="20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spc="-5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1363345" marR="123189" lvl="2" indent="-342900" algn="just">
              <a:lnSpc>
                <a:spcPct val="100499"/>
              </a:lnSpc>
              <a:buFont typeface="Wingdings" panose="05000000000000000000" pitchFamily="2" charset="2"/>
              <a:buChar char="Ø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bulk resistance, </a:t>
            </a:r>
            <a:r>
              <a:rPr lang="en-US" sz="2000" i="1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000" i="1" spc="-5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resistance of the p and n materials.</a:t>
            </a:r>
          </a:p>
          <a:p>
            <a:pPr marL="1363345" marR="123189" lvl="2" indent="-342900" algn="just">
              <a:lnSpc>
                <a:spcPct val="100499"/>
              </a:lnSpc>
              <a:buFont typeface="Wingdings" panose="05000000000000000000" pitchFamily="2" charset="2"/>
              <a:buChar char="Ø"/>
            </a:pP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third approximation of a forward-biased diode is shown below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D7B61-A337-479B-8677-D0C2874CA3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00200" y="4038600"/>
            <a:ext cx="6553200" cy="259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2420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9600" y="989075"/>
            <a:ext cx="7467600" cy="5105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50006" y="381000"/>
            <a:ext cx="30524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C000"/>
                </a:solidFill>
              </a:rPr>
              <a:t>Summary</a:t>
            </a:r>
            <a:r>
              <a:rPr sz="3200" spc="-75" dirty="0">
                <a:solidFill>
                  <a:srgbClr val="FFC000"/>
                </a:solidFill>
              </a:rPr>
              <a:t> </a:t>
            </a:r>
            <a:r>
              <a:rPr sz="3200" spc="-5" dirty="0">
                <a:solidFill>
                  <a:srgbClr val="FFC000"/>
                </a:solidFill>
              </a:rPr>
              <a:t>Table</a:t>
            </a:r>
            <a:endParaRPr sz="3200" dirty="0">
              <a:solidFill>
                <a:srgbClr val="FFC00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000" y="5638800"/>
            <a:ext cx="2024380" cy="3708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7" baseline="25462" dirty="0">
                <a:latin typeface="Arial"/>
                <a:cs typeface="Arial"/>
              </a:rPr>
              <a:t>st</a:t>
            </a:r>
            <a:r>
              <a:rPr sz="1800" spc="82" baseline="25462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Approximation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9431" y="4419600"/>
            <a:ext cx="2060575" cy="3708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2</a:t>
            </a:r>
            <a:r>
              <a:rPr sz="1800" spc="-7" baseline="25462" dirty="0">
                <a:latin typeface="Arial"/>
                <a:cs typeface="Arial"/>
              </a:rPr>
              <a:t>nd</a:t>
            </a:r>
            <a:r>
              <a:rPr sz="1800" spc="52" baseline="25462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Approximation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9431" y="2944367"/>
            <a:ext cx="2037714" cy="370840"/>
          </a:xfrm>
          <a:prstGeom prst="rect">
            <a:avLst/>
          </a:prstGeom>
          <a:ln w="9144">
            <a:solidFill>
              <a:srgbClr val="FF000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20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r>
              <a:rPr sz="1800" spc="-7" baseline="25462" dirty="0">
                <a:latin typeface="Arial"/>
                <a:cs typeface="Arial"/>
              </a:rPr>
              <a:t>rd</a:t>
            </a:r>
            <a:r>
              <a:rPr sz="1800" spc="67" baseline="25462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Approximation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562600" y="3429000"/>
            <a:ext cx="1861923" cy="28741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b="1" spc="-9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b="1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9808336" y="6865775"/>
            <a:ext cx="289559" cy="2400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500" b="0" i="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43510">
              <a:lnSpc>
                <a:spcPts val="1770"/>
              </a:lnSpc>
            </a:pPr>
            <a:fld id="{81D60167-4931-47E6-BA6A-407CBD079E47}" type="slidenum">
              <a:rPr lang="en-US" spc="5" smtClean="0"/>
              <a:pPr marL="143510">
                <a:lnSpc>
                  <a:spcPts val="1770"/>
                </a:lnSpc>
              </a:pPr>
              <a:t>26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804045" y="5947562"/>
            <a:ext cx="2165999" cy="287417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b="1" spc="-9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Second</a:t>
            </a:r>
            <a:r>
              <a:rPr b="1" spc="-43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08529" y="5947561"/>
            <a:ext cx="1931426" cy="266963"/>
          </a:xfrm>
          <a:prstGeom prst="rect">
            <a:avLst/>
          </a:prstGeom>
        </p:spPr>
        <p:txBody>
          <a:bodyPr vert="horz" wrap="square" lIns="0" tIns="10317" rIns="0" bIns="0" rtlCol="0">
            <a:spAutoFit/>
          </a:bodyPr>
          <a:lstStyle/>
          <a:p>
            <a:pPr marL="10860">
              <a:spcBef>
                <a:spcPts val="81"/>
              </a:spcBef>
            </a:pPr>
            <a:r>
              <a:rPr sz="1667" b="1" spc="-4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Third</a:t>
            </a:r>
            <a:r>
              <a:rPr sz="1667" spc="-56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667" spc="-9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approximation</a:t>
            </a:r>
            <a:endParaRPr sz="1667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88795" y="215392"/>
            <a:ext cx="8151952" cy="1122800"/>
          </a:xfrm>
          <a:prstGeom prst="rect">
            <a:avLst/>
          </a:prstGeom>
        </p:spPr>
        <p:txBody>
          <a:bodyPr vert="horz" wrap="square" lIns="0" tIns="14661" rIns="0" bIns="0" rtlCol="0" anchor="ctr">
            <a:spAutoFit/>
          </a:bodyPr>
          <a:lstStyle/>
          <a:p>
            <a:pPr marL="10860">
              <a:spcBef>
                <a:spcPts val="115"/>
              </a:spcBef>
            </a:pPr>
            <a:r>
              <a:rPr sz="3600" spc="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3600" spc="13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Models </a:t>
            </a:r>
            <a:r>
              <a:rPr sz="3600" spc="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Semiconductor</a:t>
            </a:r>
            <a:r>
              <a:rPr sz="3600" spc="-13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9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C3A53E-B1A1-417D-8577-491D0C99A0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54132"/>
          <a:stretch/>
        </p:blipFill>
        <p:spPr>
          <a:xfrm>
            <a:off x="878111" y="1382741"/>
            <a:ext cx="7387778" cy="20961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DDF26FA-1E16-415A-986D-CDD1BD1A67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81252" y="3760966"/>
            <a:ext cx="6431837" cy="2121592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4" name="Text Box 6">
            <a:extLst>
              <a:ext uri="{FF2B5EF4-FFF2-40B4-BE49-F238E27FC236}">
                <a16:creationId xmlns:a16="http://schemas.microsoft.com/office/drawing/2014/main" id="{F8E5E2DB-2602-4703-9F58-4022BCCF4B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200"/>
            <a:ext cx="6934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Reverse Recovery Time (</a:t>
            </a:r>
            <a:r>
              <a:rPr lang="en-US" altLang="en-US" sz="3600" i="1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3600" baseline="-25000" dirty="0" err="1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rr</a:t>
            </a:r>
            <a:r>
              <a:rPr lang="en-US" alt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651" name="Text Box 9">
            <a:extLst>
              <a:ext uri="{FF2B5EF4-FFF2-40B4-BE49-F238E27FC236}">
                <a16:creationId xmlns:a16="http://schemas.microsoft.com/office/drawing/2014/main" id="{07423949-2BF6-458F-8148-3278B40C0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295400"/>
            <a:ext cx="7620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algn="just" eaLnBrk="1" hangingPunct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sz="2400" b="1" dirty="0">
                <a:solidFill>
                  <a:schemeClr val="accent2"/>
                </a:solidFill>
                <a:cs typeface="Arial" panose="020B0604020202020204" pitchFamily="34" charset="0"/>
              </a:rPr>
              <a:t>Reverse recovery time</a:t>
            </a:r>
            <a:r>
              <a:rPr lang="en-US" altLang="en-US" sz="2400" b="1" dirty="0">
                <a:cs typeface="Arial" panose="020B0604020202020204" pitchFamily="34" charset="0"/>
              </a:rPr>
              <a:t> </a:t>
            </a:r>
            <a:r>
              <a:rPr lang="en-US" altLang="en-US" sz="2400" dirty="0">
                <a:cs typeface="Arial" panose="020B0604020202020204" pitchFamily="34" charset="0"/>
              </a:rPr>
              <a:t>is the time required for a diode to stop conducting when switched from forward bias to reverse bias.</a:t>
            </a:r>
          </a:p>
        </p:txBody>
      </p:sp>
      <p:pic>
        <p:nvPicPr>
          <p:cNvPr id="27652" name="Picture 7" descr="fg01_03500.jpg">
            <a:extLst>
              <a:ext uri="{FF2B5EF4-FFF2-40B4-BE49-F238E27FC236}">
                <a16:creationId xmlns:a16="http://schemas.microsoft.com/office/drawing/2014/main" id="{D8F91A04-8A42-4E54-B67F-16C4D510C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703868"/>
            <a:ext cx="4181475" cy="33035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6">
            <a:extLst>
              <a:ext uri="{FF2B5EF4-FFF2-40B4-BE49-F238E27FC236}">
                <a16:creationId xmlns:a16="http://schemas.microsoft.com/office/drawing/2014/main" id="{171861F7-2559-4086-AE5F-304B816803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900" y="381000"/>
            <a:ext cx="6172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Specification Sheets</a:t>
            </a:r>
            <a:endParaRPr lang="en-US" altLang="en-US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5" name="Text Box 9">
            <a:extLst>
              <a:ext uri="{FF2B5EF4-FFF2-40B4-BE49-F238E27FC236}">
                <a16:creationId xmlns:a16="http://schemas.microsoft.com/office/drawing/2014/main" id="{7F8BA8DB-5899-4329-94B1-77E8B9C9F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2209800"/>
            <a:ext cx="8839200" cy="3597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Forward Voltage (</a:t>
            </a:r>
            <a:r>
              <a:rPr lang="en-US" altLang="en-US" sz="2000" i="1" dirty="0">
                <a:cs typeface="Arial" panose="020B0604020202020204" pitchFamily="34" charset="0"/>
              </a:rPr>
              <a:t>V</a:t>
            </a:r>
            <a:r>
              <a:rPr lang="en-US" altLang="en-US" sz="2000" baseline="-25000" dirty="0">
                <a:cs typeface="Arial" panose="020B0604020202020204" pitchFamily="34" charset="0"/>
              </a:rPr>
              <a:t>F</a:t>
            </a:r>
            <a:r>
              <a:rPr lang="en-US" altLang="en-US" sz="2000" dirty="0">
                <a:cs typeface="Arial" panose="020B0604020202020204" pitchFamily="34" charset="0"/>
              </a:rPr>
              <a:t>) at a specified current and temperature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Maximum forward current (</a:t>
            </a:r>
            <a:r>
              <a:rPr lang="en-US" altLang="en-US" sz="2000" i="1" dirty="0">
                <a:cs typeface="Arial" panose="020B0604020202020204" pitchFamily="34" charset="0"/>
              </a:rPr>
              <a:t>I</a:t>
            </a:r>
            <a:r>
              <a:rPr lang="en-US" altLang="en-US" sz="2000" baseline="-25000" dirty="0">
                <a:cs typeface="Arial" panose="020B0604020202020204" pitchFamily="34" charset="0"/>
              </a:rPr>
              <a:t>F</a:t>
            </a:r>
            <a:r>
              <a:rPr lang="en-US" altLang="en-US" sz="2000" dirty="0">
                <a:cs typeface="Arial" panose="020B0604020202020204" pitchFamily="34" charset="0"/>
              </a:rPr>
              <a:t>) at a specified temperature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Reverse saturation current (</a:t>
            </a:r>
            <a:r>
              <a:rPr lang="en-US" altLang="en-US" sz="2000" i="1" dirty="0">
                <a:cs typeface="Arial" panose="020B0604020202020204" pitchFamily="34" charset="0"/>
              </a:rPr>
              <a:t>I</a:t>
            </a:r>
            <a:r>
              <a:rPr lang="en-US" altLang="en-US" sz="2000" baseline="-25000" dirty="0">
                <a:cs typeface="Arial" panose="020B0604020202020204" pitchFamily="34" charset="0"/>
              </a:rPr>
              <a:t>R</a:t>
            </a:r>
            <a:r>
              <a:rPr lang="en-US" altLang="en-US" sz="2000" dirty="0">
                <a:cs typeface="Arial" panose="020B0604020202020204" pitchFamily="34" charset="0"/>
              </a:rPr>
              <a:t>) at a specified voltage and temperature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Reverse voltage rating, PIV or PRV or V</a:t>
            </a:r>
            <a:r>
              <a:rPr lang="en-US" altLang="en-US" sz="2000" baseline="-25000" dirty="0">
                <a:cs typeface="Arial" panose="020B0604020202020204" pitchFamily="34" charset="0"/>
              </a:rPr>
              <a:t>(BR)</a:t>
            </a:r>
            <a:r>
              <a:rPr lang="en-US" altLang="en-US" sz="2000" dirty="0">
                <a:cs typeface="Arial" panose="020B0604020202020204" pitchFamily="34" charset="0"/>
              </a:rPr>
              <a:t>, at a specified temperature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Maximum power dissipation at a specified temperature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Capacitance levels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Reverse recovery time</a:t>
            </a:r>
            <a:r>
              <a:rPr lang="en-US" altLang="en-US" sz="2000" i="1" dirty="0">
                <a:cs typeface="Arial" panose="020B0604020202020204" pitchFamily="34" charset="0"/>
              </a:rPr>
              <a:t>, </a:t>
            </a:r>
            <a:r>
              <a:rPr lang="en-US" altLang="en-US" sz="2000" i="1" dirty="0" err="1">
                <a:cs typeface="Arial" panose="020B0604020202020204" pitchFamily="34" charset="0"/>
              </a:rPr>
              <a:t>t</a:t>
            </a:r>
            <a:r>
              <a:rPr lang="en-US" altLang="en-US" sz="2000" i="1" baseline="-25000" dirty="0" err="1">
                <a:cs typeface="Arial" panose="020B0604020202020204" pitchFamily="34" charset="0"/>
              </a:rPr>
              <a:t>rr</a:t>
            </a:r>
            <a:endParaRPr lang="en-US" altLang="en-US" sz="2000" i="1" baseline="-25000" dirty="0">
              <a:cs typeface="Arial" panose="020B0604020202020204" pitchFamily="34" charset="0"/>
            </a:endParaRP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n-US" altLang="en-US" sz="2000" dirty="0">
                <a:cs typeface="Arial" panose="020B0604020202020204" pitchFamily="34" charset="0"/>
              </a:rPr>
              <a:t>Operating temperature range</a:t>
            </a:r>
          </a:p>
        </p:txBody>
      </p:sp>
      <p:sp>
        <p:nvSpPr>
          <p:cNvPr id="28676" name="Rectangle 11">
            <a:extLst>
              <a:ext uri="{FF2B5EF4-FFF2-40B4-BE49-F238E27FC236}">
                <a16:creationId xmlns:a16="http://schemas.microsoft.com/office/drawing/2014/main" id="{5F547A7E-2644-4D75-9785-E1883803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284552"/>
            <a:ext cx="7924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just" eaLnBrk="1" hangingPunct="1"/>
            <a:r>
              <a:rPr lang="en-US" altLang="en-US" sz="2000" b="1" dirty="0">
                <a:solidFill>
                  <a:schemeClr val="accent2"/>
                </a:solidFill>
                <a:cs typeface="Arial" panose="020B0604020202020204" pitchFamily="34" charset="0"/>
              </a:rPr>
              <a:t>Diode data sheets contain standard information, making cross-matching of diodes for replacement or design easier.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762000"/>
            <a:ext cx="5867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</a:t>
            </a:r>
            <a:r>
              <a:rPr sz="3600" spc="-6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3600" spc="-1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3600" spc="2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spc="-5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1828800"/>
            <a:ext cx="7696200" cy="20811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24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several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diodes besides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spc="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</a:t>
            </a:r>
          </a:p>
          <a:p>
            <a:pPr marL="15240">
              <a:lnSpc>
                <a:spcPct val="100000"/>
              </a:lnSpc>
              <a:tabLst>
                <a:tab pos="2670810" algn="l"/>
              </a:tabLst>
            </a:pPr>
            <a:r>
              <a:rPr sz="24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p-n</a:t>
            </a:r>
            <a:r>
              <a:rPr sz="24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</a:t>
            </a:r>
            <a:r>
              <a:rPr sz="24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diode.	Three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common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</a:p>
          <a:p>
            <a:pPr marL="2016760">
              <a:lnSpc>
                <a:spcPct val="100000"/>
              </a:lnSpc>
              <a:spcBef>
                <a:spcPts val="2240"/>
              </a:spcBef>
            </a:pPr>
            <a:r>
              <a:rPr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</a:t>
            </a:r>
            <a:r>
              <a:rPr sz="2400" b="1" spc="1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diodes</a:t>
            </a:r>
            <a:endParaRPr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016760" marR="1828164">
              <a:lnSpc>
                <a:spcPts val="5040"/>
              </a:lnSpc>
              <a:spcBef>
                <a:spcPts val="445"/>
              </a:spcBef>
            </a:pPr>
            <a:r>
              <a:rPr sz="2400" b="1" spc="-5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Light-emitting diodes</a:t>
            </a:r>
            <a:endParaRPr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76248" y="191869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FFC000"/>
                </a:solidFill>
              </a:rPr>
              <a:t>PN-Junction and Depletion Region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A8BC-E4EA-41FB-A7C3-CB0D3EA08249}"/>
              </a:ext>
            </a:extLst>
          </p:cNvPr>
          <p:cNvSpPr txBox="1"/>
          <p:nvPr/>
        </p:nvSpPr>
        <p:spPr>
          <a:xfrm>
            <a:off x="959416" y="838200"/>
            <a:ext cx="7239000" cy="110799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p-type materials are combined with n-type materials, a </a:t>
            </a:r>
            <a:r>
              <a:rPr lang="en-US" sz="22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junction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forms and a semiconductor diode is created.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663E0E-32B3-4818-9914-0163923B8961}"/>
              </a:ext>
            </a:extLst>
          </p:cNvPr>
          <p:cNvSpPr txBox="1"/>
          <p:nvPr/>
        </p:nvSpPr>
        <p:spPr>
          <a:xfrm>
            <a:off x="880801" y="4693908"/>
            <a:ext cx="7556568" cy="203132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p and n type material is combined: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loses a free electron as they diffuse across the junction and combines with a hole.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positive charge is left in the n region and a negative charge is created in the p region, forming a barrier potential. 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region of uncovered positive and negative ions is called the depletion region due to the “depletion” of free carriers in the region.</a:t>
            </a:r>
          </a:p>
        </p:txBody>
      </p:sp>
      <p:pic>
        <p:nvPicPr>
          <p:cNvPr id="2050" name="Picture 2" descr="How does a diode work? (Part 1 - The PN Junction) -… | CircuitBread">
            <a:extLst>
              <a:ext uri="{FF2B5EF4-FFF2-40B4-BE49-F238E27FC236}">
                <a16:creationId xmlns:a16="http://schemas.microsoft.com/office/drawing/2014/main" id="{1A1EFB66-AB10-4455-B62D-9D46ED52A24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1905000"/>
            <a:ext cx="4972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A8CB1B-5BB6-4E97-8D7E-E7CDDB185CE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5356"/>
          <a:stretch/>
        </p:blipFill>
        <p:spPr>
          <a:xfrm>
            <a:off x="880801" y="1905000"/>
            <a:ext cx="3671146" cy="2569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177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0827" y="268733"/>
            <a:ext cx="348869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Zener</a:t>
            </a:r>
            <a:r>
              <a:rPr spc="-50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Diode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63867" y="1018153"/>
            <a:ext cx="82162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Zener </a:t>
            </a:r>
            <a:r>
              <a:rPr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one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designed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safely operate in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region;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i.e.,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Zener voltage</a:t>
            </a:r>
            <a:r>
              <a:rPr sz="24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</a:t>
            </a:r>
            <a:r>
              <a:rPr sz="2400" baseline="-20833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09900" y="5640811"/>
            <a:ext cx="7101486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zener diode voltage ratings  are between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1.8 V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200</a:t>
            </a:r>
            <a:r>
              <a:rPr sz="2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330809" y="2288667"/>
            <a:ext cx="1706880" cy="2840990"/>
            <a:chOff x="6388608" y="2189988"/>
            <a:chExt cx="1706880" cy="2840990"/>
          </a:xfrm>
        </p:grpSpPr>
        <p:sp>
          <p:nvSpPr>
            <p:cNvPr id="6" name="object 6"/>
            <p:cNvSpPr/>
            <p:nvPr/>
          </p:nvSpPr>
          <p:spPr>
            <a:xfrm>
              <a:off x="6400800" y="2202180"/>
              <a:ext cx="1682496" cy="281635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394704" y="2196084"/>
              <a:ext cx="1694814" cy="2828925"/>
            </a:xfrm>
            <a:custGeom>
              <a:avLst/>
              <a:gdLst/>
              <a:ahLst/>
              <a:cxnLst/>
              <a:rect l="l" t="t" r="r" b="b"/>
              <a:pathLst>
                <a:path w="1694815" h="2828925">
                  <a:moveTo>
                    <a:pt x="0" y="2828544"/>
                  </a:moveTo>
                  <a:lnTo>
                    <a:pt x="1694688" y="2828544"/>
                  </a:lnTo>
                  <a:lnTo>
                    <a:pt x="1694688" y="0"/>
                  </a:lnTo>
                  <a:lnTo>
                    <a:pt x="0" y="0"/>
                  </a:lnTo>
                  <a:lnTo>
                    <a:pt x="0" y="282854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46B3D9B-A62C-439D-A9B2-2900BC5A89AA}"/>
              </a:ext>
            </a:extLst>
          </p:cNvPr>
          <p:cNvGrpSpPr/>
          <p:nvPr/>
        </p:nvGrpSpPr>
        <p:grpSpPr>
          <a:xfrm>
            <a:off x="1828800" y="2001062"/>
            <a:ext cx="3474720" cy="3413760"/>
            <a:chOff x="1828800" y="2001062"/>
            <a:chExt cx="3474720" cy="3413760"/>
          </a:xfrm>
        </p:grpSpPr>
        <p:grpSp>
          <p:nvGrpSpPr>
            <p:cNvPr id="12" name="object 4">
              <a:extLst>
                <a:ext uri="{FF2B5EF4-FFF2-40B4-BE49-F238E27FC236}">
                  <a16:creationId xmlns:a16="http://schemas.microsoft.com/office/drawing/2014/main" id="{FF562DF5-62B7-4FD5-8A0B-F1A8CC654992}"/>
                </a:ext>
              </a:extLst>
            </p:cNvPr>
            <p:cNvGrpSpPr/>
            <p:nvPr/>
          </p:nvGrpSpPr>
          <p:grpSpPr>
            <a:xfrm>
              <a:off x="1828800" y="2001062"/>
              <a:ext cx="3474720" cy="3413760"/>
              <a:chOff x="5529071" y="1588008"/>
              <a:chExt cx="3474720" cy="3413760"/>
            </a:xfrm>
          </p:grpSpPr>
          <p:sp>
            <p:nvSpPr>
              <p:cNvPr id="13" name="object 5">
                <a:extLst>
                  <a:ext uri="{FF2B5EF4-FFF2-40B4-BE49-F238E27FC236}">
                    <a16:creationId xmlns:a16="http://schemas.microsoft.com/office/drawing/2014/main" id="{53151F9C-EDA0-42CE-870D-24E2E63B8D4D}"/>
                  </a:ext>
                </a:extLst>
              </p:cNvPr>
              <p:cNvSpPr/>
              <p:nvPr/>
            </p:nvSpPr>
            <p:spPr>
              <a:xfrm>
                <a:off x="5541263" y="1600200"/>
                <a:ext cx="3450336" cy="3389376"/>
              </a:xfrm>
              <a:prstGeom prst="rect">
                <a:avLst/>
              </a:prstGeom>
              <a:blipFill>
                <a:blip r:embed="rId3" cstate="print"/>
                <a:stretch>
                  <a:fillRect/>
                </a:stretch>
              </a:blipFill>
              <a:ln>
                <a:noFill/>
              </a:ln>
            </p:spPr>
            <p:txBody>
              <a:bodyPr wrap="square" lIns="0" tIns="0" rIns="0" bIns="0" rtlCol="0"/>
              <a:lstStyle/>
              <a:p>
                <a:endParaRPr dirty="0"/>
              </a:p>
            </p:txBody>
          </p:sp>
          <p:sp>
            <p:nvSpPr>
              <p:cNvPr id="14" name="object 6">
                <a:extLst>
                  <a:ext uri="{FF2B5EF4-FFF2-40B4-BE49-F238E27FC236}">
                    <a16:creationId xmlns:a16="http://schemas.microsoft.com/office/drawing/2014/main" id="{ECD59DB5-2763-4DD4-A30B-8D5B914053B4}"/>
                  </a:ext>
                </a:extLst>
              </p:cNvPr>
              <p:cNvSpPr/>
              <p:nvPr/>
            </p:nvSpPr>
            <p:spPr>
              <a:xfrm>
                <a:off x="5535167" y="1594104"/>
                <a:ext cx="3462654" cy="3401695"/>
              </a:xfrm>
              <a:custGeom>
                <a:avLst/>
                <a:gdLst/>
                <a:ahLst/>
                <a:cxnLst/>
                <a:rect l="l" t="t" r="r" b="b"/>
                <a:pathLst>
                  <a:path w="3462654" h="3401695">
                    <a:moveTo>
                      <a:pt x="0" y="3401567"/>
                    </a:moveTo>
                    <a:lnTo>
                      <a:pt x="3462528" y="3401567"/>
                    </a:lnTo>
                    <a:lnTo>
                      <a:pt x="3462528" y="0"/>
                    </a:lnTo>
                    <a:lnTo>
                      <a:pt x="0" y="0"/>
                    </a:lnTo>
                    <a:lnTo>
                      <a:pt x="0" y="3401567"/>
                    </a:lnTo>
                    <a:close/>
                  </a:path>
                </a:pathLst>
              </a:custGeom>
              <a:ln w="12192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28BEB53-D0B4-49BF-80E2-1963DCBFF94F}"/>
                </a:ext>
              </a:extLst>
            </p:cNvPr>
            <p:cNvSpPr txBox="1"/>
            <p:nvPr/>
          </p:nvSpPr>
          <p:spPr>
            <a:xfrm>
              <a:off x="2438400" y="3657600"/>
              <a:ext cx="296227" cy="26161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r>
                <a:rPr 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=V</a:t>
              </a:r>
              <a:r>
                <a:rPr lang="en-US" sz="1400" baseline="-250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z</a:t>
              </a:r>
              <a:endParaRPr lang="en-US" sz="14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33905" y="587882"/>
            <a:ext cx="6675120" cy="47350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67636" y="28447"/>
            <a:ext cx="5931535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/>
              <a:t>Zener </a:t>
            </a:r>
            <a:r>
              <a:rPr sz="3500" dirty="0"/>
              <a:t>Diode</a:t>
            </a:r>
            <a:r>
              <a:rPr sz="3500" spc="-5" dirty="0"/>
              <a:t> Characteristics</a:t>
            </a:r>
            <a:endParaRPr sz="3500"/>
          </a:p>
        </p:txBody>
      </p:sp>
      <p:sp>
        <p:nvSpPr>
          <p:cNvPr id="4" name="object 4"/>
          <p:cNvSpPr/>
          <p:nvPr/>
        </p:nvSpPr>
        <p:spPr>
          <a:xfrm>
            <a:off x="1095755" y="5426962"/>
            <a:ext cx="7801356" cy="1333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1270408"/>
            <a:ext cx="2953411" cy="17370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38735" indent="-287020">
              <a:lnSpc>
                <a:spcPct val="100000"/>
              </a:lnSpc>
              <a:spcBef>
                <a:spcPts val="10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spc="-20" dirty="0">
                <a:latin typeface="Arial"/>
                <a:cs typeface="Arial"/>
              </a:rPr>
              <a:t>Typical  </a:t>
            </a:r>
            <a:r>
              <a:rPr sz="1600" dirty="0">
                <a:latin typeface="Arial"/>
                <a:cs typeface="Arial"/>
              </a:rPr>
              <a:t>specifications  for a </a:t>
            </a:r>
            <a:r>
              <a:rPr sz="1600" spc="-35" dirty="0">
                <a:latin typeface="Arial"/>
                <a:cs typeface="Arial"/>
              </a:rPr>
              <a:t>10-V,  </a:t>
            </a:r>
            <a:r>
              <a:rPr sz="1600" spc="-15" dirty="0">
                <a:latin typeface="Arial"/>
                <a:cs typeface="Arial"/>
              </a:rPr>
              <a:t>500-mW,</a:t>
            </a:r>
            <a:r>
              <a:rPr sz="1600" spc="-1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20%  Zener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diode</a:t>
            </a:r>
          </a:p>
          <a:p>
            <a:pPr marL="299085" marR="508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Expected to  vary as 10 V</a:t>
            </a:r>
            <a:r>
              <a:rPr sz="1600" spc="-12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+  20%, or from  8 V </a:t>
            </a:r>
            <a:r>
              <a:rPr sz="1600" spc="-5" dirty="0">
                <a:latin typeface="Arial"/>
                <a:cs typeface="Arial"/>
              </a:rPr>
              <a:t>to </a:t>
            </a:r>
            <a:r>
              <a:rPr sz="1600" dirty="0">
                <a:latin typeface="Arial"/>
                <a:cs typeface="Arial"/>
              </a:rPr>
              <a:t>12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95" dirty="0">
                <a:latin typeface="Arial"/>
                <a:cs typeface="Arial"/>
              </a:rPr>
              <a:t>V.</a:t>
            </a:r>
            <a:endParaRPr sz="1600" dirty="0">
              <a:latin typeface="Arial"/>
              <a:cs typeface="Arial"/>
            </a:endParaRPr>
          </a:p>
          <a:p>
            <a:pPr marL="299085" marR="38100" indent="-287020">
              <a:lnSpc>
                <a:spcPct val="100000"/>
              </a:lnSpc>
              <a:buChar char="•"/>
              <a:tabLst>
                <a:tab pos="299085" algn="l"/>
                <a:tab pos="299720" algn="l"/>
              </a:tabLst>
            </a:pPr>
            <a:r>
              <a:rPr sz="1600" dirty="0">
                <a:latin typeface="Arial"/>
                <a:cs typeface="Arial"/>
              </a:rPr>
              <a:t>Both 10%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  50% diodes  are also  readily  available.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39520" y="435897"/>
            <a:ext cx="646684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</a:rPr>
              <a:t>Light-Emitting Diode</a:t>
            </a:r>
            <a:r>
              <a:rPr sz="3600" dirty="0">
                <a:solidFill>
                  <a:srgbClr val="FFC000"/>
                </a:solidFill>
              </a:rPr>
              <a:t> </a:t>
            </a:r>
            <a:r>
              <a:rPr sz="3600" spc="-5" dirty="0">
                <a:solidFill>
                  <a:srgbClr val="FFC000"/>
                </a:solidFill>
              </a:rPr>
              <a:t>(LED)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39520" y="1234979"/>
            <a:ext cx="731520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sz="2400" b="1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emits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 when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forward biased,  which can be in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infrared or visible</a:t>
            </a:r>
            <a:r>
              <a:rPr sz="2400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spectrum.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447800" y="4677727"/>
            <a:ext cx="662940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spc="-5" dirty="0">
                <a:latin typeface="Arial"/>
                <a:cs typeface="Arial"/>
              </a:rPr>
              <a:t>The </a:t>
            </a:r>
            <a:r>
              <a:rPr sz="2400" dirty="0">
                <a:latin typeface="Arial"/>
                <a:cs typeface="Arial"/>
              </a:rPr>
              <a:t>forward </a:t>
            </a:r>
            <a:r>
              <a:rPr sz="2400" spc="-5" dirty="0">
                <a:latin typeface="Arial"/>
                <a:cs typeface="Arial"/>
              </a:rPr>
              <a:t>bias voltage is usually 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range </a:t>
            </a:r>
            <a:r>
              <a:rPr sz="2400" dirty="0">
                <a:latin typeface="Arial"/>
                <a:cs typeface="Arial"/>
              </a:rPr>
              <a:t>of 1.5 V to 2.5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V.</a:t>
            </a:r>
            <a:endParaRPr sz="2400" dirty="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552700" y="2552700"/>
            <a:ext cx="4038600" cy="1752600"/>
            <a:chOff x="3075432" y="3340608"/>
            <a:chExt cx="2993390" cy="1408430"/>
          </a:xfrm>
        </p:grpSpPr>
        <p:sp>
          <p:nvSpPr>
            <p:cNvPr id="6" name="object 6"/>
            <p:cNvSpPr/>
            <p:nvPr/>
          </p:nvSpPr>
          <p:spPr>
            <a:xfrm>
              <a:off x="3087624" y="3352800"/>
              <a:ext cx="2968752" cy="1383792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81528" y="3346704"/>
              <a:ext cx="2981325" cy="1396365"/>
            </a:xfrm>
            <a:custGeom>
              <a:avLst/>
              <a:gdLst/>
              <a:ahLst/>
              <a:cxnLst/>
              <a:rect l="l" t="t" r="r" b="b"/>
              <a:pathLst>
                <a:path w="2981325" h="1396364">
                  <a:moveTo>
                    <a:pt x="0" y="1395984"/>
                  </a:moveTo>
                  <a:lnTo>
                    <a:pt x="2980944" y="1395984"/>
                  </a:lnTo>
                  <a:lnTo>
                    <a:pt x="2980944" y="0"/>
                  </a:lnTo>
                  <a:lnTo>
                    <a:pt x="0" y="0"/>
                  </a:lnTo>
                  <a:lnTo>
                    <a:pt x="0" y="1395984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51331" y="1447800"/>
            <a:ext cx="7641335" cy="42976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49828" y="571931"/>
            <a:ext cx="4244340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dirty="0">
                <a:solidFill>
                  <a:srgbClr val="FFC000"/>
                </a:solidFill>
              </a:rPr>
              <a:t>Light-Emitting</a:t>
            </a:r>
            <a:r>
              <a:rPr sz="3600" spc="-12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Diodes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4126" y="304800"/>
            <a:ext cx="514096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solidFill>
                  <a:srgbClr val="FFC000"/>
                </a:solidFill>
              </a:rPr>
              <a:t>Causes </a:t>
            </a:r>
            <a:r>
              <a:rPr sz="3600" dirty="0">
                <a:solidFill>
                  <a:srgbClr val="FFC000"/>
                </a:solidFill>
              </a:rPr>
              <a:t>of </a:t>
            </a:r>
            <a:r>
              <a:rPr sz="3600" spc="-5" dirty="0">
                <a:solidFill>
                  <a:srgbClr val="FFC000"/>
                </a:solidFill>
              </a:rPr>
              <a:t>Light </a:t>
            </a:r>
            <a:r>
              <a:rPr sz="3600" dirty="0">
                <a:solidFill>
                  <a:srgbClr val="FFC000"/>
                </a:solidFill>
              </a:rPr>
              <a:t>in</a:t>
            </a:r>
            <a:r>
              <a:rPr sz="3600" spc="-35" dirty="0">
                <a:solidFill>
                  <a:srgbClr val="FFC000"/>
                </a:solidFill>
              </a:rPr>
              <a:t> </a:t>
            </a:r>
            <a:r>
              <a:rPr sz="3600" dirty="0">
                <a:solidFill>
                  <a:srgbClr val="FFC000"/>
                </a:solidFill>
              </a:rPr>
              <a:t>LEDs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8190" y="1447800"/>
            <a:ext cx="4495800" cy="43426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 algn="just">
              <a:lnSpc>
                <a:spcPct val="150000"/>
              </a:lnSpc>
              <a:spcBef>
                <a:spcPts val="9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forward-biased LED, free electrons cross  the junction and fall into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holes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190500" lvl="1" indent="-287020" algn="just">
              <a:lnSpc>
                <a:spcPct val="150000"/>
              </a:lnSpc>
              <a:spcBef>
                <a:spcPts val="61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these electrons fall from a higher to a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level, they radiate</a:t>
            </a:r>
            <a:r>
              <a:rPr sz="20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lvl="1" indent="-287020" algn="just">
              <a:lnSpc>
                <a:spcPct val="150000"/>
              </a:lnSpc>
              <a:spcBef>
                <a:spcPts val="605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an LED, the energy is radiated as</a:t>
            </a:r>
            <a:r>
              <a:rPr sz="20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light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56285" marR="267335" lvl="1" indent="-287020" algn="just">
              <a:lnSpc>
                <a:spcPct val="150000"/>
              </a:lnSpc>
              <a:spcBef>
                <a:spcPts val="600"/>
              </a:spcBef>
              <a:buFont typeface="Arial"/>
              <a:buChar char="–"/>
              <a:tabLst>
                <a:tab pos="756920" algn="l"/>
              </a:tabLst>
            </a:pP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color of the light depends on the bandgap  of the diode</a:t>
            </a:r>
            <a:r>
              <a:rPr sz="20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Background story of the invention of efficient blue InGaN light emitting  diodes (Nobel Lecture) - Nakamura - 2015 - Annalen der Physik - Wiley  Online Library">
            <a:extLst>
              <a:ext uri="{FF2B5EF4-FFF2-40B4-BE49-F238E27FC236}">
                <a16:creationId xmlns:a16="http://schemas.microsoft.com/office/drawing/2014/main" id="{BE5B2518-8FD7-4399-9FA2-73D6A202EB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857" y="1259205"/>
            <a:ext cx="4029076" cy="302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843C5D1-D1AA-4759-AC51-C496D62053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71972" y="4257462"/>
            <a:ext cx="2686228" cy="22957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52500" y="125669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The diode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A8BC-E4EA-41FB-A7C3-CB0D3EA08249}"/>
              </a:ext>
            </a:extLst>
          </p:cNvPr>
          <p:cNvSpPr txBox="1"/>
          <p:nvPr/>
        </p:nvSpPr>
        <p:spPr>
          <a:xfrm>
            <a:off x="952500" y="772000"/>
            <a:ext cx="7239000" cy="193899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diode can be made by a silicon or a germanium semiconductor material.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diode half is doped as a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 and another half is doped as an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region.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</a:t>
            </a:r>
            <a:r>
              <a:rPr lang="en-US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junction a depletion region exist in between p and n type materials.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DE5B5-A469-48C2-919F-09DDD08062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95600" y="5023515"/>
            <a:ext cx="5172076" cy="1676732"/>
          </a:xfrm>
          <a:prstGeom prst="rect">
            <a:avLst/>
          </a:prstGeom>
        </p:spPr>
      </p:pic>
      <p:pic>
        <p:nvPicPr>
          <p:cNvPr id="7" name="Picture 2" descr="How does a diode work? (Part 1 - The PN Junction) -… | CircuitBread">
            <a:extLst>
              <a:ext uri="{FF2B5EF4-FFF2-40B4-BE49-F238E27FC236}">
                <a16:creationId xmlns:a16="http://schemas.microsoft.com/office/drawing/2014/main" id="{E4E97E46-0778-44FD-A089-BBE392593495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362200"/>
            <a:ext cx="4972050" cy="280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E85562-B48F-499A-BE9D-1D2A8419DC18}"/>
              </a:ext>
            </a:extLst>
          </p:cNvPr>
          <p:cNvCxnSpPr/>
          <p:nvPr/>
        </p:nvCxnSpPr>
        <p:spPr>
          <a:xfrm>
            <a:off x="2057400" y="3886200"/>
            <a:ext cx="1143000" cy="0"/>
          </a:xfrm>
          <a:prstGeom prst="line">
            <a:avLst/>
          </a:prstGeom>
          <a:ln w="762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8A3BA5-2051-4154-9D99-452666E3384A}"/>
              </a:ext>
            </a:extLst>
          </p:cNvPr>
          <p:cNvCxnSpPr/>
          <p:nvPr/>
        </p:nvCxnSpPr>
        <p:spPr>
          <a:xfrm>
            <a:off x="6657976" y="3886200"/>
            <a:ext cx="1143000" cy="0"/>
          </a:xfrm>
          <a:prstGeom prst="line">
            <a:avLst/>
          </a:prstGeom>
          <a:ln w="76200"/>
          <a:scene3d>
            <a:camera prst="orthographicFront"/>
            <a:lightRig rig="threePt" dir="t"/>
          </a:scene3d>
          <a:sp3d>
            <a:bevelT w="165100" prst="coolSlant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CB696F-DE20-419A-B3FA-3FE81ACBBA86}"/>
              </a:ext>
            </a:extLst>
          </p:cNvPr>
          <p:cNvSpPr txBox="1"/>
          <p:nvPr/>
        </p:nvSpPr>
        <p:spPr>
          <a:xfrm>
            <a:off x="25908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51C37C-0969-4C63-89D4-8B3E2B2DB3B6}"/>
              </a:ext>
            </a:extLst>
          </p:cNvPr>
          <p:cNvSpPr txBox="1"/>
          <p:nvPr/>
        </p:nvSpPr>
        <p:spPr>
          <a:xfrm>
            <a:off x="7000876" y="342765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428844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62000" y="223521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The diode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C17613-165C-48AA-8E7A-715AE873391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r="42381"/>
          <a:stretch/>
        </p:blipFill>
        <p:spPr>
          <a:xfrm>
            <a:off x="914400" y="744364"/>
            <a:ext cx="3457575" cy="2514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ED3619-5A3F-448B-A81A-B917C1A66B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28927" y="3574108"/>
            <a:ext cx="3581400" cy="31718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02A9BE-787A-4FC8-BA98-DB6FAA228AEE}"/>
              </a:ext>
            </a:extLst>
          </p:cNvPr>
          <p:cNvSpPr txBox="1"/>
          <p:nvPr/>
        </p:nvSpPr>
        <p:spPr>
          <a:xfrm>
            <a:off x="942975" y="325896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Through-hole mounted packages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B55FDD-8433-46DA-87D9-F54B510F73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57001"/>
          <a:stretch/>
        </p:blipFill>
        <p:spPr>
          <a:xfrm>
            <a:off x="5300412" y="546686"/>
            <a:ext cx="2580272" cy="25146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452F37F-A241-4E3A-9838-A08066951046}"/>
              </a:ext>
            </a:extLst>
          </p:cNvPr>
          <p:cNvSpPr txBox="1"/>
          <p:nvPr/>
        </p:nvSpPr>
        <p:spPr>
          <a:xfrm>
            <a:off x="5029200" y="3258963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Surface-mounted diode packages</a:t>
            </a:r>
          </a:p>
        </p:txBody>
      </p:sp>
    </p:spTree>
    <p:extLst>
      <p:ext uri="{BB962C8B-B14F-4D97-AF65-F5344CB8AC3E}">
        <p14:creationId xmlns:p14="http://schemas.microsoft.com/office/powerpoint/2010/main" val="1318672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Semiconductor Diode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39ED15-8324-4FC3-B8B1-97DB6D0587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6337" y="1162823"/>
            <a:ext cx="7191375" cy="1562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8DE3FF-27BE-4C10-9B8C-F641983655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76337" y="2907876"/>
            <a:ext cx="68008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974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80778" y="762000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Diode Operating Condition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3EC544-40CC-4FAE-A747-3BCBFA496EC7}"/>
              </a:ext>
            </a:extLst>
          </p:cNvPr>
          <p:cNvSpPr txBox="1"/>
          <p:nvPr/>
        </p:nvSpPr>
        <p:spPr>
          <a:xfrm>
            <a:off x="1012862" y="1600200"/>
            <a:ext cx="6705600" cy="29585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diode has three operating conditions: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Reverse bias </a:t>
            </a:r>
          </a:p>
          <a:p>
            <a:pPr>
              <a:lnSpc>
                <a:spcPct val="150000"/>
              </a:lnSpc>
            </a:pPr>
            <a:r>
              <a:rPr lang="en-US" sz="32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Forward bias</a:t>
            </a:r>
          </a:p>
        </p:txBody>
      </p:sp>
    </p:spTree>
    <p:extLst>
      <p:ext uri="{BB962C8B-B14F-4D97-AF65-F5344CB8AC3E}">
        <p14:creationId xmlns:p14="http://schemas.microsoft.com/office/powerpoint/2010/main" val="8817622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228523"/>
            <a:ext cx="701002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solidFill>
                  <a:srgbClr val="FFC000"/>
                </a:solidFill>
              </a:rPr>
              <a:t>Diode </a:t>
            </a:r>
            <a:r>
              <a:rPr dirty="0">
                <a:solidFill>
                  <a:srgbClr val="FFC000"/>
                </a:solidFill>
              </a:rPr>
              <a:t>Operating</a:t>
            </a:r>
            <a:r>
              <a:rPr spc="-55" dirty="0">
                <a:solidFill>
                  <a:srgbClr val="FFC000"/>
                </a:solidFill>
              </a:rPr>
              <a:t> </a:t>
            </a:r>
            <a:r>
              <a:rPr spc="-5" dirty="0">
                <a:solidFill>
                  <a:srgbClr val="FFC000"/>
                </a:solidFill>
              </a:rPr>
              <a:t>Conditions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08661" y="4228345"/>
            <a:ext cx="5269928" cy="21624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200">
              <a:lnSpc>
                <a:spcPct val="15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Bias</a:t>
            </a:r>
            <a:r>
              <a:rPr lang="en-US" sz="2400" b="1" spc="-5" dirty="0">
                <a:solidFill>
                  <a:srgbClr val="3333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marR="68580">
              <a:lnSpc>
                <a:spcPct val="150000"/>
              </a:lnSpc>
              <a:spcBef>
                <a:spcPts val="15"/>
              </a:spcBef>
              <a:tabLst>
                <a:tab pos="3107690" algn="l"/>
              </a:tabLst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external voltage is applied: </a:t>
            </a:r>
            <a:r>
              <a:rPr sz="2400" i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2400" i="1" spc="15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 V  There is no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current:	</a:t>
            </a:r>
            <a:r>
              <a:rPr sz="2400" i="1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i="1" spc="7" baseline="-21367" dirty="0"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0</a:t>
            </a:r>
            <a:r>
              <a:rPr sz="2400" spc="-3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  <a:p>
            <a:pPr marL="76200">
              <a:lnSpc>
                <a:spcPct val="150000"/>
              </a:lnSpc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 modest depletion region</a:t>
            </a:r>
            <a:r>
              <a:rPr sz="2400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1002565" y="1219200"/>
            <a:ext cx="2920365" cy="2708275"/>
            <a:chOff x="5664708" y="914400"/>
            <a:chExt cx="2920365" cy="2708275"/>
          </a:xfrm>
        </p:grpSpPr>
        <p:sp>
          <p:nvSpPr>
            <p:cNvPr id="5" name="object 5"/>
            <p:cNvSpPr/>
            <p:nvPr/>
          </p:nvSpPr>
          <p:spPr>
            <a:xfrm>
              <a:off x="5676900" y="926591"/>
              <a:ext cx="2895600" cy="268376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70804" y="920495"/>
              <a:ext cx="2908300" cy="2696210"/>
            </a:xfrm>
            <a:custGeom>
              <a:avLst/>
              <a:gdLst/>
              <a:ahLst/>
              <a:cxnLst/>
              <a:rect l="l" t="t" r="r" b="b"/>
              <a:pathLst>
                <a:path w="2908300" h="2696210">
                  <a:moveTo>
                    <a:pt x="0" y="2695955"/>
                  </a:moveTo>
                  <a:lnTo>
                    <a:pt x="2907792" y="2695955"/>
                  </a:lnTo>
                  <a:lnTo>
                    <a:pt x="2907792" y="0"/>
                  </a:lnTo>
                  <a:lnTo>
                    <a:pt x="0" y="0"/>
                  </a:lnTo>
                  <a:lnTo>
                    <a:pt x="0" y="2695955"/>
                  </a:lnTo>
                  <a:close/>
                </a:path>
              </a:pathLst>
            </a:custGeom>
            <a:ln w="1219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4267200" y="1645175"/>
            <a:ext cx="4600956" cy="25450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98562" y="308657"/>
            <a:ext cx="6934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FFC000"/>
                </a:solidFill>
              </a:rPr>
              <a:t>Forward Bias (</a:t>
            </a:r>
            <a:r>
              <a:rPr lang="en-US" sz="3600" b="1" dirty="0" err="1">
                <a:solidFill>
                  <a:srgbClr val="FFC000"/>
                </a:solidFill>
              </a:rPr>
              <a:t>V</a:t>
            </a:r>
            <a:r>
              <a:rPr lang="en-US" sz="3600" b="1" baseline="-25000" dirty="0" err="1">
                <a:solidFill>
                  <a:srgbClr val="FFC000"/>
                </a:solidFill>
              </a:rPr>
              <a:t>d</a:t>
            </a:r>
            <a:r>
              <a:rPr lang="en-US" sz="3600" b="1" dirty="0">
                <a:solidFill>
                  <a:srgbClr val="FFC000"/>
                </a:solidFill>
              </a:rPr>
              <a:t>&gt;0)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03A8BC-E4EA-41FB-A7C3-CB0D3EA08249}"/>
              </a:ext>
            </a:extLst>
          </p:cNvPr>
          <p:cNvSpPr txBox="1"/>
          <p:nvPr/>
        </p:nvSpPr>
        <p:spPr>
          <a:xfrm>
            <a:off x="898562" y="1074691"/>
            <a:ext cx="7239000" cy="13234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forward-bias or “on” condition is established by applying the positive potential to the p -type material and the negative potential to the n -type material.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0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bias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must be greater than ‘barrier potential’.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87B27C7-B8EF-4692-A8E4-58BEA63729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9200" y="2563859"/>
            <a:ext cx="7079944" cy="3219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822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16360</TotalTime>
  <Words>1607</Words>
  <Application>Microsoft Office PowerPoint</Application>
  <PresentationFormat>On-screen Show (4:3)</PresentationFormat>
  <Paragraphs>169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Diode Operating Conditions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Breakdown Region</vt:lpstr>
      <vt:lpstr>Resistance Levels</vt:lpstr>
      <vt:lpstr>PowerPoint Presentation</vt:lpstr>
      <vt:lpstr>PowerPoint Presentation</vt:lpstr>
      <vt:lpstr>PowerPoint Presentation</vt:lpstr>
      <vt:lpstr>Analytical Derivation of rd</vt:lpstr>
      <vt:lpstr>PowerPoint Presentation</vt:lpstr>
      <vt:lpstr>PowerPoint Presentation</vt:lpstr>
      <vt:lpstr>PowerPoint Presentation</vt:lpstr>
      <vt:lpstr>PowerPoint Presentation</vt:lpstr>
      <vt:lpstr>Summary Table</vt:lpstr>
      <vt:lpstr>Circuit Models for the Semiconductor Diode</vt:lpstr>
      <vt:lpstr>PowerPoint Presentation</vt:lpstr>
      <vt:lpstr>PowerPoint Presentation</vt:lpstr>
      <vt:lpstr>Other Types of Diodes</vt:lpstr>
      <vt:lpstr>Zener Diode</vt:lpstr>
      <vt:lpstr>Zener Diode Characteristics</vt:lpstr>
      <vt:lpstr>Light-Emitting Diode (LED)</vt:lpstr>
      <vt:lpstr>Light-Emitting Diodes</vt:lpstr>
      <vt:lpstr>Causes of Light in LEDs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Monir Morshed</cp:lastModifiedBy>
  <cp:revision>149</cp:revision>
  <cp:lastPrinted>2023-07-22T05:30:18Z</cp:lastPrinted>
  <dcterms:created xsi:type="dcterms:W3CDTF">2006-08-16T00:00:00Z</dcterms:created>
  <dcterms:modified xsi:type="dcterms:W3CDTF">2023-08-28T05:31:34Z</dcterms:modified>
</cp:coreProperties>
</file>