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dab3dae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ddab3dae77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46106d1b5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46106d1b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c60e1f812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c60e1f81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46106d1b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46106d1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c60e1f81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c60e1f81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c60e1f81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c60e1f8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c60e1f812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c60e1f8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c60e1f812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c60e1f81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c60e1f81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c60e1f8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c60e1f81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c60e1f81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46106d1b5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46106d1b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46106d1b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a46106d1b5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dab3dae77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dab3dae7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fcf4a2fb8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fcf4a2fb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dab3dae7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ddab3dae77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dab3dae7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ddab3dae77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dab3dae7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ddab3dae7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dab3dae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ddab3dae77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46106d1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a46106d1b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46106d1b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a46106d1b5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4E0B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2.png"/><Relationship Id="rId7"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6.jpg"/><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1676400" y="1445361"/>
            <a:ext cx="9144000" cy="2387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9600"/>
              <a:buFont typeface="Calibri"/>
              <a:buNone/>
            </a:pPr>
            <a:r>
              <a:rPr b="0" i="0" lang="en-US" sz="9600" u="none" cap="none" strike="noStrike">
                <a:solidFill>
                  <a:schemeClr val="dk1"/>
                </a:solidFill>
                <a:latin typeface="Calibri"/>
                <a:ea typeface="Calibri"/>
                <a:cs typeface="Calibri"/>
                <a:sym typeface="Calibri"/>
              </a:rPr>
              <a:t>		    </a:t>
            </a:r>
            <a:r>
              <a:rPr lang="en-US" sz="9600">
                <a:solidFill>
                  <a:schemeClr val="dk1"/>
                </a:solidFill>
                <a:latin typeface="Calibri"/>
                <a:ea typeface="Calibri"/>
                <a:cs typeface="Calibri"/>
                <a:sym typeface="Calibri"/>
              </a:rPr>
              <a:t> </a:t>
            </a:r>
            <a:r>
              <a:rPr b="1" i="0" lang="en-US" sz="9600" u="none" cap="none" strike="noStrike">
                <a:solidFill>
                  <a:schemeClr val="dk1"/>
                </a:solidFill>
                <a:latin typeface="Calibri"/>
                <a:ea typeface="Calibri"/>
                <a:cs typeface="Calibri"/>
                <a:sym typeface="Calibri"/>
              </a:rPr>
              <a:t>MITRA</a:t>
            </a:r>
            <a:endParaRPr/>
          </a:p>
        </p:txBody>
      </p:sp>
      <p:sp>
        <p:nvSpPr>
          <p:cNvPr id="85" name="Google Shape;85;p13"/>
          <p:cNvSpPr txBox="1"/>
          <p:nvPr/>
        </p:nvSpPr>
        <p:spPr>
          <a:xfrm>
            <a:off x="1570025" y="3304475"/>
            <a:ext cx="9775800" cy="302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Depression Fighting Chatbot</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0" marR="0" rtl="0" algn="l">
              <a:lnSpc>
                <a:spcPct val="90000"/>
              </a:lnSpc>
              <a:spcBef>
                <a:spcPts val="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Presented By:											Guide:</a:t>
            </a:r>
            <a:endParaRPr b="1" sz="2800">
              <a:solidFill>
                <a:schemeClr val="dk1"/>
              </a:solidFill>
              <a:latin typeface="Calibri"/>
              <a:ea typeface="Calibri"/>
              <a:cs typeface="Calibri"/>
              <a:sym typeface="Calibri"/>
            </a:endParaRPr>
          </a:p>
          <a:p>
            <a:pPr indent="457200" lvl="0" marL="0" marR="0" rtl="0" algn="l">
              <a:lnSpc>
                <a:spcPct val="90000"/>
              </a:lnSpc>
              <a:spcBef>
                <a:spcPts val="0"/>
              </a:spcBef>
              <a:spcAft>
                <a:spcPts val="0"/>
              </a:spcAft>
              <a:buClr>
                <a:schemeClr val="dk1"/>
              </a:buClr>
              <a:buSzPts val="2800"/>
              <a:buFont typeface="Arial"/>
              <a:buNone/>
            </a:pPr>
            <a:r>
              <a:rPr lang="en-US" sz="2300">
                <a:solidFill>
                  <a:schemeClr val="dk1"/>
                </a:solidFill>
                <a:latin typeface="Calibri"/>
                <a:ea typeface="Calibri"/>
                <a:cs typeface="Calibri"/>
                <a:sym typeface="Calibri"/>
              </a:rPr>
              <a:t>Mugdha Sutar (B150088642)								Dr. Preeti Patil</a:t>
            </a:r>
            <a:endParaRPr sz="2300">
              <a:solidFill>
                <a:schemeClr val="dk1"/>
              </a:solidFill>
              <a:latin typeface="Calibri"/>
              <a:ea typeface="Calibri"/>
              <a:cs typeface="Calibri"/>
              <a:sym typeface="Calibri"/>
            </a:endParaRPr>
          </a:p>
          <a:p>
            <a:pPr indent="457200" lvl="0" marL="0" marR="0" rtl="0" algn="l">
              <a:lnSpc>
                <a:spcPct val="90000"/>
              </a:lnSpc>
              <a:spcBef>
                <a:spcPts val="0"/>
              </a:spcBef>
              <a:spcAft>
                <a:spcPts val="0"/>
              </a:spcAft>
              <a:buClr>
                <a:schemeClr val="dk1"/>
              </a:buClr>
              <a:buSzPts val="2800"/>
              <a:buFont typeface="Arial"/>
              <a:buNone/>
            </a:pPr>
            <a:r>
              <a:rPr lang="en-US" sz="2300">
                <a:solidFill>
                  <a:schemeClr val="dk1"/>
                </a:solidFill>
                <a:latin typeface="Calibri"/>
                <a:ea typeface="Calibri"/>
                <a:cs typeface="Calibri"/>
                <a:sym typeface="Calibri"/>
              </a:rPr>
              <a:t>Rutuja Sose </a:t>
            </a:r>
            <a:r>
              <a:rPr lang="en-US" sz="2300">
                <a:solidFill>
                  <a:schemeClr val="dk1"/>
                </a:solidFill>
                <a:latin typeface="Calibri"/>
                <a:ea typeface="Calibri"/>
                <a:cs typeface="Calibri"/>
                <a:sym typeface="Calibri"/>
              </a:rPr>
              <a:t>(B150088638)</a:t>
            </a:r>
            <a:endParaRPr sz="2300">
              <a:solidFill>
                <a:schemeClr val="dk1"/>
              </a:solidFill>
              <a:latin typeface="Calibri"/>
              <a:ea typeface="Calibri"/>
              <a:cs typeface="Calibri"/>
              <a:sym typeface="Calibri"/>
            </a:endParaRPr>
          </a:p>
          <a:p>
            <a:pPr indent="457200" lvl="0" marL="0" marR="0" rtl="0" algn="l">
              <a:lnSpc>
                <a:spcPct val="90000"/>
              </a:lnSpc>
              <a:spcBef>
                <a:spcPts val="0"/>
              </a:spcBef>
              <a:spcAft>
                <a:spcPts val="0"/>
              </a:spcAft>
              <a:buClr>
                <a:schemeClr val="dk1"/>
              </a:buClr>
              <a:buSzPts val="2800"/>
              <a:buFont typeface="Arial"/>
              <a:buNone/>
            </a:pPr>
            <a:r>
              <a:rPr lang="en-US" sz="2300">
                <a:solidFill>
                  <a:schemeClr val="dk1"/>
                </a:solidFill>
                <a:latin typeface="Calibri"/>
                <a:ea typeface="Calibri"/>
                <a:cs typeface="Calibri"/>
                <a:sym typeface="Calibri"/>
              </a:rPr>
              <a:t>Sumit Tekawade </a:t>
            </a:r>
            <a:r>
              <a:rPr lang="en-US" sz="2300">
                <a:solidFill>
                  <a:schemeClr val="dk1"/>
                </a:solidFill>
                <a:latin typeface="Calibri"/>
                <a:ea typeface="Calibri"/>
                <a:cs typeface="Calibri"/>
                <a:sym typeface="Calibri"/>
              </a:rPr>
              <a:t>(B150088646)</a:t>
            </a:r>
            <a:endParaRPr sz="2300">
              <a:solidFill>
                <a:schemeClr val="dk1"/>
              </a:solidFill>
              <a:latin typeface="Calibri"/>
              <a:ea typeface="Calibri"/>
              <a:cs typeface="Calibri"/>
              <a:sym typeface="Calibri"/>
            </a:endParaRPr>
          </a:p>
          <a:p>
            <a:pPr indent="457200" lvl="0" marL="0" marR="0" rtl="0" algn="l">
              <a:lnSpc>
                <a:spcPct val="90000"/>
              </a:lnSpc>
              <a:spcBef>
                <a:spcPts val="0"/>
              </a:spcBef>
              <a:spcAft>
                <a:spcPts val="0"/>
              </a:spcAft>
              <a:buClr>
                <a:schemeClr val="dk1"/>
              </a:buClr>
              <a:buSzPts val="2800"/>
              <a:buFont typeface="Arial"/>
              <a:buNone/>
            </a:pPr>
            <a:r>
              <a:rPr lang="en-US" sz="2300">
                <a:solidFill>
                  <a:schemeClr val="dk1"/>
                </a:solidFill>
                <a:latin typeface="Calibri"/>
                <a:ea typeface="Calibri"/>
                <a:cs typeface="Calibri"/>
                <a:sym typeface="Calibri"/>
              </a:rPr>
              <a:t>Vedansh Shrivastav </a:t>
            </a:r>
            <a:r>
              <a:rPr lang="en-US" sz="2300">
                <a:solidFill>
                  <a:schemeClr val="dk1"/>
                </a:solidFill>
                <a:latin typeface="Calibri"/>
                <a:ea typeface="Calibri"/>
                <a:cs typeface="Calibri"/>
                <a:sym typeface="Calibri"/>
              </a:rPr>
              <a:t>(B150088649)</a:t>
            </a:r>
            <a:endParaRPr sz="2300">
              <a:solidFill>
                <a:schemeClr val="dk1"/>
              </a:solidFill>
              <a:latin typeface="Calibri"/>
              <a:ea typeface="Calibri"/>
              <a:cs typeface="Calibri"/>
              <a:sym typeface="Calibri"/>
            </a:endParaRPr>
          </a:p>
        </p:txBody>
      </p:sp>
      <p:pic>
        <p:nvPicPr>
          <p:cNvPr descr="Drama" id="86" name="Google Shape;86;p13"/>
          <p:cNvPicPr preferRelativeResize="0"/>
          <p:nvPr/>
        </p:nvPicPr>
        <p:blipFill rotWithShape="1">
          <a:blip r:embed="rId3">
            <a:alphaModFix/>
          </a:blip>
          <a:srcRect b="0" l="0" r="0" t="0"/>
          <a:stretch/>
        </p:blipFill>
        <p:spPr>
          <a:xfrm>
            <a:off x="7473048" y="2140942"/>
            <a:ext cx="900691" cy="910585"/>
          </a:xfrm>
          <a:prstGeom prst="rect">
            <a:avLst/>
          </a:prstGeom>
          <a:noFill/>
          <a:ln>
            <a:noFill/>
          </a:ln>
        </p:spPr>
      </p:pic>
      <p:pic>
        <p:nvPicPr>
          <p:cNvPr id="87" name="Google Shape;87;p13"/>
          <p:cNvPicPr preferRelativeResize="0"/>
          <p:nvPr/>
        </p:nvPicPr>
        <p:blipFill rotWithShape="1">
          <a:blip r:embed="rId4">
            <a:alphaModFix/>
          </a:blip>
          <a:srcRect b="0" l="0" r="0" t="0"/>
          <a:stretch/>
        </p:blipFill>
        <p:spPr>
          <a:xfrm>
            <a:off x="76195" y="76200"/>
            <a:ext cx="1963860" cy="1512300"/>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50"/>
              </a:srgbClr>
            </a:outerShdw>
          </a:effectLst>
        </p:spPr>
      </p:pic>
      <p:pic>
        <p:nvPicPr>
          <p:cNvPr id="88" name="Google Shape;88;p13"/>
          <p:cNvPicPr preferRelativeResize="0"/>
          <p:nvPr/>
        </p:nvPicPr>
        <p:blipFill rotWithShape="1">
          <a:blip r:embed="rId5">
            <a:alphaModFix/>
          </a:blip>
          <a:srcRect b="0" l="0" r="0" t="0"/>
          <a:stretch/>
        </p:blipFill>
        <p:spPr>
          <a:xfrm>
            <a:off x="10423725" y="128488"/>
            <a:ext cx="1622600" cy="140287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89" name="Google Shape;89;p13"/>
          <p:cNvSpPr txBox="1"/>
          <p:nvPr/>
        </p:nvSpPr>
        <p:spPr>
          <a:xfrm>
            <a:off x="2238925" y="201700"/>
            <a:ext cx="79062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D. Y. Patil College Of Engineering </a:t>
            </a:r>
            <a:br>
              <a:rPr b="1" lang="en-US" sz="3200">
                <a:solidFill>
                  <a:schemeClr val="dk1"/>
                </a:solidFill>
                <a:latin typeface="Times New Roman"/>
                <a:ea typeface="Times New Roman"/>
                <a:cs typeface="Times New Roman"/>
                <a:sym typeface="Times New Roman"/>
              </a:rPr>
            </a:br>
            <a:r>
              <a:rPr lang="en-US" sz="2600">
                <a:solidFill>
                  <a:schemeClr val="dk1"/>
                </a:solidFill>
                <a:latin typeface="Calibri"/>
                <a:ea typeface="Calibri"/>
                <a:cs typeface="Calibri"/>
                <a:sym typeface="Calibri"/>
              </a:rPr>
              <a:t>Department of information technology</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Proposed Therapy</a:t>
            </a:r>
            <a:endParaRPr/>
          </a:p>
        </p:txBody>
      </p:sp>
      <p:sp>
        <p:nvSpPr>
          <p:cNvPr id="162" name="Google Shape;162;p22"/>
          <p:cNvSpPr txBox="1"/>
          <p:nvPr>
            <p:ph idx="1" type="body"/>
          </p:nvPr>
        </p:nvSpPr>
        <p:spPr>
          <a:xfrm>
            <a:off x="838200" y="2191374"/>
            <a:ext cx="10515600" cy="2837700"/>
          </a:xfrm>
          <a:prstGeom prst="rect">
            <a:avLst/>
          </a:prstGeom>
          <a:noFill/>
          <a:ln>
            <a:noFill/>
          </a:ln>
        </p:spPr>
        <p:txBody>
          <a:bodyPr anchorCtr="0" anchor="t" bIns="45700" lIns="91425" spcFirstLastPara="1" rIns="91425" wrap="square" tIns="45700">
            <a:noAutofit/>
          </a:bodyPr>
          <a:lstStyle/>
          <a:p>
            <a:pPr indent="-419100" lvl="0" marL="457200" rtl="0" algn="l">
              <a:lnSpc>
                <a:spcPct val="115000"/>
              </a:lnSpc>
              <a:spcBef>
                <a:spcPts val="1000"/>
              </a:spcBef>
              <a:spcAft>
                <a:spcPts val="0"/>
              </a:spcAft>
              <a:buClr>
                <a:srgbClr val="434343"/>
              </a:buClr>
              <a:buSzPts val="3000"/>
              <a:buChar char="•"/>
            </a:pPr>
            <a:r>
              <a:rPr lang="en-US" sz="3000">
                <a:solidFill>
                  <a:srgbClr val="434343"/>
                </a:solidFill>
              </a:rPr>
              <a:t>Music Therapy</a:t>
            </a:r>
            <a:endParaRPr sz="3000">
              <a:solidFill>
                <a:srgbClr val="434343"/>
              </a:solidFill>
            </a:endParaRPr>
          </a:p>
          <a:p>
            <a:pPr indent="-419100" lvl="0" marL="457200" rtl="0" algn="l">
              <a:lnSpc>
                <a:spcPct val="115000"/>
              </a:lnSpc>
              <a:spcBef>
                <a:spcPts val="0"/>
              </a:spcBef>
              <a:spcAft>
                <a:spcPts val="0"/>
              </a:spcAft>
              <a:buClr>
                <a:srgbClr val="434343"/>
              </a:buClr>
              <a:buSzPts val="3000"/>
              <a:buChar char="•"/>
            </a:pPr>
            <a:r>
              <a:rPr lang="en-US" sz="3000">
                <a:solidFill>
                  <a:srgbClr val="434343"/>
                </a:solidFill>
              </a:rPr>
              <a:t>Dance Therapy</a:t>
            </a:r>
            <a:endParaRPr sz="3000">
              <a:solidFill>
                <a:srgbClr val="434343"/>
              </a:solidFill>
            </a:endParaRPr>
          </a:p>
          <a:p>
            <a:pPr indent="-419100" lvl="0" marL="457200" rtl="0" algn="l">
              <a:lnSpc>
                <a:spcPct val="115000"/>
              </a:lnSpc>
              <a:spcBef>
                <a:spcPts val="0"/>
              </a:spcBef>
              <a:spcAft>
                <a:spcPts val="0"/>
              </a:spcAft>
              <a:buClr>
                <a:srgbClr val="434343"/>
              </a:buClr>
              <a:buSzPts val="3000"/>
              <a:buChar char="•"/>
            </a:pPr>
            <a:r>
              <a:rPr lang="en-US" sz="3000">
                <a:solidFill>
                  <a:srgbClr val="434343"/>
                </a:solidFill>
              </a:rPr>
              <a:t>Meditation</a:t>
            </a:r>
            <a:endParaRPr sz="3000">
              <a:solidFill>
                <a:srgbClr val="434343"/>
              </a:solidFill>
            </a:endParaRPr>
          </a:p>
          <a:p>
            <a:pPr indent="-419100" lvl="0" marL="457200" rtl="0" algn="l">
              <a:lnSpc>
                <a:spcPct val="115000"/>
              </a:lnSpc>
              <a:spcBef>
                <a:spcPts val="0"/>
              </a:spcBef>
              <a:spcAft>
                <a:spcPts val="0"/>
              </a:spcAft>
              <a:buClr>
                <a:srgbClr val="434343"/>
              </a:buClr>
              <a:buSzPts val="3000"/>
              <a:buChar char="•"/>
            </a:pPr>
            <a:r>
              <a:rPr lang="en-US" sz="3000">
                <a:solidFill>
                  <a:srgbClr val="434343"/>
                </a:solidFill>
              </a:rPr>
              <a:t>Physical Activity Therapy</a:t>
            </a:r>
            <a:endParaRPr sz="3000">
              <a:solidFill>
                <a:srgbClr val="434343"/>
              </a:solidFill>
            </a:endParaRPr>
          </a:p>
          <a:p>
            <a:pPr indent="0" lvl="0" marL="457200" rtl="0" algn="l">
              <a:lnSpc>
                <a:spcPct val="115000"/>
              </a:lnSpc>
              <a:spcBef>
                <a:spcPts val="1000"/>
              </a:spcBef>
              <a:spcAft>
                <a:spcPts val="0"/>
              </a:spcAft>
              <a:buNone/>
            </a:pPr>
            <a:r>
              <a:t/>
            </a:r>
            <a:endParaRPr sz="3000">
              <a:solidFill>
                <a:srgbClr val="434343"/>
              </a:solidFill>
            </a:endParaRPr>
          </a:p>
          <a:p>
            <a:pPr indent="0" lvl="0" marL="457200" rtl="0" algn="l">
              <a:lnSpc>
                <a:spcPct val="90000"/>
              </a:lnSpc>
              <a:spcBef>
                <a:spcPts val="1000"/>
              </a:spcBef>
              <a:spcAft>
                <a:spcPts val="0"/>
              </a:spcAft>
              <a:buNone/>
            </a:pPr>
            <a:r>
              <a:t/>
            </a:r>
            <a:endParaRPr>
              <a:solidFill>
                <a:srgbClr val="434343"/>
              </a:solidFill>
            </a:endParaRPr>
          </a:p>
        </p:txBody>
      </p:sp>
      <p:pic>
        <p:nvPicPr>
          <p:cNvPr descr="Drama" id="163" name="Google Shape;163;p22"/>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164" name="Google Shape;164;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Technology Used</a:t>
            </a:r>
            <a:endParaRPr/>
          </a:p>
        </p:txBody>
      </p:sp>
      <p:sp>
        <p:nvSpPr>
          <p:cNvPr id="170" name="Google Shape;170;p23"/>
          <p:cNvSpPr txBox="1"/>
          <p:nvPr>
            <p:ph idx="1" type="body"/>
          </p:nvPr>
        </p:nvSpPr>
        <p:spPr>
          <a:xfrm>
            <a:off x="838200" y="2319596"/>
            <a:ext cx="10515600" cy="299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lang="en-US">
                <a:solidFill>
                  <a:srgbClr val="434343"/>
                </a:solidFill>
              </a:rPr>
              <a:t>Chat Bot 			 : RASA 2.0</a:t>
            </a:r>
            <a:endParaRPr>
              <a:solidFill>
                <a:srgbClr val="434343"/>
              </a:solidFill>
            </a:endParaRPr>
          </a:p>
          <a:p>
            <a:pPr indent="0" lvl="0" marL="0" rtl="0" algn="l">
              <a:lnSpc>
                <a:spcPct val="100000"/>
              </a:lnSpc>
              <a:spcBef>
                <a:spcPts val="1000"/>
              </a:spcBef>
              <a:spcAft>
                <a:spcPts val="0"/>
              </a:spcAft>
              <a:buClr>
                <a:schemeClr val="dk1"/>
              </a:buClr>
              <a:buSzPts val="2800"/>
              <a:buNone/>
            </a:pPr>
            <a:r>
              <a:rPr lang="en-US">
                <a:solidFill>
                  <a:srgbClr val="434343"/>
                </a:solidFill>
              </a:rPr>
              <a:t>Integration		 : Rasa Chat Room</a:t>
            </a:r>
            <a:endParaRPr>
              <a:solidFill>
                <a:srgbClr val="434343"/>
              </a:solidFill>
            </a:endParaRPr>
          </a:p>
          <a:p>
            <a:pPr indent="0" lvl="0" marL="0" rtl="0" algn="l">
              <a:lnSpc>
                <a:spcPct val="100000"/>
              </a:lnSpc>
              <a:spcBef>
                <a:spcPts val="1000"/>
              </a:spcBef>
              <a:spcAft>
                <a:spcPts val="0"/>
              </a:spcAft>
              <a:buClr>
                <a:schemeClr val="dk1"/>
              </a:buClr>
              <a:buSzPts val="2800"/>
              <a:buNone/>
            </a:pPr>
            <a:r>
              <a:rPr lang="en-US">
                <a:solidFill>
                  <a:srgbClr val="434343"/>
                </a:solidFill>
              </a:rPr>
              <a:t>GUI 				 : Website</a:t>
            </a:r>
            <a:endParaRPr>
              <a:solidFill>
                <a:srgbClr val="434343"/>
              </a:solidFill>
            </a:endParaRPr>
          </a:p>
          <a:p>
            <a:pPr indent="0" lvl="0" marL="0" rtl="0" algn="l">
              <a:lnSpc>
                <a:spcPct val="100000"/>
              </a:lnSpc>
              <a:spcBef>
                <a:spcPts val="1000"/>
              </a:spcBef>
              <a:spcAft>
                <a:spcPts val="0"/>
              </a:spcAft>
              <a:buClr>
                <a:schemeClr val="dk1"/>
              </a:buClr>
              <a:buSzPts val="2800"/>
              <a:buNone/>
            </a:pPr>
            <a:r>
              <a:rPr lang="en-US">
                <a:solidFill>
                  <a:srgbClr val="434343"/>
                </a:solidFill>
              </a:rPr>
              <a:t>Frontend 		 : HTML,CSS</a:t>
            </a:r>
            <a:endParaRPr>
              <a:solidFill>
                <a:srgbClr val="434343"/>
              </a:solidFill>
            </a:endParaRPr>
          </a:p>
          <a:p>
            <a:pPr indent="0" lvl="0" marL="0" rtl="0" algn="l">
              <a:lnSpc>
                <a:spcPct val="100000"/>
              </a:lnSpc>
              <a:spcBef>
                <a:spcPts val="1000"/>
              </a:spcBef>
              <a:spcAft>
                <a:spcPts val="0"/>
              </a:spcAft>
              <a:buClr>
                <a:schemeClr val="dk1"/>
              </a:buClr>
              <a:buSzPts val="2800"/>
              <a:buNone/>
            </a:pPr>
            <a:r>
              <a:rPr lang="en-US">
                <a:solidFill>
                  <a:srgbClr val="434343"/>
                </a:solidFill>
              </a:rPr>
              <a:t>Backend 			 : Python </a:t>
            </a:r>
            <a:r>
              <a:rPr lang="en-US">
                <a:solidFill>
                  <a:srgbClr val="434343"/>
                </a:solidFill>
              </a:rPr>
              <a:t>Framework</a:t>
            </a:r>
            <a:r>
              <a:rPr lang="en-US">
                <a:solidFill>
                  <a:srgbClr val="434343"/>
                </a:solidFill>
              </a:rPr>
              <a:t> (Django)</a:t>
            </a:r>
            <a:endParaRPr>
              <a:solidFill>
                <a:srgbClr val="434343"/>
              </a:solidFill>
            </a:endParaRPr>
          </a:p>
          <a:p>
            <a:pPr indent="0" lvl="0" marL="0" rtl="0" algn="l">
              <a:lnSpc>
                <a:spcPct val="100000"/>
              </a:lnSpc>
              <a:spcBef>
                <a:spcPts val="1000"/>
              </a:spcBef>
              <a:spcAft>
                <a:spcPts val="0"/>
              </a:spcAft>
              <a:buClr>
                <a:schemeClr val="dk1"/>
              </a:buClr>
              <a:buSzPts val="2800"/>
              <a:buNone/>
            </a:pPr>
            <a:r>
              <a:t/>
            </a:r>
            <a:endParaRPr>
              <a:solidFill>
                <a:srgbClr val="434343"/>
              </a:solidFill>
            </a:endParaRPr>
          </a:p>
          <a:p>
            <a:pPr indent="0" lvl="0" marL="0" rtl="0" algn="l">
              <a:lnSpc>
                <a:spcPct val="100000"/>
              </a:lnSpc>
              <a:spcBef>
                <a:spcPts val="1000"/>
              </a:spcBef>
              <a:spcAft>
                <a:spcPts val="0"/>
              </a:spcAft>
              <a:buClr>
                <a:schemeClr val="dk1"/>
              </a:buClr>
              <a:buSzPts val="2800"/>
              <a:buNone/>
            </a:pPr>
            <a:r>
              <a:t/>
            </a:r>
            <a:endParaRPr>
              <a:solidFill>
                <a:srgbClr val="434343"/>
              </a:solidFill>
            </a:endParaRPr>
          </a:p>
        </p:txBody>
      </p:sp>
      <p:pic>
        <p:nvPicPr>
          <p:cNvPr descr="Drama" id="171" name="Google Shape;171;p23"/>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172" name="Google Shape;172;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6" name="Shape 176"/>
        <p:cNvGrpSpPr/>
        <p:nvPr/>
      </p:nvGrpSpPr>
      <p:grpSpPr>
        <a:xfrm>
          <a:off x="0" y="0"/>
          <a:ext cx="0" cy="0"/>
          <a:chOff x="0" y="0"/>
          <a:chExt cx="0" cy="0"/>
        </a:xfrm>
      </p:grpSpPr>
      <p:sp>
        <p:nvSpPr>
          <p:cNvPr id="177" name="Google Shape;177;p24"/>
          <p:cNvSpPr txBox="1"/>
          <p:nvPr/>
        </p:nvSpPr>
        <p:spPr>
          <a:xfrm>
            <a:off x="580300" y="351700"/>
            <a:ext cx="5507700" cy="10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600">
                <a:solidFill>
                  <a:srgbClr val="93C47D"/>
                </a:solidFill>
                <a:latin typeface="Calibri"/>
                <a:ea typeface="Calibri"/>
                <a:cs typeface="Calibri"/>
                <a:sym typeface="Calibri"/>
              </a:rPr>
              <a:t>System Architecture</a:t>
            </a:r>
            <a:endParaRPr sz="4600">
              <a:solidFill>
                <a:srgbClr val="93C47D"/>
              </a:solidFill>
              <a:latin typeface="Calibri"/>
              <a:ea typeface="Calibri"/>
              <a:cs typeface="Calibri"/>
              <a:sym typeface="Calibri"/>
            </a:endParaRPr>
          </a:p>
        </p:txBody>
      </p:sp>
      <p:pic>
        <p:nvPicPr>
          <p:cNvPr descr="Drama" id="178" name="Google Shape;178;p24"/>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pic>
        <p:nvPicPr>
          <p:cNvPr id="179" name="Google Shape;179;p24"/>
          <p:cNvPicPr preferRelativeResize="0"/>
          <p:nvPr/>
        </p:nvPicPr>
        <p:blipFill>
          <a:blip r:embed="rId4">
            <a:alphaModFix/>
          </a:blip>
          <a:stretch>
            <a:fillRect/>
          </a:stretch>
        </p:blipFill>
        <p:spPr>
          <a:xfrm>
            <a:off x="2667000" y="1559200"/>
            <a:ext cx="7562850" cy="4743450"/>
          </a:xfrm>
          <a:prstGeom prst="rect">
            <a:avLst/>
          </a:prstGeom>
          <a:noFill/>
          <a:ln>
            <a:noFill/>
          </a:ln>
        </p:spPr>
      </p:pic>
      <p:sp>
        <p:nvSpPr>
          <p:cNvPr id="180" name="Google Shape;180;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23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4" name="Shape 184"/>
        <p:cNvGrpSpPr/>
        <p:nvPr/>
      </p:nvGrpSpPr>
      <p:grpSpPr>
        <a:xfrm>
          <a:off x="0" y="0"/>
          <a:ext cx="0" cy="0"/>
          <a:chOff x="0" y="0"/>
          <a:chExt cx="0" cy="0"/>
        </a:xfrm>
      </p:grpSpPr>
      <p:sp>
        <p:nvSpPr>
          <p:cNvPr id="185" name="Google Shape;185;p25"/>
          <p:cNvSpPr txBox="1"/>
          <p:nvPr/>
        </p:nvSpPr>
        <p:spPr>
          <a:xfrm>
            <a:off x="580300" y="351700"/>
            <a:ext cx="5507700" cy="10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600">
                <a:solidFill>
                  <a:srgbClr val="93C47D"/>
                </a:solidFill>
                <a:latin typeface="Calibri"/>
                <a:ea typeface="Calibri"/>
                <a:cs typeface="Calibri"/>
                <a:sym typeface="Calibri"/>
              </a:rPr>
              <a:t>Data Flow Diagram</a:t>
            </a:r>
            <a:endParaRPr sz="4600">
              <a:solidFill>
                <a:srgbClr val="93C47D"/>
              </a:solidFill>
              <a:latin typeface="Calibri"/>
              <a:ea typeface="Calibri"/>
              <a:cs typeface="Calibri"/>
              <a:sym typeface="Calibri"/>
            </a:endParaRPr>
          </a:p>
        </p:txBody>
      </p:sp>
      <p:pic>
        <p:nvPicPr>
          <p:cNvPr descr="Drama" id="186" name="Google Shape;186;p25"/>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pic>
        <p:nvPicPr>
          <p:cNvPr id="187" name="Google Shape;187;p25"/>
          <p:cNvPicPr preferRelativeResize="0"/>
          <p:nvPr/>
        </p:nvPicPr>
        <p:blipFill>
          <a:blip r:embed="rId4">
            <a:alphaModFix/>
          </a:blip>
          <a:stretch>
            <a:fillRect/>
          </a:stretch>
        </p:blipFill>
        <p:spPr>
          <a:xfrm>
            <a:off x="2677150" y="1326425"/>
            <a:ext cx="7833676" cy="5146400"/>
          </a:xfrm>
          <a:prstGeom prst="rect">
            <a:avLst/>
          </a:prstGeom>
          <a:noFill/>
          <a:ln>
            <a:noFill/>
          </a:ln>
        </p:spPr>
      </p:pic>
      <p:sp>
        <p:nvSpPr>
          <p:cNvPr id="188" name="Google Shape;188;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2" name="Shape 192"/>
        <p:cNvGrpSpPr/>
        <p:nvPr/>
      </p:nvGrpSpPr>
      <p:grpSpPr>
        <a:xfrm>
          <a:off x="0" y="0"/>
          <a:ext cx="0" cy="0"/>
          <a:chOff x="0" y="0"/>
          <a:chExt cx="0" cy="0"/>
        </a:xfrm>
      </p:grpSpPr>
      <p:pic>
        <p:nvPicPr>
          <p:cNvPr descr="Drama" id="193" name="Google Shape;193;p26"/>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194" name="Google Shape;194;p26"/>
          <p:cNvSpPr txBox="1"/>
          <p:nvPr/>
        </p:nvSpPr>
        <p:spPr>
          <a:xfrm>
            <a:off x="580300" y="351700"/>
            <a:ext cx="2567400" cy="10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600">
                <a:solidFill>
                  <a:srgbClr val="93C47D"/>
                </a:solidFill>
                <a:latin typeface="Calibri"/>
                <a:ea typeface="Calibri"/>
                <a:cs typeface="Calibri"/>
                <a:sym typeface="Calibri"/>
              </a:rPr>
              <a:t>Use Case</a:t>
            </a:r>
            <a:endParaRPr sz="4600">
              <a:solidFill>
                <a:srgbClr val="93C47D"/>
              </a:solidFill>
              <a:latin typeface="Calibri"/>
              <a:ea typeface="Calibri"/>
              <a:cs typeface="Calibri"/>
              <a:sym typeface="Calibri"/>
            </a:endParaRPr>
          </a:p>
        </p:txBody>
      </p:sp>
      <p:sp>
        <p:nvSpPr>
          <p:cNvPr id="195" name="Google Shape;195;p26"/>
          <p:cNvSpPr/>
          <p:nvPr/>
        </p:nvSpPr>
        <p:spPr>
          <a:xfrm>
            <a:off x="6708888" y="791300"/>
            <a:ext cx="931800" cy="16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rgbClr val="666666"/>
              </a:solidFill>
            </a:endParaRPr>
          </a:p>
        </p:txBody>
      </p:sp>
      <p:pic>
        <p:nvPicPr>
          <p:cNvPr id="196" name="Google Shape;196;p26"/>
          <p:cNvPicPr preferRelativeResize="0"/>
          <p:nvPr/>
        </p:nvPicPr>
        <p:blipFill>
          <a:blip r:embed="rId4">
            <a:alphaModFix/>
          </a:blip>
          <a:stretch>
            <a:fillRect/>
          </a:stretch>
        </p:blipFill>
        <p:spPr>
          <a:xfrm>
            <a:off x="3071950" y="791300"/>
            <a:ext cx="6844925" cy="5530525"/>
          </a:xfrm>
          <a:prstGeom prst="rect">
            <a:avLst/>
          </a:prstGeom>
          <a:noFill/>
          <a:ln cap="flat" cmpd="sng" w="9525">
            <a:solidFill>
              <a:schemeClr val="lt1"/>
            </a:solidFill>
            <a:prstDash val="solid"/>
            <a:round/>
            <a:headEnd len="sm" w="sm" type="none"/>
            <a:tailEnd len="sm" w="sm" type="none"/>
          </a:ln>
        </p:spPr>
      </p:pic>
      <p:sp>
        <p:nvSpPr>
          <p:cNvPr id="197" name="Google Shape;197;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1" name="Shape 201"/>
        <p:cNvGrpSpPr/>
        <p:nvPr/>
      </p:nvGrpSpPr>
      <p:grpSpPr>
        <a:xfrm>
          <a:off x="0" y="0"/>
          <a:ext cx="0" cy="0"/>
          <a:chOff x="0" y="0"/>
          <a:chExt cx="0" cy="0"/>
        </a:xfrm>
      </p:grpSpPr>
      <p:pic>
        <p:nvPicPr>
          <p:cNvPr descr="Drama" id="202" name="Google Shape;202;p27"/>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203" name="Google Shape;203;p27"/>
          <p:cNvSpPr txBox="1"/>
          <p:nvPr/>
        </p:nvSpPr>
        <p:spPr>
          <a:xfrm>
            <a:off x="580300" y="351700"/>
            <a:ext cx="4527600" cy="10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600">
                <a:solidFill>
                  <a:srgbClr val="93C47D"/>
                </a:solidFill>
                <a:latin typeface="Calibri"/>
                <a:ea typeface="Calibri"/>
                <a:cs typeface="Calibri"/>
                <a:sym typeface="Calibri"/>
              </a:rPr>
              <a:t>TimeLine Chart</a:t>
            </a:r>
            <a:endParaRPr sz="4600">
              <a:solidFill>
                <a:srgbClr val="93C47D"/>
              </a:solidFill>
              <a:latin typeface="Calibri"/>
              <a:ea typeface="Calibri"/>
              <a:cs typeface="Calibri"/>
              <a:sym typeface="Calibri"/>
            </a:endParaRPr>
          </a:p>
        </p:txBody>
      </p:sp>
      <p:sp>
        <p:nvSpPr>
          <p:cNvPr id="204" name="Google Shape;204;p27"/>
          <p:cNvSpPr/>
          <p:nvPr/>
        </p:nvSpPr>
        <p:spPr>
          <a:xfrm>
            <a:off x="6708888" y="791300"/>
            <a:ext cx="931800" cy="16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rgbClr val="666666"/>
              </a:solidFill>
            </a:endParaRPr>
          </a:p>
        </p:txBody>
      </p:sp>
      <p:pic>
        <p:nvPicPr>
          <p:cNvPr id="205" name="Google Shape;205;p27"/>
          <p:cNvPicPr preferRelativeResize="0"/>
          <p:nvPr/>
        </p:nvPicPr>
        <p:blipFill rotWithShape="1">
          <a:blip r:embed="rId4">
            <a:alphaModFix/>
          </a:blip>
          <a:srcRect b="9909" l="19224" r="23646" t="20549"/>
          <a:stretch/>
        </p:blipFill>
        <p:spPr>
          <a:xfrm>
            <a:off x="2620400" y="1406800"/>
            <a:ext cx="7343401" cy="5025525"/>
          </a:xfrm>
          <a:prstGeom prst="rect">
            <a:avLst/>
          </a:prstGeom>
          <a:noFill/>
          <a:ln cap="flat" cmpd="sng" w="28575">
            <a:solidFill>
              <a:schemeClr val="dk2"/>
            </a:solidFill>
            <a:prstDash val="solid"/>
            <a:round/>
            <a:headEnd len="sm" w="sm" type="none"/>
            <a:tailEnd len="sm" w="sm" type="none"/>
          </a:ln>
        </p:spPr>
      </p:pic>
      <p:sp>
        <p:nvSpPr>
          <p:cNvPr id="206" name="Google Shape;206;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Work done till Date</a:t>
            </a:r>
            <a:endParaRPr/>
          </a:p>
        </p:txBody>
      </p:sp>
      <p:sp>
        <p:nvSpPr>
          <p:cNvPr id="212" name="Google Shape;212;p28"/>
          <p:cNvSpPr txBox="1"/>
          <p:nvPr>
            <p:ph idx="1" type="body"/>
          </p:nvPr>
        </p:nvSpPr>
        <p:spPr>
          <a:xfrm>
            <a:off x="609600" y="2211850"/>
            <a:ext cx="5058000" cy="31485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434343"/>
              </a:buClr>
              <a:buSzPts val="1800"/>
              <a:buFont typeface="Calibri"/>
              <a:buChar char="●"/>
            </a:pPr>
            <a:r>
              <a:rPr lang="en-US">
                <a:solidFill>
                  <a:srgbClr val="434343"/>
                </a:solidFill>
              </a:rPr>
              <a:t>Study of existing bots</a:t>
            </a:r>
            <a:endParaRPr>
              <a:solidFill>
                <a:srgbClr val="434343"/>
              </a:solidFill>
            </a:endParaRPr>
          </a:p>
          <a:p>
            <a:pPr indent="-342900" lvl="0" marL="457200" rtl="0" algn="l">
              <a:lnSpc>
                <a:spcPct val="115000"/>
              </a:lnSpc>
              <a:spcBef>
                <a:spcPts val="0"/>
              </a:spcBef>
              <a:spcAft>
                <a:spcPts val="0"/>
              </a:spcAft>
              <a:buClr>
                <a:srgbClr val="434343"/>
              </a:buClr>
              <a:buSzPts val="1800"/>
              <a:buFont typeface="Calibri"/>
              <a:buChar char="●"/>
            </a:pPr>
            <a:r>
              <a:rPr lang="en-US">
                <a:solidFill>
                  <a:srgbClr val="434343"/>
                </a:solidFill>
              </a:rPr>
              <a:t>System Design</a:t>
            </a:r>
            <a:endParaRPr>
              <a:solidFill>
                <a:srgbClr val="434343"/>
              </a:solidFill>
            </a:endParaRPr>
          </a:p>
          <a:p>
            <a:pPr indent="-342900" lvl="0" marL="457200" rtl="0" algn="l">
              <a:lnSpc>
                <a:spcPct val="115000"/>
              </a:lnSpc>
              <a:spcBef>
                <a:spcPts val="0"/>
              </a:spcBef>
              <a:spcAft>
                <a:spcPts val="0"/>
              </a:spcAft>
              <a:buClr>
                <a:srgbClr val="434343"/>
              </a:buClr>
              <a:buSzPts val="1800"/>
              <a:buFont typeface="Calibri"/>
              <a:buChar char="●"/>
            </a:pPr>
            <a:r>
              <a:rPr lang="en-US">
                <a:solidFill>
                  <a:srgbClr val="434343"/>
                </a:solidFill>
              </a:rPr>
              <a:t>System WorkFlow</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lang="en-US">
                <a:solidFill>
                  <a:srgbClr val="434343"/>
                </a:solidFill>
              </a:rPr>
              <a:t>Study on RASA</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lang="en-US">
                <a:solidFill>
                  <a:srgbClr val="434343"/>
                </a:solidFill>
              </a:rPr>
              <a:t>Research on virtual </a:t>
            </a:r>
            <a:r>
              <a:rPr lang="en-US">
                <a:solidFill>
                  <a:srgbClr val="434343"/>
                </a:solidFill>
              </a:rPr>
              <a:t>Therapies</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lang="en-US">
                <a:solidFill>
                  <a:srgbClr val="434343"/>
                </a:solidFill>
              </a:rPr>
              <a:t>Study of Web Based Tools</a:t>
            </a:r>
            <a:endParaRPr>
              <a:solidFill>
                <a:srgbClr val="434343"/>
              </a:solidFill>
            </a:endParaRPr>
          </a:p>
          <a:p>
            <a:pPr indent="0" lvl="0" marL="0" rtl="0" algn="l">
              <a:lnSpc>
                <a:spcPct val="115000"/>
              </a:lnSpc>
              <a:spcBef>
                <a:spcPts val="1000"/>
              </a:spcBef>
              <a:spcAft>
                <a:spcPts val="0"/>
              </a:spcAft>
              <a:buNone/>
            </a:pPr>
            <a:r>
              <a:t/>
            </a:r>
            <a:endParaRPr>
              <a:solidFill>
                <a:srgbClr val="434343"/>
              </a:solidFill>
            </a:endParaRPr>
          </a:p>
          <a:p>
            <a:pPr indent="0" lvl="0" marL="0" rtl="0" algn="l">
              <a:lnSpc>
                <a:spcPct val="115000"/>
              </a:lnSpc>
              <a:spcBef>
                <a:spcPts val="1000"/>
              </a:spcBef>
              <a:spcAft>
                <a:spcPts val="0"/>
              </a:spcAft>
              <a:buClr>
                <a:schemeClr val="dk1"/>
              </a:buClr>
              <a:buSzPts val="2800"/>
              <a:buNone/>
            </a:pPr>
            <a:r>
              <a:t/>
            </a:r>
            <a:endParaRPr>
              <a:solidFill>
                <a:srgbClr val="434343"/>
              </a:solidFill>
            </a:endParaRPr>
          </a:p>
        </p:txBody>
      </p:sp>
      <p:pic>
        <p:nvPicPr>
          <p:cNvPr descr="Drama" id="213" name="Google Shape;213;p28"/>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214" name="Google Shape;214;p28"/>
          <p:cNvSpPr txBox="1"/>
          <p:nvPr>
            <p:ph idx="1" type="body"/>
          </p:nvPr>
        </p:nvSpPr>
        <p:spPr>
          <a:xfrm>
            <a:off x="5638800" y="2083350"/>
            <a:ext cx="6587400" cy="31485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Clr>
                <a:srgbClr val="434343"/>
              </a:buClr>
              <a:buSzPts val="1800"/>
              <a:buFont typeface="Calibri"/>
              <a:buChar char="●"/>
            </a:pPr>
            <a:r>
              <a:rPr lang="en-US">
                <a:solidFill>
                  <a:srgbClr val="434343"/>
                </a:solidFill>
              </a:rPr>
              <a:t>Implementation of  RASA Chat Bot</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lang="en-US">
                <a:solidFill>
                  <a:srgbClr val="434343"/>
                </a:solidFill>
              </a:rPr>
              <a:t>Implementing Behavioural Tests</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lang="en-US">
                <a:solidFill>
                  <a:srgbClr val="434343"/>
                </a:solidFill>
              </a:rPr>
              <a:t>Implementing PHQ-9 test</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lang="en-US">
                <a:solidFill>
                  <a:srgbClr val="434343"/>
                </a:solidFill>
              </a:rPr>
              <a:t>Created Patient Database</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lang="en-US">
                <a:solidFill>
                  <a:srgbClr val="434343"/>
                </a:solidFill>
              </a:rPr>
              <a:t>Website creation using Django</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lang="en-US">
                <a:solidFill>
                  <a:srgbClr val="434343"/>
                </a:solidFill>
              </a:rPr>
              <a:t>Interactive UI</a:t>
            </a:r>
            <a:endParaRPr>
              <a:solidFill>
                <a:srgbClr val="434343"/>
              </a:solidFill>
            </a:endParaRPr>
          </a:p>
          <a:p>
            <a:pPr indent="0" lvl="0" marL="0" rtl="0" algn="l">
              <a:lnSpc>
                <a:spcPct val="115000"/>
              </a:lnSpc>
              <a:spcBef>
                <a:spcPts val="1000"/>
              </a:spcBef>
              <a:spcAft>
                <a:spcPts val="0"/>
              </a:spcAft>
              <a:buClr>
                <a:schemeClr val="dk1"/>
              </a:buClr>
              <a:buSzPts val="2800"/>
              <a:buNone/>
            </a:pPr>
            <a:r>
              <a:t/>
            </a:r>
            <a:endParaRPr>
              <a:solidFill>
                <a:srgbClr val="434343"/>
              </a:solidFill>
            </a:endParaRPr>
          </a:p>
        </p:txBody>
      </p:sp>
      <p:sp>
        <p:nvSpPr>
          <p:cNvPr id="215" name="Google Shape;215;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1000"/>
                                        <p:tgtEl>
                                          <p:spTgt spid="21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831850" y="1709738"/>
            <a:ext cx="10515600" cy="285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Overview</a:t>
            </a:r>
            <a:endParaRPr/>
          </a:p>
        </p:txBody>
      </p:sp>
      <p:pic>
        <p:nvPicPr>
          <p:cNvPr descr="Drama" id="221" name="Google Shape;221;p29"/>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222" name="Google Shape;222;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rot="5400000">
            <a:off x="7666800" y="1956625"/>
            <a:ext cx="5811900" cy="2628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6000"/>
              <a:t>MITRA	 UI</a:t>
            </a:r>
            <a:endParaRPr sz="6000"/>
          </a:p>
        </p:txBody>
      </p:sp>
      <p:pic>
        <p:nvPicPr>
          <p:cNvPr id="228" name="Google Shape;228;p30"/>
          <p:cNvPicPr preferRelativeResize="0"/>
          <p:nvPr/>
        </p:nvPicPr>
        <p:blipFill rotWithShape="1">
          <a:blip r:embed="rId3">
            <a:alphaModFix/>
          </a:blip>
          <a:srcRect b="5102" l="30343" r="31797" t="13510"/>
          <a:stretch/>
        </p:blipFill>
        <p:spPr>
          <a:xfrm>
            <a:off x="677900" y="1056300"/>
            <a:ext cx="3883075" cy="4713875"/>
          </a:xfrm>
          <a:prstGeom prst="rect">
            <a:avLst/>
          </a:prstGeom>
          <a:noFill/>
          <a:ln cap="flat" cmpd="sng" w="28575">
            <a:solidFill>
              <a:schemeClr val="dk2"/>
            </a:solidFill>
            <a:prstDash val="solid"/>
            <a:round/>
            <a:headEnd len="sm" w="sm" type="none"/>
            <a:tailEnd len="sm" w="sm" type="none"/>
          </a:ln>
        </p:spPr>
      </p:pic>
      <p:pic>
        <p:nvPicPr>
          <p:cNvPr id="229" name="Google Shape;229;p30"/>
          <p:cNvPicPr preferRelativeResize="0"/>
          <p:nvPr/>
        </p:nvPicPr>
        <p:blipFill rotWithShape="1">
          <a:blip r:embed="rId4">
            <a:alphaModFix/>
          </a:blip>
          <a:srcRect b="4446" l="26932" r="28284" t="12289"/>
          <a:stretch/>
        </p:blipFill>
        <p:spPr>
          <a:xfrm>
            <a:off x="5375225" y="1033963"/>
            <a:ext cx="3883075" cy="4790076"/>
          </a:xfrm>
          <a:prstGeom prst="rect">
            <a:avLst/>
          </a:prstGeom>
          <a:noFill/>
          <a:ln cap="flat" cmpd="sng" w="28575">
            <a:solidFill>
              <a:schemeClr val="dk2"/>
            </a:solidFill>
            <a:prstDash val="solid"/>
            <a:round/>
            <a:headEnd len="sm" w="sm" type="none"/>
            <a:tailEnd len="sm" w="sm" type="none"/>
          </a:ln>
        </p:spPr>
      </p:pic>
      <p:pic>
        <p:nvPicPr>
          <p:cNvPr descr="Drama" id="230" name="Google Shape;230;p30"/>
          <p:cNvPicPr preferRelativeResize="0"/>
          <p:nvPr/>
        </p:nvPicPr>
        <p:blipFill rotWithShape="1">
          <a:blip r:embed="rId5">
            <a:alphaModFix/>
          </a:blip>
          <a:srcRect b="0" l="0" r="0" t="0"/>
          <a:stretch/>
        </p:blipFill>
        <p:spPr>
          <a:xfrm>
            <a:off x="11158151" y="321271"/>
            <a:ext cx="729058" cy="729058"/>
          </a:xfrm>
          <a:prstGeom prst="rect">
            <a:avLst/>
          </a:prstGeom>
          <a:noFill/>
          <a:ln>
            <a:noFill/>
          </a:ln>
        </p:spPr>
      </p:pic>
      <p:sp>
        <p:nvSpPr>
          <p:cNvPr id="231" name="Google Shape;231;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p:nvPr/>
        </p:nvSpPr>
        <p:spPr>
          <a:xfrm>
            <a:off x="2107325" y="1447800"/>
            <a:ext cx="1513500" cy="1513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7000"/>
              <a:t>1</a:t>
            </a:r>
            <a:endParaRPr sz="7000"/>
          </a:p>
        </p:txBody>
      </p:sp>
      <p:pic>
        <p:nvPicPr>
          <p:cNvPr id="237" name="Google Shape;237;p31"/>
          <p:cNvPicPr preferRelativeResize="0"/>
          <p:nvPr/>
        </p:nvPicPr>
        <p:blipFill rotWithShape="1">
          <a:blip r:embed="rId3">
            <a:alphaModFix/>
          </a:blip>
          <a:srcRect b="5367" l="0" r="0" t="14046"/>
          <a:stretch/>
        </p:blipFill>
        <p:spPr>
          <a:xfrm>
            <a:off x="152400" y="630625"/>
            <a:ext cx="6028350" cy="2743200"/>
          </a:xfrm>
          <a:prstGeom prst="rect">
            <a:avLst/>
          </a:prstGeom>
          <a:noFill/>
          <a:ln cap="flat" cmpd="sng" w="28575">
            <a:solidFill>
              <a:schemeClr val="dk2"/>
            </a:solidFill>
            <a:prstDash val="solid"/>
            <a:round/>
            <a:headEnd len="sm" w="sm" type="none"/>
            <a:tailEnd len="sm" w="sm" type="none"/>
          </a:ln>
        </p:spPr>
      </p:pic>
      <p:sp>
        <p:nvSpPr>
          <p:cNvPr id="238" name="Google Shape;238;p31"/>
          <p:cNvSpPr/>
          <p:nvPr/>
        </p:nvSpPr>
        <p:spPr>
          <a:xfrm>
            <a:off x="8127125" y="1447800"/>
            <a:ext cx="1513500" cy="1513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7000"/>
              <a:t>2</a:t>
            </a:r>
            <a:endParaRPr sz="7000"/>
          </a:p>
        </p:txBody>
      </p:sp>
      <p:sp>
        <p:nvSpPr>
          <p:cNvPr id="239" name="Google Shape;239;p31"/>
          <p:cNvSpPr/>
          <p:nvPr/>
        </p:nvSpPr>
        <p:spPr>
          <a:xfrm>
            <a:off x="2107325" y="4495800"/>
            <a:ext cx="1513500" cy="1513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7000"/>
              <a:t>3</a:t>
            </a:r>
            <a:endParaRPr sz="7000"/>
          </a:p>
        </p:txBody>
      </p:sp>
      <p:sp>
        <p:nvSpPr>
          <p:cNvPr id="240" name="Google Shape;240;p31"/>
          <p:cNvSpPr/>
          <p:nvPr/>
        </p:nvSpPr>
        <p:spPr>
          <a:xfrm>
            <a:off x="8431925" y="4495800"/>
            <a:ext cx="1513500" cy="1513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7000"/>
              <a:t>4</a:t>
            </a:r>
            <a:endParaRPr sz="7000"/>
          </a:p>
        </p:txBody>
      </p:sp>
      <p:pic>
        <p:nvPicPr>
          <p:cNvPr id="241" name="Google Shape;241;p31"/>
          <p:cNvPicPr preferRelativeResize="0"/>
          <p:nvPr/>
        </p:nvPicPr>
        <p:blipFill rotWithShape="1">
          <a:blip r:embed="rId4">
            <a:alphaModFix/>
          </a:blip>
          <a:srcRect b="5431" l="0" r="0" t="13015"/>
          <a:stretch/>
        </p:blipFill>
        <p:spPr>
          <a:xfrm>
            <a:off x="152400" y="4099025"/>
            <a:ext cx="6028350" cy="2443674"/>
          </a:xfrm>
          <a:prstGeom prst="rect">
            <a:avLst/>
          </a:prstGeom>
          <a:noFill/>
          <a:ln cap="flat" cmpd="sng" w="28575">
            <a:solidFill>
              <a:schemeClr val="dk2"/>
            </a:solidFill>
            <a:prstDash val="solid"/>
            <a:round/>
            <a:headEnd len="sm" w="sm" type="none"/>
            <a:tailEnd len="sm" w="sm" type="none"/>
          </a:ln>
        </p:spPr>
      </p:pic>
      <p:pic>
        <p:nvPicPr>
          <p:cNvPr id="242" name="Google Shape;242;p31"/>
          <p:cNvPicPr preferRelativeResize="0"/>
          <p:nvPr/>
        </p:nvPicPr>
        <p:blipFill rotWithShape="1">
          <a:blip r:embed="rId5">
            <a:alphaModFix/>
          </a:blip>
          <a:srcRect b="5431" l="0" r="0" t="13015"/>
          <a:stretch/>
        </p:blipFill>
        <p:spPr>
          <a:xfrm>
            <a:off x="6333150" y="4099025"/>
            <a:ext cx="5706451" cy="2443674"/>
          </a:xfrm>
          <a:prstGeom prst="rect">
            <a:avLst/>
          </a:prstGeom>
          <a:noFill/>
          <a:ln cap="flat" cmpd="sng" w="28575">
            <a:solidFill>
              <a:schemeClr val="dk2"/>
            </a:solidFill>
            <a:prstDash val="solid"/>
            <a:round/>
            <a:headEnd len="sm" w="sm" type="none"/>
            <a:tailEnd len="sm" w="sm" type="none"/>
          </a:ln>
        </p:spPr>
      </p:pic>
      <p:pic>
        <p:nvPicPr>
          <p:cNvPr descr="Drama" id="243" name="Google Shape;243;p31"/>
          <p:cNvPicPr preferRelativeResize="0"/>
          <p:nvPr/>
        </p:nvPicPr>
        <p:blipFill rotWithShape="1">
          <a:blip r:embed="rId6">
            <a:alphaModFix/>
          </a:blip>
          <a:srcRect b="0" l="0" r="0" t="0"/>
          <a:stretch/>
        </p:blipFill>
        <p:spPr>
          <a:xfrm>
            <a:off x="11158151" y="321271"/>
            <a:ext cx="729058" cy="729058"/>
          </a:xfrm>
          <a:prstGeom prst="rect">
            <a:avLst/>
          </a:prstGeom>
          <a:noFill/>
          <a:ln>
            <a:noFill/>
          </a:ln>
        </p:spPr>
      </p:pic>
      <p:pic>
        <p:nvPicPr>
          <p:cNvPr id="244" name="Google Shape;244;p31"/>
          <p:cNvPicPr preferRelativeResize="0"/>
          <p:nvPr/>
        </p:nvPicPr>
        <p:blipFill rotWithShape="1">
          <a:blip r:embed="rId7">
            <a:alphaModFix/>
          </a:blip>
          <a:srcRect b="5367" l="0" r="0" t="14046"/>
          <a:stretch/>
        </p:blipFill>
        <p:spPr>
          <a:xfrm>
            <a:off x="6333150" y="630625"/>
            <a:ext cx="5706451" cy="2743200"/>
          </a:xfrm>
          <a:prstGeom prst="rect">
            <a:avLst/>
          </a:prstGeom>
          <a:noFill/>
          <a:ln cap="flat" cmpd="sng" w="28575">
            <a:solidFill>
              <a:schemeClr val="dk2"/>
            </a:solidFill>
            <a:prstDash val="solid"/>
            <a:round/>
            <a:headEnd len="sm" w="sm" type="none"/>
            <a:tailEnd len="sm" w="sm" type="none"/>
          </a:ln>
        </p:spPr>
      </p:pic>
      <p:sp>
        <p:nvSpPr>
          <p:cNvPr id="245" name="Google Shape;245;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50790" y="9268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Content</a:t>
            </a:r>
            <a:endParaRPr/>
          </a:p>
        </p:txBody>
      </p:sp>
      <p:sp>
        <p:nvSpPr>
          <p:cNvPr id="95" name="Google Shape;95;p14"/>
          <p:cNvSpPr txBox="1"/>
          <p:nvPr/>
        </p:nvSpPr>
        <p:spPr>
          <a:xfrm>
            <a:off x="984125" y="1960200"/>
            <a:ext cx="3256800" cy="29376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5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Abstract</a:t>
            </a:r>
            <a:endParaRPr sz="2200"/>
          </a:p>
          <a:p>
            <a:pPr indent="-368300" lvl="0" marL="457200" marR="0" rtl="0" algn="l">
              <a:lnSpc>
                <a:spcPct val="15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Introduction</a:t>
            </a:r>
            <a:endParaRPr sz="2200"/>
          </a:p>
          <a:p>
            <a:pPr indent="-368300" lvl="0" marL="457200" marR="0" rtl="0" algn="l">
              <a:lnSpc>
                <a:spcPct val="15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Literature Survey</a:t>
            </a:r>
            <a:endParaRPr sz="2200"/>
          </a:p>
          <a:p>
            <a:pPr indent="-368300" lvl="0" marL="457200" marR="0" rtl="0" algn="l">
              <a:lnSpc>
                <a:spcPct val="15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Proposed System</a:t>
            </a:r>
            <a:endParaRPr b="0" i="0" sz="2200" u="none" cap="none" strike="noStrike">
              <a:solidFill>
                <a:schemeClr val="dk1"/>
              </a:solidFill>
              <a:latin typeface="Calibri"/>
              <a:ea typeface="Calibri"/>
              <a:cs typeface="Calibri"/>
              <a:sym typeface="Calibri"/>
            </a:endParaRPr>
          </a:p>
          <a:p>
            <a:pPr indent="-368300" lvl="0" marL="457200" marR="0" rtl="0" algn="l">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PHQ-9 test</a:t>
            </a:r>
            <a:endParaRPr sz="2200">
              <a:solidFill>
                <a:schemeClr val="dk1"/>
              </a:solidFill>
              <a:latin typeface="Calibri"/>
              <a:ea typeface="Calibri"/>
              <a:cs typeface="Calibri"/>
              <a:sym typeface="Calibri"/>
            </a:endParaRPr>
          </a:p>
          <a:p>
            <a:pPr indent="-368300" lvl="0" marL="457200" marR="0" rtl="0" algn="l">
              <a:lnSpc>
                <a:spcPct val="15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Proposed </a:t>
            </a:r>
            <a:r>
              <a:rPr lang="en-US" sz="2200">
                <a:solidFill>
                  <a:schemeClr val="dk1"/>
                </a:solidFill>
                <a:latin typeface="Calibri"/>
                <a:ea typeface="Calibri"/>
                <a:cs typeface="Calibri"/>
                <a:sym typeface="Calibri"/>
              </a:rPr>
              <a:t>Treatment</a:t>
            </a:r>
            <a:endParaRPr sz="2200"/>
          </a:p>
          <a:p>
            <a:pPr indent="-368300" lvl="0" marL="457200" marR="0" rtl="0" algn="l">
              <a:lnSpc>
                <a:spcPct val="15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Technology Used</a:t>
            </a:r>
            <a:endParaRPr b="0" i="0" sz="2200" u="none" cap="none" strike="noStrike">
              <a:solidFill>
                <a:schemeClr val="dk1"/>
              </a:solidFill>
              <a:latin typeface="Calibri"/>
              <a:ea typeface="Calibri"/>
              <a:cs typeface="Calibri"/>
              <a:sym typeface="Calibri"/>
            </a:endParaRPr>
          </a:p>
          <a:p>
            <a:pPr indent="-368300" lvl="0" marL="457200" rtl="0" algn="l">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System Architecture</a:t>
            </a:r>
            <a:endParaRPr sz="22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sz="2200">
              <a:solidFill>
                <a:schemeClr val="dk1"/>
              </a:solidFill>
              <a:latin typeface="Calibri"/>
              <a:ea typeface="Calibri"/>
              <a:cs typeface="Calibri"/>
              <a:sym typeface="Calibri"/>
            </a:endParaRPr>
          </a:p>
        </p:txBody>
      </p:sp>
      <p:pic>
        <p:nvPicPr>
          <p:cNvPr descr="Drama" id="96" name="Google Shape;96;p14"/>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97" name="Google Shape;97;p14"/>
          <p:cNvSpPr txBox="1"/>
          <p:nvPr/>
        </p:nvSpPr>
        <p:spPr>
          <a:xfrm>
            <a:off x="5556125" y="1897500"/>
            <a:ext cx="4912200" cy="40791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Data Flow Diagram</a:t>
            </a:r>
            <a:endParaRPr sz="2200">
              <a:solidFill>
                <a:schemeClr val="dk1"/>
              </a:solidFill>
              <a:latin typeface="Calibri"/>
              <a:ea typeface="Calibri"/>
              <a:cs typeface="Calibri"/>
              <a:sym typeface="Calibri"/>
            </a:endParaRPr>
          </a:p>
          <a:p>
            <a:pPr indent="-368300" lvl="0" marL="457200" rtl="0" algn="l">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 Use Case Diagram</a:t>
            </a:r>
            <a:endParaRPr sz="2200">
              <a:solidFill>
                <a:schemeClr val="dk1"/>
              </a:solidFill>
              <a:latin typeface="Calibri"/>
              <a:ea typeface="Calibri"/>
              <a:cs typeface="Calibri"/>
              <a:sym typeface="Calibri"/>
            </a:endParaRPr>
          </a:p>
          <a:p>
            <a:pPr indent="-368300" lvl="0" marL="457200" rtl="0" algn="l">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Timeline Chart</a:t>
            </a:r>
            <a:endParaRPr sz="2200">
              <a:solidFill>
                <a:schemeClr val="dk1"/>
              </a:solidFill>
              <a:latin typeface="Calibri"/>
              <a:ea typeface="Calibri"/>
              <a:cs typeface="Calibri"/>
              <a:sym typeface="Calibri"/>
            </a:endParaRPr>
          </a:p>
          <a:p>
            <a:pPr indent="-368300" lvl="0" marL="457200" rtl="0" algn="l">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Work Done</a:t>
            </a:r>
            <a:endParaRPr sz="2200">
              <a:solidFill>
                <a:schemeClr val="dk1"/>
              </a:solidFill>
              <a:latin typeface="Calibri"/>
              <a:ea typeface="Calibri"/>
              <a:cs typeface="Calibri"/>
              <a:sym typeface="Calibri"/>
            </a:endParaRPr>
          </a:p>
          <a:p>
            <a:pPr indent="-368300" lvl="0" marL="457200" rtl="0" algn="l">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Overview </a:t>
            </a:r>
            <a:endParaRPr sz="2200">
              <a:solidFill>
                <a:schemeClr val="dk1"/>
              </a:solidFill>
              <a:latin typeface="Calibri"/>
              <a:ea typeface="Calibri"/>
              <a:cs typeface="Calibri"/>
              <a:sym typeface="Calibri"/>
            </a:endParaRPr>
          </a:p>
          <a:p>
            <a:pPr indent="-368300" lvl="0" marL="457200" rtl="0" algn="l">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Conclusion</a:t>
            </a:r>
            <a:endParaRPr sz="2200">
              <a:solidFill>
                <a:schemeClr val="dk1"/>
              </a:solidFill>
              <a:latin typeface="Calibri"/>
              <a:ea typeface="Calibri"/>
              <a:cs typeface="Calibri"/>
              <a:sym typeface="Calibri"/>
            </a:endParaRPr>
          </a:p>
          <a:p>
            <a:pPr indent="-368300" lvl="0" marL="457200" rtl="0" algn="l">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 Published Paper</a:t>
            </a:r>
            <a:endParaRPr sz="2200">
              <a:solidFill>
                <a:schemeClr val="dk1"/>
              </a:solidFill>
              <a:latin typeface="Calibri"/>
              <a:ea typeface="Calibri"/>
              <a:cs typeface="Calibri"/>
              <a:sym typeface="Calibri"/>
            </a:endParaRPr>
          </a:p>
          <a:p>
            <a:pPr indent="-368300" lvl="0" marL="457200" rtl="0" algn="l">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References</a:t>
            </a:r>
            <a:endParaRPr>
              <a:latin typeface="Calibri"/>
              <a:ea typeface="Calibri"/>
              <a:cs typeface="Calibri"/>
              <a:sym typeface="Calibri"/>
            </a:endParaRPr>
          </a:p>
        </p:txBody>
      </p:sp>
      <p:sp>
        <p:nvSpPr>
          <p:cNvPr id="98" name="Google Shape;98;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2"/>
          <p:cNvPicPr preferRelativeResize="0"/>
          <p:nvPr/>
        </p:nvPicPr>
        <p:blipFill rotWithShape="1">
          <a:blip r:embed="rId3">
            <a:alphaModFix/>
          </a:blip>
          <a:srcRect b="0" l="3238" r="46933" t="10112"/>
          <a:stretch/>
        </p:blipFill>
        <p:spPr>
          <a:xfrm>
            <a:off x="-926" y="0"/>
            <a:ext cx="8166802" cy="6858000"/>
          </a:xfrm>
          <a:prstGeom prst="rect">
            <a:avLst/>
          </a:prstGeom>
          <a:noFill/>
          <a:ln>
            <a:noFill/>
          </a:ln>
        </p:spPr>
      </p:pic>
      <p:sp>
        <p:nvSpPr>
          <p:cNvPr id="251" name="Google Shape;251;p32"/>
          <p:cNvSpPr txBox="1"/>
          <p:nvPr>
            <p:ph type="title"/>
          </p:nvPr>
        </p:nvSpPr>
        <p:spPr>
          <a:xfrm rot="5400000">
            <a:off x="7666800" y="1956625"/>
            <a:ext cx="5811900" cy="2628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6000"/>
              <a:t>ChatBot</a:t>
            </a:r>
            <a:r>
              <a:rPr lang="en-US" sz="6000"/>
              <a:t> </a:t>
            </a:r>
            <a:r>
              <a:rPr lang="en-US" sz="6000"/>
              <a:t>Implementation</a:t>
            </a:r>
            <a:endParaRPr sz="6000"/>
          </a:p>
        </p:txBody>
      </p:sp>
      <p:pic>
        <p:nvPicPr>
          <p:cNvPr descr="Drama" id="252" name="Google Shape;252;p32"/>
          <p:cNvPicPr preferRelativeResize="0"/>
          <p:nvPr/>
        </p:nvPicPr>
        <p:blipFill rotWithShape="1">
          <a:blip r:embed="rId4">
            <a:alphaModFix/>
          </a:blip>
          <a:srcRect b="0" l="0" r="0" t="0"/>
          <a:stretch/>
        </p:blipFill>
        <p:spPr>
          <a:xfrm>
            <a:off x="11158151" y="321271"/>
            <a:ext cx="729058" cy="729058"/>
          </a:xfrm>
          <a:prstGeom prst="rect">
            <a:avLst/>
          </a:prstGeom>
          <a:noFill/>
          <a:ln>
            <a:noFill/>
          </a:ln>
        </p:spPr>
      </p:pic>
      <p:sp>
        <p:nvSpPr>
          <p:cNvPr id="253" name="Google Shape;253;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59" name="Google Shape;259;p33"/>
          <p:cNvPicPr preferRelativeResize="0"/>
          <p:nvPr/>
        </p:nvPicPr>
        <p:blipFill>
          <a:blip r:embed="rId3">
            <a:alphaModFix/>
          </a:blip>
          <a:stretch>
            <a:fillRect/>
          </a:stretch>
        </p:blipFill>
        <p:spPr>
          <a:xfrm>
            <a:off x="2582107" y="457200"/>
            <a:ext cx="7027779" cy="2789150"/>
          </a:xfrm>
          <a:prstGeom prst="rect">
            <a:avLst/>
          </a:prstGeom>
          <a:noFill/>
          <a:ln cap="flat" cmpd="sng" w="28575">
            <a:solidFill>
              <a:schemeClr val="dk1"/>
            </a:solidFill>
            <a:prstDash val="solid"/>
            <a:round/>
            <a:headEnd len="sm" w="sm" type="none"/>
            <a:tailEnd len="sm" w="sm" type="none"/>
          </a:ln>
        </p:spPr>
      </p:pic>
      <p:pic>
        <p:nvPicPr>
          <p:cNvPr id="260" name="Google Shape;260;p33"/>
          <p:cNvPicPr preferRelativeResize="0"/>
          <p:nvPr/>
        </p:nvPicPr>
        <p:blipFill>
          <a:blip r:embed="rId4">
            <a:alphaModFix/>
          </a:blip>
          <a:stretch>
            <a:fillRect/>
          </a:stretch>
        </p:blipFill>
        <p:spPr>
          <a:xfrm>
            <a:off x="2582100" y="3246350"/>
            <a:ext cx="7027776" cy="3278050"/>
          </a:xfrm>
          <a:prstGeom prst="rect">
            <a:avLst/>
          </a:prstGeom>
          <a:noFill/>
          <a:ln cap="flat" cmpd="sng" w="28575">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1000"/>
                                        <p:tgtEl>
                                          <p:spTgt spid="2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1000"/>
                                        <p:tgtEl>
                                          <p:spTgt spid="2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Conclusion</a:t>
            </a:r>
            <a:endParaRPr>
              <a:latin typeface="Arial"/>
              <a:ea typeface="Arial"/>
              <a:cs typeface="Arial"/>
              <a:sym typeface="Arial"/>
            </a:endParaRPr>
          </a:p>
        </p:txBody>
      </p:sp>
      <p:sp>
        <p:nvSpPr>
          <p:cNvPr id="266" name="Google Shape;266;p34"/>
          <p:cNvSpPr txBox="1"/>
          <p:nvPr>
            <p:ph idx="1" type="body"/>
          </p:nvPr>
        </p:nvSpPr>
        <p:spPr>
          <a:xfrm>
            <a:off x="838200" y="1690825"/>
            <a:ext cx="10515600" cy="20055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2700">
                <a:solidFill>
                  <a:srgbClr val="434343"/>
                </a:solidFill>
              </a:rPr>
              <a:t>Human speech and conversational style is a complex structure of words and emotions. Every word when expressed in different moments can convey a different meaning. Every user will have their state of mind, their input hence will be difficult to comprehend. Their emotions can provide extra insight into what they’re going through. This also helps in deciding the therapies and making the schedule. With this, we ask the user to start the conversation and then the bot starts with the therapy. To understand the user well, before interacting with the bot, the user gives some tests and that helps in determining the therapy for the particular user. The sessions are planned on similar grounds.</a:t>
            </a:r>
            <a:endParaRPr sz="2700">
              <a:solidFill>
                <a:srgbClr val="434343"/>
              </a:solidFill>
            </a:endParaRPr>
          </a:p>
        </p:txBody>
      </p:sp>
      <p:pic>
        <p:nvPicPr>
          <p:cNvPr descr="Drama" id="267" name="Google Shape;267;p34"/>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268" name="Google Shape;268;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References</a:t>
            </a:r>
            <a:endParaRPr/>
          </a:p>
        </p:txBody>
      </p:sp>
      <p:sp>
        <p:nvSpPr>
          <p:cNvPr id="274" name="Google Shape;274;p35"/>
          <p:cNvSpPr txBox="1"/>
          <p:nvPr>
            <p:ph idx="1" type="body"/>
          </p:nvPr>
        </p:nvSpPr>
        <p:spPr>
          <a:xfrm>
            <a:off x="685800" y="1854750"/>
            <a:ext cx="10515600" cy="33291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Clr>
                <a:srgbClr val="434343"/>
              </a:buClr>
              <a:buSzPts val="2600"/>
              <a:buChar char="●"/>
            </a:pPr>
            <a:r>
              <a:rPr b="1" lang="en-US" sz="2600">
                <a:solidFill>
                  <a:srgbClr val="434343"/>
                </a:solidFill>
              </a:rPr>
              <a:t>Clinical Depression Detection in adolescents by face </a:t>
            </a:r>
            <a:r>
              <a:rPr lang="en-US" sz="2600">
                <a:solidFill>
                  <a:srgbClr val="434343"/>
                </a:solidFill>
              </a:rPr>
              <a:t>- Prajakta Bhalchandra Kulkarni, Minakshee Patil - 2018</a:t>
            </a:r>
            <a:endParaRPr sz="2600">
              <a:solidFill>
                <a:srgbClr val="434343"/>
              </a:solidFill>
            </a:endParaRPr>
          </a:p>
          <a:p>
            <a:pPr indent="-393700" lvl="0" marL="457200" rtl="0" algn="l">
              <a:lnSpc>
                <a:spcPct val="115000"/>
              </a:lnSpc>
              <a:spcBef>
                <a:spcPts val="0"/>
              </a:spcBef>
              <a:spcAft>
                <a:spcPts val="0"/>
              </a:spcAft>
              <a:buClr>
                <a:srgbClr val="434343"/>
              </a:buClr>
              <a:buSzPts val="2600"/>
              <a:buChar char="●"/>
            </a:pPr>
            <a:r>
              <a:rPr b="1" lang="en-US" sz="2600">
                <a:solidFill>
                  <a:srgbClr val="434343"/>
                </a:solidFill>
              </a:rPr>
              <a:t>A novel method Design for Diagnosis of Psychological Symptoms of Depression using Speech analysis</a:t>
            </a:r>
            <a:r>
              <a:rPr lang="en-US" sz="2600">
                <a:solidFill>
                  <a:srgbClr val="434343"/>
                </a:solidFill>
              </a:rPr>
              <a:t>- Xiaoyong Lu, Aibao Zhou, Hongwu Yang</a:t>
            </a:r>
            <a:endParaRPr sz="2600">
              <a:solidFill>
                <a:srgbClr val="434343"/>
              </a:solidFill>
            </a:endParaRPr>
          </a:p>
          <a:p>
            <a:pPr indent="-393700" lvl="0" marL="457200" rtl="0" algn="l">
              <a:lnSpc>
                <a:spcPct val="115000"/>
              </a:lnSpc>
              <a:spcBef>
                <a:spcPts val="0"/>
              </a:spcBef>
              <a:spcAft>
                <a:spcPts val="0"/>
              </a:spcAft>
              <a:buClr>
                <a:srgbClr val="434343"/>
              </a:buClr>
              <a:buSzPts val="2600"/>
              <a:buChar char="●"/>
            </a:pPr>
            <a:r>
              <a:rPr b="1" lang="en-US" sz="2600">
                <a:solidFill>
                  <a:srgbClr val="434343"/>
                </a:solidFill>
              </a:rPr>
              <a:t>Classifying depression patients and normal subjects using ML</a:t>
            </a:r>
            <a:r>
              <a:rPr lang="en-US" sz="2600">
                <a:solidFill>
                  <a:srgbClr val="434343"/>
                </a:solidFill>
              </a:rPr>
              <a:t> -  Behshad Hosseinifard, Mohammad Hassan Moradi, Reza Rostami -2018</a:t>
            </a:r>
            <a:endParaRPr sz="2500">
              <a:solidFill>
                <a:srgbClr val="434343"/>
              </a:solidFill>
            </a:endParaRPr>
          </a:p>
          <a:p>
            <a:pPr indent="-393700" lvl="0" marL="457200" rtl="0" algn="l">
              <a:lnSpc>
                <a:spcPct val="115000"/>
              </a:lnSpc>
              <a:spcBef>
                <a:spcPts val="0"/>
              </a:spcBef>
              <a:spcAft>
                <a:spcPts val="0"/>
              </a:spcAft>
              <a:buClr>
                <a:srgbClr val="434343"/>
              </a:buClr>
              <a:buSzPts val="2600"/>
              <a:buChar char="●"/>
            </a:pPr>
            <a:r>
              <a:rPr b="1" lang="en-US">
                <a:solidFill>
                  <a:srgbClr val="434343"/>
                </a:solidFill>
              </a:rPr>
              <a:t>A Django Based Educational Resource Sharing Website:</a:t>
            </a:r>
            <a:r>
              <a:rPr lang="en-US">
                <a:solidFill>
                  <a:srgbClr val="434343"/>
                </a:solidFill>
              </a:rPr>
              <a:t> Shreic -Adamya Shyam*1, Nitin Mukesh2</a:t>
            </a:r>
            <a:endParaRPr sz="2600">
              <a:solidFill>
                <a:srgbClr val="434343"/>
              </a:solidFill>
            </a:endParaRPr>
          </a:p>
          <a:p>
            <a:pPr indent="0" lvl="0" marL="457200" rtl="0" algn="l">
              <a:lnSpc>
                <a:spcPct val="115000"/>
              </a:lnSpc>
              <a:spcBef>
                <a:spcPts val="0"/>
              </a:spcBef>
              <a:spcAft>
                <a:spcPts val="0"/>
              </a:spcAft>
              <a:buNone/>
            </a:pPr>
            <a:r>
              <a:t/>
            </a:r>
            <a:endParaRPr sz="2600">
              <a:solidFill>
                <a:srgbClr val="434343"/>
              </a:solidFill>
            </a:endParaRPr>
          </a:p>
          <a:p>
            <a:pPr indent="-50800" lvl="0" marL="228600" rtl="0" algn="l">
              <a:lnSpc>
                <a:spcPct val="90000"/>
              </a:lnSpc>
              <a:spcBef>
                <a:spcPts val="1000"/>
              </a:spcBef>
              <a:spcAft>
                <a:spcPts val="0"/>
              </a:spcAft>
              <a:buClr>
                <a:schemeClr val="dk1"/>
              </a:buClr>
              <a:buSzPts val="2800"/>
              <a:buNone/>
            </a:pPr>
            <a:r>
              <a:t/>
            </a:r>
            <a:endParaRPr sz="2600">
              <a:solidFill>
                <a:srgbClr val="434343"/>
              </a:solidFill>
            </a:endParaRPr>
          </a:p>
        </p:txBody>
      </p:sp>
      <p:pic>
        <p:nvPicPr>
          <p:cNvPr descr="Drama" id="275" name="Google Shape;275;p35"/>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276" name="Google Shape;276;p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References</a:t>
            </a:r>
            <a:endParaRPr/>
          </a:p>
        </p:txBody>
      </p:sp>
      <p:sp>
        <p:nvSpPr>
          <p:cNvPr id="282" name="Google Shape;282;p36"/>
          <p:cNvSpPr txBox="1"/>
          <p:nvPr>
            <p:ph idx="1" type="body"/>
          </p:nvPr>
        </p:nvSpPr>
        <p:spPr>
          <a:xfrm>
            <a:off x="838200" y="15970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b="1" lang="en-US">
                <a:solidFill>
                  <a:srgbClr val="434343"/>
                </a:solidFill>
              </a:rPr>
              <a:t>Framework for depression dataset to build automatic diagnosis in clinical depressed saudi patients</a:t>
            </a:r>
            <a:r>
              <a:rPr lang="en-US">
                <a:solidFill>
                  <a:srgbClr val="434343"/>
                </a:solidFill>
              </a:rPr>
              <a:t> - Ohoud Mohammad Albadin, Abeer Abdulaziz Aldahash, Luban Yousef AlKhalil -2016</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b="1" lang="en-US">
                <a:solidFill>
                  <a:srgbClr val="434343"/>
                </a:solidFill>
              </a:rPr>
              <a:t>World Health Organization. Geneva:</a:t>
            </a:r>
            <a:r>
              <a:rPr lang="en-US">
                <a:solidFill>
                  <a:srgbClr val="434343"/>
                </a:solidFill>
              </a:rPr>
              <a:t> World Health Organization; 2017. Depression and Other Common Mental</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b="1" lang="en-US">
                <a:solidFill>
                  <a:srgbClr val="434343"/>
                </a:solidFill>
              </a:rPr>
              <a:t>Disorders:</a:t>
            </a:r>
            <a:r>
              <a:rPr lang="en-US">
                <a:solidFill>
                  <a:srgbClr val="434343"/>
                </a:solidFill>
              </a:rPr>
              <a:t> Global Health Estimates</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b="1" lang="en-US">
                <a:solidFill>
                  <a:srgbClr val="434343"/>
                </a:solidFill>
              </a:rPr>
              <a:t>Clinical Depression Detection in adolescents by face</a:t>
            </a:r>
            <a:r>
              <a:rPr lang="en-US">
                <a:solidFill>
                  <a:srgbClr val="434343"/>
                </a:solidFill>
              </a:rPr>
              <a:t> - Prajakta Bhalchandra Kulkarni, Minakshee Patil - 2018</a:t>
            </a:r>
            <a:endParaRPr>
              <a:solidFill>
                <a:srgbClr val="434343"/>
              </a:solidFill>
            </a:endParaRPr>
          </a:p>
          <a:p>
            <a:pPr indent="0" lvl="0" marL="0" rtl="0" algn="l">
              <a:lnSpc>
                <a:spcPct val="90000"/>
              </a:lnSpc>
              <a:spcBef>
                <a:spcPts val="1000"/>
              </a:spcBef>
              <a:spcAft>
                <a:spcPts val="0"/>
              </a:spcAft>
              <a:buNone/>
            </a:pPr>
            <a:r>
              <a:t/>
            </a:r>
            <a:endParaRPr>
              <a:solidFill>
                <a:srgbClr val="434343"/>
              </a:solidFill>
            </a:endParaRPr>
          </a:p>
        </p:txBody>
      </p:sp>
      <p:pic>
        <p:nvPicPr>
          <p:cNvPr descr="Drama" id="283" name="Google Shape;283;p36"/>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284" name="Google Shape;284;p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527050" y="1785938"/>
            <a:ext cx="10515600" cy="285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Published Paper</a:t>
            </a:r>
            <a:endParaRPr/>
          </a:p>
        </p:txBody>
      </p:sp>
      <p:pic>
        <p:nvPicPr>
          <p:cNvPr descr="Drama" id="290" name="Google Shape;290;p37"/>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291" name="Google Shape;291;p3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7" name="Google Shape;297;p38"/>
          <p:cNvPicPr preferRelativeResize="0"/>
          <p:nvPr/>
        </p:nvPicPr>
        <p:blipFill rotWithShape="1">
          <a:blip r:embed="rId3">
            <a:alphaModFix/>
          </a:blip>
          <a:srcRect b="0" l="18972" r="19084" t="1710"/>
          <a:stretch/>
        </p:blipFill>
        <p:spPr>
          <a:xfrm>
            <a:off x="551800" y="772500"/>
            <a:ext cx="5959349" cy="5406875"/>
          </a:xfrm>
          <a:prstGeom prst="rect">
            <a:avLst/>
          </a:prstGeom>
          <a:noFill/>
          <a:ln>
            <a:noFill/>
          </a:ln>
        </p:spPr>
      </p:pic>
      <p:pic>
        <p:nvPicPr>
          <p:cNvPr id="298" name="Google Shape;298;p38"/>
          <p:cNvPicPr preferRelativeResize="0"/>
          <p:nvPr/>
        </p:nvPicPr>
        <p:blipFill rotWithShape="1">
          <a:blip r:embed="rId4">
            <a:alphaModFix/>
          </a:blip>
          <a:srcRect b="0" l="0" r="0" t="0"/>
          <a:stretch/>
        </p:blipFill>
        <p:spPr>
          <a:xfrm>
            <a:off x="7352325" y="772500"/>
            <a:ext cx="3839876" cy="5406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Published Paper</a:t>
            </a:r>
            <a:endParaRPr/>
          </a:p>
        </p:txBody>
      </p:sp>
      <p:sp>
        <p:nvSpPr>
          <p:cNvPr id="304" name="Google Shape;304;p39"/>
          <p:cNvSpPr txBox="1"/>
          <p:nvPr>
            <p:ph idx="1" type="body"/>
          </p:nvPr>
        </p:nvSpPr>
        <p:spPr>
          <a:xfrm>
            <a:off x="838200" y="14446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t/>
            </a:r>
            <a:endParaRPr>
              <a:solidFill>
                <a:srgbClr val="434343"/>
              </a:solidFill>
            </a:endParaRPr>
          </a:p>
          <a:p>
            <a:pPr indent="0" lvl="0" marL="457200" rtl="0" algn="l">
              <a:lnSpc>
                <a:spcPct val="115000"/>
              </a:lnSpc>
              <a:spcBef>
                <a:spcPts val="0"/>
              </a:spcBef>
              <a:spcAft>
                <a:spcPts val="0"/>
              </a:spcAft>
              <a:buNone/>
            </a:pPr>
            <a:r>
              <a:t/>
            </a:r>
            <a:endParaRPr sz="2500">
              <a:solidFill>
                <a:srgbClr val="434343"/>
              </a:solidFill>
            </a:endParaRPr>
          </a:p>
          <a:p>
            <a:pPr indent="0" lvl="0" marL="0" rtl="0" algn="l">
              <a:lnSpc>
                <a:spcPct val="90000"/>
              </a:lnSpc>
              <a:spcBef>
                <a:spcPts val="1000"/>
              </a:spcBef>
              <a:spcAft>
                <a:spcPts val="0"/>
              </a:spcAft>
              <a:buNone/>
            </a:pPr>
            <a:r>
              <a:t/>
            </a:r>
            <a:endParaRPr>
              <a:solidFill>
                <a:srgbClr val="434343"/>
              </a:solidFill>
            </a:endParaRPr>
          </a:p>
        </p:txBody>
      </p:sp>
      <p:pic>
        <p:nvPicPr>
          <p:cNvPr descr="Drama" id="305" name="Google Shape;305;p39"/>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306" name="Google Shape;306;p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7" name="Google Shape;307;p39"/>
          <p:cNvPicPr preferRelativeResize="0"/>
          <p:nvPr/>
        </p:nvPicPr>
        <p:blipFill>
          <a:blip r:embed="rId4">
            <a:alphaModFix/>
          </a:blip>
          <a:stretch>
            <a:fillRect/>
          </a:stretch>
        </p:blipFill>
        <p:spPr>
          <a:xfrm>
            <a:off x="370700" y="321275"/>
            <a:ext cx="4916175" cy="3005350"/>
          </a:xfrm>
          <a:prstGeom prst="rect">
            <a:avLst/>
          </a:prstGeom>
          <a:noFill/>
          <a:ln>
            <a:noFill/>
          </a:ln>
        </p:spPr>
      </p:pic>
      <p:pic>
        <p:nvPicPr>
          <p:cNvPr id="308" name="Google Shape;308;p39"/>
          <p:cNvPicPr preferRelativeResize="0"/>
          <p:nvPr/>
        </p:nvPicPr>
        <p:blipFill>
          <a:blip r:embed="rId5">
            <a:alphaModFix/>
          </a:blip>
          <a:stretch>
            <a:fillRect/>
          </a:stretch>
        </p:blipFill>
        <p:spPr>
          <a:xfrm>
            <a:off x="7063700" y="365125"/>
            <a:ext cx="4916176" cy="3005350"/>
          </a:xfrm>
          <a:prstGeom prst="rect">
            <a:avLst/>
          </a:prstGeom>
          <a:noFill/>
          <a:ln>
            <a:noFill/>
          </a:ln>
        </p:spPr>
      </p:pic>
      <p:pic>
        <p:nvPicPr>
          <p:cNvPr id="309" name="Google Shape;309;p39"/>
          <p:cNvPicPr preferRelativeResize="0"/>
          <p:nvPr/>
        </p:nvPicPr>
        <p:blipFill>
          <a:blip r:embed="rId6">
            <a:alphaModFix/>
          </a:blip>
          <a:stretch>
            <a:fillRect/>
          </a:stretch>
        </p:blipFill>
        <p:spPr>
          <a:xfrm>
            <a:off x="370700" y="3680550"/>
            <a:ext cx="4916175" cy="3177450"/>
          </a:xfrm>
          <a:prstGeom prst="rect">
            <a:avLst/>
          </a:prstGeom>
          <a:noFill/>
          <a:ln>
            <a:noFill/>
          </a:ln>
        </p:spPr>
      </p:pic>
      <p:pic>
        <p:nvPicPr>
          <p:cNvPr id="310" name="Google Shape;310;p39"/>
          <p:cNvPicPr preferRelativeResize="0"/>
          <p:nvPr/>
        </p:nvPicPr>
        <p:blipFill>
          <a:blip r:embed="rId7">
            <a:alphaModFix/>
          </a:blip>
          <a:stretch>
            <a:fillRect/>
          </a:stretch>
        </p:blipFill>
        <p:spPr>
          <a:xfrm>
            <a:off x="6971025" y="3680550"/>
            <a:ext cx="4916174" cy="3177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References</a:t>
            </a:r>
            <a:endParaRPr/>
          </a:p>
        </p:txBody>
      </p:sp>
      <p:sp>
        <p:nvSpPr>
          <p:cNvPr id="316" name="Google Shape;316;p40"/>
          <p:cNvSpPr txBox="1"/>
          <p:nvPr>
            <p:ph idx="1" type="body"/>
          </p:nvPr>
        </p:nvSpPr>
        <p:spPr>
          <a:xfrm>
            <a:off x="838200" y="1444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lang="en-US">
                <a:solidFill>
                  <a:srgbClr val="434343"/>
                </a:solidFill>
              </a:rPr>
              <a:t> </a:t>
            </a:r>
            <a:r>
              <a:rPr b="1" lang="en-US">
                <a:solidFill>
                  <a:srgbClr val="434343"/>
                </a:solidFill>
              </a:rPr>
              <a:t>A novel method Design for Diagnosis of Psychological Symptoms of Depression using Speech analysis</a:t>
            </a:r>
            <a:r>
              <a:rPr lang="en-US">
                <a:solidFill>
                  <a:srgbClr val="434343"/>
                </a:solidFill>
              </a:rPr>
              <a:t>- Xiaoyong Lu, Aibao Zhou, Hongwu Yang.</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b="1" lang="en-US">
                <a:solidFill>
                  <a:srgbClr val="434343"/>
                </a:solidFill>
              </a:rPr>
              <a:t>Classifying depression patients and normal subjects using ML -</a:t>
            </a:r>
            <a:r>
              <a:rPr lang="en-US">
                <a:solidFill>
                  <a:srgbClr val="434343"/>
                </a:solidFill>
              </a:rPr>
              <a:t> Behshad Hosseinifard, Mohammad Hassan Moradi, Reza Rostami -2018</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b="1" lang="en-US">
                <a:solidFill>
                  <a:srgbClr val="434343"/>
                </a:solidFill>
              </a:rPr>
              <a:t>Framework for depression dataset to build automatic diagnosis in clinical depressed Saudi patients -</a:t>
            </a:r>
            <a:r>
              <a:rPr lang="en-US">
                <a:solidFill>
                  <a:srgbClr val="434343"/>
                </a:solidFill>
              </a:rPr>
              <a:t> Ohoud Mohammad Albadin, Abeer Abdulaziz Aldahash, Luban Yousef AlKhalil -2016</a:t>
            </a:r>
            <a:endParaRPr>
              <a:solidFill>
                <a:srgbClr val="434343"/>
              </a:solidFill>
            </a:endParaRPr>
          </a:p>
          <a:p>
            <a:pPr indent="0" lvl="0" marL="0" rtl="0" algn="l">
              <a:lnSpc>
                <a:spcPct val="90000"/>
              </a:lnSpc>
              <a:spcBef>
                <a:spcPts val="1000"/>
              </a:spcBef>
              <a:spcAft>
                <a:spcPts val="0"/>
              </a:spcAft>
              <a:buNone/>
            </a:pPr>
            <a:r>
              <a:t/>
            </a:r>
            <a:endParaRPr>
              <a:solidFill>
                <a:srgbClr val="434343"/>
              </a:solidFill>
            </a:endParaRPr>
          </a:p>
        </p:txBody>
      </p:sp>
      <p:pic>
        <p:nvPicPr>
          <p:cNvPr descr="Drama" id="317" name="Google Shape;317;p40"/>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318" name="Google Shape;318;p4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References</a:t>
            </a:r>
            <a:endParaRPr/>
          </a:p>
        </p:txBody>
      </p:sp>
      <p:sp>
        <p:nvSpPr>
          <p:cNvPr id="324" name="Google Shape;324;p41"/>
          <p:cNvSpPr txBox="1"/>
          <p:nvPr>
            <p:ph idx="1" type="body"/>
          </p:nvPr>
        </p:nvSpPr>
        <p:spPr>
          <a:xfrm>
            <a:off x="838200" y="1444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500">
              <a:solidFill>
                <a:srgbClr val="434343"/>
              </a:solidFill>
            </a:endParaRPr>
          </a:p>
          <a:p>
            <a:pPr indent="-323850" lvl="0" marL="457200" rtl="0" algn="l">
              <a:lnSpc>
                <a:spcPct val="115000"/>
              </a:lnSpc>
              <a:spcBef>
                <a:spcPts val="0"/>
              </a:spcBef>
              <a:spcAft>
                <a:spcPts val="0"/>
              </a:spcAft>
              <a:buClr>
                <a:srgbClr val="434343"/>
              </a:buClr>
              <a:buSzPts val="1500"/>
              <a:buChar char="●"/>
            </a:pPr>
            <a:r>
              <a:rPr b="1" lang="en-US" sz="2500">
                <a:solidFill>
                  <a:srgbClr val="434343"/>
                </a:solidFill>
              </a:rPr>
              <a:t>World Health Organization. Geneva: </a:t>
            </a:r>
            <a:r>
              <a:rPr lang="en-US" sz="2500">
                <a:solidFill>
                  <a:srgbClr val="434343"/>
                </a:solidFill>
              </a:rPr>
              <a:t>World Health Organization; 2018. Mental Health Atlas 2017.</a:t>
            </a:r>
            <a:endParaRPr sz="2500">
              <a:solidFill>
                <a:srgbClr val="434343"/>
              </a:solidFill>
            </a:endParaRPr>
          </a:p>
          <a:p>
            <a:pPr indent="-323850" lvl="0" marL="457200" rtl="0" algn="l">
              <a:lnSpc>
                <a:spcPct val="115000"/>
              </a:lnSpc>
              <a:spcBef>
                <a:spcPts val="0"/>
              </a:spcBef>
              <a:spcAft>
                <a:spcPts val="0"/>
              </a:spcAft>
              <a:buClr>
                <a:srgbClr val="434343"/>
              </a:buClr>
              <a:buSzPts val="1500"/>
              <a:buChar char="●"/>
            </a:pPr>
            <a:r>
              <a:rPr lang="en-US" sz="2500">
                <a:solidFill>
                  <a:srgbClr val="434343"/>
                </a:solidFill>
              </a:rPr>
              <a:t>Patel V. SUNDAR: </a:t>
            </a:r>
            <a:r>
              <a:rPr b="1" lang="en-US" sz="2500">
                <a:solidFill>
                  <a:srgbClr val="434343"/>
                </a:solidFill>
              </a:rPr>
              <a:t>mental health for all by all</a:t>
            </a:r>
            <a:r>
              <a:rPr lang="en-US" sz="2500">
                <a:solidFill>
                  <a:srgbClr val="434343"/>
                </a:solidFill>
              </a:rPr>
              <a:t>. BJPsych Int 2015 Feb;12(1):21-23</a:t>
            </a:r>
            <a:endParaRPr sz="2500">
              <a:solidFill>
                <a:srgbClr val="434343"/>
              </a:solidFill>
            </a:endParaRPr>
          </a:p>
          <a:p>
            <a:pPr indent="-323850" lvl="0" marL="457200" rtl="0" algn="l">
              <a:lnSpc>
                <a:spcPct val="115000"/>
              </a:lnSpc>
              <a:spcBef>
                <a:spcPts val="0"/>
              </a:spcBef>
              <a:spcAft>
                <a:spcPts val="0"/>
              </a:spcAft>
              <a:buClr>
                <a:srgbClr val="434343"/>
              </a:buClr>
              <a:buSzPts val="1500"/>
              <a:buChar char="●"/>
            </a:pPr>
            <a:r>
              <a:rPr lang="en-US" sz="2500">
                <a:solidFill>
                  <a:srgbClr val="434343"/>
                </a:solidFill>
              </a:rPr>
              <a:t>Suraj DM, Varun A Prasad, Shira Mitra, Rohan A R, Dr. Vimuktha Evangeleen Salis: </a:t>
            </a:r>
            <a:r>
              <a:rPr b="1" lang="en-US" sz="2500">
                <a:solidFill>
                  <a:srgbClr val="434343"/>
                </a:solidFill>
              </a:rPr>
              <a:t>Conversational Assistant based on Sentiment Analysis</a:t>
            </a:r>
            <a:r>
              <a:rPr lang="en-US" sz="2500">
                <a:solidFill>
                  <a:srgbClr val="434343"/>
                </a:solidFill>
              </a:rPr>
              <a:t>; Volume: 06 Issue: 09 | Sep 2019</a:t>
            </a:r>
            <a:endParaRPr sz="2500">
              <a:solidFill>
                <a:srgbClr val="434343"/>
              </a:solidFill>
            </a:endParaRPr>
          </a:p>
          <a:p>
            <a:pPr indent="-342900" lvl="0" marL="457200" rtl="0" algn="l">
              <a:lnSpc>
                <a:spcPct val="115000"/>
              </a:lnSpc>
              <a:spcBef>
                <a:spcPts val="0"/>
              </a:spcBef>
              <a:spcAft>
                <a:spcPts val="0"/>
              </a:spcAft>
              <a:buClr>
                <a:srgbClr val="434343"/>
              </a:buClr>
              <a:buSzPts val="1800"/>
              <a:buChar char="●"/>
            </a:pPr>
            <a:r>
              <a:rPr b="1" lang="en-US" sz="2500">
                <a:solidFill>
                  <a:srgbClr val="434343"/>
                </a:solidFill>
              </a:rPr>
              <a:t>An Analytical Study and Review of open Source Chatbot framework, </a:t>
            </a:r>
            <a:r>
              <a:rPr lang="en-US" sz="2500">
                <a:solidFill>
                  <a:srgbClr val="434343"/>
                </a:solidFill>
              </a:rPr>
              <a:t>RASA-Rakesh Kumar Sharma Scientist-D National Informatics Center (NIC) India Manoj Joshi Scientist-E National Informatics Center (NIC) </a:t>
            </a:r>
            <a:r>
              <a:rPr lang="en-US">
                <a:solidFill>
                  <a:srgbClr val="434343"/>
                </a:solidFill>
              </a:rPr>
              <a:t>India</a:t>
            </a:r>
            <a:endParaRPr>
              <a:solidFill>
                <a:srgbClr val="434343"/>
              </a:solidFill>
            </a:endParaRPr>
          </a:p>
          <a:p>
            <a:pPr indent="0" lvl="0" marL="0" rtl="0" algn="l">
              <a:lnSpc>
                <a:spcPct val="90000"/>
              </a:lnSpc>
              <a:spcBef>
                <a:spcPts val="1000"/>
              </a:spcBef>
              <a:spcAft>
                <a:spcPts val="0"/>
              </a:spcAft>
              <a:buNone/>
            </a:pPr>
            <a:r>
              <a:t/>
            </a:r>
            <a:endParaRPr>
              <a:solidFill>
                <a:srgbClr val="434343"/>
              </a:solidFill>
            </a:endParaRPr>
          </a:p>
        </p:txBody>
      </p:sp>
      <p:pic>
        <p:nvPicPr>
          <p:cNvPr descr="Drama" id="325" name="Google Shape;325;p41"/>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326" name="Google Shape;326;p4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Abstract</a:t>
            </a:r>
            <a:endParaRPr/>
          </a:p>
        </p:txBody>
      </p:sp>
      <p:sp>
        <p:nvSpPr>
          <p:cNvPr id="104" name="Google Shape;104;p15"/>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lang="en-US">
                <a:solidFill>
                  <a:srgbClr val="434343"/>
                </a:solidFill>
              </a:rPr>
              <a:t>Depression is a widely discussed topic of the decade. But, the ground work is left to psychologists alone. People employed in this profession has seen a regular increase over the years but the rates of suicide has seen an alarming growth. There’s a gap that exists between the two ends. If not attended firmly, this issue can take a catastrophic form.</a:t>
            </a:r>
            <a:r>
              <a:rPr b="0" i="0" lang="en-US">
                <a:solidFill>
                  <a:srgbClr val="434343"/>
                </a:solidFill>
              </a:rPr>
              <a:t> </a:t>
            </a:r>
            <a:r>
              <a:rPr lang="en-US">
                <a:solidFill>
                  <a:srgbClr val="434343"/>
                </a:solidFill>
              </a:rPr>
              <a:t>So, in order to</a:t>
            </a:r>
            <a:r>
              <a:rPr b="0" i="0" lang="en-US">
                <a:solidFill>
                  <a:srgbClr val="434343"/>
                </a:solidFill>
              </a:rPr>
              <a:t> tackle this issue we propose an idea of an intelligent chat bot that can help the person in need by understanding </a:t>
            </a:r>
            <a:r>
              <a:rPr lang="en-US">
                <a:solidFill>
                  <a:srgbClr val="434343"/>
                </a:solidFill>
              </a:rPr>
              <a:t>their</a:t>
            </a:r>
            <a:r>
              <a:rPr b="0" i="0" lang="en-US">
                <a:solidFill>
                  <a:srgbClr val="434343"/>
                </a:solidFill>
              </a:rPr>
              <a:t> emotions and providing solutions accordingly.</a:t>
            </a:r>
            <a:endParaRPr>
              <a:solidFill>
                <a:srgbClr val="434343"/>
              </a:solidFill>
            </a:endParaRPr>
          </a:p>
        </p:txBody>
      </p:sp>
      <p:pic>
        <p:nvPicPr>
          <p:cNvPr descr="Drama" id="105" name="Google Shape;105;p15"/>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pic>
        <p:nvPicPr>
          <p:cNvPr descr="Drama" id="106" name="Google Shape;106;p15"/>
          <p:cNvPicPr preferRelativeResize="0"/>
          <p:nvPr/>
        </p:nvPicPr>
        <p:blipFill rotWithShape="1">
          <a:blip r:embed="rId4">
            <a:alphaModFix/>
          </a:blip>
          <a:srcRect b="0" l="0" r="0" t="0"/>
          <a:stretch/>
        </p:blipFill>
        <p:spPr>
          <a:xfrm>
            <a:off x="11160424" y="323543"/>
            <a:ext cx="729058" cy="729058"/>
          </a:xfrm>
          <a:prstGeom prst="rect">
            <a:avLst/>
          </a:prstGeom>
          <a:noFill/>
          <a:ln>
            <a:noFill/>
          </a:ln>
        </p:spPr>
      </p:pic>
      <p:sp>
        <p:nvSpPr>
          <p:cNvPr id="107" name="Google Shape;107;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References</a:t>
            </a:r>
            <a:endParaRPr/>
          </a:p>
        </p:txBody>
      </p:sp>
      <p:sp>
        <p:nvSpPr>
          <p:cNvPr id="332" name="Google Shape;332;p42"/>
          <p:cNvSpPr txBox="1"/>
          <p:nvPr>
            <p:ph idx="1" type="body"/>
          </p:nvPr>
        </p:nvSpPr>
        <p:spPr>
          <a:xfrm>
            <a:off x="838200" y="1444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lang="en-US" sz="2600">
                <a:solidFill>
                  <a:srgbClr val="434343"/>
                </a:solidFill>
              </a:rPr>
              <a:t>Wysa</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lang="en-US">
                <a:solidFill>
                  <a:srgbClr val="434343"/>
                </a:solidFill>
              </a:rPr>
              <a:t>WHO</a:t>
            </a:r>
            <a:endParaRPr>
              <a:solidFill>
                <a:srgbClr val="434343"/>
              </a:solidFill>
            </a:endParaRPr>
          </a:p>
          <a:p>
            <a:pPr indent="-342900" lvl="0" marL="457200" rtl="0" algn="l">
              <a:lnSpc>
                <a:spcPct val="115000"/>
              </a:lnSpc>
              <a:spcBef>
                <a:spcPts val="0"/>
              </a:spcBef>
              <a:spcAft>
                <a:spcPts val="0"/>
              </a:spcAft>
              <a:buClr>
                <a:srgbClr val="434343"/>
              </a:buClr>
              <a:buSzPts val="1800"/>
              <a:buChar char="●"/>
            </a:pPr>
            <a:r>
              <a:rPr lang="en-US">
                <a:solidFill>
                  <a:srgbClr val="434343"/>
                </a:solidFill>
              </a:rPr>
              <a:t>Blogspot</a:t>
            </a:r>
            <a:endParaRPr>
              <a:solidFill>
                <a:srgbClr val="434343"/>
              </a:solidFill>
            </a:endParaRPr>
          </a:p>
          <a:p>
            <a:pPr indent="0" lvl="0" marL="457200" rtl="0" algn="l">
              <a:lnSpc>
                <a:spcPct val="115000"/>
              </a:lnSpc>
              <a:spcBef>
                <a:spcPts val="0"/>
              </a:spcBef>
              <a:spcAft>
                <a:spcPts val="0"/>
              </a:spcAft>
              <a:buNone/>
            </a:pPr>
            <a:r>
              <a:t/>
            </a:r>
            <a:endParaRPr sz="2500">
              <a:solidFill>
                <a:srgbClr val="434343"/>
              </a:solidFill>
            </a:endParaRPr>
          </a:p>
          <a:p>
            <a:pPr indent="0" lvl="0" marL="0" rtl="0" algn="l">
              <a:lnSpc>
                <a:spcPct val="90000"/>
              </a:lnSpc>
              <a:spcBef>
                <a:spcPts val="1000"/>
              </a:spcBef>
              <a:spcAft>
                <a:spcPts val="0"/>
              </a:spcAft>
              <a:buNone/>
            </a:pPr>
            <a:r>
              <a:t/>
            </a:r>
            <a:endParaRPr>
              <a:solidFill>
                <a:srgbClr val="434343"/>
              </a:solidFill>
            </a:endParaRPr>
          </a:p>
        </p:txBody>
      </p:sp>
      <p:pic>
        <p:nvPicPr>
          <p:cNvPr descr="Drama" id="333" name="Google Shape;333;p42"/>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334" name="Google Shape;334;p4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Introduction</a:t>
            </a:r>
            <a:endParaRPr/>
          </a:p>
        </p:txBody>
      </p:sp>
      <p:sp>
        <p:nvSpPr>
          <p:cNvPr id="113" name="Google Shape;113;p16"/>
          <p:cNvSpPr txBox="1"/>
          <p:nvPr>
            <p:ph idx="1" type="body"/>
          </p:nvPr>
        </p:nvSpPr>
        <p:spPr>
          <a:xfrm>
            <a:off x="838200" y="1690688"/>
            <a:ext cx="10515600" cy="4486275"/>
          </a:xfrm>
          <a:prstGeom prst="rect">
            <a:avLst/>
          </a:prstGeom>
          <a:noFill/>
          <a:ln>
            <a:noFill/>
          </a:ln>
        </p:spPr>
        <p:txBody>
          <a:bodyPr anchorCtr="1" anchor="t" bIns="45700" lIns="91425" spcFirstLastPara="1" rIns="91425" wrap="square" tIns="274300">
            <a:noAutofit/>
          </a:bodyPr>
          <a:lstStyle/>
          <a:p>
            <a:pPr indent="0" lvl="0" marL="0" rtl="0" algn="l">
              <a:lnSpc>
                <a:spcPct val="80000"/>
              </a:lnSpc>
              <a:spcBef>
                <a:spcPts val="0"/>
              </a:spcBef>
              <a:spcAft>
                <a:spcPts val="0"/>
              </a:spcAft>
              <a:buClr>
                <a:schemeClr val="dk1"/>
              </a:buClr>
              <a:buSzPts val="2800"/>
              <a:buNone/>
            </a:pPr>
            <a:r>
              <a:rPr b="0" i="0" lang="en-US">
                <a:solidFill>
                  <a:srgbClr val="434343"/>
                </a:solidFill>
              </a:rPr>
              <a:t>Suicide due to depression </a:t>
            </a:r>
            <a:r>
              <a:rPr lang="en-US">
                <a:solidFill>
                  <a:srgbClr val="434343"/>
                </a:solidFill>
              </a:rPr>
              <a:t>has become</a:t>
            </a:r>
            <a:r>
              <a:rPr b="0" i="0" lang="en-US">
                <a:solidFill>
                  <a:srgbClr val="434343"/>
                </a:solidFill>
              </a:rPr>
              <a:t> the second leading cause of death in 15-29-year-olds.</a:t>
            </a:r>
            <a:r>
              <a:rPr b="0" i="0" lang="en-US">
                <a:solidFill>
                  <a:srgbClr val="434343"/>
                </a:solidFill>
                <a:latin typeface="Arial"/>
                <a:ea typeface="Arial"/>
                <a:cs typeface="Arial"/>
                <a:sym typeface="Arial"/>
              </a:rPr>
              <a:t> </a:t>
            </a:r>
            <a:r>
              <a:rPr lang="en-US">
                <a:solidFill>
                  <a:srgbClr val="434343"/>
                </a:solidFill>
                <a:latin typeface="Arial"/>
                <a:ea typeface="Arial"/>
                <a:cs typeface="Arial"/>
                <a:sym typeface="Arial"/>
              </a:rPr>
              <a:t>B</a:t>
            </a:r>
            <a:r>
              <a:rPr b="0" i="0" lang="en-US">
                <a:solidFill>
                  <a:srgbClr val="434343"/>
                </a:solidFill>
              </a:rPr>
              <a:t>etween 76% and 85% of people in low- and middle-income countries receive no treatment for their disorder.</a:t>
            </a:r>
            <a:r>
              <a:rPr b="0" baseline="30000" i="0" lang="en-US">
                <a:solidFill>
                  <a:srgbClr val="434343"/>
                </a:solidFill>
              </a:rPr>
              <a:t> </a:t>
            </a:r>
            <a:r>
              <a:rPr b="0" i="0" lang="en-US">
                <a:solidFill>
                  <a:srgbClr val="434343"/>
                </a:solidFill>
              </a:rPr>
              <a:t> Barriers to effective care include a lack of resources, lack of trained health-care providers and social stigma associated with mental disorders. Another barrier to effective care is inaccurate assessment. Depression results from a complex interaction of social, psychological and biological factors. People who have gone through adverse life events (unemployment, bereavement, psychological trauma) are more likely to develop depression. Depression can, in turn, lead to more stress and dysfunction and worsen the affected person’s life situation and depression itself.</a:t>
            </a:r>
            <a:endParaRPr>
              <a:solidFill>
                <a:srgbClr val="434343"/>
              </a:solidFill>
            </a:endParaRPr>
          </a:p>
          <a:p>
            <a:pPr indent="-50800" lvl="0" marL="228600" rtl="0" algn="l">
              <a:lnSpc>
                <a:spcPct val="80000"/>
              </a:lnSpc>
              <a:spcBef>
                <a:spcPts val="1000"/>
              </a:spcBef>
              <a:spcAft>
                <a:spcPts val="0"/>
              </a:spcAft>
              <a:buClr>
                <a:schemeClr val="dk1"/>
              </a:buClr>
              <a:buSzPts val="2800"/>
              <a:buNone/>
            </a:pPr>
            <a:r>
              <a:t/>
            </a:r>
            <a:endParaRPr>
              <a:solidFill>
                <a:srgbClr val="434343"/>
              </a:solidFill>
            </a:endParaRPr>
          </a:p>
        </p:txBody>
      </p:sp>
      <p:pic>
        <p:nvPicPr>
          <p:cNvPr descr="Drama" id="114" name="Google Shape;114;p16"/>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115" name="Google Shape;115;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Literature Survey</a:t>
            </a:r>
            <a:endParaRPr/>
          </a:p>
        </p:txBody>
      </p:sp>
      <p:sp>
        <p:nvSpPr>
          <p:cNvPr id="121" name="Google Shape;12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a:p>
          <a:p>
            <a:pPr indent="-342900" lvl="0" marL="457200" rtl="0" algn="l">
              <a:spcBef>
                <a:spcPts val="0"/>
              </a:spcBef>
              <a:spcAft>
                <a:spcPts val="0"/>
              </a:spcAft>
              <a:buClr>
                <a:srgbClr val="434343"/>
              </a:buClr>
              <a:buSzPts val="1800"/>
              <a:buChar char="•"/>
            </a:pPr>
            <a:r>
              <a:rPr b="1" lang="en-US">
                <a:solidFill>
                  <a:srgbClr val="434343"/>
                </a:solidFill>
              </a:rPr>
              <a:t>A novel method Design for Diagnosis of Psychological Symptoms of Depression using Speech analysis</a:t>
            </a:r>
            <a:r>
              <a:rPr lang="en-US">
                <a:solidFill>
                  <a:srgbClr val="434343"/>
                </a:solidFill>
              </a:rPr>
              <a:t>- Xiaoyong Lu, Aibao Zhou, Hongwu Yang - 2018</a:t>
            </a:r>
            <a:endParaRPr>
              <a:solidFill>
                <a:srgbClr val="434343"/>
              </a:solidFill>
            </a:endParaRPr>
          </a:p>
          <a:p>
            <a:pPr indent="0" lvl="0" marL="457200" rtl="0" algn="l">
              <a:spcBef>
                <a:spcPts val="0"/>
              </a:spcBef>
              <a:spcAft>
                <a:spcPts val="0"/>
              </a:spcAft>
              <a:buNone/>
            </a:pPr>
            <a:r>
              <a:rPr lang="en-US">
                <a:solidFill>
                  <a:srgbClr val="434343"/>
                </a:solidFill>
              </a:rPr>
              <a:t>Depression speaker speech features showing personality as input data of computational model such as fundamental frequency, energy,  speech rate,etc.</a:t>
            </a:r>
            <a:endParaRPr>
              <a:solidFill>
                <a:srgbClr val="434343"/>
              </a:solidFill>
            </a:endParaRPr>
          </a:p>
          <a:p>
            <a:pPr indent="0" lvl="0" marL="457200" rtl="0" algn="l">
              <a:lnSpc>
                <a:spcPct val="90000"/>
              </a:lnSpc>
              <a:spcBef>
                <a:spcPts val="0"/>
              </a:spcBef>
              <a:spcAft>
                <a:spcPts val="0"/>
              </a:spcAft>
              <a:buNone/>
            </a:pPr>
            <a:r>
              <a:t/>
            </a:r>
            <a:endParaRPr>
              <a:solidFill>
                <a:srgbClr val="434343"/>
              </a:solidFill>
            </a:endParaRPr>
          </a:p>
          <a:p>
            <a:pPr indent="0" lvl="0" marL="457200" rtl="0" algn="l">
              <a:lnSpc>
                <a:spcPct val="90000"/>
              </a:lnSpc>
              <a:spcBef>
                <a:spcPts val="0"/>
              </a:spcBef>
              <a:spcAft>
                <a:spcPts val="0"/>
              </a:spcAft>
              <a:buNone/>
            </a:pPr>
            <a:r>
              <a:t/>
            </a:r>
            <a:endParaRPr/>
          </a:p>
        </p:txBody>
      </p:sp>
      <p:pic>
        <p:nvPicPr>
          <p:cNvPr descr="Drama" id="122" name="Google Shape;122;p17"/>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123" name="Google Shape;123;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Literature Survey</a:t>
            </a:r>
            <a:endParaRPr/>
          </a:p>
        </p:txBody>
      </p:sp>
      <p:sp>
        <p:nvSpPr>
          <p:cNvPr id="129" name="Google Shape;129;p18"/>
          <p:cNvSpPr txBox="1"/>
          <p:nvPr>
            <p:ph idx="1" type="body"/>
          </p:nvPr>
        </p:nvSpPr>
        <p:spPr>
          <a:xfrm>
            <a:off x="838200" y="1839025"/>
            <a:ext cx="10515600" cy="41094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a:p>
          <a:p>
            <a:pPr indent="-342900" lvl="0" marL="457200" rtl="0" algn="l">
              <a:spcBef>
                <a:spcPts val="0"/>
              </a:spcBef>
              <a:spcAft>
                <a:spcPts val="0"/>
              </a:spcAft>
              <a:buClr>
                <a:srgbClr val="434343"/>
              </a:buClr>
              <a:buSzPts val="1800"/>
              <a:buChar char="•"/>
            </a:pPr>
            <a:r>
              <a:rPr b="1" lang="en-US">
                <a:solidFill>
                  <a:srgbClr val="434343"/>
                </a:solidFill>
              </a:rPr>
              <a:t>Conversational Assistant based on Sentiment Analysis: </a:t>
            </a:r>
            <a:r>
              <a:rPr lang="en-US" sz="2400">
                <a:solidFill>
                  <a:srgbClr val="434343"/>
                </a:solidFill>
              </a:rPr>
              <a:t>Suraj D M 1 , Varun A Prasad 2 , Shirsa Mitra 3 , Rohan A R 4 , Dr. Vimuktha Evangeleen Salis 5</a:t>
            </a:r>
            <a:endParaRPr sz="2400">
              <a:solidFill>
                <a:srgbClr val="434343"/>
              </a:solidFill>
            </a:endParaRPr>
          </a:p>
          <a:p>
            <a:pPr indent="0" lvl="0" marL="457200" rtl="0" algn="l">
              <a:spcBef>
                <a:spcPts val="0"/>
              </a:spcBef>
              <a:spcAft>
                <a:spcPts val="0"/>
              </a:spcAft>
              <a:buNone/>
            </a:pPr>
            <a:r>
              <a:t/>
            </a:r>
            <a:endParaRPr>
              <a:solidFill>
                <a:srgbClr val="434343"/>
              </a:solidFill>
            </a:endParaRPr>
          </a:p>
          <a:p>
            <a:pPr indent="0" lvl="0" marL="457200" rtl="0" algn="l">
              <a:spcBef>
                <a:spcPts val="0"/>
              </a:spcBef>
              <a:spcAft>
                <a:spcPts val="0"/>
              </a:spcAft>
              <a:buClr>
                <a:schemeClr val="dk1"/>
              </a:buClr>
              <a:buSzPts val="1100"/>
              <a:buFont typeface="Arial"/>
              <a:buNone/>
            </a:pPr>
            <a:r>
              <a:rPr lang="en-US">
                <a:solidFill>
                  <a:srgbClr val="434343"/>
                </a:solidFill>
              </a:rPr>
              <a:t>To determine the emotional context of a conversation sample, a chat sample is selected. From the sample we extract a set of features that give us information about the emotion present in the sample. Then using the features selected, emotional state present in the sample is predicted. </a:t>
            </a:r>
            <a:endParaRPr>
              <a:solidFill>
                <a:srgbClr val="434343"/>
              </a:solidFill>
            </a:endParaRPr>
          </a:p>
          <a:p>
            <a:pPr indent="0" lvl="0" marL="457200" rtl="0" algn="l">
              <a:spcBef>
                <a:spcPts val="0"/>
              </a:spcBef>
              <a:spcAft>
                <a:spcPts val="0"/>
              </a:spcAft>
              <a:buNone/>
            </a:pPr>
            <a:r>
              <a:t/>
            </a:r>
            <a:endParaRPr>
              <a:solidFill>
                <a:srgbClr val="434343"/>
              </a:solidFill>
            </a:endParaRPr>
          </a:p>
          <a:p>
            <a:pPr indent="0" lvl="0" marL="457200" rtl="0" algn="l">
              <a:spcBef>
                <a:spcPts val="0"/>
              </a:spcBef>
              <a:spcAft>
                <a:spcPts val="0"/>
              </a:spcAft>
              <a:buNone/>
            </a:pPr>
            <a:r>
              <a:t/>
            </a:r>
            <a:endParaRPr/>
          </a:p>
          <a:p>
            <a:pPr indent="0" lvl="0" marL="457200" rtl="0" algn="l">
              <a:lnSpc>
                <a:spcPct val="90000"/>
              </a:lnSpc>
              <a:spcBef>
                <a:spcPts val="0"/>
              </a:spcBef>
              <a:spcAft>
                <a:spcPts val="0"/>
              </a:spcAft>
              <a:buNone/>
            </a:pPr>
            <a:r>
              <a:t/>
            </a:r>
            <a:endParaRPr/>
          </a:p>
        </p:txBody>
      </p:sp>
      <p:pic>
        <p:nvPicPr>
          <p:cNvPr descr="Drama" id="130" name="Google Shape;130;p18"/>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131" name="Google Shape;131;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Literature Survey</a:t>
            </a:r>
            <a:endParaRPr/>
          </a:p>
        </p:txBody>
      </p:sp>
      <p:sp>
        <p:nvSpPr>
          <p:cNvPr id="137" name="Google Shape;137;p19"/>
          <p:cNvSpPr txBox="1"/>
          <p:nvPr>
            <p:ph idx="1" type="body"/>
          </p:nvPr>
        </p:nvSpPr>
        <p:spPr>
          <a:xfrm>
            <a:off x="838200" y="1259300"/>
            <a:ext cx="10515600" cy="46128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42900" lvl="0" marL="457200" rtl="0" algn="l">
              <a:spcBef>
                <a:spcPts val="0"/>
              </a:spcBef>
              <a:spcAft>
                <a:spcPts val="0"/>
              </a:spcAft>
              <a:buClr>
                <a:srgbClr val="434343"/>
              </a:buClr>
              <a:buSzPts val="1800"/>
              <a:buChar char="•"/>
            </a:pPr>
            <a:r>
              <a:rPr b="1" lang="en-US">
                <a:solidFill>
                  <a:srgbClr val="434343"/>
                </a:solidFill>
              </a:rPr>
              <a:t>Framework for depression dataset to build automatic diagnosis in clinical depressed saudi patients</a:t>
            </a:r>
            <a:r>
              <a:rPr lang="en-US">
                <a:solidFill>
                  <a:srgbClr val="434343"/>
                </a:solidFill>
              </a:rPr>
              <a:t> - Ohoud Mohammad Albadin, Abeer Abdulaziz Aldahash, Luban Yousef AlKhalil -2016</a:t>
            </a:r>
            <a:endParaRPr>
              <a:solidFill>
                <a:srgbClr val="434343"/>
              </a:solidFill>
            </a:endParaRPr>
          </a:p>
          <a:p>
            <a:pPr indent="0" lvl="0" marL="457200" rtl="0" algn="l">
              <a:spcBef>
                <a:spcPts val="0"/>
              </a:spcBef>
              <a:spcAft>
                <a:spcPts val="0"/>
              </a:spcAft>
              <a:buNone/>
            </a:pPr>
            <a:r>
              <a:rPr lang="en-US">
                <a:solidFill>
                  <a:srgbClr val="434343"/>
                </a:solidFill>
              </a:rPr>
              <a:t>Depression shows different symptom pattern in different societies. few studies in recent year have investigated how cultures influence mental disorders such as  depression.</a:t>
            </a:r>
            <a:endParaRPr>
              <a:solidFill>
                <a:srgbClr val="434343"/>
              </a:solidFill>
            </a:endParaRPr>
          </a:p>
          <a:p>
            <a:pPr indent="0" lvl="0" marL="457200" rtl="0" algn="l">
              <a:lnSpc>
                <a:spcPct val="90000"/>
              </a:lnSpc>
              <a:spcBef>
                <a:spcPts val="0"/>
              </a:spcBef>
              <a:spcAft>
                <a:spcPts val="0"/>
              </a:spcAft>
              <a:buNone/>
            </a:pPr>
            <a:r>
              <a:t/>
            </a:r>
            <a:endParaRPr/>
          </a:p>
        </p:txBody>
      </p:sp>
      <p:pic>
        <p:nvPicPr>
          <p:cNvPr descr="Drama" id="138" name="Google Shape;138;p19"/>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139" name="Google Shape;139;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Proposed</a:t>
            </a:r>
            <a:r>
              <a:rPr lang="en-US">
                <a:solidFill>
                  <a:srgbClr val="C00000"/>
                </a:solidFill>
              </a:rPr>
              <a:t> </a:t>
            </a:r>
            <a:r>
              <a:rPr lang="en-US">
                <a:latin typeface="Arial"/>
                <a:ea typeface="Arial"/>
                <a:cs typeface="Arial"/>
                <a:sym typeface="Arial"/>
              </a:rPr>
              <a:t>system</a:t>
            </a:r>
            <a:endParaRPr/>
          </a:p>
        </p:txBody>
      </p:sp>
      <p:sp>
        <p:nvSpPr>
          <p:cNvPr id="145" name="Google Shape;145;p20"/>
          <p:cNvSpPr txBox="1"/>
          <p:nvPr>
            <p:ph idx="1" type="body"/>
          </p:nvPr>
        </p:nvSpPr>
        <p:spPr>
          <a:xfrm>
            <a:off x="838200" y="1973473"/>
            <a:ext cx="10515600" cy="35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solidFill>
                  <a:srgbClr val="434343"/>
                </a:solidFill>
              </a:rPr>
              <a:t>A</a:t>
            </a:r>
            <a:r>
              <a:rPr lang="en-US">
                <a:solidFill>
                  <a:srgbClr val="434343"/>
                </a:solidFill>
              </a:rPr>
              <a:t> one-stop destination to handle Depressive episodes. The Mental State of the user will be categorized into A,B,C,D,E by the chatbot(A being the primary and E being the Emergency). According to the category, remedies(tasks) will be assigned to the user. The remedies are focused on </a:t>
            </a:r>
            <a:r>
              <a:rPr b="0" i="0" lang="en-US">
                <a:solidFill>
                  <a:srgbClr val="434343"/>
                </a:solidFill>
                <a:latin typeface="Arial"/>
                <a:ea typeface="Arial"/>
                <a:cs typeface="Arial"/>
                <a:sym typeface="Arial"/>
              </a:rPr>
              <a:t>behavioral activation.</a:t>
            </a:r>
            <a:r>
              <a:rPr lang="en-US">
                <a:solidFill>
                  <a:srgbClr val="434343"/>
                </a:solidFill>
              </a:rPr>
              <a:t> In case of category D&amp;E a professional help will be provided and the client will be handed over to the expert with a detailed report of depressive episodes.</a:t>
            </a:r>
            <a:endParaRPr>
              <a:solidFill>
                <a:srgbClr val="434343"/>
              </a:solidFill>
            </a:endParaRPr>
          </a:p>
        </p:txBody>
      </p:sp>
      <p:pic>
        <p:nvPicPr>
          <p:cNvPr descr="Drama" id="146" name="Google Shape;146;p20"/>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147" name="Google Shape;147;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PHQ-9 TEST</a:t>
            </a:r>
            <a:endParaRPr/>
          </a:p>
        </p:txBody>
      </p:sp>
      <p:sp>
        <p:nvSpPr>
          <p:cNvPr id="153" name="Google Shape;153;p21"/>
          <p:cNvSpPr txBox="1"/>
          <p:nvPr>
            <p:ph idx="1" type="body"/>
          </p:nvPr>
        </p:nvSpPr>
        <p:spPr>
          <a:xfrm>
            <a:off x="838200" y="2191375"/>
            <a:ext cx="5310300" cy="2837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solidFill>
                  <a:srgbClr val="434343"/>
                </a:solidFill>
              </a:rPr>
              <a:t>The PHQ-9 is the 9-item depression module from the full PHQ. As a severity measure, the PHQ-9 score can range from 0 to 27, since each of the 9 items can be scored from 0 (not at all) to 3 (nearly every day). The results are </a:t>
            </a:r>
            <a:r>
              <a:rPr lang="en-US" sz="2400">
                <a:solidFill>
                  <a:srgbClr val="434343"/>
                </a:solidFill>
              </a:rPr>
              <a:t>categorized</a:t>
            </a:r>
            <a:r>
              <a:rPr lang="en-US" sz="2400">
                <a:solidFill>
                  <a:srgbClr val="434343"/>
                </a:solidFill>
              </a:rPr>
              <a:t> into  various Severity levels.</a:t>
            </a:r>
            <a:endParaRPr sz="2400">
              <a:solidFill>
                <a:srgbClr val="434343"/>
              </a:solidFill>
            </a:endParaRPr>
          </a:p>
          <a:p>
            <a:pPr indent="0" lvl="0" marL="0" rtl="0" algn="l">
              <a:lnSpc>
                <a:spcPct val="90000"/>
              </a:lnSpc>
              <a:spcBef>
                <a:spcPts val="1000"/>
              </a:spcBef>
              <a:spcAft>
                <a:spcPts val="0"/>
              </a:spcAft>
              <a:buNone/>
            </a:pPr>
            <a:r>
              <a:t/>
            </a:r>
            <a:endParaRPr sz="2400">
              <a:solidFill>
                <a:srgbClr val="434343"/>
              </a:solidFill>
            </a:endParaRPr>
          </a:p>
          <a:p>
            <a:pPr indent="0" lvl="0" marL="0" rtl="0" algn="l">
              <a:lnSpc>
                <a:spcPct val="90000"/>
              </a:lnSpc>
              <a:spcBef>
                <a:spcPts val="1000"/>
              </a:spcBef>
              <a:spcAft>
                <a:spcPts val="0"/>
              </a:spcAft>
              <a:buNone/>
            </a:pPr>
            <a:r>
              <a:rPr lang="en-US" sz="2400">
                <a:solidFill>
                  <a:srgbClr val="434343"/>
                </a:solidFill>
              </a:rPr>
              <a:t>Based on these standard levels of Severity we’ve </a:t>
            </a:r>
            <a:r>
              <a:rPr lang="en-US" sz="2400">
                <a:solidFill>
                  <a:srgbClr val="434343"/>
                </a:solidFill>
              </a:rPr>
              <a:t>categorized</a:t>
            </a:r>
            <a:r>
              <a:rPr lang="en-US" sz="2400">
                <a:solidFill>
                  <a:srgbClr val="434343"/>
                </a:solidFill>
              </a:rPr>
              <a:t> into A,B,C,D,E</a:t>
            </a:r>
            <a:endParaRPr sz="2400">
              <a:solidFill>
                <a:srgbClr val="434343"/>
              </a:solidFill>
            </a:endParaRPr>
          </a:p>
        </p:txBody>
      </p:sp>
      <p:pic>
        <p:nvPicPr>
          <p:cNvPr descr="Drama" id="154" name="Google Shape;154;p21"/>
          <p:cNvPicPr preferRelativeResize="0"/>
          <p:nvPr/>
        </p:nvPicPr>
        <p:blipFill rotWithShape="1">
          <a:blip r:embed="rId3">
            <a:alphaModFix/>
          </a:blip>
          <a:srcRect b="0" l="0" r="0" t="0"/>
          <a:stretch/>
        </p:blipFill>
        <p:spPr>
          <a:xfrm>
            <a:off x="11158151" y="321271"/>
            <a:ext cx="729058" cy="729058"/>
          </a:xfrm>
          <a:prstGeom prst="rect">
            <a:avLst/>
          </a:prstGeom>
          <a:noFill/>
          <a:ln>
            <a:noFill/>
          </a:ln>
        </p:spPr>
      </p:pic>
      <p:sp>
        <p:nvSpPr>
          <p:cNvPr id="155" name="Google Shape;155;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The distribution of PHQ-9 scores | Download Table" id="156" name="Google Shape;156;p21"/>
          <p:cNvPicPr preferRelativeResize="0"/>
          <p:nvPr/>
        </p:nvPicPr>
        <p:blipFill rotWithShape="1">
          <a:blip r:embed="rId4">
            <a:alphaModFix/>
          </a:blip>
          <a:srcRect b="0" l="0" r="40508" t="0"/>
          <a:stretch/>
        </p:blipFill>
        <p:spPr>
          <a:xfrm>
            <a:off x="6504705" y="2745500"/>
            <a:ext cx="4805849" cy="267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