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5"/>
  </p:notesMasterIdLst>
  <p:sldIdLst>
    <p:sldId id="258" r:id="rId2"/>
    <p:sldId id="262" r:id="rId3"/>
    <p:sldId id="276" r:id="rId4"/>
    <p:sldId id="274" r:id="rId5"/>
    <p:sldId id="275" r:id="rId6"/>
    <p:sldId id="277" r:id="rId7"/>
    <p:sldId id="280" r:id="rId8"/>
    <p:sldId id="281" r:id="rId9"/>
    <p:sldId id="283" r:id="rId10"/>
    <p:sldId id="284" r:id="rId11"/>
    <p:sldId id="285" r:id="rId12"/>
    <p:sldId id="263" r:id="rId13"/>
    <p:sldId id="286" r:id="rId14"/>
    <p:sldId id="268" r:id="rId15"/>
    <p:sldId id="287" r:id="rId16"/>
    <p:sldId id="288" r:id="rId17"/>
    <p:sldId id="270" r:id="rId18"/>
    <p:sldId id="269" r:id="rId19"/>
    <p:sldId id="289" r:id="rId20"/>
    <p:sldId id="272" r:id="rId21"/>
    <p:sldId id="290" r:id="rId22"/>
    <p:sldId id="291" r:id="rId23"/>
    <p:sldId id="29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5" d="100"/>
          <a:sy n="65" d="100"/>
        </p:scale>
        <p:origin x="-144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9663C-4EF6-4C9E-82A9-EB0A6A4D593D}" type="datetimeFigureOut">
              <a:rPr lang="en-US" smtClean="0"/>
              <a:pPr/>
              <a:t>04/03/2019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84DE04-B21B-47ED-B246-DFAA6487E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4DE04-B21B-47ED-B246-DFAA6487EAB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9F6F-9C32-4849-9977-59C052267C91}" type="datetimeFigureOut">
              <a:rPr lang="en-US" smtClean="0"/>
              <a:pPr/>
              <a:t>04/03/2019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23EBDF5-C171-479C-AA02-40419BA289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9F6F-9C32-4849-9977-59C052267C91}" type="datetimeFigureOut">
              <a:rPr lang="en-US" smtClean="0"/>
              <a:pPr/>
              <a:t>04/03/2019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BDF5-C171-479C-AA02-40419BA289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9F6F-9C32-4849-9977-59C052267C91}" type="datetimeFigureOut">
              <a:rPr lang="en-US" smtClean="0"/>
              <a:pPr/>
              <a:t>04/03/2019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BDF5-C171-479C-AA02-40419BA289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9F6F-9C32-4849-9977-59C052267C91}" type="datetimeFigureOut">
              <a:rPr lang="en-US" smtClean="0"/>
              <a:pPr/>
              <a:t>04/03/2019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BDF5-C171-479C-AA02-40419BA289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9F6F-9C32-4849-9977-59C052267C91}" type="datetimeFigureOut">
              <a:rPr lang="en-US" smtClean="0"/>
              <a:pPr/>
              <a:t>04/03/2019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23EBDF5-C171-479C-AA02-40419BA289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9F6F-9C32-4849-9977-59C052267C91}" type="datetimeFigureOut">
              <a:rPr lang="en-US" smtClean="0"/>
              <a:pPr/>
              <a:t>04/03/2019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BDF5-C171-479C-AA02-40419BA289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9F6F-9C32-4849-9977-59C052267C91}" type="datetimeFigureOut">
              <a:rPr lang="en-US" smtClean="0"/>
              <a:pPr/>
              <a:t>04/03/2019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BDF5-C171-479C-AA02-40419BA289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9F6F-9C32-4849-9977-59C052267C91}" type="datetimeFigureOut">
              <a:rPr lang="en-US" smtClean="0"/>
              <a:pPr/>
              <a:t>04/03/2019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BDF5-C171-479C-AA02-40419BA289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9F6F-9C32-4849-9977-59C052267C91}" type="datetimeFigureOut">
              <a:rPr lang="en-US" smtClean="0"/>
              <a:pPr/>
              <a:t>04/03/2019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BDF5-C171-479C-AA02-40419BA289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9F6F-9C32-4849-9977-59C052267C91}" type="datetimeFigureOut">
              <a:rPr lang="en-US" smtClean="0"/>
              <a:pPr/>
              <a:t>04/03/2019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BDF5-C171-479C-AA02-40419BA289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9F6F-9C32-4849-9977-59C052267C91}" type="datetimeFigureOut">
              <a:rPr lang="en-US" smtClean="0"/>
              <a:pPr/>
              <a:t>04/03/2019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23EBDF5-C171-479C-AA02-40419BA289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51F9F6F-9C32-4849-9977-59C052267C91}" type="datetimeFigureOut">
              <a:rPr lang="en-US" smtClean="0"/>
              <a:pPr/>
              <a:t>04/03/2019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23EBDF5-C171-479C-AA02-40419BA289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7.png"/><Relationship Id="rId7" Type="http://schemas.openxmlformats.org/officeDocument/2006/relationships/image" Target="../media/image20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22.png"/><Relationship Id="rId5" Type="http://schemas.openxmlformats.org/officeDocument/2006/relationships/image" Target="../media/image29.png"/><Relationship Id="rId10" Type="http://schemas.openxmlformats.org/officeDocument/2006/relationships/image" Target="../media/image18.png"/><Relationship Id="rId4" Type="http://schemas.openxmlformats.org/officeDocument/2006/relationships/image" Target="../media/image28.png"/><Relationship Id="rId9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458200" cy="6172200"/>
          </a:xfrm>
        </p:spPr>
        <p:txBody>
          <a:bodyPr>
            <a:no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Hybrid Approach to Eliminate </a:t>
            </a:r>
            <a:b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Rain or Snow from single color  </a:t>
            </a:r>
            <a:b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image</a:t>
            </a:r>
            <a:b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PRESENTER : MUGDHA BHAGWAN CHINDHE (305030)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                            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GUIDE : PROF.  G.G.CHIDDARWAR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 descr="BC1452F3C3A04C6D9A83A060573FD14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6600" y="228600"/>
            <a:ext cx="175260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Sensitivity of variance of color channel</a:t>
            </a:r>
          </a:p>
          <a:p>
            <a:r>
              <a:rPr lang="en-US" dirty="0" smtClean="0"/>
              <a:t>Difference between dynamic component and other content     of image.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sz="2400" dirty="0" smtClean="0"/>
              <a:t>  Fig.- SVCC map of rain image</a:t>
            </a:r>
            <a:endParaRPr lang="en-US" sz="2400" dirty="0"/>
          </a:p>
        </p:txBody>
      </p:sp>
      <p:pic>
        <p:nvPicPr>
          <p:cNvPr id="4" name="Picture 3" descr="v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048000"/>
            <a:ext cx="4572000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9445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Property of rain/snow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382000" cy="5105400"/>
          </a:xfrm>
        </p:spPr>
        <p:txBody>
          <a:bodyPr/>
          <a:lstStyle/>
          <a:p>
            <a:r>
              <a:rPr lang="en-US" dirty="0" smtClean="0"/>
              <a:t>Rain have same consistent falling direction.</a:t>
            </a:r>
          </a:p>
          <a:p>
            <a:r>
              <a:rPr lang="en-US" dirty="0" smtClean="0"/>
              <a:t>Snow do not always have same consistent falling direction.</a:t>
            </a:r>
          </a:p>
          <a:p>
            <a:endParaRPr lang="en-US" dirty="0"/>
          </a:p>
        </p:txBody>
      </p:sp>
      <p:pic>
        <p:nvPicPr>
          <p:cNvPr id="4" name="Picture 3" descr="hj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590800"/>
            <a:ext cx="3886200" cy="2743200"/>
          </a:xfrm>
          <a:prstGeom prst="rect">
            <a:avLst/>
          </a:prstGeom>
        </p:spPr>
      </p:pic>
      <p:pic>
        <p:nvPicPr>
          <p:cNvPr id="5" name="Picture 4" descr="hjj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590800"/>
            <a:ext cx="3934311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Methodology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0" y="1143000"/>
            <a:ext cx="9144000" cy="548640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Step 1: </a:t>
            </a:r>
          </a:p>
          <a:p>
            <a:pPr>
              <a:buNone/>
            </a:pPr>
            <a:r>
              <a:rPr lang="en-US" sz="2000" dirty="0" smtClean="0"/>
              <a:t>        1.1 Detection of dynamic </a:t>
            </a:r>
            <a:r>
              <a:rPr lang="en-US" sz="2000" dirty="0" err="1" smtClean="0"/>
              <a:t>componenets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1.2 Image decomposition   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Step2 : 3-layer hierarchy</a:t>
            </a:r>
          </a:p>
          <a:p>
            <a:pPr>
              <a:buNone/>
            </a:pPr>
            <a:r>
              <a:rPr lang="en-US" sz="2000" dirty="0" smtClean="0"/>
              <a:t>        2.1 Layer-1 : Dictionary learning </a:t>
            </a:r>
          </a:p>
          <a:p>
            <a:pPr>
              <a:buNone/>
            </a:pPr>
            <a:r>
              <a:rPr lang="en-US" sz="2000" dirty="0" smtClean="0"/>
              <a:t>        2.2  Layer-2: Detection of dynamic</a:t>
            </a:r>
          </a:p>
          <a:p>
            <a:pPr>
              <a:buNone/>
            </a:pPr>
            <a:r>
              <a:rPr lang="en-US" sz="2000" dirty="0" smtClean="0"/>
              <a:t>                    </a:t>
            </a:r>
            <a:r>
              <a:rPr lang="en-US" sz="2000" dirty="0" err="1" smtClean="0"/>
              <a:t>componenets</a:t>
            </a:r>
            <a:r>
              <a:rPr lang="en-US" sz="2000" dirty="0" smtClean="0"/>
              <a:t> and apply guided filter  </a:t>
            </a:r>
          </a:p>
          <a:p>
            <a:pPr>
              <a:buNone/>
            </a:pPr>
            <a:r>
              <a:rPr lang="en-US" sz="2000" dirty="0" smtClean="0"/>
              <a:t>        2.3  Layer-3: SVCC map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     </a:t>
            </a:r>
          </a:p>
          <a:p>
            <a:pPr>
              <a:buNone/>
            </a:pPr>
            <a:endParaRPr lang="en-US" sz="2000" dirty="0" smtClean="0"/>
          </a:p>
        </p:txBody>
      </p:sp>
      <p:pic>
        <p:nvPicPr>
          <p:cNvPr id="6" name="Picture 5" descr="fig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2438400"/>
            <a:ext cx="464820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Dictionary learning concept used.</a:t>
            </a:r>
          </a:p>
          <a:p>
            <a:r>
              <a:rPr lang="en-US" dirty="0" smtClean="0"/>
              <a:t>Three times classification of high-frequency part image.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7772400" cy="9445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First Classification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95400"/>
            <a:ext cx="8763000" cy="5334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800" dirty="0" smtClean="0"/>
          </a:p>
          <a:p>
            <a:r>
              <a:rPr lang="en-US" sz="2400" dirty="0" smtClean="0"/>
              <a:t>Calculate  sum of  pixel  color  channel  variance </a:t>
            </a:r>
            <a:r>
              <a:rPr lang="en-US" sz="2400" dirty="0" err="1" smtClean="0"/>
              <a:t>Sk</a:t>
            </a:r>
            <a:r>
              <a:rPr lang="en-US" sz="2400" dirty="0" smtClean="0"/>
              <a:t>  </a:t>
            </a:r>
          </a:p>
          <a:p>
            <a:r>
              <a:rPr lang="en-US" sz="2400" dirty="0" smtClean="0"/>
              <a:t> Threshold  T1  is  choose  to  identify  dynamic  components  </a:t>
            </a:r>
          </a:p>
          <a:p>
            <a:r>
              <a:rPr lang="en-US" sz="2400" dirty="0" smtClean="0"/>
              <a:t>If </a:t>
            </a:r>
            <a:r>
              <a:rPr lang="en-US" sz="2400" dirty="0" err="1" smtClean="0"/>
              <a:t>Sk</a:t>
            </a:r>
            <a:r>
              <a:rPr lang="en-US" sz="2400" dirty="0" smtClean="0"/>
              <a:t> &lt; T1  , dictionary  atom  will  be  dynamic  component  (       )  otherwise  non-dynamic component (        ).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                     Fig.- non-dynamic component (       )</a:t>
            </a:r>
          </a:p>
          <a:p>
            <a:pPr>
              <a:buNone/>
            </a:pPr>
            <a:endParaRPr lang="en-US" sz="1800" dirty="0" smtClean="0"/>
          </a:p>
        </p:txBody>
      </p:sp>
      <p:pic>
        <p:nvPicPr>
          <p:cNvPr id="4" name="Picture 3" descr="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971800"/>
            <a:ext cx="409632" cy="304800"/>
          </a:xfrm>
          <a:prstGeom prst="rect">
            <a:avLst/>
          </a:prstGeom>
        </p:spPr>
      </p:pic>
      <p:pic>
        <p:nvPicPr>
          <p:cNvPr id="5" name="Picture 4" descr="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2590800"/>
            <a:ext cx="295316" cy="323895"/>
          </a:xfrm>
          <a:prstGeom prst="rect">
            <a:avLst/>
          </a:prstGeom>
        </p:spPr>
      </p:pic>
      <p:pic>
        <p:nvPicPr>
          <p:cNvPr id="8" name="Picture 7" descr="11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3505200"/>
            <a:ext cx="3429000" cy="2362200"/>
          </a:xfrm>
          <a:prstGeom prst="rect">
            <a:avLst/>
          </a:prstGeom>
        </p:spPr>
      </p:pic>
      <p:pic>
        <p:nvPicPr>
          <p:cNvPr id="9" name="Picture 8" descr="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6096000"/>
            <a:ext cx="409632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r>
              <a:rPr lang="en-US" dirty="0" smtClean="0"/>
              <a:t>Second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8458200" cy="5410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Color values of extracted non-dynamic components are quite different from dynamic components .</a:t>
            </a:r>
          </a:p>
          <a:p>
            <a:r>
              <a:rPr lang="en-US" sz="2400" dirty="0" smtClean="0"/>
              <a:t>Calculate average of absolute horizontal gradient of pixels in dictionary atoms.</a:t>
            </a:r>
          </a:p>
          <a:p>
            <a:r>
              <a:rPr lang="en-US" sz="2400" dirty="0" smtClean="0"/>
              <a:t> Dynamic component denoted as         and  non-dynamic component  denoted as         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                              Fig.- non-dynamic component (       )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3" descr="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971800"/>
            <a:ext cx="381000" cy="344129"/>
          </a:xfrm>
          <a:prstGeom prst="rect">
            <a:avLst/>
          </a:prstGeom>
        </p:spPr>
      </p:pic>
      <p:pic>
        <p:nvPicPr>
          <p:cNvPr id="5" name="Picture 4" descr="3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352800"/>
            <a:ext cx="381000" cy="336176"/>
          </a:xfrm>
          <a:prstGeom prst="rect">
            <a:avLst/>
          </a:prstGeom>
        </p:spPr>
      </p:pic>
      <p:pic>
        <p:nvPicPr>
          <p:cNvPr id="6" name="Picture 5" descr="22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3581400"/>
            <a:ext cx="3581400" cy="2438400"/>
          </a:xfrm>
          <a:prstGeom prst="rect">
            <a:avLst/>
          </a:prstGeom>
        </p:spPr>
      </p:pic>
      <p:pic>
        <p:nvPicPr>
          <p:cNvPr id="7" name="Picture 6" descr="3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6019800"/>
            <a:ext cx="381000" cy="3361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r>
              <a:rPr lang="en-US" dirty="0" smtClean="0"/>
              <a:t>Third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/>
          <a:lstStyle/>
          <a:p>
            <a:r>
              <a:rPr lang="en-US" dirty="0" smtClean="0"/>
              <a:t>To extract non-dynamic details from       . </a:t>
            </a:r>
          </a:p>
          <a:p>
            <a:r>
              <a:rPr lang="en-US" dirty="0" smtClean="0"/>
              <a:t> calculate PDIP of dynamic atom.</a:t>
            </a:r>
          </a:p>
          <a:p>
            <a:r>
              <a:rPr lang="en-US" dirty="0" smtClean="0"/>
              <a:t> </a:t>
            </a:r>
            <a:r>
              <a:rPr lang="en-US" sz="2800" dirty="0" smtClean="0"/>
              <a:t> Dynamic component denoted  as       and  non-dynamic component  denoted as        .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              Fig.- non-dynamic component(      )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endParaRPr lang="en-US" dirty="0"/>
          </a:p>
        </p:txBody>
      </p:sp>
      <p:pic>
        <p:nvPicPr>
          <p:cNvPr id="4" name="Picture 3" descr="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524000"/>
            <a:ext cx="381000" cy="344129"/>
          </a:xfrm>
          <a:prstGeom prst="rect">
            <a:avLst/>
          </a:prstGeom>
        </p:spPr>
      </p:pic>
      <p:pic>
        <p:nvPicPr>
          <p:cNvPr id="5" name="Picture 4" descr="bb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971800"/>
            <a:ext cx="352474" cy="276264"/>
          </a:xfrm>
          <a:prstGeom prst="rect">
            <a:avLst/>
          </a:prstGeom>
        </p:spPr>
      </p:pic>
      <p:pic>
        <p:nvPicPr>
          <p:cNvPr id="6" name="Picture 5" descr="b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2514600"/>
            <a:ext cx="276264" cy="285790"/>
          </a:xfrm>
          <a:prstGeom prst="rect">
            <a:avLst/>
          </a:prstGeom>
        </p:spPr>
      </p:pic>
      <p:pic>
        <p:nvPicPr>
          <p:cNvPr id="7" name="Picture 6" descr="33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00" y="3505200"/>
            <a:ext cx="3352800" cy="2362200"/>
          </a:xfrm>
          <a:prstGeom prst="rect">
            <a:avLst/>
          </a:prstGeom>
        </p:spPr>
      </p:pic>
      <p:pic>
        <p:nvPicPr>
          <p:cNvPr id="8" name="Picture 7" descr="bb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5943600"/>
            <a:ext cx="352474" cy="276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381000"/>
            <a:ext cx="9144000" cy="64770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After  three times classification ,  we  obtain  non-dynamic component           and        </a:t>
            </a:r>
          </a:p>
          <a:p>
            <a:pPr>
              <a:buNone/>
            </a:pPr>
            <a:r>
              <a:rPr lang="en-US" sz="2000" dirty="0" smtClean="0"/>
              <a:t>        dynamic component         as follows: </a:t>
            </a:r>
          </a:p>
          <a:p>
            <a:pPr>
              <a:buNone/>
            </a:pPr>
            <a:r>
              <a:rPr lang="en-US" sz="2000" dirty="0" smtClean="0"/>
              <a:t>                                                                                      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                               </a:t>
            </a:r>
          </a:p>
          <a:p>
            <a:pPr>
              <a:buNone/>
            </a:pPr>
            <a:r>
              <a:rPr lang="en-US" sz="2000" dirty="0" smtClean="0"/>
              <a:t>                      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2000" dirty="0" smtClean="0"/>
              <a:t>                                                 =                                                   +                                                   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              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2000" dirty="0" smtClean="0"/>
              <a:t>                                                                     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                                                                 +                                                 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                                                                                                                                                       </a:t>
            </a:r>
            <a:endParaRPr lang="en-US" sz="2000" dirty="0"/>
          </a:p>
        </p:txBody>
      </p:sp>
      <p:pic>
        <p:nvPicPr>
          <p:cNvPr id="4" name="Picture 3" descr="5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457200"/>
            <a:ext cx="409632" cy="276264"/>
          </a:xfrm>
          <a:prstGeom prst="rect">
            <a:avLst/>
          </a:prstGeom>
        </p:spPr>
      </p:pic>
      <p:pic>
        <p:nvPicPr>
          <p:cNvPr id="5" name="Picture 4" descr="6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685800"/>
            <a:ext cx="304800" cy="315687"/>
          </a:xfrm>
          <a:prstGeom prst="rect">
            <a:avLst/>
          </a:prstGeom>
        </p:spPr>
      </p:pic>
      <p:pic>
        <p:nvPicPr>
          <p:cNvPr id="6" name="Picture 5" descr="77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0" y="1143000"/>
            <a:ext cx="2819400" cy="533400"/>
          </a:xfrm>
          <a:prstGeom prst="rect">
            <a:avLst/>
          </a:prstGeom>
        </p:spPr>
      </p:pic>
      <p:pic>
        <p:nvPicPr>
          <p:cNvPr id="8" name="Picture 7" descr="99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" y="1752600"/>
            <a:ext cx="2667000" cy="1981200"/>
          </a:xfrm>
          <a:prstGeom prst="rect">
            <a:avLst/>
          </a:prstGeom>
        </p:spPr>
      </p:pic>
      <p:pic>
        <p:nvPicPr>
          <p:cNvPr id="9" name="Picture 8" descr="11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4200" y="1752600"/>
            <a:ext cx="2705478" cy="1981200"/>
          </a:xfrm>
          <a:prstGeom prst="rect">
            <a:avLst/>
          </a:prstGeom>
        </p:spPr>
      </p:pic>
      <p:pic>
        <p:nvPicPr>
          <p:cNvPr id="10" name="Picture 9" descr="222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2200" y="1752600"/>
            <a:ext cx="2705478" cy="1981200"/>
          </a:xfrm>
          <a:prstGeom prst="rect">
            <a:avLst/>
          </a:prstGeom>
        </p:spPr>
      </p:pic>
      <p:pic>
        <p:nvPicPr>
          <p:cNvPr id="11" name="Picture 10" descr="333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8200" y="4114800"/>
            <a:ext cx="2695951" cy="1905000"/>
          </a:xfrm>
          <a:prstGeom prst="rect">
            <a:avLst/>
          </a:prstGeom>
        </p:spPr>
      </p:pic>
      <p:pic>
        <p:nvPicPr>
          <p:cNvPr id="12" name="Picture 11" descr="5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733800"/>
            <a:ext cx="457200" cy="381000"/>
          </a:xfrm>
          <a:prstGeom prst="rect">
            <a:avLst/>
          </a:prstGeom>
        </p:spPr>
      </p:pic>
      <p:pic>
        <p:nvPicPr>
          <p:cNvPr id="13" name="Picture 12" descr="11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38600" y="3733800"/>
            <a:ext cx="409632" cy="304800"/>
          </a:xfrm>
          <a:prstGeom prst="rect">
            <a:avLst/>
          </a:prstGeom>
        </p:spPr>
      </p:pic>
      <p:pic>
        <p:nvPicPr>
          <p:cNvPr id="14" name="Picture 13" descr="33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67600" y="3733800"/>
            <a:ext cx="381000" cy="336177"/>
          </a:xfrm>
          <a:prstGeom prst="rect">
            <a:avLst/>
          </a:prstGeom>
        </p:spPr>
      </p:pic>
      <p:pic>
        <p:nvPicPr>
          <p:cNvPr id="15" name="Picture 14" descr="777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15000" y="6095999"/>
            <a:ext cx="419148" cy="3609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Layer-2</a:t>
            </a:r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486399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Some non-dynamic details still exist in dynamic component after third classification, so to extract it layer-2 is used.</a:t>
            </a:r>
          </a:p>
          <a:p>
            <a:r>
              <a:rPr lang="en-US" sz="2400" dirty="0" smtClean="0"/>
              <a:t>Detection of dynamic component and apply guided filter, this two methods are used which are same as first step of algorithm.</a:t>
            </a:r>
          </a:p>
          <a:p>
            <a:r>
              <a:rPr lang="en-US" sz="2400" dirty="0" smtClean="0"/>
              <a:t>At last , we get the non-dynamic part denoted as          . 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                                         </a:t>
            </a:r>
          </a:p>
          <a:p>
            <a:endParaRPr lang="en-US" sz="2400" dirty="0"/>
          </a:p>
        </p:txBody>
      </p:sp>
      <p:pic>
        <p:nvPicPr>
          <p:cNvPr id="4" name="Picture 3" descr="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3276600"/>
            <a:ext cx="466790" cy="314369"/>
          </a:xfrm>
          <a:prstGeom prst="rect">
            <a:avLst/>
          </a:prstGeom>
        </p:spPr>
      </p:pic>
      <p:pic>
        <p:nvPicPr>
          <p:cNvPr id="5" name="Picture 4" descr="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810000"/>
            <a:ext cx="3000751" cy="1981200"/>
          </a:xfrm>
          <a:prstGeom prst="rect">
            <a:avLst/>
          </a:prstGeom>
        </p:spPr>
      </p:pic>
      <p:pic>
        <p:nvPicPr>
          <p:cNvPr id="6" name="Picture 5" descr="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5867400"/>
            <a:ext cx="466790" cy="3143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/>
          <a:lstStyle/>
          <a:p>
            <a:r>
              <a:rPr lang="en-US" dirty="0" smtClean="0"/>
              <a:t>Layer-3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/>
          <a:lstStyle/>
          <a:p>
            <a:r>
              <a:rPr lang="en-US" dirty="0" smtClean="0"/>
              <a:t>After layer-1,2 rain/snow remove result are still little blurred.</a:t>
            </a:r>
          </a:p>
          <a:p>
            <a:r>
              <a:rPr lang="en-US" dirty="0" smtClean="0"/>
              <a:t>SVCC map concept used 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z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048000"/>
            <a:ext cx="3886200" cy="2514600"/>
          </a:xfrm>
          <a:prstGeom prst="rect">
            <a:avLst/>
          </a:prstGeom>
        </p:spPr>
      </p:pic>
      <p:pic>
        <p:nvPicPr>
          <p:cNvPr id="5" name="Picture 4" descr="A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5715000"/>
            <a:ext cx="533400" cy="3845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10668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Objectives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9144000" cy="4876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To remove rain from image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                                                   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2400" dirty="0" smtClean="0"/>
              <a:t> </a:t>
            </a:r>
          </a:p>
        </p:txBody>
      </p:sp>
      <p:pic>
        <p:nvPicPr>
          <p:cNvPr id="5" name="Picture 4" descr="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743200"/>
            <a:ext cx="3581400" cy="3200400"/>
          </a:xfrm>
          <a:prstGeom prst="rect">
            <a:avLst/>
          </a:prstGeom>
        </p:spPr>
      </p:pic>
      <p:pic>
        <p:nvPicPr>
          <p:cNvPr id="6" name="Picture 5" descr="7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2743200"/>
            <a:ext cx="3657600" cy="320040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3962400" y="43434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Result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9144000" cy="49069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At last , we sum up all non-dynamic components to obtain rain/snow removed image.</a:t>
            </a:r>
          </a:p>
          <a:p>
            <a:r>
              <a:rPr lang="en-US" sz="2400" dirty="0" smtClean="0"/>
              <a:t>    Î  =                                              , Î  is the final result image.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I :input image                                                                              Î : final result         </a:t>
            </a:r>
          </a:p>
          <a:p>
            <a:pPr>
              <a:buNone/>
            </a:pPr>
            <a:r>
              <a:rPr lang="en-US" sz="1800" dirty="0" smtClean="0"/>
              <a:t>     </a:t>
            </a:r>
            <a:r>
              <a:rPr lang="en-US" sz="2400" dirty="0" smtClean="0"/>
              <a:t>                                                                     </a:t>
            </a:r>
            <a:endParaRPr lang="en-US" sz="2400" dirty="0"/>
          </a:p>
        </p:txBody>
      </p:sp>
      <p:pic>
        <p:nvPicPr>
          <p:cNvPr id="4" name="Picture 3" descr="f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057400"/>
            <a:ext cx="2819794" cy="409632"/>
          </a:xfrm>
          <a:prstGeom prst="rect">
            <a:avLst/>
          </a:prstGeom>
        </p:spPr>
      </p:pic>
      <p:pic>
        <p:nvPicPr>
          <p:cNvPr id="6" name="Picture 5" descr="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743200"/>
            <a:ext cx="2209800" cy="2438400"/>
          </a:xfrm>
          <a:prstGeom prst="rect">
            <a:avLst/>
          </a:prstGeom>
        </p:spPr>
      </p:pic>
      <p:pic>
        <p:nvPicPr>
          <p:cNvPr id="7" name="Picture 6" descr="00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2743200"/>
            <a:ext cx="2133600" cy="2438400"/>
          </a:xfrm>
          <a:prstGeom prst="rect">
            <a:avLst/>
          </a:prstGeom>
        </p:spPr>
      </p:pic>
      <p:pic>
        <p:nvPicPr>
          <p:cNvPr id="8" name="Picture 7" descr="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200" y="2743200"/>
            <a:ext cx="2057400" cy="2438400"/>
          </a:xfrm>
          <a:prstGeom prst="rect">
            <a:avLst/>
          </a:prstGeom>
        </p:spPr>
      </p:pic>
      <p:pic>
        <p:nvPicPr>
          <p:cNvPr id="9" name="Picture 8" descr="09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1800" y="2743200"/>
            <a:ext cx="2133600" cy="2438400"/>
          </a:xfrm>
          <a:prstGeom prst="rect">
            <a:avLst/>
          </a:prstGeom>
        </p:spPr>
      </p:pic>
      <p:pic>
        <p:nvPicPr>
          <p:cNvPr id="10" name="Picture 9" descr="p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5600" y="5257800"/>
            <a:ext cx="866896" cy="381022"/>
          </a:xfrm>
          <a:prstGeom prst="rect">
            <a:avLst/>
          </a:prstGeom>
        </p:spPr>
      </p:pic>
      <p:pic>
        <p:nvPicPr>
          <p:cNvPr id="11" name="Picture 10" descr="ppii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6800" y="5334000"/>
            <a:ext cx="1467055" cy="2667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Limitations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Still produces blurring when input image is of heavy rain.</a:t>
            </a:r>
          </a:p>
          <a:p>
            <a:r>
              <a:rPr lang="en-US" dirty="0" smtClean="0"/>
              <a:t> Time complexity is more.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References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[1]   Y. </a:t>
            </a:r>
            <a:r>
              <a:rPr lang="en-US" dirty="0" err="1" smtClean="0"/>
              <a:t>Wang,S</a:t>
            </a:r>
            <a:r>
              <a:rPr lang="en-US" dirty="0" smtClean="0"/>
              <a:t>. </a:t>
            </a:r>
            <a:r>
              <a:rPr lang="en-US" dirty="0" err="1" smtClean="0"/>
              <a:t>Liu,B</a:t>
            </a:r>
            <a:r>
              <a:rPr lang="en-US" dirty="0" smtClean="0"/>
              <a:t>. </a:t>
            </a:r>
            <a:r>
              <a:rPr lang="en-US" dirty="0" err="1" smtClean="0"/>
              <a:t>Zeng</a:t>
            </a:r>
            <a:r>
              <a:rPr lang="en-US" dirty="0" smtClean="0"/>
              <a:t>, "A Hierarchical Approach for Rain or Snow Removing in a Single Color Image," IEEE </a:t>
            </a:r>
            <a:r>
              <a:rPr lang="en-US" dirty="0" err="1" smtClean="0"/>
              <a:t>Trans.image</a:t>
            </a:r>
            <a:r>
              <a:rPr lang="en-US" dirty="0" smtClean="0"/>
              <a:t> processing., vol. 26, NO. 8, Aug. 2017, pp. 3936-3950.</a:t>
            </a:r>
          </a:p>
          <a:p>
            <a:r>
              <a:rPr lang="en-US" dirty="0" smtClean="0"/>
              <a:t>[2] S. K. </a:t>
            </a:r>
            <a:r>
              <a:rPr lang="en-US" dirty="0" err="1" smtClean="0"/>
              <a:t>Nayar</a:t>
            </a:r>
            <a:r>
              <a:rPr lang="en-US" dirty="0" smtClean="0"/>
              <a:t> and S. G. </a:t>
            </a:r>
            <a:r>
              <a:rPr lang="en-US" dirty="0" err="1" smtClean="0"/>
              <a:t>Narasimhan</a:t>
            </a:r>
            <a:r>
              <a:rPr lang="en-US" dirty="0" smtClean="0"/>
              <a:t>, “Vision in bad weather,” in Proc. IEEE Conf. </a:t>
            </a:r>
            <a:r>
              <a:rPr lang="en-US" dirty="0" err="1" smtClean="0"/>
              <a:t>Comput</a:t>
            </a:r>
            <a:r>
              <a:rPr lang="en-US" dirty="0" smtClean="0"/>
              <a:t>. Vis., vol. 2. Sep. 1999, pp. 820–827.</a:t>
            </a:r>
          </a:p>
          <a:p>
            <a:r>
              <a:rPr lang="en-US" dirty="0" smtClean="0"/>
              <a:t>[3] K. </a:t>
            </a:r>
            <a:r>
              <a:rPr lang="en-US" dirty="0" err="1" smtClean="0"/>
              <a:t>Garg</a:t>
            </a:r>
            <a:r>
              <a:rPr lang="en-US" dirty="0" smtClean="0"/>
              <a:t> and S. K. </a:t>
            </a:r>
            <a:r>
              <a:rPr lang="en-US" dirty="0" err="1" smtClean="0"/>
              <a:t>Nayar</a:t>
            </a:r>
            <a:r>
              <a:rPr lang="en-US" dirty="0" smtClean="0"/>
              <a:t>, “Detection and removal of rain from videos,” in Proc. IEEE Conf. </a:t>
            </a:r>
            <a:r>
              <a:rPr lang="en-US" dirty="0" err="1" smtClean="0"/>
              <a:t>Comput</a:t>
            </a:r>
            <a:r>
              <a:rPr lang="en-US" dirty="0" smtClean="0"/>
              <a:t>. Vis. Pattern </a:t>
            </a:r>
            <a:r>
              <a:rPr lang="en-US" dirty="0" err="1" smtClean="0"/>
              <a:t>Recognit</a:t>
            </a:r>
            <a:r>
              <a:rPr lang="en-US" dirty="0" smtClean="0"/>
              <a:t>. (CVPR), vol. 2.Washington, DC, USA, Jul. 2004, pp. 528–535.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 jQQk64l6OigDr3jXShRJwQ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57200"/>
            <a:ext cx="853061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remove snow from image</a:t>
            </a:r>
            <a:endParaRPr lang="en-US" dirty="0"/>
          </a:p>
        </p:txBody>
      </p:sp>
      <p:pic>
        <p:nvPicPr>
          <p:cNvPr id="4" name="Picture 3" descr="m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38400"/>
            <a:ext cx="2819400" cy="2362200"/>
          </a:xfrm>
          <a:prstGeom prst="rect">
            <a:avLst/>
          </a:prstGeom>
        </p:spPr>
      </p:pic>
      <p:pic>
        <p:nvPicPr>
          <p:cNvPr id="5" name="Picture 4" descr="mm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2362200"/>
            <a:ext cx="2819400" cy="24384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429000" y="3657600"/>
            <a:ext cx="1905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Property of rain/snow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9144000" cy="5410200"/>
          </a:xfrm>
        </p:spPr>
        <p:txBody>
          <a:bodyPr/>
          <a:lstStyle/>
          <a:p>
            <a:pPr marL="571500" indent="-571500">
              <a:buFont typeface="Wingdings" pitchFamily="2" charset="2"/>
              <a:buChar char="Ø"/>
            </a:pPr>
            <a:r>
              <a:rPr lang="en-US" dirty="0" smtClean="0"/>
              <a:t>Image decomposed into low-frequency and high-frequency part.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dirty="0" smtClean="0"/>
              <a:t>Low-frequency part is free of rain or snow.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dirty="0" smtClean="0"/>
              <a:t>High-frequency part contain rain or snow components.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dirty="0" smtClean="0"/>
              <a:t>I = IL + IH</a:t>
            </a:r>
          </a:p>
          <a:p>
            <a:pPr marL="571500" indent="-571500">
              <a:buFont typeface="Wingdings" pitchFamily="2" charset="2"/>
              <a:buChar char="Ø"/>
            </a:pPr>
            <a:endParaRPr lang="en-US" dirty="0" smtClean="0"/>
          </a:p>
          <a:p>
            <a:pPr marL="571500" indent="-571500">
              <a:buFont typeface="Wingdings" pitchFamily="2" charset="2"/>
              <a:buChar char="Ø"/>
            </a:pPr>
            <a:endParaRPr lang="en-US" dirty="0" smtClean="0"/>
          </a:p>
          <a:p>
            <a:pPr marL="571500" indent="-571500">
              <a:buFont typeface="Wingdings" pitchFamily="2" charset="2"/>
              <a:buChar char="Ø"/>
            </a:pPr>
            <a:endParaRPr lang="en-US" dirty="0" smtClean="0"/>
          </a:p>
          <a:p>
            <a:pPr marL="571500" indent="-571500">
              <a:buFont typeface="Wingdings" pitchFamily="2" charset="2"/>
              <a:buChar char="Ø"/>
            </a:pPr>
            <a:endParaRPr lang="en-US" dirty="0" smtClean="0"/>
          </a:p>
          <a:p>
            <a:pPr marL="571500" indent="-571500">
              <a:buFont typeface="Wingdings" pitchFamily="2" charset="2"/>
              <a:buChar char="Ø"/>
            </a:pPr>
            <a:endParaRPr lang="en-US" dirty="0" smtClean="0"/>
          </a:p>
          <a:p>
            <a:pPr marL="571500" indent="-571500">
              <a:buNone/>
            </a:pPr>
            <a:r>
              <a:rPr lang="en-US" dirty="0" smtClean="0"/>
              <a:t>          Fig.-  low-frequency part(IL)            Fig.- high-frequency part(IH)</a:t>
            </a:r>
            <a:endParaRPr lang="en-US" dirty="0"/>
          </a:p>
        </p:txBody>
      </p:sp>
      <p:pic>
        <p:nvPicPr>
          <p:cNvPr id="6" name="Picture 5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124200"/>
            <a:ext cx="7924800" cy="24006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Can low-frequency part consider as a final result image ?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No, cannot consider it as final rain/snow removed image.</a:t>
            </a:r>
          </a:p>
          <a:p>
            <a:r>
              <a:rPr lang="en-US" dirty="0" smtClean="0"/>
              <a:t>Because, low-frequency part image is blurred .</a:t>
            </a:r>
          </a:p>
          <a:p>
            <a:r>
              <a:rPr lang="en-US" dirty="0" smtClean="0"/>
              <a:t>Some image details are still present in high-frequency part.</a:t>
            </a:r>
          </a:p>
          <a:p>
            <a:r>
              <a:rPr lang="en-US" dirty="0" smtClean="0"/>
              <a:t>Solution : </a:t>
            </a:r>
          </a:p>
          <a:p>
            <a:pPr>
              <a:buNone/>
            </a:pPr>
            <a:r>
              <a:rPr lang="en-US" dirty="0" smtClean="0"/>
              <a:t>                Extract image details from high-frequency part and add it into low-frequency part. </a:t>
            </a:r>
          </a:p>
          <a:p>
            <a:pPr>
              <a:buNone/>
            </a:pPr>
            <a:r>
              <a:rPr lang="en-US" dirty="0" smtClean="0"/>
              <a:t> 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How to extract image details?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382000" cy="45720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Dictionary learning</a:t>
            </a:r>
          </a:p>
          <a:p>
            <a:r>
              <a:rPr lang="en-US" dirty="0" smtClean="0"/>
              <a:t>Detection of dynamic component</a:t>
            </a:r>
          </a:p>
          <a:p>
            <a:r>
              <a:rPr lang="en-US" dirty="0" smtClean="0"/>
              <a:t>SVCC</a:t>
            </a:r>
          </a:p>
          <a:p>
            <a:r>
              <a:rPr lang="en-US" dirty="0" smtClean="0"/>
              <a:t>Apply guided filter</a:t>
            </a:r>
          </a:p>
          <a:p>
            <a:endParaRPr lang="en-US" dirty="0"/>
          </a:p>
        </p:txBody>
      </p:sp>
      <p:pic>
        <p:nvPicPr>
          <p:cNvPr id="4" name="Picture 3" descr="fig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447800"/>
            <a:ext cx="3810000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Dictionary learning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85000" lnSpcReduction="20000"/>
          </a:bodyPr>
          <a:lstStyle/>
          <a:p>
            <a:r>
              <a:rPr lang="en-US" sz="3000" smtClean="0"/>
              <a:t>To extract image details from high-frequency part </a:t>
            </a:r>
          </a:p>
          <a:p>
            <a:r>
              <a:rPr lang="en-US" sz="3000" smtClean="0"/>
              <a:t>Trained dictionary with 1024 atoms.</a:t>
            </a:r>
          </a:p>
          <a:p>
            <a:r>
              <a:rPr lang="en-US" sz="3000" smtClean="0"/>
              <a:t>Dynamic components and non-dynamic components separated by dictionary atoms.</a:t>
            </a:r>
          </a:p>
          <a:p>
            <a:r>
              <a:rPr lang="en-US" sz="3000" smtClean="0"/>
              <a:t>Some dictionary atom stand for dynamic and others for non-dynamic , for this three times classification of dictionary atom implemented.</a:t>
            </a:r>
          </a:p>
          <a:p>
            <a:endParaRPr lang="en-US" sz="2000" smtClean="0"/>
          </a:p>
          <a:p>
            <a:pPr>
              <a:buNone/>
            </a:pPr>
            <a:endParaRPr lang="en-US" sz="2000" smtClean="0"/>
          </a:p>
          <a:p>
            <a:endParaRPr lang="en-US" sz="2000" smtClean="0"/>
          </a:p>
          <a:p>
            <a:endParaRPr lang="en-US" sz="2000" smtClean="0"/>
          </a:p>
          <a:p>
            <a:endParaRPr lang="en-US" sz="2000" smtClean="0"/>
          </a:p>
          <a:p>
            <a:endParaRPr lang="en-US" sz="2000" smtClean="0"/>
          </a:p>
          <a:p>
            <a:endParaRPr lang="en-US" sz="2000" smtClean="0"/>
          </a:p>
          <a:p>
            <a:endParaRPr lang="en-US" sz="2000" smtClean="0"/>
          </a:p>
          <a:p>
            <a:pPr>
              <a:buNone/>
            </a:pPr>
            <a:r>
              <a:rPr lang="en-US" sz="1600" smtClean="0"/>
              <a:t>       </a:t>
            </a:r>
            <a:r>
              <a:rPr lang="en-US" sz="2400" smtClean="0"/>
              <a:t>Dig. Shows trained dictionaries for high-frequency part of rain image and snow image respectively.</a:t>
            </a:r>
          </a:p>
          <a:p>
            <a:endParaRPr lang="en-US" sz="2000" smtClean="0"/>
          </a:p>
          <a:p>
            <a:endParaRPr lang="en-US" sz="2000" dirty="0"/>
          </a:p>
        </p:txBody>
      </p:sp>
      <p:pic>
        <p:nvPicPr>
          <p:cNvPr id="4" name="Picture 3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886200"/>
            <a:ext cx="5410200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Detection of dynamic components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 Detect dynamic component</a:t>
            </a:r>
          </a:p>
          <a:p>
            <a:r>
              <a:rPr lang="en-US" sz="2400" dirty="0" smtClean="0"/>
              <a:t>Apply guided filter  </a:t>
            </a:r>
          </a:p>
          <a:p>
            <a:r>
              <a:rPr lang="en-US" sz="2400" dirty="0" smtClean="0"/>
              <a:t> Hole appear at rain/snow location.</a:t>
            </a:r>
          </a:p>
          <a:p>
            <a:r>
              <a:rPr lang="en-US" sz="2400" dirty="0" smtClean="0"/>
              <a:t> Fill hole by mean value of neighboring non-rain/snow pixel.                                                                               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                                                  </a:t>
            </a:r>
          </a:p>
          <a:p>
            <a:pPr>
              <a:buNone/>
            </a:pPr>
            <a:r>
              <a:rPr lang="en-US" sz="2400" dirty="0" smtClean="0"/>
              <a:t>                  </a:t>
            </a:r>
          </a:p>
          <a:p>
            <a:pPr>
              <a:buNone/>
            </a:pPr>
            <a:r>
              <a:rPr lang="en-US" sz="2400" dirty="0" smtClean="0"/>
              <a:t>         Fig.- Detection of rain                     Fig.-Detection of snow                     </a:t>
            </a:r>
          </a:p>
          <a:p>
            <a:pPr>
              <a:buNone/>
            </a:pPr>
            <a:r>
              <a:rPr lang="en-US" sz="2400" dirty="0" smtClean="0"/>
              <a:t> 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276600"/>
            <a:ext cx="3352800" cy="2209799"/>
          </a:xfrm>
          <a:prstGeom prst="rect">
            <a:avLst/>
          </a:prstGeom>
        </p:spPr>
      </p:pic>
      <p:pic>
        <p:nvPicPr>
          <p:cNvPr id="6" name="Picture 5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3352800"/>
            <a:ext cx="3352800" cy="220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Property of rain/snow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305800" cy="4953000"/>
          </a:xfrm>
        </p:spPr>
        <p:txBody>
          <a:bodyPr/>
          <a:lstStyle/>
          <a:p>
            <a:r>
              <a:rPr lang="en-US" dirty="0" smtClean="0"/>
              <a:t>Variance of rain/snow pixels is near to zero.</a:t>
            </a:r>
          </a:p>
          <a:p>
            <a:r>
              <a:rPr lang="en-US" dirty="0" smtClean="0"/>
              <a:t>Variance of non-rain/snow pixels is in larger range.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pic>
        <p:nvPicPr>
          <p:cNvPr id="4" name="Picture 3" descr="a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819400"/>
            <a:ext cx="4038600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x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819400"/>
            <a:ext cx="4105784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3995</TotalTime>
  <Words>786</Words>
  <Application>Microsoft Office PowerPoint</Application>
  <PresentationFormat>On-screen Show (4:3)</PresentationFormat>
  <Paragraphs>201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Equity</vt:lpstr>
      <vt:lpstr>      A Hybrid Approach to Eliminate    Rain or Snow from single color      image                                  PRESENTER : MUGDHA BHAGWAN CHINDHE (305030)                                                           GUIDE : PROF.  G.G.CHIDDARWAR</vt:lpstr>
      <vt:lpstr>Objectives</vt:lpstr>
      <vt:lpstr>Objective</vt:lpstr>
      <vt:lpstr>Property of rain/snow</vt:lpstr>
      <vt:lpstr>Can low-frequency part consider as a final result image ?</vt:lpstr>
      <vt:lpstr>How to extract image details?</vt:lpstr>
      <vt:lpstr>  Dictionary learning</vt:lpstr>
      <vt:lpstr>   Detection of dynamic components</vt:lpstr>
      <vt:lpstr>Property of rain/snow</vt:lpstr>
      <vt:lpstr>SVCC</vt:lpstr>
      <vt:lpstr>Property of rain/snow</vt:lpstr>
      <vt:lpstr>Methodology</vt:lpstr>
      <vt:lpstr>Layer 1</vt:lpstr>
      <vt:lpstr> First Classification</vt:lpstr>
      <vt:lpstr>Second classification</vt:lpstr>
      <vt:lpstr>Third Classification</vt:lpstr>
      <vt:lpstr>Slide 17</vt:lpstr>
      <vt:lpstr>  Layer-2  </vt:lpstr>
      <vt:lpstr>Layer-3</vt:lpstr>
      <vt:lpstr>Result</vt:lpstr>
      <vt:lpstr>Limitations</vt:lpstr>
      <vt:lpstr>References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Mugdha.</dc:title>
  <dc:creator>DELL</dc:creator>
  <cp:lastModifiedBy>DELL</cp:lastModifiedBy>
  <cp:revision>164</cp:revision>
  <dcterms:created xsi:type="dcterms:W3CDTF">2019-02-23T08:42:20Z</dcterms:created>
  <dcterms:modified xsi:type="dcterms:W3CDTF">2019-03-04T02:23:42Z</dcterms:modified>
</cp:coreProperties>
</file>