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 Slab"/>
      <p:regular r:id="rId27"/>
      <p:bold r:id="rId28"/>
    </p:embeddedFon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iqUnTcLV5x7EfjSNRfsGbaT1uUv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Abhishek Ranjan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7BA38D-C2AD-47C7-AC41-12D499116665}">
  <a:tblStyle styleId="{957BA38D-C2AD-47C7-AC41-12D4991166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bold.fntdata"/><Relationship Id="rId27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0-09-22T09:53:21.654">
    <p:pos x="252" y="292"/>
    <p:text>Talk about Objectives here!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KTURIl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b51d5b2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61b51d5b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a33d33c3e_0_8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9a33d33c3e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a33d33c3e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9a33d33c3e_0_8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a33d33c3e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9a33d33c3e_0_8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a33d33c3e_0_783"/>
          <p:cNvSpPr txBox="1"/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g9a33d33c3e_0_783"/>
          <p:cNvSpPr txBox="1"/>
          <p:nvPr>
            <p:ph idx="1" type="subTitle"/>
          </p:nvPr>
        </p:nvSpPr>
        <p:spPr>
          <a:xfrm>
            <a:off x="457200" y="120348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9a33d33c3e_0_76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g9a33d33c3e_0_7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33d33c3e_0_76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g9a33d33c3e_0_766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g9a33d33c3e_0_76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4" name="Google Shape;54;g9a33d33c3e_0_76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Google Shape;55;g9a33d33c3e_0_76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9a33d33c3e_0_7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33d33c3e_0_77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9" name="Google Shape;59;g9a33d33c3e_0_7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a33d33c3e_0_776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9a33d33c3e_0_776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g9a33d33c3e_0_77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g9a33d33c3e_0_7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9a33d33c3e_0_7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AND_BODY_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9a33d33c3e_0_786"/>
          <p:cNvSpPr txBox="1"/>
          <p:nvPr>
            <p:ph type="title"/>
          </p:nvPr>
        </p:nvSpPr>
        <p:spPr>
          <a:xfrm>
            <a:off x="457200" y="205200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9a33d33c3e_0_786"/>
          <p:cNvSpPr txBox="1"/>
          <p:nvPr>
            <p:ph idx="1" type="subTitle"/>
          </p:nvPr>
        </p:nvSpPr>
        <p:spPr>
          <a:xfrm>
            <a:off x="457200" y="120348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9a33d33c3e_0_733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g9a33d33c3e_0_733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20" name="Google Shape;20;g9a33d33c3e_0_73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g9a33d33c3e_0_73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2" name="Google Shape;22;g9a33d33c3e_0_73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3" name="Google Shape;23;g9a33d33c3e_0_7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9a33d33c3e_0_740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g9a33d33c3e_0_74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g9a33d33c3e_0_7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9a33d33c3e_0_74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g9a33d33c3e_0_7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9a33d33c3e_0_7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g9a33d33c3e_0_7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9a33d33c3e_0_749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g9a33d33c3e_0_7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g9a33d33c3e_0_749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9a33d33c3e_0_74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9a33d33c3e_0_7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9a33d33c3e_0_75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g9a33d33c3e_0_7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g9a33d33c3e_0_75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9a33d33c3e_0_75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g9a33d33c3e_0_75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g9a33d33c3e_0_7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a33d33c3e_0_7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9a33d33c3e_0_7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9a33d33c3e_0_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806904" y="715935"/>
            <a:ext cx="75303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AI-based Yoga Guru App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520513" y="3233015"/>
            <a:ext cx="4666382" cy="6333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Guided by :</a:t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9D9D9"/>
                </a:solidFill>
                <a:latin typeface="Lato"/>
                <a:ea typeface="Lato"/>
                <a:cs typeface="Lato"/>
                <a:sym typeface="Lato"/>
              </a:rPr>
              <a:t>Prof. G.G. Chiddarwar</a:t>
            </a:r>
            <a:endParaRPr b="0" i="0" sz="18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4216475" y="2976775"/>
            <a:ext cx="4486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Abhishek Ranjane - B150234201</a:t>
            </a:r>
            <a:endParaRPr b="0" i="0" sz="1800" u="none" cap="none" strike="noStrike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Mugdha Chindhe - B150234239</a:t>
            </a:r>
            <a:endParaRPr b="0" i="0" sz="1800" u="none" cap="none" strike="noStrike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Rachana Deodhar - B150234244</a:t>
            </a:r>
            <a:endParaRPr b="0" i="0" sz="1800" u="none" cap="none" strike="noStrike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D9D9D9"/>
                </a:solidFill>
                <a:latin typeface="Raleway"/>
                <a:ea typeface="Raleway"/>
                <a:cs typeface="Raleway"/>
                <a:sym typeface="Raleway"/>
              </a:rPr>
              <a:t>Palash Gangamwar - B150234265</a:t>
            </a:r>
            <a:endParaRPr b="0" i="0" sz="1800" u="none" cap="none" strike="noStrike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9D9D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" y="58761"/>
            <a:ext cx="1145656" cy="737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7"/>
          <p:cNvSpPr txBox="1"/>
          <p:nvPr>
            <p:ph type="title"/>
          </p:nvPr>
        </p:nvSpPr>
        <p:spPr>
          <a:xfrm>
            <a:off x="457380" y="425138"/>
            <a:ext cx="82293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rgbClr val="E36C09"/>
                </a:solidFill>
                <a:latin typeface="Raleway"/>
                <a:ea typeface="Raleway"/>
                <a:cs typeface="Raleway"/>
                <a:sym typeface="Raleway"/>
              </a:rPr>
              <a:t>Graphical User Interface</a:t>
            </a:r>
            <a:endParaRPr/>
          </a:p>
        </p:txBody>
      </p:sp>
      <p:sp>
        <p:nvSpPr>
          <p:cNvPr id="134" name="Google Shape;134;p67"/>
          <p:cNvSpPr txBox="1"/>
          <p:nvPr>
            <p:ph idx="1" type="subTitle"/>
          </p:nvPr>
        </p:nvSpPr>
        <p:spPr>
          <a:xfrm>
            <a:off x="457375" y="1672850"/>
            <a:ext cx="61605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Menu: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○"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Navigation Drawer 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■"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Menu-driven Interface 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2" marL="1371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■"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Gives the user a set of options to select from, available together on the screen.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Instructions: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○"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Guide for using the app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●"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About Us: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○"/>
            </a:pPr>
            <a:r>
              <a:rPr b="1" lang="en-US" sz="2000">
                <a:latin typeface="Raleway"/>
                <a:ea typeface="Raleway"/>
                <a:cs typeface="Raleway"/>
                <a:sym typeface="Raleway"/>
              </a:rPr>
              <a:t>Contact information</a:t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7703" y="1235923"/>
            <a:ext cx="2116325" cy="37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6"/>
          <p:cNvSpPr txBox="1"/>
          <p:nvPr/>
        </p:nvSpPr>
        <p:spPr>
          <a:xfrm>
            <a:off x="397564" y="369459"/>
            <a:ext cx="849773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E36C09"/>
                </a:solidFill>
                <a:latin typeface="Raleway"/>
                <a:ea typeface="Raleway"/>
                <a:cs typeface="Raleway"/>
                <a:sym typeface="Raleway"/>
              </a:rPr>
              <a:t>Native (Real-Time) part of the system</a:t>
            </a:r>
            <a:endParaRPr b="1" i="0" sz="1800" u="none" cap="none" strike="noStrike">
              <a:solidFill>
                <a:srgbClr val="E36C0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66"/>
          <p:cNvSpPr txBox="1"/>
          <p:nvPr/>
        </p:nvSpPr>
        <p:spPr>
          <a:xfrm>
            <a:off x="397564" y="1663809"/>
            <a:ext cx="575475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User Video (Input) - Camera  </a:t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Conversion to individual frames</a:t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CNN (PoseNet) to get keypoints</a:t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Draw skeleton</a:t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852" y="1012300"/>
            <a:ext cx="3074349" cy="39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1b51d5b2f_0_9"/>
          <p:cNvSpPr txBox="1"/>
          <p:nvPr/>
        </p:nvSpPr>
        <p:spPr>
          <a:xfrm>
            <a:off x="590450" y="393650"/>
            <a:ext cx="60096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Raleway"/>
                <a:ea typeface="Raleway"/>
                <a:cs typeface="Raleway"/>
                <a:sym typeface="Raleway"/>
              </a:rPr>
              <a:t>PoseNet</a:t>
            </a:r>
            <a:endParaRPr b="0" i="0" sz="18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61b51d5b2f_0_9"/>
          <p:cNvSpPr txBox="1"/>
          <p:nvPr/>
        </p:nvSpPr>
        <p:spPr>
          <a:xfrm>
            <a:off x="446124" y="1187475"/>
            <a:ext cx="5338449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Adjustable architectures for neural networks - MobileNet, ResNet-34/50.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Keypoint detection - COCO dataset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TensorFlow Lite - easy to use with Android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rgbClr val="EDEDED"/>
              </a:buClr>
              <a:buSzPts val="28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Customizable strides for slower or faster performance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61b51d5b2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0125" y="1259750"/>
            <a:ext cx="2834226" cy="35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33d33c3e_0_801"/>
          <p:cNvSpPr txBox="1"/>
          <p:nvPr/>
        </p:nvSpPr>
        <p:spPr>
          <a:xfrm>
            <a:off x="590450" y="393650"/>
            <a:ext cx="60096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Raleway"/>
                <a:ea typeface="Raleway"/>
                <a:cs typeface="Raleway"/>
                <a:sym typeface="Raleway"/>
              </a:rPr>
              <a:t>PoseNet</a:t>
            </a:r>
            <a:endParaRPr b="0" i="0" sz="18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9a33d33c3e_0_8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675" y="1114900"/>
            <a:ext cx="5882649" cy="36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1"/>
          <p:cNvSpPr txBox="1"/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rgbClr val="E36C09"/>
                </a:solidFill>
                <a:latin typeface="Raleway"/>
                <a:ea typeface="Raleway"/>
                <a:cs typeface="Raleway"/>
                <a:sym typeface="Raleway"/>
              </a:rPr>
              <a:t>Comparison of Extracted Features</a:t>
            </a:r>
            <a:endParaRPr b="1" sz="3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71"/>
          <p:cNvSpPr txBox="1"/>
          <p:nvPr/>
        </p:nvSpPr>
        <p:spPr>
          <a:xfrm>
            <a:off x="492919" y="1400175"/>
            <a:ext cx="817245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Calculate angles: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Calculate the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between keypoints :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Euclidean Distance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AutoNum type="arabicParenR"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Calculate the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angle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between keypoints 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 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acos, pow and PI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rounding, cosine, power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π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respectively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Compared using Angel range of +/- 10 degrees</a:t>
            </a:r>
            <a:endParaRPr sz="18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0676" y="2418626"/>
            <a:ext cx="2563223" cy="143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0775" y="2418625"/>
            <a:ext cx="2941799" cy="143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3"/>
          <p:cNvSpPr txBox="1"/>
          <p:nvPr>
            <p:ph type="title"/>
          </p:nvPr>
        </p:nvSpPr>
        <p:spPr>
          <a:xfrm>
            <a:off x="457380" y="19856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rgbClr val="E36C09"/>
                </a:solidFill>
                <a:latin typeface="Raleway"/>
                <a:ea typeface="Raleway"/>
                <a:cs typeface="Raleway"/>
                <a:sym typeface="Raleway"/>
              </a:rPr>
              <a:t>Display Corresponding Values  </a:t>
            </a:r>
            <a:endParaRPr/>
          </a:p>
        </p:txBody>
      </p:sp>
      <p:sp>
        <p:nvSpPr>
          <p:cNvPr id="169" name="Google Shape;169;p73"/>
          <p:cNvSpPr txBox="1"/>
          <p:nvPr>
            <p:ph idx="1" type="subTitle"/>
          </p:nvPr>
        </p:nvSpPr>
        <p:spPr>
          <a:xfrm>
            <a:off x="255951" y="839350"/>
            <a:ext cx="8229240" cy="3192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857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/>
              <a:t>Accuracy is shown by displaying correctness percentage by comparing the target values obtained from dataset and the actual values obtained from video.</a:t>
            </a:r>
            <a:endParaRPr/>
          </a:p>
          <a:p>
            <a:pPr indent="-1968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968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968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968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968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968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968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968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196850" lvl="0" marL="5143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73"/>
          <p:cNvSpPr/>
          <p:nvPr/>
        </p:nvSpPr>
        <p:spPr>
          <a:xfrm>
            <a:off x="2386577" y="2838864"/>
            <a:ext cx="516600" cy="355200"/>
          </a:xfrm>
          <a:prstGeom prst="arc">
            <a:avLst>
              <a:gd fmla="val 7444633" name="adj1"/>
              <a:gd fmla="val 14040790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3"/>
          <p:cNvSpPr txBox="1"/>
          <p:nvPr/>
        </p:nvSpPr>
        <p:spPr>
          <a:xfrm>
            <a:off x="4164502" y="1752350"/>
            <a:ext cx="250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Calculated Angle!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125" y="1383075"/>
            <a:ext cx="1701825" cy="359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73"/>
          <p:cNvCxnSpPr>
            <a:stCxn id="171" idx="1"/>
          </p:cNvCxnSpPr>
          <p:nvPr/>
        </p:nvCxnSpPr>
        <p:spPr>
          <a:xfrm flipH="1">
            <a:off x="2228902" y="1906250"/>
            <a:ext cx="1935600" cy="13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73"/>
          <p:cNvSpPr txBox="1"/>
          <p:nvPr/>
        </p:nvSpPr>
        <p:spPr>
          <a:xfrm>
            <a:off x="4279500" y="2100838"/>
            <a:ext cx="48645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Correction : 87%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/>
          <p:nvPr/>
        </p:nvSpPr>
        <p:spPr>
          <a:xfrm>
            <a:off x="1037875" y="384475"/>
            <a:ext cx="6780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Speech Recognition </a:t>
            </a:r>
            <a:endParaRPr b="1" i="0" sz="36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037876" y="1281950"/>
            <a:ext cx="64830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 USED :</a:t>
            </a:r>
            <a:endParaRPr b="1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Lato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KontinuousSpeechRecognizer</a:t>
            </a:r>
            <a:endParaRPr b="1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Google’s speech-to-text engine</a:t>
            </a:r>
            <a:endParaRPr b="1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Speech Recognition: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Voice Button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143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Lato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Press the button to activate voice commands </a:t>
            </a:r>
            <a:endParaRPr b="0" i="0" sz="19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2" marL="1143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Lato"/>
              <a:buChar char="■"/>
            </a:pPr>
            <a:r>
              <a:rPr b="0" i="0" lang="en-US" sz="19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Navigate the app using just your voice!</a:t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3075" y="838750"/>
            <a:ext cx="1788325" cy="32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a33d33c3e_0_829"/>
          <p:cNvSpPr/>
          <p:nvPr/>
        </p:nvSpPr>
        <p:spPr>
          <a:xfrm>
            <a:off x="1037875" y="384475"/>
            <a:ext cx="6780300" cy="8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Text to speech</a:t>
            </a:r>
            <a:endParaRPr b="1" i="0" sz="3600" u="none" cap="none" strike="noStrike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7" name="Google Shape;187;g9a33d33c3e_0_829"/>
          <p:cNvSpPr/>
          <p:nvPr/>
        </p:nvSpPr>
        <p:spPr>
          <a:xfrm>
            <a:off x="1037876" y="1281950"/>
            <a:ext cx="64830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 USED :</a:t>
            </a:r>
            <a:endParaRPr b="1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Lato"/>
              <a:buChar char="●"/>
            </a:pPr>
            <a:r>
              <a:rPr b="1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Google’s text-to-speech engine</a:t>
            </a:r>
            <a:endParaRPr b="1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Lato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Voice Correction: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6700" lvl="1" marL="6858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voice commands tell the user when correct pose is performed.</a:t>
            </a:r>
            <a:endParaRPr b="0" i="0" sz="2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g9a33d33c3e_0_8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575" y="1012775"/>
            <a:ext cx="1773075" cy="355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/>
          <p:nvPr/>
        </p:nvSpPr>
        <p:spPr>
          <a:xfrm>
            <a:off x="2791725" y="524208"/>
            <a:ext cx="3432600" cy="762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Raleway"/>
                <a:ea typeface="Raleway"/>
                <a:cs typeface="Raleway"/>
                <a:sym typeface="Raleway"/>
              </a:rPr>
              <a:t>Technologies</a:t>
            </a:r>
            <a:endParaRPr b="0" i="0" sz="18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2855520" y="1286328"/>
            <a:ext cx="34326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Raleway"/>
              <a:buChar char="➔"/>
            </a:pPr>
            <a:r>
              <a:rPr b="1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Machine Learning</a:t>
            </a:r>
            <a:b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   Tensorflow</a:t>
            </a:r>
            <a:r>
              <a:rPr lang="en-US" sz="1800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Lite</a:t>
            </a:r>
            <a: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, PoseNet.</a:t>
            </a:r>
            <a:endParaRPr b="0" i="0" sz="1800" u="none" cap="none" strike="noStrike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Raleway"/>
              <a:buChar char="➔"/>
            </a:pPr>
            <a:r>
              <a:rPr b="1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Hardware</a:t>
            </a:r>
            <a:b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   Phone camera,</a:t>
            </a:r>
            <a:endParaRPr b="0" i="0" sz="1800" u="none" cap="none" strike="noStrike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Raleway"/>
              <a:buChar char="➔"/>
            </a:pPr>
            <a:r>
              <a:rPr b="1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Android</a:t>
            </a:r>
            <a:b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   Android Studio </a:t>
            </a:r>
            <a:endParaRPr b="0" i="0" sz="1800" u="none" cap="none" strike="noStrike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   API level 28 or higher</a:t>
            </a:r>
            <a:endParaRPr b="0" i="0" sz="1800" u="none" cap="none" strike="noStrike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➔"/>
            </a:pPr>
            <a: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OpenCv</a:t>
            </a:r>
            <a:endParaRPr b="0" i="0" sz="1800" u="none" cap="none" strike="noStrike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Raleway"/>
              <a:buChar char="➔"/>
            </a:pPr>
            <a:r>
              <a:rPr b="0" i="0" lang="en-US" sz="1800" u="none" cap="none" strike="noStrike">
                <a:solidFill>
                  <a:srgbClr val="0B5394"/>
                </a:solidFill>
                <a:latin typeface="Raleway"/>
                <a:ea typeface="Raleway"/>
                <a:cs typeface="Raleway"/>
                <a:sym typeface="Raleway"/>
              </a:rPr>
              <a:t> Kotlin</a:t>
            </a:r>
            <a:endParaRPr b="0" i="0" sz="1800" u="none" cap="none" strike="noStrike">
              <a:solidFill>
                <a:srgbClr val="0B539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a33d33c3e_0_822"/>
          <p:cNvSpPr/>
          <p:nvPr/>
        </p:nvSpPr>
        <p:spPr>
          <a:xfrm>
            <a:off x="1037880" y="384480"/>
            <a:ext cx="2999400" cy="29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9a33d33c3e_0_822"/>
          <p:cNvSpPr/>
          <p:nvPr/>
        </p:nvSpPr>
        <p:spPr>
          <a:xfrm>
            <a:off x="1037880" y="1281960"/>
            <a:ext cx="7303200" cy="3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Thus, implementing an exercise instructor can help people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learn new exercises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with correct form.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application can highly influence the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health</a:t>
            </a: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of an individual and can prove to be highly beneficial.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can help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prevent injuries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 describing the correct form.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/>
        </p:nvSpPr>
        <p:spPr>
          <a:xfrm>
            <a:off x="535675" y="10279"/>
            <a:ext cx="2774055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535675" y="705679"/>
            <a:ext cx="5069996" cy="50987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1.Motivation and Objectives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2.Problem statement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3.Existing Systems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5.Literature Survey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</a:t>
            </a: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Methodology</a:t>
            </a:r>
            <a:endParaRPr b="0" i="0" sz="1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6.1 </a:t>
            </a: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Pre-Processing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6.2 </a:t>
            </a: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OpenCV</a:t>
            </a:r>
            <a:endParaRPr b="0" i="0" sz="16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6.3 </a:t>
            </a: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GUI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6.4 </a:t>
            </a: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Native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6.5 </a:t>
            </a: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PoseNet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</a:t>
            </a: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Comparison of Extracted Features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</a:t>
            </a: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Displaying Values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6.8 Speech Recognition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6.9 Text to Speech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7.</a:t>
            </a:r>
            <a:r>
              <a:rPr lang="en-US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Technologies used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8.Conclusion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9.References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/>
          <p:nvPr/>
        </p:nvSpPr>
        <p:spPr>
          <a:xfrm>
            <a:off x="1037880" y="384480"/>
            <a:ext cx="2999520" cy="299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1137960" y="1296000"/>
            <a:ext cx="7303320" cy="366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[1]  Sungheon Park and Nojun Kwak, 3D Human Pose Estimation with Relational Networks, 2018.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[2] Marcin Eichner and Vittorio Ferrari, Human Pose Co-Estimation and Applications, IEEE TRANSACTIONS ON PATTERN ANALYSIS AND MACHINE INTELLIGENCE, 2012.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[3] Paula Pullen , William Seffens, Machine learning gesture analysis of yoga for exergame development, 2018.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[4] Rıza Alp Güler , DensePose: Dense Human Pose Estimation In The Wild, 2018.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/>
        </p:nvSpPr>
        <p:spPr>
          <a:xfrm>
            <a:off x="401054" y="463600"/>
            <a:ext cx="73029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Motivation</a:t>
            </a: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 and Objectives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01040" y="1176654"/>
            <a:ext cx="5196960" cy="36330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Unavailability of yoga classes due to COVID-19</a:t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Expensive yoga classes.</a:t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Yoga causes musculoskeletal pain in 10% of people and exacerbates 21% of existing injuries -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Improper form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2075" y="1439438"/>
            <a:ext cx="3016325" cy="22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626760" y="533160"/>
            <a:ext cx="5020200" cy="1890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626760" y="1196640"/>
            <a:ext cx="7303320" cy="3666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develop an Android application which guides the user to perform yoga poses by displaying their angles of joints and giving voice command once the pose is performed correctly</a:t>
            </a:r>
            <a:r>
              <a:rPr lang="en-US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443160" y="623880"/>
            <a:ext cx="808056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Existing Systems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43160" y="1262880"/>
            <a:ext cx="788904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Existing apps are based on only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static</a:t>
            </a: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data ,that is they only provide instruction manual to perform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Yoga</a:t>
            </a: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Existing Systems using similar approach are developed for applications in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Gaming </a:t>
            </a: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for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Dance Tutorials</a:t>
            </a:r>
            <a:r>
              <a:rPr b="0" i="0" lang="en-US" sz="18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b="0" i="0" sz="18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8350" y="3078500"/>
            <a:ext cx="1847850" cy="18478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5"/>
          <p:cNvSpPr/>
          <p:nvPr/>
        </p:nvSpPr>
        <p:spPr>
          <a:xfrm>
            <a:off x="173503" y="75012"/>
            <a:ext cx="778968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46524"/>
                </a:solidFill>
                <a:latin typeface="Raleway"/>
                <a:ea typeface="Raleway"/>
                <a:cs typeface="Raleway"/>
                <a:sym typeface="Raleway"/>
              </a:rPr>
              <a:t>Literature Survey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5"/>
          <p:cNvSpPr/>
          <p:nvPr/>
        </p:nvSpPr>
        <p:spPr>
          <a:xfrm>
            <a:off x="680400" y="1619640"/>
            <a:ext cx="764100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65"/>
          <p:cNvGraphicFramePr/>
          <p:nvPr/>
        </p:nvGraphicFramePr>
        <p:xfrm>
          <a:off x="243508" y="80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{957BA38D-C2AD-47C7-AC41-12D499116665}</a:tableStyleId>
              </a:tblPr>
              <a:tblGrid>
                <a:gridCol w="1021900"/>
                <a:gridCol w="1810675"/>
                <a:gridCol w="3226600"/>
                <a:gridCol w="2597825"/>
              </a:tblGrid>
              <a:tr h="3834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</a:rPr>
                        <a:t>Sr. No.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193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gesture analysis of yoga for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exergame development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Machine learning algorithm in a basic computer video exergame can assess yoga skill acquisition in targeted select populations as a means to promote healthy physical activity.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Paula Pullen, William Seffens.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80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3D Human Pose Estimation with Relational Networks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Each pair of different body parts generates features, and the average of the features from all the pairs are used for 3D pose estimation.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Sungheon Park, Nojun Kwak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3059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Human Pose Co-Estimation and Applications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PCE leads to better pose estimation in such images, and it learns meaningful prototypes which can be used as priors for pose estimation in novel images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Marcin Eichner, Vittorio Ferrari</a:t>
                      </a:r>
                      <a:endParaRPr sz="1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/>
          <p:nvPr/>
        </p:nvSpPr>
        <p:spPr>
          <a:xfrm>
            <a:off x="0" y="0"/>
            <a:ext cx="4572000" cy="3230216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387551" y="488700"/>
            <a:ext cx="159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7666889" y="488676"/>
            <a:ext cx="13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Native (Real-Time)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8"/>
          <p:cNvSpPr txBox="1"/>
          <p:nvPr/>
        </p:nvSpPr>
        <p:spPr>
          <a:xfrm>
            <a:off x="2489601" y="102268"/>
            <a:ext cx="406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          Method</a:t>
            </a:r>
            <a:r>
              <a:rPr b="1" i="0" lang="en-US" sz="2400" u="none" cap="none" strike="noStrike">
                <a:solidFill>
                  <a:srgbClr val="9FC5E8"/>
                </a:solidFill>
                <a:latin typeface="Raleway"/>
                <a:ea typeface="Raleway"/>
                <a:cs typeface="Raleway"/>
                <a:sym typeface="Raleway"/>
              </a:rPr>
              <a:t>ology</a:t>
            </a:r>
            <a:endParaRPr b="0" i="0" sz="1400" u="none" cap="none" strike="noStrike">
              <a:solidFill>
                <a:srgbClr val="9FC5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350" y="641900"/>
            <a:ext cx="5203299" cy="40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9"/>
          <p:cNvSpPr txBox="1"/>
          <p:nvPr/>
        </p:nvSpPr>
        <p:spPr>
          <a:xfrm>
            <a:off x="407505" y="709919"/>
            <a:ext cx="72953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E36C09"/>
                </a:solidFill>
                <a:latin typeface="Raleway"/>
                <a:ea typeface="Raleway"/>
                <a:cs typeface="Raleway"/>
                <a:sym typeface="Raleway"/>
              </a:rPr>
              <a:t>Pre-Processing part of the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9"/>
          <p:cNvSpPr txBox="1"/>
          <p:nvPr/>
        </p:nvSpPr>
        <p:spPr>
          <a:xfrm>
            <a:off x="407505" y="1714047"/>
            <a:ext cx="496548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Yoga Poses Dataset</a:t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OpenCv (Open Source Computer Vision Library)</a:t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Getting Target Values for each pose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2976" y="1188550"/>
            <a:ext cx="3099825" cy="39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0"/>
          <p:cNvSpPr txBox="1"/>
          <p:nvPr>
            <p:ph type="title"/>
          </p:nvPr>
        </p:nvSpPr>
        <p:spPr>
          <a:xfrm>
            <a:off x="457380" y="439116"/>
            <a:ext cx="8229240" cy="85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rgbClr val="E36C09"/>
                </a:solidFill>
                <a:latin typeface="Raleway"/>
                <a:ea typeface="Raleway"/>
                <a:cs typeface="Raleway"/>
                <a:sym typeface="Raleway"/>
              </a:rPr>
              <a:t>OpenCV</a:t>
            </a:r>
            <a:endParaRPr/>
          </a:p>
        </p:txBody>
      </p:sp>
      <p:sp>
        <p:nvSpPr>
          <p:cNvPr id="127" name="Google Shape;127;p70"/>
          <p:cNvSpPr txBox="1"/>
          <p:nvPr/>
        </p:nvSpPr>
        <p:spPr>
          <a:xfrm>
            <a:off x="457374" y="1298063"/>
            <a:ext cx="81009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collected images of different yoga poses - create our own dataset.</a:t>
            </a:r>
            <a:endParaRPr b="0" i="0" sz="2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Process these images using </a:t>
            </a:r>
            <a:r>
              <a:rPr b="1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OpenCV</a:t>
            </a:r>
            <a:endParaRPr b="1" i="0" sz="2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Get the 17 essential target keypoints for comparison.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3362" y="3006100"/>
            <a:ext cx="3368925" cy="19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