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044AB-6AE3-1643-F70F-7D65E23325A8}" v="2680" dt="2024-12-20T07:54:52.756"/>
    <p1510:client id="{D0E7500D-8DB5-5C46-8C55-D1E10C846733}" v="614" dt="2024-12-20T06:36:38.083"/>
    <p1510:client id="{F829820A-BAD3-8EBD-CBA6-64BFDB9ECACC}" v="898" dt="2024-12-20T06:17:46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2F729B-D02D-4054-961A-07346B8A6DBE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5B1D70D-B32B-400B-99B5-A6DF5895B2BF}">
      <dgm:prSet/>
      <dgm:spPr/>
      <dgm:t>
        <a:bodyPr/>
        <a:lstStyle/>
        <a:p>
          <a:r>
            <a:rPr lang="en-US" dirty="0"/>
            <a:t>Identify</a:t>
          </a:r>
        </a:p>
      </dgm:t>
    </dgm:pt>
    <dgm:pt modelId="{FDEBA06C-76A7-43B3-ACD6-1BF8199789EA}" type="parTrans" cxnId="{258785CC-9665-4CE0-BC6A-506C26823F57}">
      <dgm:prSet/>
      <dgm:spPr/>
      <dgm:t>
        <a:bodyPr/>
        <a:lstStyle/>
        <a:p>
          <a:endParaRPr lang="en-US"/>
        </a:p>
      </dgm:t>
    </dgm:pt>
    <dgm:pt modelId="{CCF6AE77-41EF-4A18-A81A-7591E6BF1101}" type="sibTrans" cxnId="{258785CC-9665-4CE0-BC6A-506C26823F57}">
      <dgm:prSet/>
      <dgm:spPr/>
      <dgm:t>
        <a:bodyPr/>
        <a:lstStyle/>
        <a:p>
          <a:endParaRPr lang="en-US"/>
        </a:p>
      </dgm:t>
    </dgm:pt>
    <dgm:pt modelId="{4E9F73C8-759A-4EC9-89D4-E1FFF2A1ADC4}">
      <dgm:prSet/>
      <dgm:spPr/>
      <dgm:t>
        <a:bodyPr/>
        <a:lstStyle/>
        <a:p>
          <a:r>
            <a:rPr lang="en-US" dirty="0"/>
            <a:t>Identify Phishing</a:t>
          </a:r>
        </a:p>
      </dgm:t>
    </dgm:pt>
    <dgm:pt modelId="{EFDC8045-1427-4FA9-8E25-940C0A7F544A}" type="parTrans" cxnId="{A64FDE63-42EC-44D4-A074-BA957E72917B}">
      <dgm:prSet/>
      <dgm:spPr/>
      <dgm:t>
        <a:bodyPr/>
        <a:lstStyle/>
        <a:p>
          <a:endParaRPr lang="en-US"/>
        </a:p>
      </dgm:t>
    </dgm:pt>
    <dgm:pt modelId="{A0216033-D0A1-46B1-B6AE-C5D0DFE845B1}" type="sibTrans" cxnId="{A64FDE63-42EC-44D4-A074-BA957E72917B}">
      <dgm:prSet/>
      <dgm:spPr/>
      <dgm:t>
        <a:bodyPr/>
        <a:lstStyle/>
        <a:p>
          <a:endParaRPr lang="en-US"/>
        </a:p>
      </dgm:t>
    </dgm:pt>
    <dgm:pt modelId="{E0CA43F4-CBFD-49E7-9445-7BB56E4C5E24}">
      <dgm:prSet/>
      <dgm:spPr/>
      <dgm:t>
        <a:bodyPr/>
        <a:lstStyle/>
        <a:p>
          <a:r>
            <a:rPr lang="en-US" dirty="0"/>
            <a:t>Learn</a:t>
          </a:r>
        </a:p>
      </dgm:t>
    </dgm:pt>
    <dgm:pt modelId="{2F555DFC-E1E4-4935-B61C-13E1BAFFE63B}" type="parTrans" cxnId="{914E856B-F418-4AB5-A972-0EBB96BAA946}">
      <dgm:prSet/>
      <dgm:spPr/>
      <dgm:t>
        <a:bodyPr/>
        <a:lstStyle/>
        <a:p>
          <a:endParaRPr lang="en-US"/>
        </a:p>
      </dgm:t>
    </dgm:pt>
    <dgm:pt modelId="{67AFA1EA-494A-4632-A7D0-7290243E1B6A}" type="sibTrans" cxnId="{914E856B-F418-4AB5-A972-0EBB96BAA946}">
      <dgm:prSet/>
      <dgm:spPr/>
      <dgm:t>
        <a:bodyPr/>
        <a:lstStyle/>
        <a:p>
          <a:endParaRPr lang="en-US"/>
        </a:p>
      </dgm:t>
    </dgm:pt>
    <dgm:pt modelId="{DF0BA123-17C0-4636-951A-3694F1008D3E}">
      <dgm:prSet/>
      <dgm:spPr/>
      <dgm:t>
        <a:bodyPr/>
        <a:lstStyle/>
        <a:p>
          <a:r>
            <a:rPr lang="en-US"/>
            <a:t>Learn to recognize the signs of phishing attempts, including suspicious email addresses, grammatical errors and urgent requests for personal information to protect yourself.</a:t>
          </a:r>
        </a:p>
      </dgm:t>
    </dgm:pt>
    <dgm:pt modelId="{B53D117A-81DC-4A85-98DA-0CA9846A0725}" type="parTrans" cxnId="{6CC4F30E-BAF7-4734-8265-B31C26EF71F9}">
      <dgm:prSet/>
      <dgm:spPr/>
      <dgm:t>
        <a:bodyPr/>
        <a:lstStyle/>
        <a:p>
          <a:endParaRPr lang="en-US"/>
        </a:p>
      </dgm:t>
    </dgm:pt>
    <dgm:pt modelId="{60F17CB2-1058-4CCD-A3C7-D55DA2A40558}" type="sibTrans" cxnId="{6CC4F30E-BAF7-4734-8265-B31C26EF71F9}">
      <dgm:prSet/>
      <dgm:spPr/>
      <dgm:t>
        <a:bodyPr/>
        <a:lstStyle/>
        <a:p>
          <a:endParaRPr lang="en-US"/>
        </a:p>
      </dgm:t>
    </dgm:pt>
    <dgm:pt modelId="{F2D8AC3A-95AC-4BD2-9796-6C77379DB3F8}">
      <dgm:prSet/>
      <dgm:spPr/>
      <dgm:t>
        <a:bodyPr/>
        <a:lstStyle/>
        <a:p>
          <a:r>
            <a:rPr lang="en-US" dirty="0"/>
            <a:t>Report</a:t>
          </a:r>
        </a:p>
      </dgm:t>
    </dgm:pt>
    <dgm:pt modelId="{7A0EE021-1DEF-4F3D-8565-3D20C4B672EB}" type="parTrans" cxnId="{7A6F93DF-434C-4EFC-89F6-3A3592B42652}">
      <dgm:prSet/>
      <dgm:spPr/>
      <dgm:t>
        <a:bodyPr/>
        <a:lstStyle/>
        <a:p>
          <a:endParaRPr lang="en-US"/>
        </a:p>
      </dgm:t>
    </dgm:pt>
    <dgm:pt modelId="{72CACCC3-B352-42FA-AC7D-81A3C6B815D3}" type="sibTrans" cxnId="{7A6F93DF-434C-4EFC-89F6-3A3592B42652}">
      <dgm:prSet/>
      <dgm:spPr/>
      <dgm:t>
        <a:bodyPr/>
        <a:lstStyle/>
        <a:p>
          <a:endParaRPr lang="en-US"/>
        </a:p>
      </dgm:t>
    </dgm:pt>
    <dgm:pt modelId="{DA22E1E5-9418-411F-9298-97963C307F99}">
      <dgm:prSet/>
      <dgm:spPr/>
      <dgm:t>
        <a:bodyPr/>
        <a:lstStyle/>
        <a:p>
          <a:r>
            <a:rPr lang="en-US" dirty="0"/>
            <a:t>Report suspicious emails</a:t>
          </a:r>
        </a:p>
      </dgm:t>
    </dgm:pt>
    <dgm:pt modelId="{933B80BE-423E-4874-A554-FE479B02693C}" type="parTrans" cxnId="{D17C4AE6-9697-4185-B7B1-AF4895595D28}">
      <dgm:prSet/>
      <dgm:spPr/>
      <dgm:t>
        <a:bodyPr/>
        <a:lstStyle/>
        <a:p>
          <a:endParaRPr lang="en-US"/>
        </a:p>
      </dgm:t>
    </dgm:pt>
    <dgm:pt modelId="{729E61A1-D7D8-4307-8499-C5B625C1ADA4}" type="sibTrans" cxnId="{D17C4AE6-9697-4185-B7B1-AF4895595D28}">
      <dgm:prSet/>
      <dgm:spPr/>
      <dgm:t>
        <a:bodyPr/>
        <a:lstStyle/>
        <a:p>
          <a:endParaRPr lang="en-US"/>
        </a:p>
      </dgm:t>
    </dgm:pt>
    <dgm:pt modelId="{FFD1A08F-6E87-4655-8218-A088121C3113}">
      <dgm:prSet/>
      <dgm:spPr/>
      <dgm:t>
        <a:bodyPr/>
        <a:lstStyle/>
        <a:p>
          <a:r>
            <a:rPr lang="en-US" dirty="0"/>
            <a:t>Encourage</a:t>
          </a:r>
        </a:p>
      </dgm:t>
    </dgm:pt>
    <dgm:pt modelId="{3F581DE6-38BD-419C-ABA4-E37965E99412}" type="parTrans" cxnId="{C748A782-777F-42C0-A2E0-299C78BA6C8E}">
      <dgm:prSet/>
      <dgm:spPr/>
      <dgm:t>
        <a:bodyPr/>
        <a:lstStyle/>
        <a:p>
          <a:endParaRPr lang="en-US"/>
        </a:p>
      </dgm:t>
    </dgm:pt>
    <dgm:pt modelId="{8C19D30C-CE01-4EFE-9DF6-90604A9924C5}" type="sibTrans" cxnId="{C748A782-777F-42C0-A2E0-299C78BA6C8E}">
      <dgm:prSet/>
      <dgm:spPr/>
      <dgm:t>
        <a:bodyPr/>
        <a:lstStyle/>
        <a:p>
          <a:endParaRPr lang="en-US"/>
        </a:p>
      </dgm:t>
    </dgm:pt>
    <dgm:pt modelId="{97F8A949-2865-45F6-BC75-302468633724}">
      <dgm:prSet/>
      <dgm:spPr/>
      <dgm:t>
        <a:bodyPr/>
        <a:lstStyle/>
        <a:p>
          <a:r>
            <a:rPr lang="en-US" dirty="0"/>
            <a:t>Encourage individuals to report suspicious emails to IT support or management immediately, helping to mitigate potential threats and reinforce a culture  of security awareness.</a:t>
          </a:r>
        </a:p>
      </dgm:t>
    </dgm:pt>
    <dgm:pt modelId="{C50A6A2B-5E26-45CF-9998-84389BACAB7C}" type="parTrans" cxnId="{8AE06DE6-AA92-441D-B32F-C5E576E074DA}">
      <dgm:prSet/>
      <dgm:spPr/>
      <dgm:t>
        <a:bodyPr/>
        <a:lstStyle/>
        <a:p>
          <a:endParaRPr lang="en-US"/>
        </a:p>
      </dgm:t>
    </dgm:pt>
    <dgm:pt modelId="{46F6FA95-C4EC-4CEB-A352-6F19DDBEFFE0}" type="sibTrans" cxnId="{8AE06DE6-AA92-441D-B32F-C5E576E074DA}">
      <dgm:prSet/>
      <dgm:spPr/>
      <dgm:t>
        <a:bodyPr/>
        <a:lstStyle/>
        <a:p>
          <a:endParaRPr lang="en-US"/>
        </a:p>
      </dgm:t>
    </dgm:pt>
    <dgm:pt modelId="{588E4B7D-8857-4618-A1EC-BE21E20FC1CC}" type="pres">
      <dgm:prSet presAssocID="{4E2F729B-D02D-4054-961A-07346B8A6DBE}" presName="Name0" presStyleCnt="0">
        <dgm:presLayoutVars>
          <dgm:dir/>
          <dgm:animLvl val="lvl"/>
          <dgm:resizeHandles val="exact"/>
        </dgm:presLayoutVars>
      </dgm:prSet>
      <dgm:spPr/>
    </dgm:pt>
    <dgm:pt modelId="{CA17F4D4-EDC3-4CC7-9896-DE04A0F3DAD3}" type="pres">
      <dgm:prSet presAssocID="{25B1D70D-B32B-400B-99B5-A6DF5895B2BF}" presName="linNode" presStyleCnt="0"/>
      <dgm:spPr/>
    </dgm:pt>
    <dgm:pt modelId="{A652059F-3266-475F-A18E-5445030A4ECC}" type="pres">
      <dgm:prSet presAssocID="{25B1D70D-B32B-400B-99B5-A6DF5895B2BF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52D43083-258A-4DD0-9DCF-F98DA18095AD}" type="pres">
      <dgm:prSet presAssocID="{25B1D70D-B32B-400B-99B5-A6DF5895B2BF}" presName="descendantText" presStyleLbl="alignAccFollowNode1" presStyleIdx="0" presStyleCnt="4">
        <dgm:presLayoutVars>
          <dgm:bulletEnabled/>
        </dgm:presLayoutVars>
      </dgm:prSet>
      <dgm:spPr/>
    </dgm:pt>
    <dgm:pt modelId="{BC831DFD-AE81-4B6D-9B1A-9FF4A36F6E9E}" type="pres">
      <dgm:prSet presAssocID="{CCF6AE77-41EF-4A18-A81A-7591E6BF1101}" presName="sp" presStyleCnt="0"/>
      <dgm:spPr/>
    </dgm:pt>
    <dgm:pt modelId="{F53525F9-E2F5-4C19-8C04-3197C8854DBE}" type="pres">
      <dgm:prSet presAssocID="{E0CA43F4-CBFD-49E7-9445-7BB56E4C5E24}" presName="linNode" presStyleCnt="0"/>
      <dgm:spPr/>
    </dgm:pt>
    <dgm:pt modelId="{0EBA19DF-AAE4-4AD2-A823-D4956038B626}" type="pres">
      <dgm:prSet presAssocID="{E0CA43F4-CBFD-49E7-9445-7BB56E4C5E24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D5C30B64-4AC4-4105-854E-AD904096CEE9}" type="pres">
      <dgm:prSet presAssocID="{E0CA43F4-CBFD-49E7-9445-7BB56E4C5E24}" presName="descendantText" presStyleLbl="alignAccFollowNode1" presStyleIdx="1" presStyleCnt="4">
        <dgm:presLayoutVars>
          <dgm:bulletEnabled/>
        </dgm:presLayoutVars>
      </dgm:prSet>
      <dgm:spPr/>
    </dgm:pt>
    <dgm:pt modelId="{A74A94C3-FF1E-4315-811A-EF387A6BBD2F}" type="pres">
      <dgm:prSet presAssocID="{67AFA1EA-494A-4632-A7D0-7290243E1B6A}" presName="sp" presStyleCnt="0"/>
      <dgm:spPr/>
    </dgm:pt>
    <dgm:pt modelId="{722A1D44-E019-4B7F-A704-C5F1580511D7}" type="pres">
      <dgm:prSet presAssocID="{F2D8AC3A-95AC-4BD2-9796-6C77379DB3F8}" presName="linNode" presStyleCnt="0"/>
      <dgm:spPr/>
    </dgm:pt>
    <dgm:pt modelId="{DE968751-7F65-463C-B2DE-6AAE77688C70}" type="pres">
      <dgm:prSet presAssocID="{F2D8AC3A-95AC-4BD2-9796-6C77379DB3F8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27473562-2EAB-4D7D-8328-59DFDF7AE6EC}" type="pres">
      <dgm:prSet presAssocID="{F2D8AC3A-95AC-4BD2-9796-6C77379DB3F8}" presName="descendantText" presStyleLbl="alignAccFollowNode1" presStyleIdx="2" presStyleCnt="4">
        <dgm:presLayoutVars>
          <dgm:bulletEnabled/>
        </dgm:presLayoutVars>
      </dgm:prSet>
      <dgm:spPr/>
    </dgm:pt>
    <dgm:pt modelId="{C04CE3A8-5B92-4E9F-BBFE-57E4A763DAA2}" type="pres">
      <dgm:prSet presAssocID="{72CACCC3-B352-42FA-AC7D-81A3C6B815D3}" presName="sp" presStyleCnt="0"/>
      <dgm:spPr/>
    </dgm:pt>
    <dgm:pt modelId="{1073281D-88E0-44E1-B0FC-A685A949327C}" type="pres">
      <dgm:prSet presAssocID="{FFD1A08F-6E87-4655-8218-A088121C3113}" presName="linNode" presStyleCnt="0"/>
      <dgm:spPr/>
    </dgm:pt>
    <dgm:pt modelId="{7DEDAE31-07CE-4BAD-85FA-CE85EA7D7487}" type="pres">
      <dgm:prSet presAssocID="{FFD1A08F-6E87-4655-8218-A088121C3113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A3178099-8EE2-4549-AD35-2501092E329C}" type="pres">
      <dgm:prSet presAssocID="{FFD1A08F-6E87-4655-8218-A088121C3113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6CC4F30E-BAF7-4734-8265-B31C26EF71F9}" srcId="{E0CA43F4-CBFD-49E7-9445-7BB56E4C5E24}" destId="{DF0BA123-17C0-4636-951A-3694F1008D3E}" srcOrd="0" destOrd="0" parTransId="{B53D117A-81DC-4A85-98DA-0CA9846A0725}" sibTransId="{60F17CB2-1058-4CCD-A3C7-D55DA2A40558}"/>
    <dgm:cxn modelId="{001B9E1F-3387-42D3-B309-61D95CF76578}" type="presOf" srcId="{F2D8AC3A-95AC-4BD2-9796-6C77379DB3F8}" destId="{DE968751-7F65-463C-B2DE-6AAE77688C70}" srcOrd="0" destOrd="0" presId="urn:microsoft.com/office/officeart/2016/7/layout/VerticalSolidActionList"/>
    <dgm:cxn modelId="{6814933A-0DEC-4039-9ED1-B0B22807278A}" type="presOf" srcId="{97F8A949-2865-45F6-BC75-302468633724}" destId="{A3178099-8EE2-4549-AD35-2501092E329C}" srcOrd="0" destOrd="0" presId="urn:microsoft.com/office/officeart/2016/7/layout/VerticalSolidActionList"/>
    <dgm:cxn modelId="{A64FDE63-42EC-44D4-A074-BA957E72917B}" srcId="{25B1D70D-B32B-400B-99B5-A6DF5895B2BF}" destId="{4E9F73C8-759A-4EC9-89D4-E1FFF2A1ADC4}" srcOrd="0" destOrd="0" parTransId="{EFDC8045-1427-4FA9-8E25-940C0A7F544A}" sibTransId="{A0216033-D0A1-46B1-B6AE-C5D0DFE845B1}"/>
    <dgm:cxn modelId="{914E856B-F418-4AB5-A972-0EBB96BAA946}" srcId="{4E2F729B-D02D-4054-961A-07346B8A6DBE}" destId="{E0CA43F4-CBFD-49E7-9445-7BB56E4C5E24}" srcOrd="1" destOrd="0" parTransId="{2F555DFC-E1E4-4935-B61C-13E1BAFFE63B}" sibTransId="{67AFA1EA-494A-4632-A7D0-7290243E1B6A}"/>
    <dgm:cxn modelId="{B6857D6F-5CAA-4572-ADED-8F264762F845}" type="presOf" srcId="{FFD1A08F-6E87-4655-8218-A088121C3113}" destId="{7DEDAE31-07CE-4BAD-85FA-CE85EA7D7487}" srcOrd="0" destOrd="0" presId="urn:microsoft.com/office/officeart/2016/7/layout/VerticalSolidActionList"/>
    <dgm:cxn modelId="{8D307880-E214-471B-90D1-AB48E863E05B}" type="presOf" srcId="{DA22E1E5-9418-411F-9298-97963C307F99}" destId="{27473562-2EAB-4D7D-8328-59DFDF7AE6EC}" srcOrd="0" destOrd="0" presId="urn:microsoft.com/office/officeart/2016/7/layout/VerticalSolidActionList"/>
    <dgm:cxn modelId="{C748A782-777F-42C0-A2E0-299C78BA6C8E}" srcId="{4E2F729B-D02D-4054-961A-07346B8A6DBE}" destId="{FFD1A08F-6E87-4655-8218-A088121C3113}" srcOrd="3" destOrd="0" parTransId="{3F581DE6-38BD-419C-ABA4-E37965E99412}" sibTransId="{8C19D30C-CE01-4EFE-9DF6-90604A9924C5}"/>
    <dgm:cxn modelId="{112E4095-0EAC-4351-9D12-91797366EC92}" type="presOf" srcId="{4E9F73C8-759A-4EC9-89D4-E1FFF2A1ADC4}" destId="{52D43083-258A-4DD0-9DCF-F98DA18095AD}" srcOrd="0" destOrd="0" presId="urn:microsoft.com/office/officeart/2016/7/layout/VerticalSolidActionList"/>
    <dgm:cxn modelId="{F364C0C5-729A-42D5-B870-C1CD7963EABF}" type="presOf" srcId="{25B1D70D-B32B-400B-99B5-A6DF5895B2BF}" destId="{A652059F-3266-475F-A18E-5445030A4ECC}" srcOrd="0" destOrd="0" presId="urn:microsoft.com/office/officeart/2016/7/layout/VerticalSolidActionList"/>
    <dgm:cxn modelId="{B5DF72CC-6C2E-4960-8CEC-FC58DC03F7FF}" type="presOf" srcId="{DF0BA123-17C0-4636-951A-3694F1008D3E}" destId="{D5C30B64-4AC4-4105-854E-AD904096CEE9}" srcOrd="0" destOrd="0" presId="urn:microsoft.com/office/officeart/2016/7/layout/VerticalSolidActionList"/>
    <dgm:cxn modelId="{258785CC-9665-4CE0-BC6A-506C26823F57}" srcId="{4E2F729B-D02D-4054-961A-07346B8A6DBE}" destId="{25B1D70D-B32B-400B-99B5-A6DF5895B2BF}" srcOrd="0" destOrd="0" parTransId="{FDEBA06C-76A7-43B3-ACD6-1BF8199789EA}" sibTransId="{CCF6AE77-41EF-4A18-A81A-7591E6BF1101}"/>
    <dgm:cxn modelId="{7A6F93DF-434C-4EFC-89F6-3A3592B42652}" srcId="{4E2F729B-D02D-4054-961A-07346B8A6DBE}" destId="{F2D8AC3A-95AC-4BD2-9796-6C77379DB3F8}" srcOrd="2" destOrd="0" parTransId="{7A0EE021-1DEF-4F3D-8565-3D20C4B672EB}" sibTransId="{72CACCC3-B352-42FA-AC7D-81A3C6B815D3}"/>
    <dgm:cxn modelId="{D17C4AE6-9697-4185-B7B1-AF4895595D28}" srcId="{F2D8AC3A-95AC-4BD2-9796-6C77379DB3F8}" destId="{DA22E1E5-9418-411F-9298-97963C307F99}" srcOrd="0" destOrd="0" parTransId="{933B80BE-423E-4874-A554-FE479B02693C}" sibTransId="{729E61A1-D7D8-4307-8499-C5B625C1ADA4}"/>
    <dgm:cxn modelId="{8AE06DE6-AA92-441D-B32F-C5E576E074DA}" srcId="{FFD1A08F-6E87-4655-8218-A088121C3113}" destId="{97F8A949-2865-45F6-BC75-302468633724}" srcOrd="0" destOrd="0" parTransId="{C50A6A2B-5E26-45CF-9998-84389BACAB7C}" sibTransId="{46F6FA95-C4EC-4CEB-A352-6F19DDBEFFE0}"/>
    <dgm:cxn modelId="{C023F8E9-9E41-4210-9373-1181B31F8F84}" type="presOf" srcId="{4E2F729B-D02D-4054-961A-07346B8A6DBE}" destId="{588E4B7D-8857-4618-A1EC-BE21E20FC1CC}" srcOrd="0" destOrd="0" presId="urn:microsoft.com/office/officeart/2016/7/layout/VerticalSolidActionList"/>
    <dgm:cxn modelId="{7AE545FE-D1BB-4E2B-B850-B3426F069AD0}" type="presOf" srcId="{E0CA43F4-CBFD-49E7-9445-7BB56E4C5E24}" destId="{0EBA19DF-AAE4-4AD2-A823-D4956038B626}" srcOrd="0" destOrd="0" presId="urn:microsoft.com/office/officeart/2016/7/layout/VerticalSolidActionList"/>
    <dgm:cxn modelId="{3C11B61A-04B9-4455-8CC5-C2E634D66398}" type="presParOf" srcId="{588E4B7D-8857-4618-A1EC-BE21E20FC1CC}" destId="{CA17F4D4-EDC3-4CC7-9896-DE04A0F3DAD3}" srcOrd="0" destOrd="0" presId="urn:microsoft.com/office/officeart/2016/7/layout/VerticalSolidActionList"/>
    <dgm:cxn modelId="{0BC022CF-A81C-4B4C-948D-D87A4FBCBB0F}" type="presParOf" srcId="{CA17F4D4-EDC3-4CC7-9896-DE04A0F3DAD3}" destId="{A652059F-3266-475F-A18E-5445030A4ECC}" srcOrd="0" destOrd="0" presId="urn:microsoft.com/office/officeart/2016/7/layout/VerticalSolidActionList"/>
    <dgm:cxn modelId="{1AA93B70-A74D-492D-98CF-4ECD9E5940B3}" type="presParOf" srcId="{CA17F4D4-EDC3-4CC7-9896-DE04A0F3DAD3}" destId="{52D43083-258A-4DD0-9DCF-F98DA18095AD}" srcOrd="1" destOrd="0" presId="urn:microsoft.com/office/officeart/2016/7/layout/VerticalSolidActionList"/>
    <dgm:cxn modelId="{AE4061A0-4A89-4E7C-9A88-0EFEAE6E09E1}" type="presParOf" srcId="{588E4B7D-8857-4618-A1EC-BE21E20FC1CC}" destId="{BC831DFD-AE81-4B6D-9B1A-9FF4A36F6E9E}" srcOrd="1" destOrd="0" presId="urn:microsoft.com/office/officeart/2016/7/layout/VerticalSolidActionList"/>
    <dgm:cxn modelId="{493317FC-80FE-4D73-9658-026187A346E1}" type="presParOf" srcId="{588E4B7D-8857-4618-A1EC-BE21E20FC1CC}" destId="{F53525F9-E2F5-4C19-8C04-3197C8854DBE}" srcOrd="2" destOrd="0" presId="urn:microsoft.com/office/officeart/2016/7/layout/VerticalSolidActionList"/>
    <dgm:cxn modelId="{6A379239-A053-4AF1-879F-8ABEC00D59CB}" type="presParOf" srcId="{F53525F9-E2F5-4C19-8C04-3197C8854DBE}" destId="{0EBA19DF-AAE4-4AD2-A823-D4956038B626}" srcOrd="0" destOrd="0" presId="urn:microsoft.com/office/officeart/2016/7/layout/VerticalSolidActionList"/>
    <dgm:cxn modelId="{85C2B8B9-E8E8-42C8-B423-08BF4CCCAEA9}" type="presParOf" srcId="{F53525F9-E2F5-4C19-8C04-3197C8854DBE}" destId="{D5C30B64-4AC4-4105-854E-AD904096CEE9}" srcOrd="1" destOrd="0" presId="urn:microsoft.com/office/officeart/2016/7/layout/VerticalSolidActionList"/>
    <dgm:cxn modelId="{00A8A2E0-707E-4B35-A6C9-70393212E757}" type="presParOf" srcId="{588E4B7D-8857-4618-A1EC-BE21E20FC1CC}" destId="{A74A94C3-FF1E-4315-811A-EF387A6BBD2F}" srcOrd="3" destOrd="0" presId="urn:microsoft.com/office/officeart/2016/7/layout/VerticalSolidActionList"/>
    <dgm:cxn modelId="{C68902B6-CDA9-45CC-9704-65CA1C4386CB}" type="presParOf" srcId="{588E4B7D-8857-4618-A1EC-BE21E20FC1CC}" destId="{722A1D44-E019-4B7F-A704-C5F1580511D7}" srcOrd="4" destOrd="0" presId="urn:microsoft.com/office/officeart/2016/7/layout/VerticalSolidActionList"/>
    <dgm:cxn modelId="{B8E30E75-DC68-45F6-B6C2-B24982834E32}" type="presParOf" srcId="{722A1D44-E019-4B7F-A704-C5F1580511D7}" destId="{DE968751-7F65-463C-B2DE-6AAE77688C70}" srcOrd="0" destOrd="0" presId="urn:microsoft.com/office/officeart/2016/7/layout/VerticalSolidActionList"/>
    <dgm:cxn modelId="{199351FB-150B-4FB4-A469-F83AAB05F58F}" type="presParOf" srcId="{722A1D44-E019-4B7F-A704-C5F1580511D7}" destId="{27473562-2EAB-4D7D-8328-59DFDF7AE6EC}" srcOrd="1" destOrd="0" presId="urn:microsoft.com/office/officeart/2016/7/layout/VerticalSolidActionList"/>
    <dgm:cxn modelId="{CC816DB7-2934-40B2-8420-B3CA6145ABE7}" type="presParOf" srcId="{588E4B7D-8857-4618-A1EC-BE21E20FC1CC}" destId="{C04CE3A8-5B92-4E9F-BBFE-57E4A763DAA2}" srcOrd="5" destOrd="0" presId="urn:microsoft.com/office/officeart/2016/7/layout/VerticalSolidActionList"/>
    <dgm:cxn modelId="{AA89899F-0659-494C-A395-CA7DB64AE687}" type="presParOf" srcId="{588E4B7D-8857-4618-A1EC-BE21E20FC1CC}" destId="{1073281D-88E0-44E1-B0FC-A685A949327C}" srcOrd="6" destOrd="0" presId="urn:microsoft.com/office/officeart/2016/7/layout/VerticalSolidActionList"/>
    <dgm:cxn modelId="{3FEEB539-A47E-469D-91BF-0B0BCE4DBCF1}" type="presParOf" srcId="{1073281D-88E0-44E1-B0FC-A685A949327C}" destId="{7DEDAE31-07CE-4BAD-85FA-CE85EA7D7487}" srcOrd="0" destOrd="0" presId="urn:microsoft.com/office/officeart/2016/7/layout/VerticalSolidActionList"/>
    <dgm:cxn modelId="{FAD82B06-7965-4FEF-80E7-3EDE6CB59F47}" type="presParOf" srcId="{1073281D-88E0-44E1-B0FC-A685A949327C}" destId="{A3178099-8EE2-4549-AD35-2501092E329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43083-258A-4DD0-9DCF-F98DA18095AD}">
      <dsp:nvSpPr>
        <dsp:cNvPr id="0" name=""/>
        <dsp:cNvSpPr/>
      </dsp:nvSpPr>
      <dsp:spPr>
        <a:xfrm>
          <a:off x="1280199" y="1661"/>
          <a:ext cx="5120799" cy="8607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358" tIns="218628" rIns="99358" bIns="21862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Identify Phishing</a:t>
          </a:r>
        </a:p>
      </dsp:txBody>
      <dsp:txXfrm>
        <a:off x="1280199" y="1661"/>
        <a:ext cx="5120799" cy="860738"/>
      </dsp:txXfrm>
    </dsp:sp>
    <dsp:sp modelId="{A652059F-3266-475F-A18E-5445030A4ECC}">
      <dsp:nvSpPr>
        <dsp:cNvPr id="0" name=""/>
        <dsp:cNvSpPr/>
      </dsp:nvSpPr>
      <dsp:spPr>
        <a:xfrm>
          <a:off x="0" y="1661"/>
          <a:ext cx="1280199" cy="860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744" tIns="85022" rIns="67744" bIns="8502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Identify</a:t>
          </a:r>
        </a:p>
      </dsp:txBody>
      <dsp:txXfrm>
        <a:off x="0" y="1661"/>
        <a:ext cx="1280199" cy="860738"/>
      </dsp:txXfrm>
    </dsp:sp>
    <dsp:sp modelId="{D5C30B64-4AC4-4105-854E-AD904096CEE9}">
      <dsp:nvSpPr>
        <dsp:cNvPr id="0" name=""/>
        <dsp:cNvSpPr/>
      </dsp:nvSpPr>
      <dsp:spPr>
        <a:xfrm>
          <a:off x="1280199" y="914044"/>
          <a:ext cx="5120799" cy="8607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358" tIns="218628" rIns="99358" bIns="21862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Learn to recognize the signs of phishing attempts, including suspicious email addresses, grammatical errors and urgent requests for personal information to protect yourself.</a:t>
          </a:r>
        </a:p>
      </dsp:txBody>
      <dsp:txXfrm>
        <a:off x="1280199" y="914044"/>
        <a:ext cx="5120799" cy="860738"/>
      </dsp:txXfrm>
    </dsp:sp>
    <dsp:sp modelId="{0EBA19DF-AAE4-4AD2-A823-D4956038B626}">
      <dsp:nvSpPr>
        <dsp:cNvPr id="0" name=""/>
        <dsp:cNvSpPr/>
      </dsp:nvSpPr>
      <dsp:spPr>
        <a:xfrm>
          <a:off x="0" y="914044"/>
          <a:ext cx="1280199" cy="860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744" tIns="85022" rIns="67744" bIns="8502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Learn</a:t>
          </a:r>
        </a:p>
      </dsp:txBody>
      <dsp:txXfrm>
        <a:off x="0" y="914044"/>
        <a:ext cx="1280199" cy="860738"/>
      </dsp:txXfrm>
    </dsp:sp>
    <dsp:sp modelId="{27473562-2EAB-4D7D-8328-59DFDF7AE6EC}">
      <dsp:nvSpPr>
        <dsp:cNvPr id="0" name=""/>
        <dsp:cNvSpPr/>
      </dsp:nvSpPr>
      <dsp:spPr>
        <a:xfrm>
          <a:off x="1280199" y="1826428"/>
          <a:ext cx="5120799" cy="8607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358" tIns="218628" rIns="99358" bIns="21862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Report suspicious emails</a:t>
          </a:r>
        </a:p>
      </dsp:txBody>
      <dsp:txXfrm>
        <a:off x="1280199" y="1826428"/>
        <a:ext cx="5120799" cy="860738"/>
      </dsp:txXfrm>
    </dsp:sp>
    <dsp:sp modelId="{DE968751-7F65-463C-B2DE-6AAE77688C70}">
      <dsp:nvSpPr>
        <dsp:cNvPr id="0" name=""/>
        <dsp:cNvSpPr/>
      </dsp:nvSpPr>
      <dsp:spPr>
        <a:xfrm>
          <a:off x="0" y="1826428"/>
          <a:ext cx="1280199" cy="860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744" tIns="85022" rIns="67744" bIns="8502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Report</a:t>
          </a:r>
        </a:p>
      </dsp:txBody>
      <dsp:txXfrm>
        <a:off x="0" y="1826428"/>
        <a:ext cx="1280199" cy="860738"/>
      </dsp:txXfrm>
    </dsp:sp>
    <dsp:sp modelId="{A3178099-8EE2-4549-AD35-2501092E329C}">
      <dsp:nvSpPr>
        <dsp:cNvPr id="0" name=""/>
        <dsp:cNvSpPr/>
      </dsp:nvSpPr>
      <dsp:spPr>
        <a:xfrm>
          <a:off x="1280199" y="2738811"/>
          <a:ext cx="5120799" cy="8607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358" tIns="218628" rIns="99358" bIns="21862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Encourage individuals to report suspicious emails to IT support or management immediately, helping to mitigate potential threats and reinforce a culture  of security awareness.</a:t>
          </a:r>
        </a:p>
      </dsp:txBody>
      <dsp:txXfrm>
        <a:off x="1280199" y="2738811"/>
        <a:ext cx="5120799" cy="860738"/>
      </dsp:txXfrm>
    </dsp:sp>
    <dsp:sp modelId="{7DEDAE31-07CE-4BAD-85FA-CE85EA7D7487}">
      <dsp:nvSpPr>
        <dsp:cNvPr id="0" name=""/>
        <dsp:cNvSpPr/>
      </dsp:nvSpPr>
      <dsp:spPr>
        <a:xfrm>
          <a:off x="0" y="2738811"/>
          <a:ext cx="1280199" cy="8607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744" tIns="85022" rIns="67744" bIns="8502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Encourage</a:t>
          </a:r>
        </a:p>
      </dsp:txBody>
      <dsp:txXfrm>
        <a:off x="0" y="2738811"/>
        <a:ext cx="1280199" cy="860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12/24/2024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11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10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28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55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81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99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15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6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9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60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86648" y="768334"/>
            <a:ext cx="4025901" cy="2866405"/>
          </a:xfrm>
        </p:spPr>
        <p:txBody>
          <a:bodyPr>
            <a:normAutofit/>
          </a:bodyPr>
          <a:lstStyle/>
          <a:p>
            <a:r>
              <a:rPr lang="en-US" sz="4200"/>
              <a:t>PHISHING AWARENESS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86650" y="4283239"/>
            <a:ext cx="4025900" cy="1475177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Mugeha</a:t>
            </a:r>
          </a:p>
        </p:txBody>
      </p:sp>
      <p:pic>
        <p:nvPicPr>
          <p:cNvPr id="4" name="Picture 3" descr="A couple of women looking at a computer&#10;&#10;Description automatically generated">
            <a:extLst>
              <a:ext uri="{FF2B5EF4-FFF2-40B4-BE49-F238E27FC236}">
                <a16:creationId xmlns:a16="http://schemas.microsoft.com/office/drawing/2014/main" id="{02829107-3407-6E10-41DA-C149CFE381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352" r="16351" b="-2"/>
          <a:stretch/>
        </p:blipFill>
        <p:spPr>
          <a:xfrm>
            <a:off x="1" y="1"/>
            <a:ext cx="6914058" cy="6857999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5BB15-0CC1-75AB-F2F0-470EAB2B4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Implementing Cybersecurity Policies and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9A6F-06A0-EE54-FF35-3D60E40A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00"/>
              <a:t>Assess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800"/>
              <a:t>Evaluate current cybersecurity risks and vulnerabilities</a:t>
            </a:r>
          </a:p>
          <a:p>
            <a:pPr>
              <a:lnSpc>
                <a:spcPct val="90000"/>
              </a:lnSpc>
            </a:pPr>
            <a:r>
              <a:rPr lang="en-US" sz="800"/>
              <a:t>Develop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800"/>
              <a:t>Create comprehensive cybersecurity policies and protocols.</a:t>
            </a:r>
          </a:p>
          <a:p>
            <a:pPr>
              <a:lnSpc>
                <a:spcPct val="90000"/>
              </a:lnSpc>
            </a:pPr>
            <a:r>
              <a:rPr lang="en-US" sz="800"/>
              <a:t>Train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800"/>
              <a:t>Provide employees with an education on security practices.</a:t>
            </a:r>
          </a:p>
          <a:p>
            <a:pPr>
              <a:lnSpc>
                <a:spcPct val="90000"/>
              </a:lnSpc>
            </a:pPr>
            <a:r>
              <a:rPr lang="en-US" sz="800"/>
              <a:t>Implement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800"/>
              <a:t>Enforce policies across all levels of the organization.</a:t>
            </a:r>
          </a:p>
          <a:p>
            <a:pPr>
              <a:lnSpc>
                <a:spcPct val="90000"/>
              </a:lnSpc>
            </a:pPr>
            <a:r>
              <a:rPr lang="en-US" sz="800"/>
              <a:t>Monitor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800"/>
              <a:t>Regularly check compliance with cybersecurity measures.</a:t>
            </a:r>
          </a:p>
          <a:p>
            <a:pPr>
              <a:lnSpc>
                <a:spcPct val="90000"/>
              </a:lnSpc>
            </a:pPr>
            <a:r>
              <a:rPr lang="en-US" sz="800"/>
              <a:t>Update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800"/>
              <a:t>Revise policies as threats and technology evolve</a:t>
            </a:r>
          </a:p>
          <a:p>
            <a:pPr>
              <a:lnSpc>
                <a:spcPct val="90000"/>
              </a:lnSpc>
            </a:pPr>
            <a:r>
              <a:rPr lang="en-US" sz="800"/>
              <a:t>Test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800"/>
              <a:t>Conduct exercises to assess response to incidents</a:t>
            </a:r>
          </a:p>
          <a:p>
            <a:pPr>
              <a:lnSpc>
                <a:spcPct val="90000"/>
              </a:lnSpc>
            </a:pPr>
            <a:r>
              <a:rPr lang="en-US" sz="800"/>
              <a:t>Review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800"/>
              <a:t>Continuously evaluate the effectiveness of policies.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DA2280-4367-9844-92C8-D662486FB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9C303F-3A73-E440-923C-BAAF3176C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B205DF0-BAE6-CF47-ABF8-A3266C711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30B64E66-F59E-9A4E-8CD3-2C62007DE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69C99C-C50F-2A47-9BA2-EA4B62AD2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2CE447-6B57-FC41-89F1-971B2338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30">
              <a:extLst>
                <a:ext uri="{FF2B5EF4-FFF2-40B4-BE49-F238E27FC236}">
                  <a16:creationId xmlns:a16="http://schemas.microsoft.com/office/drawing/2014/main" id="{3F8C4B96-43F0-6448-90E8-4949AC2F2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78F21E1-A886-E449-BF38-C9AD29BDB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59A063CA-8B5F-6347-8A9F-3802824D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8">
              <a:extLst>
                <a:ext uri="{FF2B5EF4-FFF2-40B4-BE49-F238E27FC236}">
                  <a16:creationId xmlns:a16="http://schemas.microsoft.com/office/drawing/2014/main" id="{FBD0F012-879A-5849-A7F8-00E9C54BA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9">
              <a:extLst>
                <a:ext uri="{FF2B5EF4-FFF2-40B4-BE49-F238E27FC236}">
                  <a16:creationId xmlns:a16="http://schemas.microsoft.com/office/drawing/2014/main" id="{E67EA7D6-BAF0-E749-AE45-8979B3AE8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0">
              <a:extLst>
                <a:ext uri="{FF2B5EF4-FFF2-40B4-BE49-F238E27FC236}">
                  <a16:creationId xmlns:a16="http://schemas.microsoft.com/office/drawing/2014/main" id="{D20805D5-8675-4847-ACD6-15C16DC76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3B802874-ED6B-2D4D-8336-74AB1EA9E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D15F4AF4-9B59-CA46-920E-73456C5A4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11572EED-2C54-D948-A1DC-680DD79D0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D749F206-EF71-2B44-8F0B-E8DF4EAC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87EEC91C-B6CD-D74C-9DE5-3C9B9F304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D44CA4C-ED5A-7544-8323-E623F94DA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ABC194E6-E855-7F4A-805B-25EC12AB0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58">
              <a:extLst>
                <a:ext uri="{FF2B5EF4-FFF2-40B4-BE49-F238E27FC236}">
                  <a16:creationId xmlns:a16="http://schemas.microsoft.com/office/drawing/2014/main" id="{D209722E-AECA-1049-BDC9-0B51AA5A2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A2380CC4-123C-7A44-B83C-72C47DA2B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D1370748-8047-C249-8646-BFD370927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2BC8BE82-732A-EB48-8DC0-D671980E2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62">
              <a:extLst>
                <a:ext uri="{FF2B5EF4-FFF2-40B4-BE49-F238E27FC236}">
                  <a16:creationId xmlns:a16="http://schemas.microsoft.com/office/drawing/2014/main" id="{2E93D106-2906-D840-B04D-BB4DA10EE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63">
              <a:extLst>
                <a:ext uri="{FF2B5EF4-FFF2-40B4-BE49-F238E27FC236}">
                  <a16:creationId xmlns:a16="http://schemas.microsoft.com/office/drawing/2014/main" id="{19132191-F01A-8B42-8423-A583B760B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64">
              <a:extLst>
                <a:ext uri="{FF2B5EF4-FFF2-40B4-BE49-F238E27FC236}">
                  <a16:creationId xmlns:a16="http://schemas.microsoft.com/office/drawing/2014/main" id="{9310877A-9146-3E46-B915-B34AF09A1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1594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21BB-8901-97E7-9E3C-C30717735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Reporting Phishing Attempts: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EFA73-929A-3235-0D8D-E0702D852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en-US" dirty="0"/>
              <a:t>Verify Sender</a:t>
            </a:r>
          </a:p>
          <a:p>
            <a:pPr marL="0" indent="0">
              <a:buNone/>
            </a:pPr>
            <a:r>
              <a:rPr lang="en-US" dirty="0"/>
              <a:t>Always check the email address and its domain for legitimacy.</a:t>
            </a:r>
          </a:p>
          <a:p>
            <a:r>
              <a:rPr lang="en-US" dirty="0"/>
              <a:t>Do Not Click</a:t>
            </a:r>
          </a:p>
          <a:p>
            <a:pPr marL="0" indent="0">
              <a:buNone/>
            </a:pPr>
            <a:r>
              <a:rPr lang="en-US" dirty="0"/>
              <a:t>Avoid clicking on any links or downloading attachments in suspicious emails.</a:t>
            </a:r>
          </a:p>
          <a:p>
            <a:r>
              <a:rPr lang="en-US" dirty="0"/>
              <a:t>Report Immediately</a:t>
            </a:r>
          </a:p>
          <a:p>
            <a:pPr marL="0" indent="0">
              <a:buNone/>
            </a:pPr>
            <a:r>
              <a:rPr lang="en-US" dirty="0"/>
              <a:t>Notify your IT department or designated personnel as soon as possible.</a:t>
            </a:r>
          </a:p>
          <a:p>
            <a:r>
              <a:rPr lang="en-US" dirty="0"/>
              <a:t>Provide Details</a:t>
            </a:r>
          </a:p>
          <a:p>
            <a:pPr marL="0" indent="0">
              <a:buNone/>
            </a:pPr>
            <a:r>
              <a:rPr lang="en-US" dirty="0"/>
              <a:t>Include all relevant information such as </a:t>
            </a:r>
            <a:r>
              <a:rPr lang="en-US" err="1"/>
              <a:t>eamil</a:t>
            </a:r>
            <a:r>
              <a:rPr lang="en-US" dirty="0"/>
              <a:t> headers and content</a:t>
            </a:r>
          </a:p>
          <a:p>
            <a:r>
              <a:rPr lang="en-US" dirty="0"/>
              <a:t>Educate Others</a:t>
            </a:r>
          </a:p>
          <a:p>
            <a:pPr marL="0" indent="0">
              <a:buNone/>
            </a:pPr>
            <a:r>
              <a:rPr lang="en-US" dirty="0"/>
              <a:t>Inform co-workers or team members about the phishing attempt you received.</a:t>
            </a:r>
          </a:p>
          <a:p>
            <a:r>
              <a:rPr lang="en-US" dirty="0"/>
              <a:t>Secure Devices</a:t>
            </a:r>
          </a:p>
          <a:p>
            <a:pPr marL="0" indent="0">
              <a:buNone/>
            </a:pPr>
            <a:r>
              <a:rPr lang="en-US" dirty="0"/>
              <a:t>Ensure your devices have updated anti-virus and security software in place.</a:t>
            </a:r>
          </a:p>
          <a:p>
            <a:r>
              <a:rPr lang="en-US" dirty="0"/>
              <a:t>Follow Protocol</a:t>
            </a:r>
          </a:p>
          <a:p>
            <a:pPr marL="0" indent="0">
              <a:buNone/>
            </a:pPr>
            <a:r>
              <a:rPr lang="en-US" dirty="0"/>
              <a:t>Adhere to organization's specific procedures for reporting phishing incidents.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2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lock with a circuit board and blue lights&#10;&#10;Description automatically generated">
            <a:extLst>
              <a:ext uri="{FF2B5EF4-FFF2-40B4-BE49-F238E27FC236}">
                <a16:creationId xmlns:a16="http://schemas.microsoft.com/office/drawing/2014/main" id="{3F52CF3C-13E1-E707-80D1-E429F59188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74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3" name="Rectangle">
            <a:extLst>
              <a:ext uri="{FF2B5EF4-FFF2-40B4-BE49-F238E27FC236}">
                <a16:creationId xmlns:a16="http://schemas.microsoft.com/office/drawing/2014/main" id="{14ACB00F-615E-0E4F-9794-329E08F6E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C2780-E0DA-48F5-2094-1F92B2D99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Future Trends in Phishing Attacks and Defense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D8A9B-CD62-B55C-D176-5359F7D62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360121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/>
              <a:t>AI techniques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/>
              <a:t>Utilizing AI for detecting and analyzing phishing patterns effectively.</a:t>
            </a:r>
          </a:p>
          <a:p>
            <a:pPr>
              <a:lnSpc>
                <a:spcPct val="90000"/>
              </a:lnSpc>
            </a:pPr>
            <a:r>
              <a:rPr lang="en-US" sz="1000"/>
              <a:t>Multi-Factor Authentication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/>
              <a:t>Implement multi-factor authentication to mitigate unauthorized access risks.</a:t>
            </a:r>
          </a:p>
          <a:p>
            <a:pPr>
              <a:lnSpc>
                <a:spcPct val="90000"/>
              </a:lnSpc>
            </a:pPr>
            <a:r>
              <a:rPr lang="en-US" sz="1000"/>
              <a:t>Email Filtering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dirty="0"/>
              <a:t>Adopt advanced email filtering systems to block phishing attempts automatically.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User Training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dirty="0"/>
              <a:t>Conduct regular training sessions to aware users about phishing tactics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Incident Response Plans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dirty="0"/>
              <a:t>Establish clear incident response protocols for phishing incidents.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Threat Intelligence Sharing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dirty="0"/>
              <a:t>Engage in threat Intelligence sharing to stay updated on phishing trends.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Regular Software Updates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dirty="0"/>
              <a:t>Ensure all software is kept up to date to fix known vulnerabilities.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2BBFA3-6EA8-1C48-B3A5-DFCC389D2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B55452-0B37-B747-9C68-70C4EF8F7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8" name="Freeform 41">
              <a:extLst>
                <a:ext uri="{FF2B5EF4-FFF2-40B4-BE49-F238E27FC236}">
                  <a16:creationId xmlns:a16="http://schemas.microsoft.com/office/drawing/2014/main" id="{CBBA7287-7E9D-884B-93D7-D56B52ADE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E09BD6CA-D4FC-1041-9A4A-5BD33DDED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60AFCEEC-E747-AF48-9591-58C67AF87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2290DF32-70FD-0E48-9258-0BD83EE62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61BFE2D7-8646-5943-87D5-C6A9CDF68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6FFCD48C-239D-ED44-879B-9E5DD00DE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55CCAE64-959A-BC4A-A123-FC9283192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162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typing on a keyboard&#10;&#10;Description automatically generated">
            <a:extLst>
              <a:ext uri="{FF2B5EF4-FFF2-40B4-BE49-F238E27FC236}">
                <a16:creationId xmlns:a16="http://schemas.microsoft.com/office/drawing/2014/main" id="{3BF8CB48-316E-5748-CDB5-AD2FF694E3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99" b="1486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2" name="Rectangle">
            <a:extLst>
              <a:ext uri="{FF2B5EF4-FFF2-40B4-BE49-F238E27FC236}">
                <a16:creationId xmlns:a16="http://schemas.microsoft.com/office/drawing/2014/main" id="{14ACB00F-615E-0E4F-9794-329E08F6E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6726A-C4F6-38BE-803A-3E5BAEC17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257B0-F0F6-B9D2-AC16-6DA142B2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36012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Contact Number</a:t>
            </a:r>
          </a:p>
          <a:p>
            <a:pPr marL="0" indent="0">
              <a:buNone/>
            </a:pPr>
            <a:r>
              <a:rPr lang="en-US"/>
              <a:t>0757657334</a:t>
            </a:r>
          </a:p>
          <a:p>
            <a:r>
              <a:rPr lang="en-US"/>
              <a:t>Email Address</a:t>
            </a:r>
          </a:p>
          <a:p>
            <a:pPr marL="0" indent="0">
              <a:buNone/>
            </a:pPr>
            <a:r>
              <a:rPr lang="en-US" dirty="0"/>
              <a:t>jacklinemugeha@gmail.com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2BBFA3-6EA8-1C48-B3A5-DFCC389D2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B55452-0B37-B747-9C68-70C4EF8F7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CBBA7287-7E9D-884B-93D7-D56B52ADE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E09BD6CA-D4FC-1041-9A4A-5BD33DDED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60AFCEEC-E747-AF48-9591-58C67AF87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2290DF32-70FD-0E48-9258-0BD83EE62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61BFE2D7-8646-5943-87D5-C6A9CDF68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6">
              <a:extLst>
                <a:ext uri="{FF2B5EF4-FFF2-40B4-BE49-F238E27FC236}">
                  <a16:creationId xmlns:a16="http://schemas.microsoft.com/office/drawing/2014/main" id="{6FFCD48C-239D-ED44-879B-9E5DD00DE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7">
              <a:extLst>
                <a:ext uri="{FF2B5EF4-FFF2-40B4-BE49-F238E27FC236}">
                  <a16:creationId xmlns:a16="http://schemas.microsoft.com/office/drawing/2014/main" id="{55CCAE64-959A-BC4A-A123-FC9283192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0035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EB9DCB-F50C-8860-129C-48C83895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243" y="770890"/>
            <a:ext cx="6400999" cy="1268984"/>
          </a:xfrm>
        </p:spPr>
        <p:txBody>
          <a:bodyPr>
            <a:normAutofit/>
          </a:bodyPr>
          <a:lstStyle/>
          <a:p>
            <a:r>
              <a:rPr lang="en-US" dirty="0"/>
              <a:t>Understanding Phishing</a:t>
            </a:r>
            <a:endParaRPr lang="en-US"/>
          </a:p>
        </p:txBody>
      </p:sp>
      <p:graphicFrame>
        <p:nvGraphicFramePr>
          <p:cNvPr id="77" name="Content Placeholder 7">
            <a:extLst>
              <a:ext uri="{FF2B5EF4-FFF2-40B4-BE49-F238E27FC236}">
                <a16:creationId xmlns:a16="http://schemas.microsoft.com/office/drawing/2014/main" id="{E5741DBF-D1BC-830E-5468-E6B73B8704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24243" y="2160016"/>
          <a:ext cx="6400999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ED9C2D-B1AE-E542-4739-92AF31312AE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0026" r="31774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83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E0F43-4225-F495-BC17-04A1E3011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18677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Understanding Phishing: Definition and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EB521-6E6F-1633-1671-C37B14384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018677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Recognize the various phishing techniques such as spear phishing, whaling and vishing. Implement multi-factor authentication and regular security training to strengthen defenses against targeted attacks, ensuring employees are equipped to identify and report suspicious communications promptly.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1867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D251E3-961F-2440-B872-1D266718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4" y="0"/>
            <a:ext cx="1901687" cy="6858000"/>
            <a:chOff x="10290314" y="0"/>
            <a:chExt cx="1901687" cy="6858000"/>
          </a:xfrm>
        </p:grpSpPr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5558ED88-23E3-3941-8644-676CD732E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24B1447F-72DA-384E-9D7D-C33A13EF4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86089DDC-F160-E24D-A726-0082953C0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1A211FA8-50B3-3C4E-A234-1580EA200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6A73788D-F322-0047-BF9E-A8E69D845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7E90A8A1-A164-EA41-86BB-166893179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894343D-4C51-384E-BEC6-1517A940C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4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couple of women looking at a computer&#10;&#10;Description automatically generated">
            <a:extLst>
              <a:ext uri="{FF2B5EF4-FFF2-40B4-BE49-F238E27FC236}">
                <a16:creationId xmlns:a16="http://schemas.microsoft.com/office/drawing/2014/main" id="{5A824441-4234-5E9A-D069-19FD1BEBAC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50" r="28502" b="2"/>
          <a:stretch/>
        </p:blipFill>
        <p:spPr>
          <a:xfrm>
            <a:off x="6230213" y="768334"/>
            <a:ext cx="5318776" cy="5318776"/>
          </a:xfrm>
          <a:custGeom>
            <a:avLst/>
            <a:gdLst/>
            <a:ahLst/>
            <a:cxnLst/>
            <a:rect l="l" t="t" r="r" b="b"/>
            <a:pathLst>
              <a:path w="5768526" h="5768526">
                <a:moveTo>
                  <a:pt x="2884263" y="0"/>
                </a:moveTo>
                <a:cubicBezTo>
                  <a:pt x="4477197" y="0"/>
                  <a:pt x="5768526" y="1291329"/>
                  <a:pt x="5768526" y="2884263"/>
                </a:cubicBezTo>
                <a:cubicBezTo>
                  <a:pt x="5768526" y="4477197"/>
                  <a:pt x="4477197" y="5768526"/>
                  <a:pt x="2884263" y="5768526"/>
                </a:cubicBezTo>
                <a:cubicBezTo>
                  <a:pt x="1291329" y="5768526"/>
                  <a:pt x="0" y="4477197"/>
                  <a:pt x="0" y="2884263"/>
                </a:cubicBezTo>
                <a:cubicBezTo>
                  <a:pt x="0" y="1291329"/>
                  <a:pt x="1291329" y="0"/>
                  <a:pt x="288426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7330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E30D5-F7B8-4052-2D2A-D17876EE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8163" y="770890"/>
            <a:ext cx="5018677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Common Phishing techniques and tactics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DE125-84DF-3024-03B0-CA7FEC8EC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8163" y="2160016"/>
            <a:ext cx="5018677" cy="360121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Email Spoofing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Check sender's email address thoroughly to confirm it matches official domains before responding.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Malicious Links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Hover over links to preview URLs without clicking, and verify them with official websites.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Urgent Requests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Be cautious of unexpected messages using immediate actions; always verify through trusted communication channels.</a:t>
            </a:r>
          </a:p>
        </p:txBody>
      </p:sp>
      <p:pic>
        <p:nvPicPr>
          <p:cNvPr id="5" name="Picture 4" descr="A person working on a computer&#10;&#10;Description automatically generated">
            <a:extLst>
              <a:ext uri="{FF2B5EF4-FFF2-40B4-BE49-F238E27FC236}">
                <a16:creationId xmlns:a16="http://schemas.microsoft.com/office/drawing/2014/main" id="{58255FCB-443F-C3E0-FD29-CD8BE0B1B3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250" r="17251" b="2"/>
          <a:stretch/>
        </p:blipFill>
        <p:spPr>
          <a:xfrm>
            <a:off x="649811" y="679901"/>
            <a:ext cx="2624328" cy="2624328"/>
          </a:xfrm>
          <a:custGeom>
            <a:avLst/>
            <a:gdLst/>
            <a:ahLst/>
            <a:cxnLst/>
            <a:rect l="l" t="t" r="r" b="b"/>
            <a:pathLst>
              <a:path w="3059915" h="3059914">
                <a:moveTo>
                  <a:pt x="1529957" y="0"/>
                </a:moveTo>
                <a:cubicBezTo>
                  <a:pt x="2374929" y="0"/>
                  <a:pt x="3059915" y="684985"/>
                  <a:pt x="3059915" y="1529957"/>
                </a:cubicBezTo>
                <a:cubicBezTo>
                  <a:pt x="3059915" y="2374929"/>
                  <a:pt x="2374929" y="3059914"/>
                  <a:pt x="1529957" y="3059914"/>
                </a:cubicBezTo>
                <a:cubicBezTo>
                  <a:pt x="684985" y="3059914"/>
                  <a:pt x="0" y="2374929"/>
                  <a:pt x="0" y="1529957"/>
                </a:cubicBezTo>
                <a:cubicBezTo>
                  <a:pt x="0" y="684985"/>
                  <a:pt x="684985" y="0"/>
                  <a:pt x="1529957" y="0"/>
                </a:cubicBez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7B2EE8A-A944-A047-9E00-00A52D4B7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5257" y="1989741"/>
            <a:ext cx="1314487" cy="13144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07D494-4F2A-B345-B320-EA874B138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155" y="3555195"/>
            <a:ext cx="1830621" cy="183062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4EACEC45-6C0B-BAC5-25C6-8E8F1EA5F4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178" r="-3" b="-3"/>
          <a:stretch/>
        </p:blipFill>
        <p:spPr>
          <a:xfrm>
            <a:off x="3495257" y="3556620"/>
            <a:ext cx="2624328" cy="2621479"/>
          </a:xfrm>
          <a:custGeom>
            <a:avLst/>
            <a:gdLst/>
            <a:ahLst/>
            <a:cxnLst/>
            <a:rect l="l" t="t" r="r" b="b"/>
            <a:pathLst>
              <a:path w="3059915" h="3059914">
                <a:moveTo>
                  <a:pt x="1529957" y="0"/>
                </a:moveTo>
                <a:cubicBezTo>
                  <a:pt x="2374929" y="0"/>
                  <a:pt x="3059915" y="684985"/>
                  <a:pt x="3059915" y="1529957"/>
                </a:cubicBezTo>
                <a:cubicBezTo>
                  <a:pt x="3059915" y="2374929"/>
                  <a:pt x="2374929" y="3059914"/>
                  <a:pt x="1529957" y="3059914"/>
                </a:cubicBezTo>
                <a:cubicBezTo>
                  <a:pt x="684985" y="3059914"/>
                  <a:pt x="0" y="2374929"/>
                  <a:pt x="0" y="1529957"/>
                </a:cubicBezTo>
                <a:cubicBezTo>
                  <a:pt x="0" y="684985"/>
                  <a:pt x="684985" y="0"/>
                  <a:pt x="1529957" y="0"/>
                </a:cubicBezTo>
                <a:close/>
              </a:path>
            </a:pathLst>
          </a:cu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08163" y="6087110"/>
            <a:ext cx="501867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60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2312-A404-E0F1-502A-C4A5B271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Recognizing Phishing Attacks in Emails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C71C8-B95F-BB4D-973F-146CD65E2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en-US" dirty="0"/>
              <a:t>Check Sender</a:t>
            </a:r>
          </a:p>
          <a:p>
            <a:pPr marL="0" indent="0">
              <a:buNone/>
            </a:pPr>
            <a:r>
              <a:rPr lang="en-US" dirty="0"/>
              <a:t>Ensure the sender's email is familiar and legitimate.</a:t>
            </a:r>
          </a:p>
          <a:p>
            <a:r>
              <a:rPr lang="en-US" dirty="0"/>
              <a:t>Look for Errors</a:t>
            </a:r>
          </a:p>
          <a:p>
            <a:pPr marL="0" indent="0">
              <a:buNone/>
            </a:pPr>
            <a:r>
              <a:rPr lang="en-US" dirty="0"/>
              <a:t>Be cautious of spelling or grammatical mistakes in the message.</a:t>
            </a:r>
          </a:p>
          <a:p>
            <a:r>
              <a:rPr lang="en-US" dirty="0"/>
              <a:t>Attachments Caution</a:t>
            </a:r>
          </a:p>
          <a:p>
            <a:pPr marL="0" indent="0">
              <a:buNone/>
            </a:pPr>
            <a:r>
              <a:rPr lang="en-US" dirty="0"/>
              <a:t>Never open attachments from unknown or suspicious sources.</a:t>
            </a:r>
          </a:p>
          <a:p>
            <a:r>
              <a:rPr lang="en-US" dirty="0"/>
              <a:t>Too Good to be True</a:t>
            </a:r>
          </a:p>
          <a:p>
            <a:pPr marL="0" indent="0">
              <a:buNone/>
            </a:pPr>
            <a:r>
              <a:rPr lang="en-US" dirty="0"/>
              <a:t>Be skeptical of emails offering unrealistic deals or prizes.</a:t>
            </a:r>
          </a:p>
          <a:p>
            <a:r>
              <a:rPr lang="en-US" dirty="0"/>
              <a:t>Monitor Links</a:t>
            </a:r>
          </a:p>
          <a:p>
            <a:pPr marL="0" indent="0">
              <a:buNone/>
            </a:pPr>
            <a:r>
              <a:rPr lang="en-US" dirty="0"/>
              <a:t>Hover over the links to see if they lead to trusted websites.</a:t>
            </a:r>
          </a:p>
          <a:p>
            <a:r>
              <a:rPr lang="en-US" dirty="0"/>
              <a:t>Urgency Tactics</a:t>
            </a:r>
          </a:p>
          <a:p>
            <a:pPr marL="0" indent="0">
              <a:buNone/>
            </a:pPr>
            <a:r>
              <a:rPr lang="en-US" dirty="0"/>
              <a:t>Beware of emails that create a false sense of urgency to act quickly.</a:t>
            </a:r>
          </a:p>
          <a:p>
            <a:r>
              <a:rPr lang="en-US" dirty="0"/>
              <a:t>Verify Requests</a:t>
            </a:r>
          </a:p>
          <a:p>
            <a:pPr marL="0" indent="0">
              <a:buNone/>
            </a:pPr>
            <a:r>
              <a:rPr lang="en-US" dirty="0"/>
              <a:t>Check if request for personal information seem legitimate.</a:t>
            </a:r>
          </a:p>
        </p:txBody>
      </p:sp>
    </p:spTree>
    <p:extLst>
      <p:ext uri="{BB962C8B-B14F-4D97-AF65-F5344CB8AC3E}">
        <p14:creationId xmlns:p14="http://schemas.microsoft.com/office/powerpoint/2010/main" val="224028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163E80-C29B-96C7-0462-2ED69C465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243" y="770890"/>
            <a:ext cx="640099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Spotting Phishing Websites and Links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3F2E3-3F83-7330-6898-59B3C2E7B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Check URL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/>
              <a:t>Ensure the website URL matches the legitimate  site, including spelling and domain extensions.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Look for HTTPS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/>
              <a:t>Confirm that the website uses HTTPS, without it, your data might not be secure.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Text Here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/>
              <a:t>Evaluate the website design, poorly designed  sites often indicates a phishing attempt.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Review Contact Information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/>
              <a:t>Legitimate websites provide clear contact details: phishing sites usually lacks this information.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Verify Email Source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/>
              <a:t>Always verify that the email source requesting your information is legitimate before clicking links.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/>
          </a:p>
          <a:p>
            <a:pPr marL="0" indent="0">
              <a:lnSpc>
                <a:spcPct val="90000"/>
              </a:lnSpc>
              <a:buNone/>
            </a:pPr>
            <a:endParaRPr lang="en-US" sz="1100"/>
          </a:p>
          <a:p>
            <a:pPr marL="0" indent="0">
              <a:lnSpc>
                <a:spcPct val="90000"/>
              </a:lnSpc>
              <a:buNone/>
            </a:pPr>
            <a:endParaRPr lang="en-US" sz="1100"/>
          </a:p>
          <a:p>
            <a:pPr marL="0" indent="0">
              <a:lnSpc>
                <a:spcPct val="90000"/>
              </a:lnSpc>
              <a:buNone/>
            </a:pPr>
            <a:endParaRPr lang="en-US" sz="1100"/>
          </a:p>
        </p:txBody>
      </p:sp>
      <p:pic>
        <p:nvPicPr>
          <p:cNvPr id="4" name="Picture 3" descr="A person looking at a computer screen&#10;&#10;Description automatically generated">
            <a:extLst>
              <a:ext uri="{FF2B5EF4-FFF2-40B4-BE49-F238E27FC236}">
                <a16:creationId xmlns:a16="http://schemas.microsoft.com/office/drawing/2014/main" id="{F6D3B11E-B881-C8AA-0636-8E4B0E256C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23" r="33646" b="-2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17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standing next to a person at a computer&#10;&#10;Description automatically generated">
            <a:extLst>
              <a:ext uri="{FF2B5EF4-FFF2-40B4-BE49-F238E27FC236}">
                <a16:creationId xmlns:a16="http://schemas.microsoft.com/office/drawing/2014/main" id="{566228F1-AC65-AEAE-A47F-3A7321DE20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14ACB00F-615E-0E4F-9794-329E08F6E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AC96A3-682A-49F3-E7FE-3BDFD1B8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The Role of Social Engineering in Phishing</a:t>
            </a:r>
            <a:br>
              <a:rPr lang="en-US" sz="2800"/>
            </a:b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EE077-9EFB-ECB6-D575-09676779F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360121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Trust Exploitation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Attackers exploit established trust relationships for deceptive communication.</a:t>
            </a:r>
          </a:p>
          <a:p>
            <a:pPr>
              <a:lnSpc>
                <a:spcPct val="90000"/>
              </a:lnSpc>
            </a:pPr>
            <a:r>
              <a:rPr lang="en-US" sz="1700"/>
              <a:t>Urgency Tactics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Create a false sense of urgency to elicit immediate responses from targets.</a:t>
            </a:r>
          </a:p>
          <a:p>
            <a:pPr>
              <a:lnSpc>
                <a:spcPct val="90000"/>
              </a:lnSpc>
            </a:pPr>
            <a:r>
              <a:rPr lang="en-US" sz="1700"/>
              <a:t>Text Here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Use personal details to make phishing attempts appear more authentic.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Mimic legitimate entities to manipulate victims into revealing sensitive data.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Leverage fear, curiosity, or sympathy to push victims into compliance.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2BBFA3-6EA8-1C48-B3A5-DFCC389D2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B55452-0B37-B747-9C68-70C4EF8F7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1">
              <a:extLst>
                <a:ext uri="{FF2B5EF4-FFF2-40B4-BE49-F238E27FC236}">
                  <a16:creationId xmlns:a16="http://schemas.microsoft.com/office/drawing/2014/main" id="{CBBA7287-7E9D-884B-93D7-D56B52ADE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2">
              <a:extLst>
                <a:ext uri="{FF2B5EF4-FFF2-40B4-BE49-F238E27FC236}">
                  <a16:creationId xmlns:a16="http://schemas.microsoft.com/office/drawing/2014/main" id="{E09BD6CA-D4FC-1041-9A4A-5BD33DDED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3">
              <a:extLst>
                <a:ext uri="{FF2B5EF4-FFF2-40B4-BE49-F238E27FC236}">
                  <a16:creationId xmlns:a16="http://schemas.microsoft.com/office/drawing/2014/main" id="{60AFCEEC-E747-AF48-9591-58C67AF87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4">
              <a:extLst>
                <a:ext uri="{FF2B5EF4-FFF2-40B4-BE49-F238E27FC236}">
                  <a16:creationId xmlns:a16="http://schemas.microsoft.com/office/drawing/2014/main" id="{2290DF32-70FD-0E48-9258-0BD83EE62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61BFE2D7-8646-5943-87D5-C6A9CDF68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6">
              <a:extLst>
                <a:ext uri="{FF2B5EF4-FFF2-40B4-BE49-F238E27FC236}">
                  <a16:creationId xmlns:a16="http://schemas.microsoft.com/office/drawing/2014/main" id="{6FFCD48C-239D-ED44-879B-9E5DD00DE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55CCAE64-959A-BC4A-A123-FC9283192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4190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066E3-63FB-4C1C-0499-121EE818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Real World Phishing Case Studies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33C79-3522-CBA9-E745-21B0F1559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Problem Faced</a:t>
            </a:r>
          </a:p>
          <a:p>
            <a:pPr marL="0" indent="0">
              <a:buNone/>
            </a:pPr>
            <a:r>
              <a:rPr lang="en-US" sz="1800" dirty="0"/>
              <a:t>Employees fell for a fake bank email scam.</a:t>
            </a:r>
          </a:p>
          <a:p>
            <a:pPr marL="342900" indent="-342900"/>
            <a:r>
              <a:rPr lang="en-US" sz="1800" dirty="0"/>
              <a:t>Solution Offered</a:t>
            </a:r>
          </a:p>
          <a:p>
            <a:pPr marL="0" indent="0">
              <a:buNone/>
            </a:pPr>
            <a:r>
              <a:rPr lang="en-US" sz="1800" dirty="0"/>
              <a:t>Implementing a multi-layered email filtering system</a:t>
            </a:r>
          </a:p>
          <a:p>
            <a:pPr marL="342900" indent="-342900"/>
            <a:r>
              <a:rPr lang="en-US" sz="1800" dirty="0"/>
              <a:t>Benefits</a:t>
            </a:r>
          </a:p>
          <a:p>
            <a:pPr marL="0" indent="0">
              <a:buNone/>
            </a:pPr>
            <a:r>
              <a:rPr lang="en-US" sz="1800" dirty="0"/>
              <a:t>Reduced phishing attempts by 80% instantly.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CBB827-9A2D-D449-9686-F47D2A20E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9B921EC8-AD62-E940-80A2-682AC7104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3">
              <a:extLst>
                <a:ext uri="{FF2B5EF4-FFF2-40B4-BE49-F238E27FC236}">
                  <a16:creationId xmlns:a16="http://schemas.microsoft.com/office/drawing/2014/main" id="{6DBDC735-9A9C-6340-B1E4-3576B27ED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E3F399C2-198A-1347-8B48-1B1D508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4AB3593B-CA05-1845-839E-90B9B70EC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erson looking at a computer screen&#10;&#10;Description automatically generated">
            <a:extLst>
              <a:ext uri="{FF2B5EF4-FFF2-40B4-BE49-F238E27FC236}">
                <a16:creationId xmlns:a16="http://schemas.microsoft.com/office/drawing/2014/main" id="{E55529F7-F40F-1748-6882-159938FFB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480" y="681647"/>
            <a:ext cx="3941997" cy="263128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erson standing next to a person at a computer&#10;&#10;Description automatically generated">
            <a:extLst>
              <a:ext uri="{FF2B5EF4-FFF2-40B4-BE49-F238E27FC236}">
                <a16:creationId xmlns:a16="http://schemas.microsoft.com/office/drawing/2014/main" id="{3238107C-BDEB-31E4-6BB7-6883A1D22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306" y="3718788"/>
            <a:ext cx="4044804" cy="227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0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D3B26-7253-E9C9-0E1E-0698015A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Effective Strategies To Prevent Phishing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6F20-30C4-D494-43DB-FBFA0D59C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360121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Verify Sources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Always confirm the identity of the sender before responding.</a:t>
            </a:r>
          </a:p>
          <a:p>
            <a:pPr marL="342900" indent="-342900">
              <a:lnSpc>
                <a:spcPct val="90000"/>
              </a:lnSpc>
            </a:pPr>
            <a:r>
              <a:rPr lang="en-US" sz="1700"/>
              <a:t>Use Strong Passwords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Implement complex passwords and change them regularly to enhance security.</a:t>
            </a:r>
          </a:p>
          <a:p>
            <a:pPr marL="342900" indent="-342900">
              <a:lnSpc>
                <a:spcPct val="90000"/>
              </a:lnSpc>
            </a:pPr>
            <a:r>
              <a:rPr lang="en-US" sz="1700"/>
              <a:t>Report Suspicion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Immediately report any suspicious emails to your IT department.</a:t>
            </a:r>
          </a:p>
          <a:p>
            <a:pPr marL="342900" indent="-342900">
              <a:lnSpc>
                <a:spcPct val="90000"/>
              </a:lnSpc>
            </a:pPr>
            <a:r>
              <a:rPr lang="en-US" sz="1700"/>
              <a:t>Educate Staff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Regular training sessions improve awareness and reduce risk of phishing.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054FC3-922A-EC40-AC25-A59AF5378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2B27A6-BDD2-B247-9494-C90C996DB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41">
              <a:extLst>
                <a:ext uri="{FF2B5EF4-FFF2-40B4-BE49-F238E27FC236}">
                  <a16:creationId xmlns:a16="http://schemas.microsoft.com/office/drawing/2014/main" id="{A368B3AC-A3AC-C949-864D-1C05AADBA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2">
              <a:extLst>
                <a:ext uri="{FF2B5EF4-FFF2-40B4-BE49-F238E27FC236}">
                  <a16:creationId xmlns:a16="http://schemas.microsoft.com/office/drawing/2014/main" id="{EB848571-59FE-B34A-8561-FD4325EC1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3C3152-8488-E444-BBA7-E9CD62AC1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6756F0-72A6-9F45-86A4-7D8C5E1AC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E18A883-69CF-FB4D-A4F9-6835E196C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46">
              <a:extLst>
                <a:ext uri="{FF2B5EF4-FFF2-40B4-BE49-F238E27FC236}">
                  <a16:creationId xmlns:a16="http://schemas.microsoft.com/office/drawing/2014/main" id="{83415627-4FAA-3B4B-8A88-63E862A5F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BF96A3B0-DCC7-1647-8383-429159B1D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8">
              <a:extLst>
                <a:ext uri="{FF2B5EF4-FFF2-40B4-BE49-F238E27FC236}">
                  <a16:creationId xmlns:a16="http://schemas.microsoft.com/office/drawing/2014/main" id="{392468EE-53D9-F243-B2B0-FA9D2A742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9">
              <a:extLst>
                <a:ext uri="{FF2B5EF4-FFF2-40B4-BE49-F238E27FC236}">
                  <a16:creationId xmlns:a16="http://schemas.microsoft.com/office/drawing/2014/main" id="{6C6EB606-ED6D-3D47-B27D-C7736D78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50">
              <a:extLst>
                <a:ext uri="{FF2B5EF4-FFF2-40B4-BE49-F238E27FC236}">
                  <a16:creationId xmlns:a16="http://schemas.microsoft.com/office/drawing/2014/main" id="{1E551583-A0DA-C64D-8385-F579D091E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3C9B75DD-4CC7-0143-9DF3-9249A306A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59CDD5E1-EB61-2847-B3B3-33771B104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355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PunchcardVTI</vt:lpstr>
      <vt:lpstr>PHISHING AWARENESS TRAINING</vt:lpstr>
      <vt:lpstr>Understanding Phishing</vt:lpstr>
      <vt:lpstr>Understanding Phishing: Definition and Types</vt:lpstr>
      <vt:lpstr>Common Phishing techniques and tactics</vt:lpstr>
      <vt:lpstr>Recognizing Phishing Attacks in Emails</vt:lpstr>
      <vt:lpstr>Spotting Phishing Websites and Links</vt:lpstr>
      <vt:lpstr>The Role of Social Engineering in Phishing </vt:lpstr>
      <vt:lpstr>Real World Phishing Case Studies</vt:lpstr>
      <vt:lpstr>Effective Strategies To Prevent Phishing</vt:lpstr>
      <vt:lpstr>Implementing Cybersecurity Policies and Procedures</vt:lpstr>
      <vt:lpstr>Reporting Phishing Attempts: Best Practices</vt:lpstr>
      <vt:lpstr>Future Trends in Phishing Attacks and Defense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633</cp:revision>
  <dcterms:created xsi:type="dcterms:W3CDTF">2024-12-20T04:21:10Z</dcterms:created>
  <dcterms:modified xsi:type="dcterms:W3CDTF">2024-12-24T13:05:23Z</dcterms:modified>
</cp:coreProperties>
</file>