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BFF4-03D3-4B4A-92FA-47CA3E0F4BED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B831-F47D-47E3-BB62-B3123E5D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1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BFF4-03D3-4B4A-92FA-47CA3E0F4BED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B831-F47D-47E3-BB62-B3123E5D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7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BFF4-03D3-4B4A-92FA-47CA3E0F4BED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B831-F47D-47E3-BB62-B3123E5D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83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BFF4-03D3-4B4A-92FA-47CA3E0F4BED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B831-F47D-47E3-BB62-B3123E5D8B3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7020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BFF4-03D3-4B4A-92FA-47CA3E0F4BED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B831-F47D-47E3-BB62-B3123E5D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55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BFF4-03D3-4B4A-92FA-47CA3E0F4BED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B831-F47D-47E3-BB62-B3123E5D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04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BFF4-03D3-4B4A-92FA-47CA3E0F4BED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B831-F47D-47E3-BB62-B3123E5D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75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BFF4-03D3-4B4A-92FA-47CA3E0F4BED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B831-F47D-47E3-BB62-B3123E5D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59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BFF4-03D3-4B4A-92FA-47CA3E0F4BED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B831-F47D-47E3-BB62-B3123E5D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4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BFF4-03D3-4B4A-92FA-47CA3E0F4BED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B831-F47D-47E3-BB62-B3123E5D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7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BFF4-03D3-4B4A-92FA-47CA3E0F4BED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B831-F47D-47E3-BB62-B3123E5D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BFF4-03D3-4B4A-92FA-47CA3E0F4BED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B831-F47D-47E3-BB62-B3123E5D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6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BFF4-03D3-4B4A-92FA-47CA3E0F4BED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B831-F47D-47E3-BB62-B3123E5D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5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BFF4-03D3-4B4A-92FA-47CA3E0F4BED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B831-F47D-47E3-BB62-B3123E5D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5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BFF4-03D3-4B4A-92FA-47CA3E0F4BED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B831-F47D-47E3-BB62-B3123E5D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BFF4-03D3-4B4A-92FA-47CA3E0F4BED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B831-F47D-47E3-BB62-B3123E5D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7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BFF4-03D3-4B4A-92FA-47CA3E0F4BED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B831-F47D-47E3-BB62-B3123E5D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9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C1CBFF4-03D3-4B4A-92FA-47CA3E0F4BED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516B831-F47D-47E3-BB62-B3123E5D8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79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taweilo/loan-approval-classification-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taweilo/loan-approval-classification-dat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1BFC-B355-2F26-7258-2A67138E89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Random Forest Classification Analysis on Loan Approval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80757-BB8D-5791-4122-ADC3CC622B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Presented by Taylor Cina</a:t>
            </a:r>
          </a:p>
        </p:txBody>
      </p:sp>
    </p:spTree>
    <p:extLst>
      <p:ext uri="{BB962C8B-B14F-4D97-AF65-F5344CB8AC3E}">
        <p14:creationId xmlns:p14="http://schemas.microsoft.com/office/powerpoint/2010/main" val="186110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1CA3D-6466-B854-5C05-C04FED7C0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and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74483-7AB2-5AD8-75E6-FA8080C01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Aptos" panose="020B000402020202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Can a random forest classification algorithm be used to generate a predictive model capable of correctly predicting loan approval statuses with an 80% or higher accuracy.</a:t>
            </a:r>
          </a:p>
          <a:p>
            <a:r>
              <a:rPr lang="en-US" sz="1800" b="1" i="1" kern="100" dirty="0">
                <a:effectLst/>
                <a:latin typeface="Aptos" panose="020B000402020202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Null Hypothesis H</a:t>
            </a:r>
            <a:r>
              <a:rPr lang="en-US" sz="1800" b="1" kern="100" baseline="-25000" dirty="0">
                <a:effectLst/>
                <a:latin typeface="Aptos" panose="020B000402020202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0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:</a:t>
            </a:r>
            <a:r>
              <a:rPr lang="en-US" sz="1800" kern="100" dirty="0">
                <a:effectLst/>
                <a:latin typeface="Aptos" panose="020B000402020202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A random forest classification model cannot be constructed from the research dataset with an accuracy of &gt; 80%.</a:t>
            </a:r>
          </a:p>
          <a:p>
            <a:r>
              <a:rPr lang="en-US" sz="1800" b="1" i="1" kern="100" dirty="0">
                <a:effectLst/>
                <a:latin typeface="Aptos" panose="020B000402020202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Alternative Hypothesis H</a:t>
            </a:r>
            <a:r>
              <a:rPr lang="en-US" sz="1800" b="1" kern="100" baseline="-25000" dirty="0">
                <a:effectLst/>
                <a:latin typeface="Aptos" panose="020B000402020202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a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:</a:t>
            </a:r>
            <a:r>
              <a:rPr lang="en-US" sz="1800" kern="100" dirty="0">
                <a:effectLst/>
                <a:latin typeface="Aptos" panose="020B000402020202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A random forest classification model can be constructed from the research dataset with an accuracy of &gt; 80%.</a:t>
            </a:r>
          </a:p>
        </p:txBody>
      </p:sp>
    </p:spTree>
    <p:extLst>
      <p:ext uri="{BB962C8B-B14F-4D97-AF65-F5344CB8AC3E}">
        <p14:creationId xmlns:p14="http://schemas.microsoft.com/office/powerpoint/2010/main" val="286001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263BD-D192-5ACE-5808-EB219ED5D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1EEEC-966D-E20D-59C6-49F7849E5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Synthetic dataset acquired on Kaggle for the purpose of model training. </a:t>
            </a:r>
            <a:r>
              <a:rPr lang="en-US" dirty="0">
                <a:hlinkClick r:id="rId2"/>
              </a:rPr>
              <a:t>[1]</a:t>
            </a:r>
            <a:endParaRPr lang="en-US" dirty="0"/>
          </a:p>
          <a:p>
            <a:r>
              <a:rPr lang="en-US" dirty="0"/>
              <a:t>Data Exploration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Training/Testing split</a:t>
            </a:r>
          </a:p>
          <a:p>
            <a:r>
              <a:rPr lang="en-US" dirty="0"/>
              <a:t>Two distinct phases of model building: initial and refining.</a:t>
            </a:r>
          </a:p>
        </p:txBody>
      </p:sp>
    </p:spTree>
    <p:extLst>
      <p:ext uri="{BB962C8B-B14F-4D97-AF65-F5344CB8AC3E}">
        <p14:creationId xmlns:p14="http://schemas.microsoft.com/office/powerpoint/2010/main" val="235622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838DE-1185-7C82-9FB9-1FF46ECBF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BD8E8-AD4B-CDF3-5640-CB1F27E03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acceptably accurate model can be built using random forest classification.</a:t>
            </a:r>
          </a:p>
          <a:p>
            <a:r>
              <a:rPr lang="en-US" dirty="0"/>
              <a:t>A model consisting of the 5 most important features performed best.</a:t>
            </a:r>
          </a:p>
          <a:p>
            <a:r>
              <a:rPr lang="en-US" dirty="0"/>
              <a:t>The model can predict the loan status of customers with 91% accuracy.</a:t>
            </a:r>
          </a:p>
        </p:txBody>
      </p:sp>
    </p:spTree>
    <p:extLst>
      <p:ext uri="{BB962C8B-B14F-4D97-AF65-F5344CB8AC3E}">
        <p14:creationId xmlns:p14="http://schemas.microsoft.com/office/powerpoint/2010/main" val="249083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CFDE-C3ED-F349-832E-F5CDCB8A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9F8A3-E7F6-504A-47E6-DC39ED91A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is synthetic and may not be truly representative of real-world customers.</a:t>
            </a:r>
          </a:p>
          <a:p>
            <a:r>
              <a:rPr lang="en-US" dirty="0"/>
              <a:t>Random forest classification is computationally expensive.</a:t>
            </a:r>
          </a:p>
          <a:p>
            <a:r>
              <a:rPr lang="en-US" dirty="0"/>
              <a:t>The features selected for the final model are based on the initial model, which may not be accurate.</a:t>
            </a:r>
          </a:p>
        </p:txBody>
      </p:sp>
    </p:spTree>
    <p:extLst>
      <p:ext uri="{BB962C8B-B14F-4D97-AF65-F5344CB8AC3E}">
        <p14:creationId xmlns:p14="http://schemas.microsoft.com/office/powerpoint/2010/main" val="1974129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E92DD-A7CC-999A-25DE-C105A6D0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275B4-160A-5730-E577-D704AC0B7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more granular analysis focusing on specific groupings of data such as age, education, loan purpose or amount.</a:t>
            </a:r>
          </a:p>
          <a:p>
            <a:r>
              <a:rPr lang="en-US" dirty="0"/>
              <a:t>Investigate the relative insignificance that credit score played in loan approval.</a:t>
            </a:r>
          </a:p>
          <a:p>
            <a:r>
              <a:rPr lang="en-US" dirty="0"/>
              <a:t>Create a stronger initial model with the goal of improving the final model.</a:t>
            </a:r>
          </a:p>
        </p:txBody>
      </p:sp>
    </p:spTree>
    <p:extLst>
      <p:ext uri="{BB962C8B-B14F-4D97-AF65-F5344CB8AC3E}">
        <p14:creationId xmlns:p14="http://schemas.microsoft.com/office/powerpoint/2010/main" val="1293094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B929-34B8-1934-43AB-08C75F09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17EDE-524C-E039-B396-F0584CD83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Predictive model can be used to more accurately approve and deny loans and increase profit by decreasing the rate of defaults.</a:t>
            </a:r>
          </a:p>
          <a:p>
            <a:r>
              <a:rPr lang="en-US" dirty="0"/>
              <a:t>Marketing and offering incentives to specific groups of customers based on the likelihood of returning profit.</a:t>
            </a:r>
          </a:p>
        </p:txBody>
      </p:sp>
    </p:spTree>
    <p:extLst>
      <p:ext uri="{BB962C8B-B14F-4D97-AF65-F5344CB8AC3E}">
        <p14:creationId xmlns:p14="http://schemas.microsoft.com/office/powerpoint/2010/main" val="2926675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DB51-3F2B-AA49-D3E6-2DF7CE002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87480-D177-F5CB-BC7A-DCC51878F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Verdana" panose="020B0604030504040204" pitchFamily="34" charset="0"/>
                <a:ea typeface="游ゴシック" panose="020B0400000000000000" pitchFamily="50" charset="-128"/>
                <a:cs typeface="Times New Roman" panose="02020603050405020304" pitchFamily="18" charset="0"/>
                <a:hlinkClick r:id="rId2"/>
              </a:rPr>
              <a:t>Lo, T. (2024, October 29). </a:t>
            </a:r>
            <a:r>
              <a:rPr lang="en-US" sz="1800" i="1" u="sng" kern="100" dirty="0">
                <a:solidFill>
                  <a:srgbClr val="467886"/>
                </a:solidFill>
                <a:effectLst/>
                <a:latin typeface="Verdana" panose="020B0604030504040204" pitchFamily="34" charset="0"/>
                <a:ea typeface="游ゴシック" panose="020B0400000000000000" pitchFamily="50" charset="-128"/>
                <a:cs typeface="Times New Roman" panose="02020603050405020304" pitchFamily="18" charset="0"/>
                <a:hlinkClick r:id="rId2"/>
              </a:rPr>
              <a:t>Loan approval classification dataset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Verdana" panose="020B0604030504040204" pitchFamily="34" charset="0"/>
                <a:ea typeface="游ゴシック" panose="020B0400000000000000" pitchFamily="50" charset="-128"/>
                <a:cs typeface="Times New Roman" panose="02020603050405020304" pitchFamily="18" charset="0"/>
                <a:hlinkClick r:id="rId2"/>
              </a:rPr>
              <a:t>. Kaggle. https://www.kaggle.com/datasets/taweilo/loan-approval-classification-data</a:t>
            </a:r>
            <a:endParaRPr lang="en-US" sz="1800" kern="100" dirty="0">
              <a:effectLst/>
              <a:latin typeface="Aptos" panose="020B0004020202020204" pitchFamily="34" charset="0"/>
              <a:ea typeface="游ゴシック" panose="020B0400000000000000" pitchFamily="50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217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40</TotalTime>
  <Words>334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Calisto MT</vt:lpstr>
      <vt:lpstr>Verdana</vt:lpstr>
      <vt:lpstr>Wingdings 2</vt:lpstr>
      <vt:lpstr>Slate</vt:lpstr>
      <vt:lpstr>Random Forest Classification Analysis on Loan Approval Dataset</vt:lpstr>
      <vt:lpstr>Research Question and Hypothesis</vt:lpstr>
      <vt:lpstr>Data Analysis Summary</vt:lpstr>
      <vt:lpstr>Analysis Conclusions</vt:lpstr>
      <vt:lpstr>Analysis Limitations</vt:lpstr>
      <vt:lpstr>Proposed Actions</vt:lpstr>
      <vt:lpstr>Real Benefits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Noah Cina</dc:creator>
  <cp:lastModifiedBy>Noah Cina</cp:lastModifiedBy>
  <cp:revision>15</cp:revision>
  <dcterms:created xsi:type="dcterms:W3CDTF">2025-01-16T01:31:04Z</dcterms:created>
  <dcterms:modified xsi:type="dcterms:W3CDTF">2025-01-17T02:31:24Z</dcterms:modified>
</cp:coreProperties>
</file>