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68" r:id="rId3"/>
    <p:sldId id="269" r:id="rId4"/>
    <p:sldId id="270" r:id="rId5"/>
    <p:sldId id="271" r:id="rId6"/>
    <p:sldId id="272" r:id="rId7"/>
    <p:sldId id="273" r:id="rId8"/>
    <p:sldId id="274" r:id="rId9"/>
    <p:sldId id="275" r:id="rId10"/>
    <p:sldId id="276" r:id="rId11"/>
    <p:sldId id="277" r:id="rId12"/>
  </p:sldIdLst>
  <p:sldSz cx="12192000" cy="6858000" type="screen16x9"/>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0" name=""/>
        <p:cNvGrpSpPr/>
        <p:nvPr/>
      </p:nvGrpSpPr>
      <p:grpSpPr>
        <a:xfrm>
          <a:off x="0" y="0"/>
          <a:ext cx="0" cy="0"/>
          <a:chOff x="0" y="0"/>
          <a:chExt cx="0" cy="0"/>
        </a:xfrm>
      </p:grpSpPr>
      <p:sp>
        <p:nvSpPr>
          <p:cNvPr id="1048707"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708"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70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710"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048711"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712"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37" name=""/>
        <p:cNvGrpSpPr/>
        <p:nvPr/>
      </p:nvGrpSpPr>
      <p:grpSpPr>
        <a:xfrm>
          <a:off x="0" y="0"/>
          <a:ext cx="0" cy="0"/>
          <a:chOff x="0" y="0"/>
          <a:chExt cx="0" cy="0"/>
        </a:xfrm>
      </p:grpSpPr>
      <p:sp>
        <p:nvSpPr>
          <p:cNvPr id="1048693"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94" name="Holder 3"/>
          <p:cNvSpPr>
            <a:spLocks noGrp="1"/>
          </p:cNvSpPr>
          <p:nvPr>
            <p:ph type="body" idx="1"/>
          </p:nvPr>
        </p:nvSpPr>
        <p:spPr/>
        <p:txBody>
          <a:bodyPr lIns="0" tIns="0" rIns="0" bIns="0"/>
          <a:p/>
        </p:txBody>
      </p:sp>
      <p:sp>
        <p:nvSpPr>
          <p:cNvPr id="1048695"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96"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97"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38" name=""/>
        <p:cNvGrpSpPr/>
        <p:nvPr/>
      </p:nvGrpSpPr>
      <p:grpSpPr>
        <a:xfrm>
          <a:off x="0" y="0"/>
          <a:ext cx="0" cy="0"/>
          <a:chOff x="0" y="0"/>
          <a:chExt cx="0" cy="0"/>
        </a:xfrm>
      </p:grpSpPr>
      <p:sp>
        <p:nvSpPr>
          <p:cNvPr id="1048698"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99" name="Holder 3"/>
          <p:cNvSpPr>
            <a:spLocks noGrp="1"/>
          </p:cNvSpPr>
          <p:nvPr>
            <p:ph sz="half" idx="2"/>
          </p:nvPr>
        </p:nvSpPr>
        <p:spPr>
          <a:xfrm>
            <a:off x="609600" y="1577340"/>
            <a:ext cx="5303520" cy="4526280"/>
          </a:xfrm>
          <a:prstGeom prst="rect">
            <a:avLst/>
          </a:prstGeom>
        </p:spPr>
        <p:txBody>
          <a:bodyPr wrap="square" lIns="0" tIns="0" rIns="0" bIns="0">
            <a:spAutoFit/>
          </a:bodyPr>
          <a:p/>
        </p:txBody>
      </p:sp>
      <p:sp>
        <p:nvSpPr>
          <p:cNvPr id="1048700" name="Holder 4"/>
          <p:cNvSpPr>
            <a:spLocks noGrp="1"/>
          </p:cNvSpPr>
          <p:nvPr>
            <p:ph sz="half" idx="3"/>
          </p:nvPr>
        </p:nvSpPr>
        <p:spPr>
          <a:xfrm>
            <a:off x="6278880" y="1577340"/>
            <a:ext cx="5303520" cy="4526280"/>
          </a:xfrm>
          <a:prstGeom prst="rect">
            <a:avLst/>
          </a:prstGeom>
        </p:spPr>
        <p:txBody>
          <a:bodyPr wrap="square" lIns="0" tIns="0" rIns="0" bIns="0">
            <a:spAutoFit/>
          </a:bodyPr>
          <a:p/>
        </p:txBody>
      </p:sp>
      <p:sp>
        <p:nvSpPr>
          <p:cNvPr id="1048701"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702"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03"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21" name=""/>
        <p:cNvGrpSpPr/>
        <p:nvPr/>
      </p:nvGrpSpPr>
      <p:grpSpPr>
        <a:xfrm>
          <a:off x="0" y="0"/>
          <a:ext cx="0" cy="0"/>
          <a:chOff x="0" y="0"/>
          <a:chExt cx="0" cy="0"/>
        </a:xfrm>
      </p:grpSpPr>
      <p:sp>
        <p:nvSpPr>
          <p:cNvPr id="1048604"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05"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06"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07"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39" name=""/>
        <p:cNvGrpSpPr/>
        <p:nvPr/>
      </p:nvGrpSpPr>
      <p:grpSpPr>
        <a:xfrm>
          <a:off x="0" y="0"/>
          <a:ext cx="0" cy="0"/>
          <a:chOff x="0" y="0"/>
          <a:chExt cx="0" cy="0"/>
        </a:xfrm>
      </p:grpSpPr>
      <p:sp>
        <p:nvSpPr>
          <p:cNvPr id="1048704"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705"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06"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p/>
        </p:txBody>
      </p:sp>
      <p:sp>
        <p:nvSpPr>
          <p:cNvPr id="1048600" name="object 7"/>
          <p:cNvSpPr txBox="1">
            <a:spLocks noGrp="1"/>
          </p:cNvSpPr>
          <p:nvPr>
            <p:ph type="ctrTitle"/>
          </p:nvPr>
        </p:nvSpPr>
        <p:spPr>
          <a:xfrm>
            <a:off x="3583940" y="1737995"/>
            <a:ext cx="6393815" cy="570230"/>
          </a:xfrm>
          <a:prstGeom prst="rect">
            <a:avLst/>
          </a:prstGeom>
        </p:spPr>
        <p:txBody>
          <a:bodyPr vert="horz" wrap="square" lIns="0" tIns="16510" rIns="0" bIns="0" rtlCol="0">
            <a:spAutoFit/>
          </a:bodyPr>
          <a:p>
            <a:pPr marL="2870835" indent="0">
              <a:lnSpc>
                <a:spcPct val="100000"/>
              </a:lnSpc>
              <a:spcBef>
                <a:spcPts val="130"/>
              </a:spcBef>
              <a:buNone/>
            </a:pPr>
            <a:r>
              <a:rPr lang="en-US" altLang="en-IN" sz="3600" spc="15" dirty="0"/>
              <a:t>R</a:t>
            </a:r>
            <a:r>
              <a:rPr lang="en-US" altLang="en-IN" sz="3600" spc="15" dirty="0"/>
              <a:t> </a:t>
            </a:r>
            <a:r>
              <a:rPr lang="en-US" altLang="en-IN" sz="3600" spc="15" dirty="0"/>
              <a:t>M</a:t>
            </a:r>
            <a:r>
              <a:rPr lang="en-US" altLang="en-IN" sz="3600" spc="15" dirty="0"/>
              <a:t>u</a:t>
            </a:r>
            <a:r>
              <a:rPr lang="en-US" altLang="en-IN" sz="3600" spc="15" dirty="0"/>
              <a:t>g</a:t>
            </a:r>
            <a:r>
              <a:rPr lang="en-US" altLang="en-IN" sz="3600" spc="15" dirty="0"/>
              <a:t>e</a:t>
            </a:r>
            <a:r>
              <a:rPr lang="en-US" altLang="en-IN" sz="3600" spc="15" dirty="0"/>
              <a:t>s</a:t>
            </a:r>
            <a:r>
              <a:rPr lang="en-US" altLang="en-IN" sz="3600" spc="15" dirty="0"/>
              <a:t>h</a:t>
            </a:r>
            <a:r>
              <a:rPr lang="en-US" altLang="en-IN" sz="3600" spc="15" dirty="0"/>
              <a:t> </a:t>
            </a:r>
            <a:endParaRPr lang="zh-CN" altLang="en-US"/>
          </a:p>
        </p:txBody>
      </p:sp>
      <p:sp>
        <p:nvSpPr>
          <p:cNvPr id="1048601" name="object 8"/>
          <p:cNvSpPr txBox="1"/>
          <p:nvPr/>
        </p:nvSpPr>
        <p:spPr>
          <a:xfrm>
            <a:off x="6484620" y="2821305"/>
            <a:ext cx="2740660" cy="443230"/>
          </a:xfrm>
          <a:prstGeom prst="rect">
            <a:avLst/>
          </a:prstGeom>
        </p:spPr>
        <p:txBody>
          <a:bodyPr vert="horz" wrap="square" lIns="0" tIns="12700" rIns="0" bIns="0" rtlCol="0">
            <a:spAutoFit/>
          </a:bodyPr>
          <a:p>
            <a:pPr marL="12700">
              <a:lnSpc>
                <a:spcPct val="100000"/>
              </a:lnSpc>
              <a:spcBef>
                <a:spcPts val="100"/>
              </a:spcBef>
            </a:pPr>
            <a:r>
              <a:rPr sz="2800" b="1" spc="10" dirty="0">
                <a:solidFill>
                  <a:srgbClr val="2D936B"/>
                </a:solidFill>
                <a:latin typeface="Trebuchet MS" panose="020B0603020202020204"/>
                <a:cs typeface="Trebuchet MS" panose="020B0603020202020204"/>
              </a:rPr>
              <a:t>Final</a:t>
            </a:r>
            <a:r>
              <a:rPr sz="2800" b="1" spc="-165" dirty="0">
                <a:solidFill>
                  <a:srgbClr val="2D936B"/>
                </a:solidFill>
                <a:latin typeface="Trebuchet MS" panose="020B0603020202020204"/>
                <a:cs typeface="Trebuchet MS" panose="020B0603020202020204"/>
              </a:rPr>
              <a:t> </a:t>
            </a:r>
            <a:r>
              <a:rPr sz="2800" b="1" spc="-5"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2097152" name="object 9"/>
          <p:cNvPicPr/>
          <p:nvPr/>
        </p:nvPicPr>
        <p:blipFill>
          <a:blip r:embed="rId1" cstate="print"/>
          <a:stretch>
            <a:fillRect/>
          </a:stretch>
        </p:blipFill>
        <p:spPr>
          <a:xfrm>
            <a:off x="676275" y="6467475"/>
            <a:ext cx="2143125" cy="200025"/>
          </a:xfrm>
          <a:prstGeom prst="rect">
            <a:avLst/>
          </a:prstGeom>
        </p:spPr>
      </p:pic>
      <p:sp>
        <p:nvSpPr>
          <p:cNvPr id="1048602" name="object 10"/>
          <p:cNvSpPr txBox="1"/>
          <p:nvPr/>
        </p:nvSpPr>
        <p:spPr>
          <a:xfrm>
            <a:off x="739775" y="6473337"/>
            <a:ext cx="1798955" cy="191770"/>
          </a:xfrm>
          <a:prstGeom prst="rect">
            <a:avLst/>
          </a:prstGeom>
        </p:spPr>
        <p:txBody>
          <a:bodyPr vert="horz" wrap="square" lIns="0" tIns="6985" rIns="0" bIns="0" rtlCol="0">
            <a:spAutoFit/>
          </a:bodyPr>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03" name="object 11"/>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85" name="object 2"/>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8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8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8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7" name="object 6"/>
          <p:cNvPicPr/>
          <p:nvPr/>
        </p:nvPicPr>
        <p:blipFill>
          <a:blip r:embed="rId1" cstate="print"/>
          <a:stretch>
            <a:fillRect/>
          </a:stretch>
        </p:blipFill>
        <p:spPr>
          <a:xfrm>
            <a:off x="1666875" y="6467475"/>
            <a:ext cx="76200" cy="177800"/>
          </a:xfrm>
          <a:prstGeom prst="rect">
            <a:avLst/>
          </a:prstGeom>
        </p:spPr>
      </p:pic>
      <p:sp>
        <p:nvSpPr>
          <p:cNvPr id="1048689" name="object 7"/>
          <p:cNvSpPr txBox="1">
            <a:spLocks noGrp="1"/>
          </p:cNvSpPr>
          <p:nvPr>
            <p:ph type="title"/>
          </p:nvPr>
        </p:nvSpPr>
        <p:spPr>
          <a:xfrm>
            <a:off x="755332" y="385444"/>
            <a:ext cx="3502000" cy="737236"/>
          </a:xfrm>
          <a:prstGeom prst="rect">
            <a:avLst/>
          </a:prstGeom>
        </p:spPr>
        <p:txBody>
          <a:bodyPr vert="horz" wrap="square" lIns="0" tIns="13335" rIns="0" bIns="0" rtlCol="0">
            <a:spAutoFit/>
          </a:bodyPr>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1048690" name="object 9"/>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91" name="object 8"/>
          <p:cNvSpPr txBox="1"/>
          <p:nvPr/>
        </p:nvSpPr>
        <p:spPr>
          <a:xfrm>
            <a:off x="683259" y="6111875"/>
            <a:ext cx="1230630" cy="335280"/>
          </a:xfrm>
          <a:prstGeom prst="rect">
            <a:avLst/>
          </a:prstGeom>
        </p:spPr>
        <p:txBody>
          <a:bodyPr vert="horz" wrap="square" lIns="0" tIns="16510" rIns="0" bIns="0" rtlCol="0">
            <a:spAutoFit/>
          </a:bodyPr>
          <a:p>
            <a:pPr marL="12700">
              <a:lnSpc>
                <a:spcPct val="100000"/>
              </a:lnSpc>
              <a:spcBef>
                <a:spcPts val="130"/>
              </a:spcBef>
            </a:pPr>
            <a:r>
              <a:rPr sz="2000" u="heavy" spc="20" dirty="0">
                <a:solidFill>
                  <a:srgbClr val="006FC0"/>
                </a:solidFill>
                <a:uFill>
                  <a:solidFill>
                    <a:srgbClr val="006FC0"/>
                  </a:solidFill>
                </a:uFill>
                <a:latin typeface="Trebuchet MS" panose="020B0603020202020204"/>
                <a:cs typeface="Trebuchet MS" panose="020B0603020202020204"/>
              </a:rPr>
              <a:t>Demo</a:t>
            </a:r>
            <a:r>
              <a:rPr sz="2000" u="heavy" spc="-130" dirty="0">
                <a:solidFill>
                  <a:srgbClr val="006FC0"/>
                </a:solidFill>
                <a:uFill>
                  <a:solidFill>
                    <a:srgbClr val="006FC0"/>
                  </a:solidFill>
                </a:uFill>
                <a:latin typeface="Trebuchet MS" panose="020B0603020202020204"/>
                <a:cs typeface="Trebuchet MS" panose="020B0603020202020204"/>
              </a:rPr>
              <a:t> </a:t>
            </a:r>
            <a:r>
              <a:rPr sz="2000" u="heavy" spc="25" dirty="0">
                <a:solidFill>
                  <a:srgbClr val="006FC0"/>
                </a:solidFill>
                <a:uFill>
                  <a:solidFill>
                    <a:srgbClr val="006FC0"/>
                  </a:solidFill>
                </a:uFill>
                <a:latin typeface="Trebuchet MS" panose="020B0603020202020204"/>
                <a:cs typeface="Trebuchet MS" panose="020B0603020202020204"/>
              </a:rPr>
              <a:t>Link</a:t>
            </a:r>
            <a:endParaRPr sz="2000">
              <a:latin typeface="Trebuchet MS" panose="020B0603020202020204"/>
              <a:cs typeface="Trebuchet MS" panose="020B0603020202020204"/>
            </a:endParaRPr>
          </a:p>
        </p:txBody>
      </p:sp>
      <p:sp>
        <p:nvSpPr>
          <p:cNvPr id="1048692" name="Text Box 1048691"/>
          <p:cNvSpPr txBox="1"/>
          <p:nvPr/>
        </p:nvSpPr>
        <p:spPr>
          <a:xfrm>
            <a:off x="0" y="838200"/>
            <a:ext cx="12019280" cy="6178550"/>
          </a:xfrm>
          <a:prstGeom prst="rect">
            <a:avLst/>
          </a:prstGeom>
        </p:spPr>
        <p:txBody>
          <a:bodyPr wrap="square" rtlCol="0">
            <a:noAutofit/>
          </a:bodyPr>
          <a:p>
            <a:r>
              <a:rPr lang="en-IN" sz="2800">
                <a:solidFill>
                  <a:srgbClr val="000000"/>
                </a:solidFill>
              </a:rPr>
              <a:t>The success of the project will be evaluated based on:Image Quality Metrics: Assessing the visual fidelity, realism, and coherence of generated images using metrics like Inception Score (IS) and Fréchet Inception Distance (FID).
Semantic Alignment: Evaluating how well the generated images align with the input textual descriptions in terms of content, style, and context.
User Feedback: Gathering feedback from end users and domain experts to validate the usefulness, accuracy, and creativity of the generated images in practical applications.
By addressing these aspects in detail, this project aims to push the boundaries of Text-to-Image synthesis using advanced AI techniques, providing a powerful tool for various industries and research domains that rely on generating visual content from textual inputs.</a:t>
            </a:r>
            <a:endParaRPr lang="en-IN" sz="2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2" name=""/>
        <p:cNvGrpSpPr/>
        <p:nvPr/>
      </p:nvGrpSpPr>
      <p:grpSpPr>
        <a:xfrm>
          <a:off x="0" y="0"/>
          <a:ext cx="0" cy="0"/>
          <a:chOff x="0" y="0"/>
          <a:chExt cx="0" cy="0"/>
        </a:xfrm>
      </p:grpSpPr>
      <p:sp>
        <p:nvSpPr>
          <p:cNvPr id="1048608"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p:txBody>
      </p:sp>
      <p:grpSp>
        <p:nvGrpSpPr>
          <p:cNvPr id="23" name="object 3"/>
          <p:cNvGrpSpPr/>
          <p:nvPr/>
        </p:nvGrpSpPr>
        <p:grpSpPr>
          <a:xfrm>
            <a:off x="7443849" y="0"/>
            <a:ext cx="4752975" cy="6863080"/>
            <a:chOff x="7443849" y="0"/>
            <a:chExt cx="4752975" cy="6863080"/>
          </a:xfrm>
        </p:grpSpPr>
        <p:sp>
          <p:nvSpPr>
            <p:cNvPr id="1048609"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10"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11"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12"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13"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14"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15"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16"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17"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18"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19"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20"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21"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22"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p>
            <a:pPr marL="12700">
              <a:lnSpc>
                <a:spcPct val="100000"/>
              </a:lnSpc>
              <a:spcBef>
                <a:spcPts val="130"/>
              </a:spcBef>
            </a:pPr>
            <a:r>
              <a:rPr sz="4250" spc="5" dirty="0"/>
              <a:t>PROJECT</a:t>
            </a:r>
            <a:r>
              <a:rPr sz="4250" spc="-85" dirty="0"/>
              <a:t> </a:t>
            </a:r>
            <a:r>
              <a:rPr sz="4250" spc="25" dirty="0"/>
              <a:t>TITLE</a:t>
            </a:r>
            <a:endParaRPr sz="4250"/>
          </a:p>
        </p:txBody>
      </p:sp>
      <p:grpSp>
        <p:nvGrpSpPr>
          <p:cNvPr id="24" name="object 18"/>
          <p:cNvGrpSpPr/>
          <p:nvPr/>
        </p:nvGrpSpPr>
        <p:grpSpPr>
          <a:xfrm>
            <a:off x="466725" y="6410325"/>
            <a:ext cx="3705225" cy="295275"/>
            <a:chOff x="466725" y="6410325"/>
            <a:chExt cx="3705225" cy="295275"/>
          </a:xfrm>
        </p:grpSpPr>
        <p:pic>
          <p:nvPicPr>
            <p:cNvPr id="2097153" name="object 19"/>
            <p:cNvPicPr/>
            <p:nvPr/>
          </p:nvPicPr>
          <p:blipFill>
            <a:blip r:embed="rId1" cstate="print"/>
            <a:stretch>
              <a:fillRect/>
            </a:stretch>
          </p:blipFill>
          <p:spPr>
            <a:xfrm>
              <a:off x="676275" y="6467475"/>
              <a:ext cx="2143125" cy="200025"/>
            </a:xfrm>
            <a:prstGeom prst="rect">
              <a:avLst/>
            </a:prstGeom>
          </p:spPr>
        </p:pic>
        <p:pic>
          <p:nvPicPr>
            <p:cNvPr id="2097154" name="object 20"/>
            <p:cNvPicPr/>
            <p:nvPr/>
          </p:nvPicPr>
          <p:blipFill>
            <a:blip r:embed="rId2" cstate="print"/>
            <a:stretch>
              <a:fillRect/>
            </a:stretch>
          </p:blipFill>
          <p:spPr>
            <a:xfrm>
              <a:off x="466725" y="6410325"/>
              <a:ext cx="3705225" cy="295275"/>
            </a:xfrm>
            <a:prstGeom prst="rect">
              <a:avLst/>
            </a:prstGeom>
          </p:spPr>
        </p:pic>
      </p:grpSp>
      <p:sp>
        <p:nvSpPr>
          <p:cNvPr id="1048623" name="object 21"/>
          <p:cNvSpPr txBox="1"/>
          <p:nvPr/>
        </p:nvSpPr>
        <p:spPr>
          <a:xfrm>
            <a:off x="739775" y="6473337"/>
            <a:ext cx="1798955" cy="191770"/>
          </a:xfrm>
          <a:prstGeom prst="rect">
            <a:avLst/>
          </a:prstGeom>
        </p:spPr>
        <p:txBody>
          <a:bodyPr vert="horz" wrap="square" lIns="0" tIns="6985" rIns="0" bIns="0" rtlCol="0">
            <a:spAutoFit/>
          </a:bodyPr>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24" name="object 22"/>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25" name="Text Box 1048624"/>
          <p:cNvSpPr txBox="1"/>
          <p:nvPr/>
        </p:nvSpPr>
        <p:spPr>
          <a:xfrm>
            <a:off x="1676400" y="2242185"/>
            <a:ext cx="4862195" cy="1862455"/>
          </a:xfrm>
          <a:prstGeom prst="rect">
            <a:avLst/>
          </a:prstGeom>
        </p:spPr>
        <p:txBody>
          <a:bodyPr wrap="square" rtlCol="0">
            <a:noAutofit/>
          </a:bodyPr>
          <a:p>
            <a:r>
              <a:rPr lang="en-IN" sz="2800" b="1">
                <a:solidFill>
                  <a:srgbClr val="000000"/>
                </a:solidFill>
              </a:rPr>
              <a:t>Text-to-Image Synthesis using VAE and GAN Architectures</a:t>
            </a:r>
            <a:endParaRPr lang="en-IN" sz="2800" b="1">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grpSp>
        <p:nvGrpSpPr>
          <p:cNvPr id="26"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28"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29"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30"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31"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32"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33"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34"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35"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36"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37" name="object 14"/>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8"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p/>
        </p:txBody>
      </p:sp>
      <p:sp>
        <p:nvSpPr>
          <p:cNvPr id="1048639"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p/>
        </p:txBody>
      </p:sp>
      <p:pic>
        <p:nvPicPr>
          <p:cNvPr id="2097155" name="object 17"/>
          <p:cNvPicPr/>
          <p:nvPr/>
        </p:nvPicPr>
        <p:blipFill>
          <a:blip r:embed="rId1" cstate="print"/>
          <a:stretch>
            <a:fillRect/>
          </a:stretch>
        </p:blipFill>
        <p:spPr>
          <a:xfrm>
            <a:off x="10687050" y="6134100"/>
            <a:ext cx="247650" cy="247650"/>
          </a:xfrm>
          <a:prstGeom prst="rect">
            <a:avLst/>
          </a:prstGeom>
        </p:spPr>
      </p:pic>
      <p:grpSp>
        <p:nvGrpSpPr>
          <p:cNvPr id="27" name="object 18"/>
          <p:cNvGrpSpPr/>
          <p:nvPr/>
        </p:nvGrpSpPr>
        <p:grpSpPr>
          <a:xfrm>
            <a:off x="47625" y="3819523"/>
            <a:ext cx="4124325" cy="3009900"/>
            <a:chOff x="47625" y="3819523"/>
            <a:chExt cx="4124325" cy="3009900"/>
          </a:xfrm>
        </p:grpSpPr>
        <p:pic>
          <p:nvPicPr>
            <p:cNvPr id="2097156" name="object 19"/>
            <p:cNvPicPr/>
            <p:nvPr/>
          </p:nvPicPr>
          <p:blipFill>
            <a:blip r:embed="rId2" cstate="print"/>
            <a:stretch>
              <a:fillRect/>
            </a:stretch>
          </p:blipFill>
          <p:spPr>
            <a:xfrm>
              <a:off x="466725" y="6410325"/>
              <a:ext cx="3705225" cy="295275"/>
            </a:xfrm>
            <a:prstGeom prst="rect">
              <a:avLst/>
            </a:prstGeom>
          </p:spPr>
        </p:pic>
        <p:pic>
          <p:nvPicPr>
            <p:cNvPr id="2097157" name="object 20"/>
            <p:cNvPicPr/>
            <p:nvPr/>
          </p:nvPicPr>
          <p:blipFill>
            <a:blip r:embed="rId3" cstate="print"/>
            <a:stretch>
              <a:fillRect/>
            </a:stretch>
          </p:blipFill>
          <p:spPr>
            <a:xfrm>
              <a:off x="47625" y="3819523"/>
              <a:ext cx="1733550" cy="3009898"/>
            </a:xfrm>
            <a:prstGeom prst="rect">
              <a:avLst/>
            </a:prstGeom>
          </p:spPr>
        </p:pic>
      </p:grpSp>
      <p:sp>
        <p:nvSpPr>
          <p:cNvPr id="1048640" name="object 21"/>
          <p:cNvSpPr txBox="1">
            <a:spLocks noGrp="1"/>
          </p:cNvSpPr>
          <p:nvPr>
            <p:ph type="title"/>
          </p:nvPr>
        </p:nvSpPr>
        <p:spPr>
          <a:xfrm>
            <a:off x="739775" y="445388"/>
            <a:ext cx="2976514" cy="737236"/>
          </a:xfrm>
          <a:prstGeom prst="rect">
            <a:avLst/>
          </a:prstGeom>
        </p:spPr>
        <p:txBody>
          <a:bodyPr vert="horz" wrap="square" lIns="0" tIns="13335" rIns="0" bIns="0" rtlCol="0">
            <a:spAutoFit/>
          </a:bodyPr>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1048641" name="object 22"/>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26" name="object 2"/>
          <p:cNvSpPr/>
          <p:nvPr/>
        </p:nvSpPr>
        <p:spPr>
          <a:xfrm>
            <a:off x="2228215" y="1763395"/>
            <a:ext cx="4919980" cy="2247265"/>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style>
          <a:lnRef idx="2">
            <a:schemeClr val="accent1"/>
          </a:lnRef>
          <a:fillRef idx="0">
            <a:srgbClr val="FFFFFF"/>
          </a:fillRef>
          <a:effectRef idx="0">
            <a:srgbClr val="FFFFFF"/>
          </a:effectRef>
          <a:fontRef idx="minor">
            <a:schemeClr val="dk1"/>
          </a:fontRef>
        </p:style>
        <p:txBody>
          <a:bodyPr wrap="square" lIns="0" tIns="0" rIns="0" bIns="0" rtlCol="0"/>
          <a:p>
            <a:r>
              <a:t>The agenda of this project is to develop an advanced AI system that can synthesize realistic images from textual descriptions, bridging the gap between natural language understanding and computer vision.</a:t>
            </a:r>
            <a:endParaRPr lang="zh-CN" altLang="en-US"/>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grpSp>
        <p:nvGrpSpPr>
          <p:cNvPr id="29" name="object 2"/>
          <p:cNvGrpSpPr/>
          <p:nvPr/>
        </p:nvGrpSpPr>
        <p:grpSpPr>
          <a:xfrm>
            <a:off x="7991475" y="2933700"/>
            <a:ext cx="2762250" cy="3257550"/>
            <a:chOff x="7991475" y="2933700"/>
            <a:chExt cx="2762250" cy="3257550"/>
          </a:xfrm>
        </p:grpSpPr>
        <p:sp>
          <p:nvSpPr>
            <p:cNvPr id="104864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43"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58" name="object 5"/>
            <p:cNvPicPr/>
            <p:nvPr/>
          </p:nvPicPr>
          <p:blipFill>
            <a:blip r:embed="rId1" cstate="print"/>
            <a:stretch>
              <a:fillRect/>
            </a:stretch>
          </p:blipFill>
          <p:spPr>
            <a:xfrm>
              <a:off x="7991475" y="2933700"/>
              <a:ext cx="2762250" cy="3257550"/>
            </a:xfrm>
            <a:prstGeom prst="rect">
              <a:avLst/>
            </a:prstGeom>
          </p:spPr>
        </p:pic>
      </p:grpSp>
      <p:sp>
        <p:nvSpPr>
          <p:cNvPr id="1048644"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45" name="object 7"/>
          <p:cNvSpPr txBox="1">
            <a:spLocks noGrp="1"/>
          </p:cNvSpPr>
          <p:nvPr>
            <p:ph type="title"/>
          </p:nvPr>
        </p:nvSpPr>
        <p:spPr>
          <a:xfrm>
            <a:off x="834072" y="575055"/>
            <a:ext cx="6462399" cy="638810"/>
          </a:xfrm>
          <a:prstGeom prst="rect">
            <a:avLst/>
          </a:prstGeom>
        </p:spPr>
        <p:txBody>
          <a:bodyPr vert="horz" wrap="square" lIns="0" tIns="16510" rIns="0" bIns="0" rtlCol="0">
            <a:spAutoFit/>
          </a:bodyPr>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p:nvPr/>
        </p:nvPicPr>
        <p:blipFill>
          <a:blip r:embed="rId2" cstate="print"/>
          <a:stretch>
            <a:fillRect/>
          </a:stretch>
        </p:blipFill>
        <p:spPr>
          <a:xfrm>
            <a:off x="676275" y="6467475"/>
            <a:ext cx="2143125" cy="200025"/>
          </a:xfrm>
          <a:prstGeom prst="rect">
            <a:avLst/>
          </a:prstGeom>
        </p:spPr>
      </p:pic>
      <p:sp>
        <p:nvSpPr>
          <p:cNvPr id="1048646" name="object 9"/>
          <p:cNvSpPr txBox="1"/>
          <p:nvPr/>
        </p:nvSpPr>
        <p:spPr>
          <a:xfrm>
            <a:off x="739775" y="6473337"/>
            <a:ext cx="1798955" cy="191770"/>
          </a:xfrm>
          <a:prstGeom prst="rect">
            <a:avLst/>
          </a:prstGeom>
        </p:spPr>
        <p:txBody>
          <a:bodyPr vert="horz" wrap="square" lIns="0" tIns="6985" rIns="0" bIns="0" rtlCol="0">
            <a:spAutoFit/>
          </a:bodyPr>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47" name="object 10"/>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48" name="Text Box 1048647"/>
          <p:cNvSpPr txBox="1"/>
          <p:nvPr/>
        </p:nvSpPr>
        <p:spPr>
          <a:xfrm>
            <a:off x="1189477" y="1857375"/>
            <a:ext cx="5268374" cy="4282439"/>
          </a:xfrm>
          <a:prstGeom prst="rect">
            <a:avLst/>
          </a:prstGeom>
        </p:spPr>
        <p:txBody>
          <a:bodyPr wrap="square" rtlCol="0">
            <a:spAutoFit/>
          </a:bodyPr>
          <a:p>
            <a:r>
              <a:rPr lang="en-IN" sz="2800">
                <a:solidFill>
                  <a:srgbClr val="000000"/>
                </a:solidFill>
              </a:rPr>
              <a:t>The current methods of generating images from text often struggle with producing high-quality, diverse, and contextually relevant visual representations. This limitation hinders applications in areas such as creative content generation, virtual environments, and assistive technologies.</a:t>
            </a:r>
            <a:endParaRPr lang="en-IN" sz="2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grpSp>
        <p:nvGrpSpPr>
          <p:cNvPr id="31"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0" name="object 5"/>
            <p:cNvPicPr/>
            <p:nvPr/>
          </p:nvPicPr>
          <p:blipFill>
            <a:blip r:embed="rId1" cstate="print"/>
            <a:stretch>
              <a:fillRect/>
            </a:stretch>
          </p:blipFill>
          <p:spPr>
            <a:xfrm>
              <a:off x="8658225" y="2647950"/>
              <a:ext cx="3533775" cy="3810000"/>
            </a:xfrm>
            <a:prstGeom prst="rect">
              <a:avLst/>
            </a:prstGeom>
          </p:spPr>
        </p:pic>
      </p:grpSp>
      <p:sp>
        <p:nvSpPr>
          <p:cNvPr id="104865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52"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p:nvPr/>
        </p:nvPicPr>
        <p:blipFill>
          <a:blip r:embed="rId2" cstate="print"/>
          <a:stretch>
            <a:fillRect/>
          </a:stretch>
        </p:blipFill>
        <p:spPr>
          <a:xfrm>
            <a:off x="676275" y="6467475"/>
            <a:ext cx="2143125" cy="200025"/>
          </a:xfrm>
          <a:prstGeom prst="rect">
            <a:avLst/>
          </a:prstGeom>
        </p:spPr>
      </p:pic>
      <p:sp>
        <p:nvSpPr>
          <p:cNvPr id="1048653" name="object 9"/>
          <p:cNvSpPr txBox="1"/>
          <p:nvPr/>
        </p:nvSpPr>
        <p:spPr>
          <a:xfrm>
            <a:off x="739775" y="6473337"/>
            <a:ext cx="1798955" cy="191770"/>
          </a:xfrm>
          <a:prstGeom prst="rect">
            <a:avLst/>
          </a:prstGeom>
        </p:spPr>
        <p:txBody>
          <a:bodyPr vert="horz" wrap="square" lIns="0" tIns="6985" rIns="0" bIns="0" rtlCol="0">
            <a:spAutoFit/>
          </a:bodyPr>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54" name="object 10"/>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55" name="Text Box 1048654"/>
          <p:cNvSpPr txBox="1"/>
          <p:nvPr/>
        </p:nvSpPr>
        <p:spPr>
          <a:xfrm>
            <a:off x="739774" y="2039057"/>
            <a:ext cx="7210450" cy="4282440"/>
          </a:xfrm>
          <a:prstGeom prst="rect">
            <a:avLst/>
          </a:prstGeom>
        </p:spPr>
        <p:txBody>
          <a:bodyPr wrap="square" rtlCol="0">
            <a:spAutoFit/>
          </a:bodyPr>
          <a:p>
            <a:r>
              <a:rPr lang="en-IN" sz="2800">
                <a:solidFill>
                  <a:srgbClr val="000000"/>
                </a:solidFill>
              </a:rPr>
              <a:t>The project involves leveraging both Variational Autoencoders (VAE) and Generative Adversarial Networks (GAN) architectures to create a robust Text-to-Image synthesis system. By combining the strengths of VAE (for latent space representation) and GAN (for realistic image generation), the system aims to produce visually compelling images corresponding to given textual descriptions.</a:t>
            </a:r>
            <a:endParaRPr lang="en-IN" sz="2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56"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57"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5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59"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p:nvPr/>
        </p:nvPicPr>
        <p:blipFill>
          <a:blip r:embed="rId1" cstate="print"/>
          <a:stretch>
            <a:fillRect/>
          </a:stretch>
        </p:blipFill>
        <p:spPr>
          <a:xfrm>
            <a:off x="723900" y="6172200"/>
            <a:ext cx="2181225" cy="485775"/>
          </a:xfrm>
          <a:prstGeom prst="rect">
            <a:avLst/>
          </a:prstGeom>
        </p:spPr>
      </p:pic>
      <p:sp>
        <p:nvSpPr>
          <p:cNvPr id="1048660" name="object 7"/>
          <p:cNvSpPr txBox="1"/>
          <p:nvPr/>
        </p:nvSpPr>
        <p:spPr>
          <a:xfrm>
            <a:off x="739775" y="6473337"/>
            <a:ext cx="1798955" cy="191770"/>
          </a:xfrm>
          <a:prstGeom prst="rect">
            <a:avLst/>
          </a:prstGeom>
        </p:spPr>
        <p:txBody>
          <a:bodyPr vert="horz" wrap="square" lIns="0" tIns="6985" rIns="0" bIns="0" rtlCol="0">
            <a:spAutoFit/>
          </a:bodyPr>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61" name="object 8"/>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62" name="Text Box 1048661"/>
          <p:cNvSpPr txBox="1"/>
          <p:nvPr/>
        </p:nvSpPr>
        <p:spPr>
          <a:xfrm rot="21600000">
            <a:off x="605155" y="1677035"/>
            <a:ext cx="8479790" cy="4502785"/>
          </a:xfrm>
          <a:prstGeom prst="rect">
            <a:avLst/>
          </a:prstGeom>
        </p:spPr>
        <p:txBody>
          <a:bodyPr wrap="square" rtlCol="0">
            <a:noAutofit/>
          </a:bodyPr>
          <a:p>
            <a:r>
              <a:rPr lang="en-IN" sz="2800">
                <a:solidFill>
                  <a:srgbClr val="000000"/>
                </a:solidFill>
              </a:rPr>
              <a:t>The end users of this project include:
Content creators and designers who need visual assets based on textual concepts or ideas.
E-commerce platforms looking to automate product image generation based on product descriptions.
Game developers and virtual reality designers requiring scene and character generation from narrative text.
Researchers and developers exploring AI-driven creativity and human-computer interaction.</a:t>
            </a:r>
            <a:endParaRPr lang="en-IN" sz="2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pic>
        <p:nvPicPr>
          <p:cNvPr id="2097163" name="object 2"/>
          <p:cNvPicPr/>
          <p:nvPr/>
        </p:nvPicPr>
        <p:blipFill>
          <a:blip r:embed="rId1" cstate="print"/>
          <a:stretch>
            <a:fillRect/>
          </a:stretch>
        </p:blipFill>
        <p:spPr>
          <a:xfrm>
            <a:off x="0" y="2114549"/>
            <a:ext cx="2134310" cy="3248025"/>
          </a:xfrm>
          <a:prstGeom prst="rect">
            <a:avLst/>
          </a:prstGeom>
        </p:spPr>
      </p:pic>
      <p:sp>
        <p:nvSpPr>
          <p:cNvPr id="104866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6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6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66"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2097164" name="object 7"/>
          <p:cNvPicPr/>
          <p:nvPr/>
        </p:nvPicPr>
        <p:blipFill>
          <a:blip r:embed="rId2" cstate="print"/>
          <a:stretch>
            <a:fillRect/>
          </a:stretch>
        </p:blipFill>
        <p:spPr>
          <a:xfrm>
            <a:off x="676275" y="6467475"/>
            <a:ext cx="2143125" cy="200025"/>
          </a:xfrm>
          <a:prstGeom prst="rect">
            <a:avLst/>
          </a:prstGeom>
        </p:spPr>
      </p:pic>
      <p:sp>
        <p:nvSpPr>
          <p:cNvPr id="1048667" name="object 8"/>
          <p:cNvSpPr txBox="1"/>
          <p:nvPr/>
        </p:nvSpPr>
        <p:spPr>
          <a:xfrm>
            <a:off x="739775" y="6473337"/>
            <a:ext cx="1798955" cy="191770"/>
          </a:xfrm>
          <a:prstGeom prst="rect">
            <a:avLst/>
          </a:prstGeom>
        </p:spPr>
        <p:txBody>
          <a:bodyPr vert="horz" wrap="square" lIns="0" tIns="6985" rIns="0" bIns="0" rtlCol="0">
            <a:spAutoFit/>
          </a:bodyPr>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68" name="object 9"/>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69" name="Text Box 1048668"/>
          <p:cNvSpPr txBox="1"/>
          <p:nvPr/>
        </p:nvSpPr>
        <p:spPr>
          <a:xfrm>
            <a:off x="2431960" y="2019300"/>
            <a:ext cx="7467675" cy="3863340"/>
          </a:xfrm>
          <a:prstGeom prst="rect">
            <a:avLst/>
          </a:prstGeom>
        </p:spPr>
        <p:txBody>
          <a:bodyPr wrap="square" rtlCol="0">
            <a:spAutoFit/>
          </a:bodyPr>
          <a:p>
            <a:r>
              <a:rPr lang="en-IN" sz="2800">
                <a:solidFill>
                  <a:srgbClr val="000000"/>
                </a:solidFill>
              </a:rPr>
              <a:t>High-Quality Image Synthesis: The system generates high-resolution and realistic images that align closely with textual descriptions.
Versatility and Customization: Users can specify various attributes, styles, and contexts in the text to guide image generation.
Efficiency and Automation: Automates the process of generating visual content from textual inputs, saving time and effort.</a:t>
            </a:r>
            <a:endParaRPr lang="en-IN" sz="2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70" name="object 2"/>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5" name="object 6"/>
          <p:cNvPicPr/>
          <p:nvPr/>
        </p:nvPicPr>
        <p:blipFill>
          <a:blip r:embed="rId1" cstate="print"/>
          <a:stretch>
            <a:fillRect/>
          </a:stretch>
        </p:blipFill>
        <p:spPr>
          <a:xfrm>
            <a:off x="66675" y="3526155"/>
            <a:ext cx="1317625" cy="2397760"/>
          </a:xfrm>
          <a:prstGeom prst="rect">
            <a:avLst/>
          </a:prstGeom>
        </p:spPr>
      </p:pic>
      <p:sp>
        <p:nvSpPr>
          <p:cNvPr id="1048674" name="object 7"/>
          <p:cNvSpPr txBox="1">
            <a:spLocks noGrp="1"/>
          </p:cNvSpPr>
          <p:nvPr>
            <p:ph type="title"/>
          </p:nvPr>
        </p:nvSpPr>
        <p:spPr>
          <a:xfrm>
            <a:off x="739775" y="654938"/>
            <a:ext cx="7543165" cy="638810"/>
          </a:xfrm>
          <a:prstGeom prst="rect">
            <a:avLst/>
          </a:prstGeom>
        </p:spPr>
        <p:txBody>
          <a:bodyPr vert="horz" wrap="square" lIns="0" tIns="16510" rIns="0" bIns="0" rtlCol="0">
            <a:spAutoFit/>
          </a:bodyPr>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1048675" name="object 8"/>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76" name="Text Box 1048675"/>
          <p:cNvSpPr txBox="1"/>
          <p:nvPr/>
        </p:nvSpPr>
        <p:spPr>
          <a:xfrm>
            <a:off x="1699260" y="1527810"/>
            <a:ext cx="8418830" cy="4558030"/>
          </a:xfrm>
          <a:prstGeom prst="rect">
            <a:avLst/>
          </a:prstGeom>
        </p:spPr>
        <p:txBody>
          <a:bodyPr wrap="square" rtlCol="0">
            <a:noAutofit/>
          </a:bodyPr>
          <a:p>
            <a:r>
              <a:rPr lang="en-IN" sz="2800">
                <a:solidFill>
                  <a:srgbClr val="000000"/>
                </a:solidFill>
              </a:rPr>
              <a:t>The standout features of our solution include:
Semantic Understanding: The system interprets and translates textual semantics into visual elements, capturing context and details accurately.
Latent Space Exploration: Leveraging VAE's latent space allows for meaningful variations and interpolations in generated images based on input text.
Adversarial Training: GAN architecture ensures the generated images are realistic and coherent, enhancing the overall visual quality and fidelity.</a:t>
            </a:r>
            <a:endParaRPr lang="en-IN" sz="2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77" name="object 2"/>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79"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8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6" name="object 6"/>
          <p:cNvPicPr/>
          <p:nvPr/>
        </p:nvPicPr>
        <p:blipFill>
          <a:blip r:embed="rId1" cstate="print"/>
          <a:stretch>
            <a:fillRect/>
          </a:stretch>
        </p:blipFill>
        <p:spPr>
          <a:xfrm>
            <a:off x="1666875" y="6467475"/>
            <a:ext cx="76200" cy="177800"/>
          </a:xfrm>
          <a:prstGeom prst="rect">
            <a:avLst/>
          </a:prstGeom>
        </p:spPr>
      </p:pic>
      <p:sp>
        <p:nvSpPr>
          <p:cNvPr id="1048682" name="object 9"/>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83" name="object 8"/>
          <p:cNvSpPr txBox="1"/>
          <p:nvPr/>
        </p:nvSpPr>
        <p:spPr>
          <a:xfrm>
            <a:off x="739775" y="291147"/>
            <a:ext cx="3997123" cy="737236"/>
          </a:xfrm>
          <a:prstGeom prst="rect">
            <a:avLst/>
          </a:prstGeom>
        </p:spPr>
        <p:txBody>
          <a:bodyPr vert="horz" wrap="square" lIns="0" tIns="13335" rIns="0" bIns="0" rtlCol="0">
            <a:spAutoFit/>
          </a:bodyPr>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048684" name="Text Box 1048683"/>
          <p:cNvSpPr txBox="1"/>
          <p:nvPr/>
        </p:nvSpPr>
        <p:spPr>
          <a:xfrm>
            <a:off x="551815" y="1228090"/>
            <a:ext cx="8502015" cy="5424170"/>
          </a:xfrm>
          <a:prstGeom prst="rect">
            <a:avLst/>
          </a:prstGeom>
        </p:spPr>
        <p:txBody>
          <a:bodyPr wrap="square" rtlCol="0">
            <a:noAutofit/>
          </a:bodyPr>
          <a:p>
            <a:r>
              <a:rPr lang="en-IN" sz="2800">
                <a:solidFill>
                  <a:srgbClr val="000000"/>
                </a:solidFill>
              </a:rPr>
              <a:t>The modeling approach involves:
Variational Autoencoder (VAE): Encoding textual descriptions into a latent space representation that captures semantic information.
Generative Adversarial Network (GAN): Training a GAN model to generate realistic images from the latent space representations produced by the VAE.
Conditional Generation: Conditioning the GAN on textual inputs to guide the generation process towards desired image features and attributes.</a:t>
            </a:r>
            <a:endParaRPr lang="en-IN" sz="2800">
              <a:solidFill>
                <a:srgbClr val="000000"/>
              </a:solidFill>
            </a:endParaRPr>
          </a:p>
        </p:txBody>
      </p:sp>
      <p:sp>
        <p:nvSpPr>
          <p:cNvPr id="1" name="Text Box 0"/>
          <p:cNvSpPr txBox="1"/>
          <p:nvPr/>
        </p:nvSpPr>
        <p:spPr>
          <a:xfrm>
            <a:off x="3048000" y="3244850"/>
            <a:ext cx="6096000" cy="368300"/>
          </a:xfrm>
          <a:prstGeom prst="rect">
            <a:avLst/>
          </a:prstGeom>
          <a:noFill/>
        </p:spPr>
        <p:txBody>
          <a:bodyPr wrap="square" rtlCol="0">
            <a:spAutoFit/>
          </a:bodyPr>
          <a:p>
            <a:r>
              <a:rPr spc="-15" dirty="0">
                <a:latin typeface="Trebuchet MS" panose="020B0603020202020204"/>
                <a:cs typeface="Trebuchet MS" panose="020B0603020202020204"/>
                <a:sym typeface="+mn-ea"/>
              </a:rPr>
              <a:t> </a:t>
            </a:r>
            <a:endParaRPr spc="-15" dirty="0">
              <a:latin typeface="Trebuchet MS" panose="020B0603020202020204"/>
              <a:cs typeface="Trebuchet MS" panose="020B060302020202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3922</Words>
  <Application>WPS Presentation</Application>
  <PresentationFormat/>
  <Paragraphs>85</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Trebuchet MS</vt:lpstr>
      <vt:lpstr>Calibri</vt:lpstr>
      <vt:lpstr>Microsoft YaHei</vt:lpstr>
      <vt:lpstr>Arial Unicode MS</vt:lpstr>
      <vt:lpstr>Office Theme</vt:lpstr>
      <vt:lpstr>R Mugesh </vt:lpstr>
      <vt:lpstr>PROJECT TITLE</vt:lpstr>
      <vt:lpstr>AGENDA</vt:lpstr>
      <vt:lpstr>PROBLEM	STATEMENT</vt:lpstr>
      <vt:lpstr>PROJECT	OVERVIEW</vt:lpstr>
      <vt:lpstr>WHO ARE THE END USERS?</vt:lpstr>
      <vt:lpstr>YOUR SOLUTION AND ITS VALUE PROPOSITION</vt:lpstr>
      <vt:lpstr>THE WOW IN YOUR SOLUTION</vt:lpstr>
      <vt:lpstr>PowerPoint 演示文稿</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Mugesh </dc:title>
  <dc:creator>RMX3561</dc:creator>
  <cp:lastModifiedBy>mugir</cp:lastModifiedBy>
  <cp:revision>1</cp:revision>
  <dcterms:created xsi:type="dcterms:W3CDTF">2024-03-31T08:04:19Z</dcterms:created>
  <dcterms:modified xsi:type="dcterms:W3CDTF">2024-03-31T08:04:19Z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9066C9E28EF1415AA75BA43C13FAE4F9_13</vt:lpwstr>
  </property>
  <property fmtid="{D5CDD505-2E9C-101B-9397-08002B2CF9AE}" pid="5" name="KSOProductBuildVer">
    <vt:lpwstr>1033-12.2.0.13489</vt:lpwstr>
  </property>
</Properties>
</file>