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60BA9-902A-43F4-A2D6-2988EDBD9C30}" v="11" dt="2023-12-06T16:31:43.8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20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RA SUDHAN S" userId="2cd000eb4e43ba65" providerId="LiveId" clId="{94F60BA9-902A-43F4-A2D6-2988EDBD9C30}"/>
    <pc:docChg chg="undo redo custSel modSld">
      <pc:chgData name="HARIHARA SUDHAN S" userId="2cd000eb4e43ba65" providerId="LiveId" clId="{94F60BA9-902A-43F4-A2D6-2988EDBD9C30}" dt="2023-12-06T16:34:13.112" v="225" actId="1076"/>
      <pc:docMkLst>
        <pc:docMk/>
      </pc:docMkLst>
      <pc:sldChg chg="addSp delSp modSp mod">
        <pc:chgData name="HARIHARA SUDHAN S" userId="2cd000eb4e43ba65" providerId="LiveId" clId="{94F60BA9-902A-43F4-A2D6-2988EDBD9C30}" dt="2023-12-06T16:34:13.112" v="225" actId="1076"/>
        <pc:sldMkLst>
          <pc:docMk/>
          <pc:sldMk cId="0" sldId="257"/>
        </pc:sldMkLst>
        <pc:spChg chg="mod">
          <ac:chgData name="HARIHARA SUDHAN S" userId="2cd000eb4e43ba65" providerId="LiveId" clId="{94F60BA9-902A-43F4-A2D6-2988EDBD9C30}" dt="2023-12-06T16:29:27.993" v="187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HARIHARA SUDHAN S" userId="2cd000eb4e43ba65" providerId="LiveId" clId="{94F60BA9-902A-43F4-A2D6-2988EDBD9C30}" dt="2023-12-06T16:22:34.720" v="114" actId="20578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HARIHARA SUDHAN S" userId="2cd000eb4e43ba65" providerId="LiveId" clId="{94F60BA9-902A-43F4-A2D6-2988EDBD9C30}" dt="2023-12-06T16:17:38.264" v="61"/>
          <ac:spMkLst>
            <pc:docMk/>
            <pc:sldMk cId="0" sldId="257"/>
            <ac:spMk id="14" creationId="{00000000-0000-0000-0000-000000000000}"/>
          </ac:spMkLst>
        </pc:spChg>
        <pc:spChg chg="add mod">
          <ac:chgData name="HARIHARA SUDHAN S" userId="2cd000eb4e43ba65" providerId="LiveId" clId="{94F60BA9-902A-43F4-A2D6-2988EDBD9C30}" dt="2023-12-06T16:18:00.160" v="64" actId="1076"/>
          <ac:spMkLst>
            <pc:docMk/>
            <pc:sldMk cId="0" sldId="257"/>
            <ac:spMk id="19" creationId="{93EE3DA7-FC5B-2A1F-526C-1C95F9D976E4}"/>
          </ac:spMkLst>
        </pc:spChg>
        <pc:spChg chg="add mod">
          <ac:chgData name="HARIHARA SUDHAN S" userId="2cd000eb4e43ba65" providerId="LiveId" clId="{94F60BA9-902A-43F4-A2D6-2988EDBD9C30}" dt="2023-12-06T16:26:16.036" v="170" actId="1076"/>
          <ac:spMkLst>
            <pc:docMk/>
            <pc:sldMk cId="0" sldId="257"/>
            <ac:spMk id="21" creationId="{AF33F703-78D9-511B-3A4B-01E06FD14997}"/>
          </ac:spMkLst>
        </pc:spChg>
        <pc:spChg chg="add mod">
          <ac:chgData name="HARIHARA SUDHAN S" userId="2cd000eb4e43ba65" providerId="LiveId" clId="{94F60BA9-902A-43F4-A2D6-2988EDBD9C30}" dt="2023-12-06T16:20:41.735" v="94" actId="113"/>
          <ac:spMkLst>
            <pc:docMk/>
            <pc:sldMk cId="0" sldId="257"/>
            <ac:spMk id="23" creationId="{4BE6B979-960B-8405-2897-C7382A7C49B6}"/>
          </ac:spMkLst>
        </pc:spChg>
        <pc:spChg chg="mod">
          <ac:chgData name="HARIHARA SUDHAN S" userId="2cd000eb4e43ba65" providerId="LiveId" clId="{94F60BA9-902A-43F4-A2D6-2988EDBD9C30}" dt="2023-12-06T16:18:56.343" v="76"/>
          <ac:spMkLst>
            <pc:docMk/>
            <pc:sldMk cId="0" sldId="257"/>
            <ac:spMk id="25" creationId="{77AAD0BE-3048-59FA-E79C-F075AB87567C}"/>
          </ac:spMkLst>
        </pc:spChg>
        <pc:spChg chg="mod">
          <ac:chgData name="HARIHARA SUDHAN S" userId="2cd000eb4e43ba65" providerId="LiveId" clId="{94F60BA9-902A-43F4-A2D6-2988EDBD9C30}" dt="2023-12-06T16:18:56.343" v="76"/>
          <ac:spMkLst>
            <pc:docMk/>
            <pc:sldMk cId="0" sldId="257"/>
            <ac:spMk id="26" creationId="{7EC30C7F-6E66-71D8-1F71-02D8CD530B52}"/>
          </ac:spMkLst>
        </pc:spChg>
        <pc:spChg chg="add mod">
          <ac:chgData name="HARIHARA SUDHAN S" userId="2cd000eb4e43ba65" providerId="LiveId" clId="{94F60BA9-902A-43F4-A2D6-2988EDBD9C30}" dt="2023-12-06T16:27:13.679" v="180" actId="14100"/>
          <ac:spMkLst>
            <pc:docMk/>
            <pc:sldMk cId="0" sldId="257"/>
            <ac:spMk id="28" creationId="{68A30AC5-B8C7-7011-85F1-AE3B19313D06}"/>
          </ac:spMkLst>
        </pc:spChg>
        <pc:spChg chg="add mod">
          <ac:chgData name="HARIHARA SUDHAN S" userId="2cd000eb4e43ba65" providerId="LiveId" clId="{94F60BA9-902A-43F4-A2D6-2988EDBD9C30}" dt="2023-12-06T16:22:12.509" v="111"/>
          <ac:spMkLst>
            <pc:docMk/>
            <pc:sldMk cId="0" sldId="257"/>
            <ac:spMk id="30" creationId="{836729EB-A5CA-3331-6B64-0BE49A561733}"/>
          </ac:spMkLst>
        </pc:spChg>
        <pc:spChg chg="add mod">
          <ac:chgData name="HARIHARA SUDHAN S" userId="2cd000eb4e43ba65" providerId="LiveId" clId="{94F60BA9-902A-43F4-A2D6-2988EDBD9C30}" dt="2023-12-06T16:23:28.575" v="147" actId="20577"/>
          <ac:spMkLst>
            <pc:docMk/>
            <pc:sldMk cId="0" sldId="257"/>
            <ac:spMk id="32" creationId="{4C7ADC15-EAFD-978D-F328-48AC123A9998}"/>
          </ac:spMkLst>
        </pc:spChg>
        <pc:spChg chg="add mod">
          <ac:chgData name="HARIHARA SUDHAN S" userId="2cd000eb4e43ba65" providerId="LiveId" clId="{94F60BA9-902A-43F4-A2D6-2988EDBD9C30}" dt="2023-12-06T16:24:00.776" v="151" actId="1076"/>
          <ac:spMkLst>
            <pc:docMk/>
            <pc:sldMk cId="0" sldId="257"/>
            <ac:spMk id="34" creationId="{02A706DC-D846-42EB-F4A4-121A6FD546D4}"/>
          </ac:spMkLst>
        </pc:spChg>
        <pc:spChg chg="add mod">
          <ac:chgData name="HARIHARA SUDHAN S" userId="2cd000eb4e43ba65" providerId="LiveId" clId="{94F60BA9-902A-43F4-A2D6-2988EDBD9C30}" dt="2023-12-06T16:24:56.417" v="158" actId="1076"/>
          <ac:spMkLst>
            <pc:docMk/>
            <pc:sldMk cId="0" sldId="257"/>
            <ac:spMk id="36" creationId="{87C47DD3-A44E-DFC7-D43A-4E139F55F714}"/>
          </ac:spMkLst>
        </pc:spChg>
        <pc:spChg chg="add mod">
          <ac:chgData name="HARIHARA SUDHAN S" userId="2cd000eb4e43ba65" providerId="LiveId" clId="{94F60BA9-902A-43F4-A2D6-2988EDBD9C30}" dt="2023-12-06T16:25:13.701" v="162" actId="113"/>
          <ac:spMkLst>
            <pc:docMk/>
            <pc:sldMk cId="0" sldId="257"/>
            <ac:spMk id="38" creationId="{74D03E12-735F-849E-C071-2E8607901061}"/>
          </ac:spMkLst>
        </pc:spChg>
        <pc:spChg chg="add mod">
          <ac:chgData name="HARIHARA SUDHAN S" userId="2cd000eb4e43ba65" providerId="LiveId" clId="{94F60BA9-902A-43F4-A2D6-2988EDBD9C30}" dt="2023-12-06T16:25:49.738" v="168" actId="1076"/>
          <ac:spMkLst>
            <pc:docMk/>
            <pc:sldMk cId="0" sldId="257"/>
            <ac:spMk id="40" creationId="{E744670D-249F-A063-A0F2-1EDC3D096BD0}"/>
          </ac:spMkLst>
        </pc:spChg>
        <pc:spChg chg="add mod">
          <ac:chgData name="HARIHARA SUDHAN S" userId="2cd000eb4e43ba65" providerId="LiveId" clId="{94F60BA9-902A-43F4-A2D6-2988EDBD9C30}" dt="2023-12-06T16:28:21.703" v="184" actId="1076"/>
          <ac:spMkLst>
            <pc:docMk/>
            <pc:sldMk cId="0" sldId="257"/>
            <ac:spMk id="42" creationId="{B21FBE84-FBD2-082E-5853-29032831896B}"/>
          </ac:spMkLst>
        </pc:spChg>
        <pc:grpChg chg="mod">
          <ac:chgData name="HARIHARA SUDHAN S" userId="2cd000eb4e43ba65" providerId="LiveId" clId="{94F60BA9-902A-43F4-A2D6-2988EDBD9C30}" dt="2023-12-06T16:27:49.799" v="181" actId="14100"/>
          <ac:grpSpMkLst>
            <pc:docMk/>
            <pc:sldMk cId="0" sldId="257"/>
            <ac:grpSpMk id="2" creationId="{00000000-0000-0000-0000-000000000000}"/>
          </ac:grpSpMkLst>
        </pc:grpChg>
        <pc:grpChg chg="add del mod">
          <ac:chgData name="HARIHARA SUDHAN S" userId="2cd000eb4e43ba65" providerId="LiveId" clId="{94F60BA9-902A-43F4-A2D6-2988EDBD9C30}" dt="2023-12-06T16:18:58.097" v="77"/>
          <ac:grpSpMkLst>
            <pc:docMk/>
            <pc:sldMk cId="0" sldId="257"/>
            <ac:grpSpMk id="24" creationId="{6BC2B9B8-851C-23E0-A1DE-4C14C89853F7}"/>
          </ac:grpSpMkLst>
        </pc:grpChg>
        <pc:picChg chg="add del mod">
          <ac:chgData name="HARIHARA SUDHAN S" userId="2cd000eb4e43ba65" providerId="LiveId" clId="{94F60BA9-902A-43F4-A2D6-2988EDBD9C30}" dt="2023-12-06T16:29:20.855" v="186" actId="478"/>
          <ac:picMkLst>
            <pc:docMk/>
            <pc:sldMk cId="0" sldId="257"/>
            <ac:picMk id="44" creationId="{9E204301-1AE5-13F6-E4DA-161F49F3DEA6}"/>
          </ac:picMkLst>
        </pc:picChg>
        <pc:picChg chg="add mod">
          <ac:chgData name="HARIHARA SUDHAN S" userId="2cd000eb4e43ba65" providerId="LiveId" clId="{94F60BA9-902A-43F4-A2D6-2988EDBD9C30}" dt="2023-12-06T16:34:13.112" v="225" actId="1076"/>
          <ac:picMkLst>
            <pc:docMk/>
            <pc:sldMk cId="0" sldId="257"/>
            <ac:picMk id="46" creationId="{7179501B-5C29-FB07-4659-8E43888FB66C}"/>
          </ac:picMkLst>
        </pc:picChg>
        <pc:picChg chg="add mod">
          <ac:chgData name="HARIHARA SUDHAN S" userId="2cd000eb4e43ba65" providerId="LiveId" clId="{94F60BA9-902A-43F4-A2D6-2988EDBD9C30}" dt="2023-12-06T16:34:07.559" v="223" actId="1076"/>
          <ac:picMkLst>
            <pc:docMk/>
            <pc:sldMk cId="0" sldId="257"/>
            <ac:picMk id="48" creationId="{781F556E-D630-C93A-CEA2-586708B4E472}"/>
          </ac:picMkLst>
        </pc:picChg>
        <pc:picChg chg="add mod">
          <ac:chgData name="HARIHARA SUDHAN S" userId="2cd000eb4e43ba65" providerId="LiveId" clId="{94F60BA9-902A-43F4-A2D6-2988EDBD9C30}" dt="2023-12-06T16:34:02.543" v="221" actId="1076"/>
          <ac:picMkLst>
            <pc:docMk/>
            <pc:sldMk cId="0" sldId="257"/>
            <ac:picMk id="50" creationId="{3BBA444B-DDAF-F367-49D0-2B0CF8EBF225}"/>
          </ac:picMkLst>
        </pc:picChg>
        <pc:picChg chg="add mod">
          <ac:chgData name="HARIHARA SUDHAN S" userId="2cd000eb4e43ba65" providerId="LiveId" clId="{94F60BA9-902A-43F4-A2D6-2988EDBD9C30}" dt="2023-12-06T16:34:04.144" v="222" actId="1076"/>
          <ac:picMkLst>
            <pc:docMk/>
            <pc:sldMk cId="0" sldId="257"/>
            <ac:picMk id="52" creationId="{E8DF4D36-88CE-A7E7-68B1-A2E72D7799B3}"/>
          </ac:picMkLst>
        </pc:picChg>
        <pc:picChg chg="add mod">
          <ac:chgData name="HARIHARA SUDHAN S" userId="2cd000eb4e43ba65" providerId="LiveId" clId="{94F60BA9-902A-43F4-A2D6-2988EDBD9C30}" dt="2023-12-06T16:34:10.560" v="224" actId="1076"/>
          <ac:picMkLst>
            <pc:docMk/>
            <pc:sldMk cId="0" sldId="257"/>
            <ac:picMk id="54" creationId="{655E1236-0D38-6C3B-2E1B-33A596B642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areerkarma.com/blog/who-uses-r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bin/linux/ubuntu/fullREADM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://www.cheatography.com/todin/cheat-sheets/base-r" TargetMode="External"/><Relationship Id="rId4" Type="http://schemas.openxmlformats.org/officeDocument/2006/relationships/hyperlink" Target="http://www.cheatography.com/todin/" TargetMode="External"/><Relationship Id="rId9" Type="http://schemas.openxmlformats.org/officeDocument/2006/relationships/hyperlink" Target="https://readabl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eadable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cheatography.com/todin/cheat-sheets/base-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cheatography.com/todin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950" y="1104900"/>
            <a:ext cx="3333750" cy="3390900"/>
            <a:chOff x="361950" y="1104900"/>
            <a:chExt cx="3333750" cy="3390900"/>
          </a:xfrm>
        </p:grpSpPr>
        <p:sp>
          <p:nvSpPr>
            <p:cNvPr id="3" name="object 3"/>
            <p:cNvSpPr/>
            <p:nvPr/>
          </p:nvSpPr>
          <p:spPr>
            <a:xfrm>
              <a:off x="361950" y="1104899"/>
              <a:ext cx="3333750" cy="3390900"/>
            </a:xfrm>
            <a:custGeom>
              <a:avLst/>
              <a:gdLst/>
              <a:ahLst/>
              <a:cxnLst/>
              <a:rect l="l" t="t" r="r" b="b"/>
              <a:pathLst>
                <a:path w="3333750" h="3390900">
                  <a:moveTo>
                    <a:pt x="3333750" y="19050"/>
                  </a:moveTo>
                  <a:lnTo>
                    <a:pt x="3332251" y="11645"/>
                  </a:lnTo>
                  <a:lnTo>
                    <a:pt x="3328162" y="5588"/>
                  </a:lnTo>
                  <a:lnTo>
                    <a:pt x="3322104" y="1498"/>
                  </a:lnTo>
                  <a:lnTo>
                    <a:pt x="3314700" y="0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88"/>
                  </a:lnTo>
                  <a:lnTo>
                    <a:pt x="1485" y="11645"/>
                  </a:lnTo>
                  <a:lnTo>
                    <a:pt x="0" y="19050"/>
                  </a:lnTo>
                  <a:lnTo>
                    <a:pt x="0" y="228600"/>
                  </a:lnTo>
                  <a:lnTo>
                    <a:pt x="0" y="247650"/>
                  </a:lnTo>
                  <a:lnTo>
                    <a:pt x="0" y="3371850"/>
                  </a:lnTo>
                  <a:lnTo>
                    <a:pt x="1485" y="3379266"/>
                  </a:lnTo>
                  <a:lnTo>
                    <a:pt x="5575" y="3385324"/>
                  </a:lnTo>
                  <a:lnTo>
                    <a:pt x="11633" y="3389414"/>
                  </a:lnTo>
                  <a:lnTo>
                    <a:pt x="19050" y="3390900"/>
                  </a:lnTo>
                  <a:lnTo>
                    <a:pt x="3314700" y="3390900"/>
                  </a:lnTo>
                  <a:lnTo>
                    <a:pt x="3322104" y="3389414"/>
                  </a:lnTo>
                  <a:lnTo>
                    <a:pt x="3328162" y="3385324"/>
                  </a:lnTo>
                  <a:lnTo>
                    <a:pt x="3332251" y="3379266"/>
                  </a:lnTo>
                  <a:lnTo>
                    <a:pt x="3333750" y="3371850"/>
                  </a:lnTo>
                  <a:lnTo>
                    <a:pt x="3333750" y="247650"/>
                  </a:lnTo>
                  <a:lnTo>
                    <a:pt x="3333750" y="228600"/>
                  </a:lnTo>
                  <a:lnTo>
                    <a:pt x="3333750" y="190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950" y="1352550"/>
              <a:ext cx="3333750" cy="3124200"/>
            </a:xfrm>
            <a:custGeom>
              <a:avLst/>
              <a:gdLst/>
              <a:ahLst/>
              <a:cxnLst/>
              <a:rect l="l" t="t" r="r" b="b"/>
              <a:pathLst>
                <a:path w="3333750" h="3124200">
                  <a:moveTo>
                    <a:pt x="3333750" y="3124200"/>
                  </a:moveTo>
                  <a:lnTo>
                    <a:pt x="0" y="3124200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312420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61950" y="4591050"/>
            <a:ext cx="3333750" cy="2714625"/>
            <a:chOff x="361950" y="4591050"/>
            <a:chExt cx="3333750" cy="2714625"/>
          </a:xfrm>
        </p:grpSpPr>
        <p:sp>
          <p:nvSpPr>
            <p:cNvPr id="6" name="object 6"/>
            <p:cNvSpPr/>
            <p:nvPr/>
          </p:nvSpPr>
          <p:spPr>
            <a:xfrm>
              <a:off x="361950" y="4591049"/>
              <a:ext cx="3333750" cy="2714625"/>
            </a:xfrm>
            <a:custGeom>
              <a:avLst/>
              <a:gdLst/>
              <a:ahLst/>
              <a:cxnLst/>
              <a:rect l="l" t="t" r="r" b="b"/>
              <a:pathLst>
                <a:path w="3333750" h="2714625">
                  <a:moveTo>
                    <a:pt x="3333750" y="19050"/>
                  </a:moveTo>
                  <a:lnTo>
                    <a:pt x="3332251" y="11645"/>
                  </a:lnTo>
                  <a:lnTo>
                    <a:pt x="3328162" y="5588"/>
                  </a:lnTo>
                  <a:lnTo>
                    <a:pt x="3322104" y="1498"/>
                  </a:lnTo>
                  <a:lnTo>
                    <a:pt x="3314700" y="0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88"/>
                  </a:lnTo>
                  <a:lnTo>
                    <a:pt x="1485" y="11645"/>
                  </a:lnTo>
                  <a:lnTo>
                    <a:pt x="0" y="19050"/>
                  </a:lnTo>
                  <a:lnTo>
                    <a:pt x="0" y="228600"/>
                  </a:lnTo>
                  <a:lnTo>
                    <a:pt x="0" y="247650"/>
                  </a:lnTo>
                  <a:lnTo>
                    <a:pt x="0" y="2695575"/>
                  </a:lnTo>
                  <a:lnTo>
                    <a:pt x="1485" y="2702991"/>
                  </a:lnTo>
                  <a:lnTo>
                    <a:pt x="5575" y="2709049"/>
                  </a:lnTo>
                  <a:lnTo>
                    <a:pt x="11633" y="2713139"/>
                  </a:lnTo>
                  <a:lnTo>
                    <a:pt x="19050" y="2714625"/>
                  </a:lnTo>
                  <a:lnTo>
                    <a:pt x="3314700" y="2714625"/>
                  </a:lnTo>
                  <a:lnTo>
                    <a:pt x="3322104" y="2713139"/>
                  </a:lnTo>
                  <a:lnTo>
                    <a:pt x="3328162" y="2709049"/>
                  </a:lnTo>
                  <a:lnTo>
                    <a:pt x="3332251" y="2702991"/>
                  </a:lnTo>
                  <a:lnTo>
                    <a:pt x="3333750" y="2695575"/>
                  </a:lnTo>
                  <a:lnTo>
                    <a:pt x="3333750" y="247650"/>
                  </a:lnTo>
                  <a:lnTo>
                    <a:pt x="3333750" y="228600"/>
                  </a:lnTo>
                  <a:lnTo>
                    <a:pt x="3333750" y="190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950" y="4838700"/>
              <a:ext cx="3333750" cy="2447925"/>
            </a:xfrm>
            <a:custGeom>
              <a:avLst/>
              <a:gdLst/>
              <a:ahLst/>
              <a:cxnLst/>
              <a:rect l="l" t="t" r="r" b="b"/>
              <a:pathLst>
                <a:path w="3333750" h="2447925">
                  <a:moveTo>
                    <a:pt x="3333750" y="2447925"/>
                  </a:moveTo>
                  <a:lnTo>
                    <a:pt x="0" y="2447925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24479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1950" y="7400925"/>
            <a:ext cx="3333750" cy="2047875"/>
            <a:chOff x="361950" y="7400925"/>
            <a:chExt cx="3333750" cy="2047875"/>
          </a:xfrm>
        </p:grpSpPr>
        <p:sp>
          <p:nvSpPr>
            <p:cNvPr id="9" name="object 9"/>
            <p:cNvSpPr/>
            <p:nvPr/>
          </p:nvSpPr>
          <p:spPr>
            <a:xfrm>
              <a:off x="361950" y="7400925"/>
              <a:ext cx="3333750" cy="2047875"/>
            </a:xfrm>
            <a:custGeom>
              <a:avLst/>
              <a:gdLst/>
              <a:ahLst/>
              <a:cxnLst/>
              <a:rect l="l" t="t" r="r" b="b"/>
              <a:pathLst>
                <a:path w="3333750" h="2047875">
                  <a:moveTo>
                    <a:pt x="3314700" y="2047875"/>
                  </a:moveTo>
                  <a:lnTo>
                    <a:pt x="19050" y="2047875"/>
                  </a:lnTo>
                  <a:lnTo>
                    <a:pt x="11637" y="2046377"/>
                  </a:lnTo>
                  <a:lnTo>
                    <a:pt x="5581" y="2042293"/>
                  </a:lnTo>
                  <a:lnTo>
                    <a:pt x="1497" y="2036237"/>
                  </a:lnTo>
                  <a:lnTo>
                    <a:pt x="0" y="2028825"/>
                  </a:lnTo>
                  <a:lnTo>
                    <a:pt x="0" y="19050"/>
                  </a:lnTo>
                  <a:lnTo>
                    <a:pt x="1497" y="11637"/>
                  </a:lnTo>
                  <a:lnTo>
                    <a:pt x="5581" y="5581"/>
                  </a:lnTo>
                  <a:lnTo>
                    <a:pt x="11637" y="1497"/>
                  </a:lnTo>
                  <a:lnTo>
                    <a:pt x="19050" y="0"/>
                  </a:lnTo>
                  <a:lnTo>
                    <a:pt x="3314700" y="0"/>
                  </a:lnTo>
                  <a:lnTo>
                    <a:pt x="3322112" y="1497"/>
                  </a:lnTo>
                  <a:lnTo>
                    <a:pt x="3328168" y="5581"/>
                  </a:lnTo>
                  <a:lnTo>
                    <a:pt x="3332252" y="11637"/>
                  </a:lnTo>
                  <a:lnTo>
                    <a:pt x="3333750" y="19050"/>
                  </a:lnTo>
                  <a:lnTo>
                    <a:pt x="3333750" y="2028825"/>
                  </a:lnTo>
                  <a:lnTo>
                    <a:pt x="3332252" y="2036237"/>
                  </a:lnTo>
                  <a:lnTo>
                    <a:pt x="3328168" y="2042293"/>
                  </a:lnTo>
                  <a:lnTo>
                    <a:pt x="3322112" y="2046377"/>
                  </a:lnTo>
                  <a:lnTo>
                    <a:pt x="3314700" y="2047875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50" y="7629525"/>
              <a:ext cx="3333750" cy="19050"/>
            </a:xfrm>
            <a:custGeom>
              <a:avLst/>
              <a:gdLst/>
              <a:ahLst/>
              <a:cxnLst/>
              <a:rect l="l" t="t" r="r" b="b"/>
              <a:pathLst>
                <a:path w="3333750" h="19050">
                  <a:moveTo>
                    <a:pt x="0" y="19050"/>
                  </a:moveTo>
                  <a:lnTo>
                    <a:pt x="3333750" y="19050"/>
                  </a:lnTo>
                  <a:lnTo>
                    <a:pt x="333375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50" y="7629525"/>
              <a:ext cx="3333750" cy="19050"/>
            </a:xfrm>
            <a:custGeom>
              <a:avLst/>
              <a:gdLst/>
              <a:ahLst/>
              <a:cxnLst/>
              <a:rect l="l" t="t" r="r" b="b"/>
              <a:pathLst>
                <a:path w="3333750" h="19050">
                  <a:moveTo>
                    <a:pt x="333375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190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50" y="7648575"/>
              <a:ext cx="3333750" cy="1781175"/>
            </a:xfrm>
            <a:custGeom>
              <a:avLst/>
              <a:gdLst/>
              <a:ahLst/>
              <a:cxnLst/>
              <a:rect l="l" t="t" r="r" b="b"/>
              <a:pathLst>
                <a:path w="3333750" h="1781175">
                  <a:moveTo>
                    <a:pt x="3333750" y="1781175"/>
                  </a:moveTo>
                  <a:lnTo>
                    <a:pt x="0" y="1781175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178117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38575" y="1104900"/>
            <a:ext cx="3324225" cy="2362200"/>
            <a:chOff x="3838575" y="1104900"/>
            <a:chExt cx="3324225" cy="2362200"/>
          </a:xfrm>
        </p:grpSpPr>
        <p:sp>
          <p:nvSpPr>
            <p:cNvPr id="14" name="object 14"/>
            <p:cNvSpPr/>
            <p:nvPr/>
          </p:nvSpPr>
          <p:spPr>
            <a:xfrm>
              <a:off x="3838575" y="1104899"/>
              <a:ext cx="3324225" cy="2362200"/>
            </a:xfrm>
            <a:custGeom>
              <a:avLst/>
              <a:gdLst/>
              <a:ahLst/>
              <a:cxnLst/>
              <a:rect l="l" t="t" r="r" b="b"/>
              <a:pathLst>
                <a:path w="3324225" h="2362200">
                  <a:moveTo>
                    <a:pt x="3324225" y="19050"/>
                  </a:moveTo>
                  <a:lnTo>
                    <a:pt x="3322726" y="11645"/>
                  </a:lnTo>
                  <a:lnTo>
                    <a:pt x="3318637" y="5588"/>
                  </a:lnTo>
                  <a:lnTo>
                    <a:pt x="3312579" y="1498"/>
                  </a:lnTo>
                  <a:lnTo>
                    <a:pt x="3305175" y="0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88"/>
                  </a:lnTo>
                  <a:lnTo>
                    <a:pt x="1485" y="11645"/>
                  </a:lnTo>
                  <a:lnTo>
                    <a:pt x="0" y="19050"/>
                  </a:lnTo>
                  <a:lnTo>
                    <a:pt x="0" y="228600"/>
                  </a:lnTo>
                  <a:lnTo>
                    <a:pt x="0" y="247650"/>
                  </a:lnTo>
                  <a:lnTo>
                    <a:pt x="0" y="2343150"/>
                  </a:lnTo>
                  <a:lnTo>
                    <a:pt x="1485" y="2350566"/>
                  </a:lnTo>
                  <a:lnTo>
                    <a:pt x="5575" y="2356624"/>
                  </a:lnTo>
                  <a:lnTo>
                    <a:pt x="11633" y="2360714"/>
                  </a:lnTo>
                  <a:lnTo>
                    <a:pt x="19050" y="2362200"/>
                  </a:lnTo>
                  <a:lnTo>
                    <a:pt x="3305175" y="2362200"/>
                  </a:lnTo>
                  <a:lnTo>
                    <a:pt x="3312579" y="2360714"/>
                  </a:lnTo>
                  <a:lnTo>
                    <a:pt x="3318637" y="2356624"/>
                  </a:lnTo>
                  <a:lnTo>
                    <a:pt x="3322726" y="2350566"/>
                  </a:lnTo>
                  <a:lnTo>
                    <a:pt x="3324225" y="2343150"/>
                  </a:lnTo>
                  <a:lnTo>
                    <a:pt x="3324225" y="247650"/>
                  </a:lnTo>
                  <a:lnTo>
                    <a:pt x="3324225" y="228600"/>
                  </a:lnTo>
                  <a:lnTo>
                    <a:pt x="3324225" y="190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8575" y="1352550"/>
              <a:ext cx="3324225" cy="2095500"/>
            </a:xfrm>
            <a:custGeom>
              <a:avLst/>
              <a:gdLst/>
              <a:ahLst/>
              <a:cxnLst/>
              <a:rect l="l" t="t" r="r" b="b"/>
              <a:pathLst>
                <a:path w="3324225" h="2095500">
                  <a:moveTo>
                    <a:pt x="3324225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3324225" y="0"/>
                  </a:lnTo>
                  <a:lnTo>
                    <a:pt x="3324225" y="209550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38575" y="3562350"/>
            <a:ext cx="3352800" cy="5848350"/>
            <a:chOff x="3838575" y="3562350"/>
            <a:chExt cx="3352800" cy="5848350"/>
          </a:xfrm>
        </p:grpSpPr>
        <p:sp>
          <p:nvSpPr>
            <p:cNvPr id="17" name="object 17"/>
            <p:cNvSpPr/>
            <p:nvPr/>
          </p:nvSpPr>
          <p:spPr>
            <a:xfrm>
              <a:off x="3838575" y="3562350"/>
              <a:ext cx="3324225" cy="5848350"/>
            </a:xfrm>
            <a:custGeom>
              <a:avLst/>
              <a:gdLst/>
              <a:ahLst/>
              <a:cxnLst/>
              <a:rect l="l" t="t" r="r" b="b"/>
              <a:pathLst>
                <a:path w="3324225" h="5848350">
                  <a:moveTo>
                    <a:pt x="3305175" y="5848350"/>
                  </a:moveTo>
                  <a:lnTo>
                    <a:pt x="19050" y="5848350"/>
                  </a:lnTo>
                  <a:lnTo>
                    <a:pt x="11637" y="5846852"/>
                  </a:lnTo>
                  <a:lnTo>
                    <a:pt x="5581" y="5842768"/>
                  </a:lnTo>
                  <a:lnTo>
                    <a:pt x="1497" y="5836712"/>
                  </a:lnTo>
                  <a:lnTo>
                    <a:pt x="0" y="5829300"/>
                  </a:lnTo>
                  <a:lnTo>
                    <a:pt x="0" y="19050"/>
                  </a:lnTo>
                  <a:lnTo>
                    <a:pt x="1497" y="11637"/>
                  </a:lnTo>
                  <a:lnTo>
                    <a:pt x="5581" y="5581"/>
                  </a:lnTo>
                  <a:lnTo>
                    <a:pt x="11637" y="1497"/>
                  </a:lnTo>
                  <a:lnTo>
                    <a:pt x="19050" y="0"/>
                  </a:lnTo>
                  <a:lnTo>
                    <a:pt x="3305175" y="0"/>
                  </a:lnTo>
                  <a:lnTo>
                    <a:pt x="3312587" y="1497"/>
                  </a:lnTo>
                  <a:lnTo>
                    <a:pt x="3318643" y="5581"/>
                  </a:lnTo>
                  <a:lnTo>
                    <a:pt x="3322727" y="11637"/>
                  </a:lnTo>
                  <a:lnTo>
                    <a:pt x="3324225" y="19050"/>
                  </a:lnTo>
                  <a:lnTo>
                    <a:pt x="3324225" y="5829300"/>
                  </a:lnTo>
                  <a:lnTo>
                    <a:pt x="3322727" y="5836712"/>
                  </a:lnTo>
                  <a:lnTo>
                    <a:pt x="3318643" y="5842768"/>
                  </a:lnTo>
                  <a:lnTo>
                    <a:pt x="3312587" y="5846852"/>
                  </a:lnTo>
                  <a:lnTo>
                    <a:pt x="3305175" y="58483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8575" y="3790950"/>
              <a:ext cx="3324225" cy="19050"/>
            </a:xfrm>
            <a:custGeom>
              <a:avLst/>
              <a:gdLst/>
              <a:ahLst/>
              <a:cxnLst/>
              <a:rect l="l" t="t" r="r" b="b"/>
              <a:pathLst>
                <a:path w="3324225" h="19050">
                  <a:moveTo>
                    <a:pt x="0" y="19050"/>
                  </a:moveTo>
                  <a:lnTo>
                    <a:pt x="3324225" y="19050"/>
                  </a:lnTo>
                  <a:lnTo>
                    <a:pt x="332422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8575" y="3790950"/>
              <a:ext cx="3324225" cy="19050"/>
            </a:xfrm>
            <a:custGeom>
              <a:avLst/>
              <a:gdLst/>
              <a:ahLst/>
              <a:cxnLst/>
              <a:rect l="l" t="t" r="r" b="b"/>
              <a:pathLst>
                <a:path w="3324225" h="19050">
                  <a:moveTo>
                    <a:pt x="332422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3324225" y="0"/>
                  </a:lnTo>
                  <a:lnTo>
                    <a:pt x="3324225" y="190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8575" y="3810000"/>
              <a:ext cx="3352800" cy="5581650"/>
            </a:xfrm>
            <a:custGeom>
              <a:avLst/>
              <a:gdLst/>
              <a:ahLst/>
              <a:cxnLst/>
              <a:rect l="l" t="t" r="r" b="b"/>
              <a:pathLst>
                <a:path w="3352800" h="5581650">
                  <a:moveTo>
                    <a:pt x="0" y="0"/>
                  </a:moveTo>
                  <a:lnTo>
                    <a:pt x="3352800" y="0"/>
                  </a:lnTo>
                  <a:lnTo>
                    <a:pt x="3352800" y="5581650"/>
                  </a:lnTo>
                  <a:lnTo>
                    <a:pt x="0" y="5581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61950" y="9544050"/>
            <a:ext cx="2181225" cy="9525"/>
          </a:xfrm>
          <a:custGeom>
            <a:avLst/>
            <a:gdLst/>
            <a:ahLst/>
            <a:cxnLst/>
            <a:rect l="l" t="t" r="r" b="b"/>
            <a:pathLst>
              <a:path w="2181225" h="9525">
                <a:moveTo>
                  <a:pt x="2181225" y="9525"/>
                </a:moveTo>
                <a:lnTo>
                  <a:pt x="0" y="9525"/>
                </a:lnTo>
                <a:lnTo>
                  <a:pt x="0" y="0"/>
                </a:lnTo>
                <a:lnTo>
                  <a:pt x="2181225" y="0"/>
                </a:lnTo>
                <a:lnTo>
                  <a:pt x="2181225" y="95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6050" y="9544050"/>
            <a:ext cx="2171700" cy="9525"/>
          </a:xfrm>
          <a:custGeom>
            <a:avLst/>
            <a:gdLst/>
            <a:ahLst/>
            <a:cxnLst/>
            <a:rect l="l" t="t" r="r" b="b"/>
            <a:pathLst>
              <a:path w="2171700" h="9525">
                <a:moveTo>
                  <a:pt x="2171700" y="9525"/>
                </a:moveTo>
                <a:lnTo>
                  <a:pt x="0" y="9525"/>
                </a:lnTo>
                <a:lnTo>
                  <a:pt x="0" y="0"/>
                </a:lnTo>
                <a:lnTo>
                  <a:pt x="2171700" y="0"/>
                </a:lnTo>
                <a:lnTo>
                  <a:pt x="2171700" y="95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1100" y="9544050"/>
            <a:ext cx="2171700" cy="9525"/>
          </a:xfrm>
          <a:custGeom>
            <a:avLst/>
            <a:gdLst/>
            <a:ahLst/>
            <a:cxnLst/>
            <a:rect l="l" t="t" r="r" b="b"/>
            <a:pathLst>
              <a:path w="2171700" h="9525">
                <a:moveTo>
                  <a:pt x="2171700" y="9525"/>
                </a:moveTo>
                <a:lnTo>
                  <a:pt x="0" y="9525"/>
                </a:lnTo>
                <a:lnTo>
                  <a:pt x="0" y="0"/>
                </a:lnTo>
                <a:lnTo>
                  <a:pt x="2171700" y="0"/>
                </a:lnTo>
                <a:lnTo>
                  <a:pt x="2171700" y="95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61950" y="361950"/>
            <a:ext cx="1676400" cy="571500"/>
            <a:chOff x="361950" y="361950"/>
            <a:chExt cx="1676400" cy="571500"/>
          </a:xfrm>
        </p:grpSpPr>
        <p:sp>
          <p:nvSpPr>
            <p:cNvPr id="25" name="object 25"/>
            <p:cNvSpPr/>
            <p:nvPr/>
          </p:nvSpPr>
          <p:spPr>
            <a:xfrm>
              <a:off x="361950" y="361950"/>
              <a:ext cx="1676400" cy="571500"/>
            </a:xfrm>
            <a:custGeom>
              <a:avLst/>
              <a:gdLst/>
              <a:ahLst/>
              <a:cxnLst/>
              <a:rect l="l" t="t" r="r" b="b"/>
              <a:pathLst>
                <a:path w="1676400" h="571500">
                  <a:moveTo>
                    <a:pt x="16764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5715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950" y="361950"/>
              <a:ext cx="1676400" cy="38100"/>
            </a:xfrm>
            <a:custGeom>
              <a:avLst/>
              <a:gdLst/>
              <a:ahLst/>
              <a:cxnLst/>
              <a:rect l="l" t="t" r="r" b="b"/>
              <a:pathLst>
                <a:path w="1676400" h="38100">
                  <a:moveTo>
                    <a:pt x="1676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3810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571500"/>
              <a:ext cx="1333499" cy="209549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25" y="9620250"/>
            <a:ext cx="542924" cy="5429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97100" y="416469"/>
            <a:ext cx="3016885" cy="4140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50" spc="5" dirty="0">
                <a:solidFill>
                  <a:srgbClr val="040404"/>
                </a:solidFill>
                <a:latin typeface="Georgia"/>
                <a:cs typeface="Georgia"/>
              </a:rPr>
              <a:t>Base</a:t>
            </a:r>
            <a:r>
              <a:rPr sz="1250" spc="-15" dirty="0">
                <a:solidFill>
                  <a:srgbClr val="040404"/>
                </a:solidFill>
                <a:latin typeface="Georgia"/>
                <a:cs typeface="Georgia"/>
              </a:rPr>
              <a:t> </a:t>
            </a:r>
            <a:r>
              <a:rPr sz="1250" spc="15" dirty="0">
                <a:solidFill>
                  <a:srgbClr val="040404"/>
                </a:solidFill>
                <a:latin typeface="Georgia"/>
                <a:cs typeface="Georgia"/>
              </a:rPr>
              <a:t>R</a:t>
            </a:r>
            <a:r>
              <a:rPr sz="1250" spc="-5" dirty="0">
                <a:solidFill>
                  <a:srgbClr val="040404"/>
                </a:solidFill>
                <a:latin typeface="Georgia"/>
                <a:cs typeface="Georgia"/>
              </a:rPr>
              <a:t> </a:t>
            </a:r>
            <a:r>
              <a:rPr sz="1250" spc="5" dirty="0">
                <a:solidFill>
                  <a:srgbClr val="040404"/>
                </a:solidFill>
                <a:latin typeface="Georgia"/>
                <a:cs typeface="Georgia"/>
              </a:rPr>
              <a:t>Cheat</a:t>
            </a:r>
            <a:r>
              <a:rPr sz="1250" spc="-10" dirty="0">
                <a:solidFill>
                  <a:srgbClr val="040404"/>
                </a:solidFill>
                <a:latin typeface="Georgia"/>
                <a:cs typeface="Georgia"/>
              </a:rPr>
              <a:t> </a:t>
            </a:r>
            <a:r>
              <a:rPr sz="1250" spc="5" dirty="0">
                <a:solidFill>
                  <a:srgbClr val="040404"/>
                </a:solidFill>
                <a:latin typeface="Georgia"/>
                <a:cs typeface="Georgia"/>
              </a:rPr>
              <a:t>Sheet</a:t>
            </a: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" dirty="0">
                <a:solidFill>
                  <a:srgbClr val="45463A"/>
                </a:solidFill>
                <a:latin typeface="Georgia"/>
                <a:cs typeface="Georgia"/>
              </a:rPr>
              <a:t>b</a:t>
            </a:r>
            <a:r>
              <a:rPr sz="1050" dirty="0">
                <a:solidFill>
                  <a:srgbClr val="45463A"/>
                </a:solidFill>
                <a:latin typeface="Georgia"/>
                <a:cs typeface="Georgia"/>
              </a:rPr>
              <a:t>y</a:t>
            </a:r>
            <a:r>
              <a:rPr sz="1050" spc="-10" dirty="0">
                <a:solidFill>
                  <a:srgbClr val="45463A"/>
                </a:solidFill>
                <a:latin typeface="Georgia"/>
                <a:cs typeface="Georgia"/>
              </a:rPr>
              <a:t> 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T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o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di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n</a:t>
            </a:r>
            <a:r>
              <a:rPr sz="1050" spc="25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 </a:t>
            </a:r>
            <a:r>
              <a:rPr sz="1050" spc="-5" dirty="0">
                <a:solidFill>
                  <a:srgbClr val="45463A"/>
                </a:solidFill>
                <a:latin typeface="Georgia"/>
                <a:cs typeface="Georgia"/>
              </a:rPr>
              <a:t>vi</a:t>
            </a:r>
            <a:r>
              <a:rPr sz="1050" dirty="0">
                <a:solidFill>
                  <a:srgbClr val="45463A"/>
                </a:solidFill>
                <a:latin typeface="Georgia"/>
                <a:cs typeface="Georgia"/>
              </a:rPr>
              <a:t>a</a:t>
            </a:r>
            <a:r>
              <a:rPr sz="1050" spc="-65" dirty="0">
                <a:solidFill>
                  <a:srgbClr val="45463A"/>
                </a:solidFill>
                <a:latin typeface="Georgia"/>
                <a:cs typeface="Georgia"/>
              </a:rPr>
              <a:t> 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cheat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o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graph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y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.c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o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m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/1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74736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cs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36706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162" y="1149350"/>
            <a:ext cx="73533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 itself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950" y="1332230"/>
            <a:ext cx="3333750" cy="3111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 marR="427355">
              <a:lnSpc>
                <a:spcPct val="140600"/>
              </a:lnSpc>
              <a:spcBef>
                <a:spcPts val="95"/>
              </a:spcBef>
            </a:pP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free software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environment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 statistical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computing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and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graphics.</a:t>
            </a:r>
            <a:endParaRPr sz="800">
              <a:latin typeface="Arial MT"/>
              <a:cs typeface="Arial MT"/>
            </a:endParaRPr>
          </a:p>
          <a:p>
            <a:pPr marL="6667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It's</a:t>
            </a:r>
            <a:r>
              <a:rPr sz="800" spc="-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compiled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language.</a:t>
            </a:r>
            <a:endParaRPr sz="800">
              <a:latin typeface="Arial MT"/>
              <a:cs typeface="Arial MT"/>
            </a:endParaRPr>
          </a:p>
          <a:p>
            <a:pPr marL="66675" marR="95885">
              <a:lnSpc>
                <a:spcPct val="140600"/>
              </a:lnSpc>
            </a:pP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dynamically-typed,that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means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type of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variable is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determined at runtime,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and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that variables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do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not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have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to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be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explicitly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declared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with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specific type.</a:t>
            </a:r>
            <a:endParaRPr sz="800">
              <a:latin typeface="Arial MT"/>
              <a:cs typeface="Arial MT"/>
            </a:endParaRPr>
          </a:p>
          <a:p>
            <a:pPr marL="66675" marR="246379">
              <a:lnSpc>
                <a:spcPct val="140600"/>
              </a:lnSpc>
            </a:pP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weakly-typed,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which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means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that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will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automatically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convert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between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types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when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necessary,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without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need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explicit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type </a:t>
            </a:r>
            <a:r>
              <a:rPr sz="800" spc="-204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casting.</a:t>
            </a:r>
            <a:endParaRPr sz="800">
              <a:latin typeface="Arial MT"/>
              <a:cs typeface="Arial MT"/>
            </a:endParaRPr>
          </a:p>
          <a:p>
            <a:pPr marL="66675" marR="229235">
              <a:lnSpc>
                <a:spcPct val="140600"/>
              </a:lnSpc>
            </a:pP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garbage-collected language. This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means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runtime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system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automatically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manages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memory used by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program.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both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functional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object oriented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language but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doesn't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support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inheritance, polymorphism,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and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encapsulation.</a:t>
            </a:r>
            <a:endParaRPr sz="800">
              <a:latin typeface="Arial MT"/>
              <a:cs typeface="Arial MT"/>
            </a:endParaRPr>
          </a:p>
          <a:p>
            <a:pPr marL="66675" marR="130810">
              <a:lnSpc>
                <a:spcPct val="140600"/>
              </a:lnSpc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R,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functions call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by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value. This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means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that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when 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function is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called, the values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 the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arguments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passed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to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function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passed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to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function's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local scope,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any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changes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made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to the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arguments within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function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do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not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affect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original values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</a:t>
            </a:r>
            <a:r>
              <a:rPr sz="800" spc="-204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arguments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outside the function.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162" y="4635500"/>
            <a:ext cx="109601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environment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1950" y="4824726"/>
            <a:ext cx="3333750" cy="2428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 marR="223520">
              <a:lnSpc>
                <a:spcPct val="135400"/>
              </a:lnSpc>
              <a:spcBef>
                <a:spcPts val="95"/>
              </a:spcBef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To code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you can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install the extension in your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IDE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like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VSC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or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install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its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own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IDE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50" i="1" spc="-20" dirty="0">
                <a:solidFill>
                  <a:srgbClr val="45463A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50" i="1" spc="-20" dirty="0">
                <a:solidFill>
                  <a:srgbClr val="45463A"/>
                </a:solidFill>
                <a:latin typeface="Arial"/>
                <a:cs typeface="Arial"/>
              </a:rPr>
              <a:t>Studio</a:t>
            </a:r>
            <a:r>
              <a:rPr sz="850" i="1" spc="-2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  <a:p>
            <a:pPr marL="66675" marR="2578735">
              <a:lnSpc>
                <a:spcPts val="1350"/>
              </a:lnSpc>
              <a:spcBef>
                <a:spcPts val="100"/>
              </a:spcBef>
            </a:pPr>
            <a:r>
              <a:rPr sz="800" spc="15" dirty="0">
                <a:solidFill>
                  <a:srgbClr val="040404"/>
                </a:solidFill>
                <a:latin typeface="Arial MT"/>
                <a:cs typeface="Arial MT"/>
                <a:hlinkClick r:id="rId6"/>
              </a:rPr>
              <a:t>R</a:t>
            </a:r>
            <a:r>
              <a:rPr sz="800" spc="-40" dirty="0">
                <a:solidFill>
                  <a:srgbClr val="040404"/>
                </a:solidFill>
                <a:latin typeface="Arial MT"/>
                <a:cs typeface="Arial MT"/>
                <a:hlinkClick r:id="rId6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6"/>
              </a:rPr>
              <a:t>for</a:t>
            </a:r>
            <a:r>
              <a:rPr sz="800" spc="-35" dirty="0">
                <a:solidFill>
                  <a:srgbClr val="040404"/>
                </a:solidFill>
                <a:latin typeface="Arial MT"/>
                <a:cs typeface="Arial MT"/>
                <a:hlinkClick r:id="rId6"/>
              </a:rPr>
              <a:t> </a:t>
            </a: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6"/>
              </a:rPr>
              <a:t>Windows </a:t>
            </a:r>
            <a:r>
              <a:rPr sz="800" spc="-204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040404"/>
                </a:solidFill>
                <a:latin typeface="Arial MT"/>
                <a:cs typeface="Arial MT"/>
                <a:hlinkClick r:id="rId7"/>
              </a:rPr>
              <a:t>R</a:t>
            </a:r>
            <a:r>
              <a:rPr sz="800" spc="-5" dirty="0">
                <a:solidFill>
                  <a:srgbClr val="040404"/>
                </a:solidFill>
                <a:latin typeface="Arial MT"/>
                <a:cs typeface="Arial MT"/>
                <a:hlinkClick r:id="rId7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7"/>
              </a:rPr>
              <a:t>for</a:t>
            </a:r>
            <a:r>
              <a:rPr sz="800" spc="-5" dirty="0">
                <a:solidFill>
                  <a:srgbClr val="040404"/>
                </a:solidFill>
                <a:latin typeface="Arial MT"/>
                <a:cs typeface="Arial MT"/>
                <a:hlinkClick r:id="rId7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7"/>
              </a:rPr>
              <a:t>Linux</a:t>
            </a:r>
            <a:endParaRPr sz="800">
              <a:latin typeface="Arial MT"/>
              <a:cs typeface="Arial MT"/>
            </a:endParaRPr>
          </a:p>
          <a:p>
            <a:pPr marL="66675" marR="170815">
              <a:lnSpc>
                <a:spcPts val="1350"/>
              </a:lnSpc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Then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to run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you can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run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with the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IDE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if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you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don't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have one you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can use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Studio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server,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which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web-based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version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Studio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that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can be accessed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through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 web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browser.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The command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 </a:t>
            </a:r>
            <a:r>
              <a:rPr sz="800" spc="2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Studi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r>
              <a:rPr sz="800" spc="-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Rscrip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t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myscript.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R</a:t>
            </a:r>
            <a:r>
              <a:rPr sz="800" spc="-229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  <a:p>
            <a:pPr marL="66675" marR="66675">
              <a:lnSpc>
                <a:spcPts val="1350"/>
              </a:lnSpc>
              <a:spcBef>
                <a:spcPts val="70"/>
              </a:spcBef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When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installed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3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Studio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</a:t>
            </a:r>
            <a:r>
              <a:rPr sz="800" spc="3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would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have</a:t>
            </a:r>
            <a:r>
              <a:rPr sz="800" spc="3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minimal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impact</a:t>
            </a:r>
            <a:r>
              <a:rPr sz="800" spc="3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impact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on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 local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machine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but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if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you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runs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large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scripts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using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for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data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analysis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and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machine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learning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tasks,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which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require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lot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memory,it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may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have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bigger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impact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on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local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machine.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But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the</a:t>
            </a:r>
            <a:r>
              <a:rPr sz="800" spc="3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end</a:t>
            </a:r>
            <a:r>
              <a:rPr sz="800" spc="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does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not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modify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something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your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machine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that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would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block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you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it's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1162" y="7445375"/>
            <a:ext cx="34544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1950" y="7628255"/>
            <a:ext cx="3333750" cy="17697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484"/>
              </a:spcBef>
            </a:pPr>
            <a:r>
              <a:rPr sz="800" b="1" spc="-15" dirty="0">
                <a:solidFill>
                  <a:srgbClr val="45463A"/>
                </a:solidFill>
                <a:latin typeface="Arial"/>
                <a:cs typeface="Arial"/>
              </a:rPr>
              <a:t>Code</a:t>
            </a:r>
            <a:endParaRPr sz="800">
              <a:latin typeface="Arial"/>
              <a:cs typeface="Arial"/>
            </a:endParaRPr>
          </a:p>
          <a:p>
            <a:pPr marL="66675" marR="233679">
              <a:lnSpc>
                <a:spcPts val="1430"/>
              </a:lnSpc>
              <a:spcBef>
                <a:spcPts val="4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insta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l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l.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p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ac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k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ag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e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s(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'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dplyr'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4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Downloa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an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tal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 a 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package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from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CRAN.</a:t>
            </a:r>
            <a:endParaRPr sz="800">
              <a:latin typeface="Arial MT"/>
              <a:cs typeface="Arial MT"/>
            </a:endParaRPr>
          </a:p>
          <a:p>
            <a:pPr marL="66675">
              <a:lnSpc>
                <a:spcPct val="100000"/>
              </a:lnSpc>
              <a:spcBef>
                <a:spcPts val="260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libra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r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y(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d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plyr'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6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Loa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pa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ck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ag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int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file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  <a:p>
            <a:pPr marL="61594" marR="789305" indent="4445">
              <a:lnSpc>
                <a:spcPct val="148400"/>
              </a:lnSpc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dplyr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: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:selec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t</a:t>
            </a:r>
            <a:r>
              <a:rPr sz="800" spc="-28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Use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fun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tio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fro</a:t>
            </a:r>
            <a:r>
              <a:rPr sz="800" spc="20" dirty="0">
                <a:solidFill>
                  <a:srgbClr val="45463A"/>
                </a:solidFill>
                <a:latin typeface="Arial MT"/>
                <a:cs typeface="Arial MT"/>
              </a:rPr>
              <a:t>m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pa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ck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age  </a:t>
            </a:r>
            <a:r>
              <a:rPr sz="800" b="1" spc="-30" dirty="0">
                <a:solidFill>
                  <a:srgbClr val="45463A"/>
                </a:solidFill>
                <a:latin typeface="Arial"/>
                <a:cs typeface="Arial"/>
              </a:rPr>
              <a:t>Commonly</a:t>
            </a:r>
            <a:r>
              <a:rPr sz="800" b="1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45463A"/>
                </a:solidFill>
                <a:latin typeface="Arial"/>
                <a:cs typeface="Arial"/>
              </a:rPr>
              <a:t>used</a:t>
            </a:r>
            <a:r>
              <a:rPr sz="800" b="1" spc="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45463A"/>
                </a:solidFill>
                <a:latin typeface="Arial"/>
                <a:cs typeface="Arial"/>
              </a:rPr>
              <a:t>library</a:t>
            </a:r>
            <a:endParaRPr sz="800">
              <a:latin typeface="Arial"/>
              <a:cs typeface="Arial"/>
            </a:endParaRPr>
          </a:p>
          <a:p>
            <a:pPr marL="66675" marR="1727835">
              <a:lnSpc>
                <a:spcPct val="132400"/>
              </a:lnSpc>
              <a:spcBef>
                <a:spcPts val="10"/>
              </a:spcBef>
            </a:pPr>
            <a:r>
              <a:rPr sz="850" i="1" spc="-15" dirty="0">
                <a:solidFill>
                  <a:srgbClr val="45463A"/>
                </a:solidFill>
                <a:latin typeface="Arial"/>
                <a:cs typeface="Arial"/>
              </a:rPr>
              <a:t>stringr</a:t>
            </a:r>
            <a:r>
              <a:rPr sz="850" i="1" spc="1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string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manipulation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50" i="1" spc="-15" dirty="0">
                <a:solidFill>
                  <a:srgbClr val="45463A"/>
                </a:solidFill>
                <a:latin typeface="Arial"/>
                <a:cs typeface="Arial"/>
              </a:rPr>
              <a:t>dplyr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 data frame manipulation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50" i="1" spc="-20" dirty="0">
                <a:solidFill>
                  <a:srgbClr val="45463A"/>
                </a:solidFill>
                <a:latin typeface="Arial"/>
                <a:cs typeface="Arial"/>
              </a:rPr>
              <a:t>ggplot2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 plotting graphs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50" i="1" spc="-20" dirty="0">
                <a:solidFill>
                  <a:srgbClr val="45463A"/>
                </a:solidFill>
                <a:latin typeface="Arial"/>
                <a:cs typeface="Arial"/>
              </a:rPr>
              <a:t>lubridate</a:t>
            </a:r>
            <a:r>
              <a:rPr sz="850" i="1" spc="-2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 date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87787" y="1149350"/>
            <a:ext cx="62484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8575" y="1332230"/>
            <a:ext cx="3324225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 marR="202565">
              <a:lnSpc>
                <a:spcPct val="140600"/>
              </a:lnSpc>
              <a:spcBef>
                <a:spcPts val="95"/>
              </a:spcBef>
            </a:pP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integrated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suite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software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facilities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data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manipulation,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calculation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and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graphical display.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It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includes:</a:t>
            </a:r>
            <a:endParaRPr sz="800">
              <a:latin typeface="Arial MT"/>
              <a:cs typeface="Arial MT"/>
            </a:endParaRPr>
          </a:p>
          <a:p>
            <a:pPr marL="66675">
              <a:lnSpc>
                <a:spcPct val="100000"/>
              </a:lnSpc>
              <a:spcBef>
                <a:spcPts val="390"/>
              </a:spcBef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-An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effective data handling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and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storage facility,</a:t>
            </a:r>
            <a:endParaRPr sz="800">
              <a:latin typeface="Arial MT"/>
              <a:cs typeface="Arial MT"/>
            </a:endParaRPr>
          </a:p>
          <a:p>
            <a:pPr marL="66675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-A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suite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 operators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calculations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on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arrays,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 particular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matrices,</a:t>
            </a:r>
            <a:endParaRPr sz="800">
              <a:latin typeface="Arial MT"/>
              <a:cs typeface="Arial MT"/>
            </a:endParaRPr>
          </a:p>
          <a:p>
            <a:pPr marL="66675" marR="74930">
              <a:lnSpc>
                <a:spcPct val="140600"/>
              </a:lnSpc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-A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large, coherent,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integrated collection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of intermediate tools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 data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analysis,</a:t>
            </a:r>
            <a:endParaRPr sz="800">
              <a:latin typeface="Arial MT"/>
              <a:cs typeface="Arial MT"/>
            </a:endParaRPr>
          </a:p>
          <a:p>
            <a:pPr marL="66675" marR="109220">
              <a:lnSpc>
                <a:spcPct val="140600"/>
              </a:lnSpc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-Graphical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facilities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for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data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analysis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and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display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either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on-screen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or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on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hardcopy,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and</a:t>
            </a:r>
            <a:endParaRPr sz="800">
              <a:latin typeface="Arial MT"/>
              <a:cs typeface="Arial MT"/>
            </a:endParaRPr>
          </a:p>
          <a:p>
            <a:pPr marL="66675" marR="137795">
              <a:lnSpc>
                <a:spcPct val="140600"/>
              </a:lnSpc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-A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well-developed,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simple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effective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programming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language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which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includes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conditionals,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loops,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user-defined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recursive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functions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and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input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and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output facilities.</a:t>
            </a:r>
            <a:endParaRPr sz="800">
              <a:latin typeface="Arial MT"/>
              <a:cs typeface="Arial MT"/>
            </a:endParaRPr>
          </a:p>
          <a:p>
            <a:pPr marL="66675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The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people</a:t>
            </a: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who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mainly</a:t>
            </a: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use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</a:t>
            </a:r>
            <a:r>
              <a:rPr sz="800" spc="1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R</a:t>
            </a: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are data</a:t>
            </a: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scientist /</a:t>
            </a:r>
            <a:r>
              <a:rPr sz="800" spc="10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8"/>
              </a:rPr>
              <a:t>engineer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7787" y="3606800"/>
            <a:ext cx="127063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8575" y="3796026"/>
            <a:ext cx="3352800" cy="55530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434"/>
              </a:spcBef>
            </a:pPr>
            <a:r>
              <a:rPr sz="800" b="1" spc="-20" dirty="0">
                <a:solidFill>
                  <a:srgbClr val="45463A"/>
                </a:solidFill>
                <a:latin typeface="Arial"/>
                <a:cs typeface="Arial"/>
              </a:rPr>
              <a:t>Variable</a:t>
            </a:r>
            <a:r>
              <a:rPr sz="800" b="1" spc="-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45463A"/>
                </a:solidFill>
                <a:latin typeface="Arial"/>
                <a:cs typeface="Arial"/>
              </a:rPr>
              <a:t>Assignment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340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-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&lt;-</a:t>
            </a:r>
            <a:r>
              <a:rPr sz="800" spc="-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'bonjour'</a:t>
            </a:r>
            <a:r>
              <a:rPr sz="800" spc="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r>
              <a:rPr sz="800" spc="-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50" i="1" spc="-15" dirty="0">
                <a:solidFill>
                  <a:srgbClr val="45463A"/>
                </a:solidFill>
                <a:latin typeface="Arial"/>
                <a:cs typeface="Arial"/>
              </a:rPr>
              <a:t>string</a:t>
            </a:r>
            <a:endParaRPr sz="8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405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&lt;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-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6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r>
              <a:rPr sz="800" spc="-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50" i="1" spc="-20" dirty="0">
                <a:solidFill>
                  <a:srgbClr val="45463A"/>
                </a:solidFill>
                <a:latin typeface="Arial"/>
                <a:cs typeface="Arial"/>
              </a:rPr>
              <a:t>intege</a:t>
            </a:r>
            <a:r>
              <a:rPr sz="850" i="1" spc="-10" dirty="0">
                <a:solidFill>
                  <a:srgbClr val="45463A"/>
                </a:solidFill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455"/>
              </a:spcBef>
            </a:pPr>
            <a:r>
              <a:rPr sz="800" b="1" spc="-35" dirty="0">
                <a:solidFill>
                  <a:srgbClr val="45463A"/>
                </a:solidFill>
                <a:latin typeface="Arial"/>
                <a:cs typeface="Arial"/>
              </a:rPr>
              <a:t>Loop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For</a:t>
            </a:r>
            <a:r>
              <a:rPr sz="800" spc="-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loop</a:t>
            </a:r>
            <a:r>
              <a:rPr sz="800" spc="-2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for</a:t>
            </a:r>
            <a:r>
              <a:rPr sz="800" spc="-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(variable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in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sequence){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Do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something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While</a:t>
            </a:r>
            <a:r>
              <a:rPr sz="800" spc="-2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loop</a:t>
            </a:r>
            <a:r>
              <a:rPr sz="800" spc="-1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while</a:t>
            </a:r>
            <a:r>
              <a:rPr sz="800" spc="-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(condi</a:t>
            </a:r>
            <a:r>
              <a:rPr sz="800" spc="-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tion){</a:t>
            </a:r>
            <a:r>
              <a:rPr sz="800" spc="-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Do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something</a:t>
            </a:r>
            <a:r>
              <a:rPr sz="800" spc="-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  <a:spcBef>
                <a:spcPts val="465"/>
              </a:spcBef>
            </a:pPr>
            <a:r>
              <a:rPr sz="800" b="1" spc="-35" dirty="0">
                <a:solidFill>
                  <a:srgbClr val="45463A"/>
                </a:solidFill>
                <a:latin typeface="Arial"/>
                <a:cs typeface="Arial"/>
              </a:rPr>
              <a:t>Condition</a:t>
            </a:r>
            <a:endParaRPr sz="800">
              <a:latin typeface="Arial"/>
              <a:cs typeface="Arial"/>
            </a:endParaRPr>
          </a:p>
          <a:p>
            <a:pPr marL="66040" marR="74930">
              <a:lnSpc>
                <a:spcPts val="1430"/>
              </a:lnSpc>
              <a:spcBef>
                <a:spcPts val="4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if (condi tion){ Do something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}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else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{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Do something </a:t>
            </a:r>
            <a:r>
              <a:rPr sz="800" spc="-47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=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=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b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r>
              <a:rPr sz="800" spc="-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equal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335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&gt;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b</a:t>
            </a:r>
            <a:r>
              <a:rPr sz="800" spc="-25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Greater tha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&gt;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=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b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Greater tha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or equal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is.na(a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3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mi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ss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g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!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=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b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No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 equal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&lt;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b</a:t>
            </a:r>
            <a:r>
              <a:rPr sz="800" spc="-25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Le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ss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tha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  <a:p>
            <a:pPr marL="61594" marR="1833245" indent="4445">
              <a:lnSpc>
                <a:spcPct val="148400"/>
              </a:lnSpc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a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&lt;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=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b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Le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ss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tha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or equal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t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o 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is.null(a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5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null  </a:t>
            </a:r>
            <a:r>
              <a:rPr sz="800" b="1" spc="-35" dirty="0">
                <a:solidFill>
                  <a:srgbClr val="45463A"/>
                </a:solidFill>
                <a:latin typeface="Arial"/>
                <a:cs typeface="Arial"/>
              </a:rPr>
              <a:t>Functions</a:t>
            </a:r>
            <a:endParaRPr sz="8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functi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on_name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&lt;-</a:t>
            </a:r>
            <a:r>
              <a:rPr sz="800" spc="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function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(var){</a:t>
            </a:r>
            <a:r>
              <a:rPr sz="800" spc="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Do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something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retu</a:t>
            </a:r>
            <a:endParaRPr sz="8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5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  <a:spcBef>
                <a:spcPts val="465"/>
              </a:spcBef>
            </a:pPr>
            <a:r>
              <a:rPr sz="800" b="1" spc="-20" dirty="0">
                <a:solidFill>
                  <a:srgbClr val="45463A"/>
                </a:solidFill>
                <a:latin typeface="Arial"/>
                <a:cs typeface="Arial"/>
              </a:rPr>
              <a:t>Maths </a:t>
            </a:r>
            <a:r>
              <a:rPr sz="800" b="1" spc="-35" dirty="0">
                <a:solidFill>
                  <a:srgbClr val="45463A"/>
                </a:solidFill>
                <a:latin typeface="Arial"/>
                <a:cs typeface="Arial"/>
              </a:rPr>
              <a:t>Functions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390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log(x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Natural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lo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g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/</a:t>
            </a:r>
            <a:r>
              <a:rPr sz="800" spc="-2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sum(x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Su</a:t>
            </a:r>
            <a:r>
              <a:rPr sz="800" spc="20" dirty="0">
                <a:solidFill>
                  <a:srgbClr val="45463A"/>
                </a:solidFill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exp(x)</a:t>
            </a:r>
            <a:r>
              <a:rPr sz="800" spc="-1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Exponential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/</a:t>
            </a:r>
            <a:r>
              <a:rPr sz="800" spc="-4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mean(x)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Mean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max(x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Largest element /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median(x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8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Media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min(x)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Smallest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element /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quanti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le(x)</a:t>
            </a:r>
            <a:r>
              <a:rPr sz="800" spc="-23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Percentage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quantiles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round(x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,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n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Roun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de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imal pla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  <a:p>
            <a:pPr marL="66040">
              <a:lnSpc>
                <a:spcPct val="100000"/>
              </a:lnSpc>
              <a:spcBef>
                <a:spcPts val="465"/>
              </a:spcBef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rank(x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6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Rank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of element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  <a:p>
            <a:pPr marL="66040" marR="955040">
              <a:lnSpc>
                <a:spcPct val="148400"/>
              </a:lnSpc>
            </a:pP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signif(x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,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n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65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Roun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t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o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ignifi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ant figures 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var(x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2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T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v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arian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ce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/</a:t>
            </a:r>
            <a:r>
              <a:rPr sz="800" spc="2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cor(x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,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 y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8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Correlation  </a:t>
            </a:r>
            <a:r>
              <a:rPr sz="800" spc="10" dirty="0">
                <a:solidFill>
                  <a:srgbClr val="45463A"/>
                </a:solidFill>
                <a:latin typeface="Courier New"/>
                <a:cs typeface="Courier New"/>
              </a:rPr>
              <a:t>sd(x</a:t>
            </a:r>
            <a:r>
              <a:rPr sz="800" spc="15" dirty="0">
                <a:solidFill>
                  <a:srgbClr val="45463A"/>
                </a:solidFill>
                <a:latin typeface="Courier New"/>
                <a:cs typeface="Courier New"/>
              </a:rPr>
              <a:t>)</a:t>
            </a:r>
            <a:r>
              <a:rPr sz="800" spc="-250" dirty="0">
                <a:solidFill>
                  <a:srgbClr val="45463A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: </a:t>
            </a:r>
            <a:r>
              <a:rPr sz="800" spc="15" dirty="0">
                <a:solidFill>
                  <a:srgbClr val="45463A"/>
                </a:solidFill>
                <a:latin typeface="Arial MT"/>
                <a:cs typeface="Arial MT"/>
              </a:rPr>
              <a:t>T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h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e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s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tandar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d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de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v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iatio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44575" y="9580880"/>
            <a:ext cx="117157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By </a:t>
            </a:r>
            <a:r>
              <a:rPr sz="800" b="1" spc="-30" dirty="0">
                <a:solidFill>
                  <a:srgbClr val="45463A"/>
                </a:solidFill>
                <a:latin typeface="Arial"/>
                <a:cs typeface="Arial"/>
              </a:rPr>
              <a:t>Todin </a:t>
            </a:r>
            <a:r>
              <a:rPr sz="800" b="1" spc="-2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4"/>
              </a:rPr>
              <a:t>cheatography.com/todin/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40025" y="9580880"/>
            <a:ext cx="158432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Published 25th January, 2023.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Last updated 25th January, 2023. </a:t>
            </a:r>
            <a:r>
              <a:rPr sz="800" spc="-204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Page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1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of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2.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45075" y="9580880"/>
            <a:ext cx="158432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Sponsored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by </a:t>
            </a:r>
            <a:r>
              <a:rPr sz="800" b="1" spc="-15" dirty="0">
                <a:solidFill>
                  <a:srgbClr val="45463A"/>
                </a:solidFill>
                <a:latin typeface="Arial"/>
                <a:cs typeface="Arial"/>
              </a:rPr>
              <a:t>Readable.com </a:t>
            </a:r>
            <a:r>
              <a:rPr sz="800" b="1" spc="-10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Measure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your website readability!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9"/>
              </a:rPr>
              <a:t>https://readable.com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104" y="1009087"/>
            <a:ext cx="4978146" cy="7361200"/>
            <a:chOff x="317419" y="982700"/>
            <a:chExt cx="3378281" cy="7361200"/>
          </a:xfrm>
        </p:grpSpPr>
        <p:sp>
          <p:nvSpPr>
            <p:cNvPr id="3" name="object 3"/>
            <p:cNvSpPr/>
            <p:nvPr/>
          </p:nvSpPr>
          <p:spPr>
            <a:xfrm>
              <a:off x="317419" y="982700"/>
              <a:ext cx="3378281" cy="7287286"/>
            </a:xfrm>
            <a:custGeom>
              <a:avLst/>
              <a:gdLst/>
              <a:ahLst/>
              <a:cxnLst/>
              <a:rect l="l" t="t" r="r" b="b"/>
              <a:pathLst>
                <a:path w="3333750" h="7258050">
                  <a:moveTo>
                    <a:pt x="3333750" y="19050"/>
                  </a:moveTo>
                  <a:lnTo>
                    <a:pt x="3332251" y="11645"/>
                  </a:lnTo>
                  <a:lnTo>
                    <a:pt x="3328162" y="5588"/>
                  </a:lnTo>
                  <a:lnTo>
                    <a:pt x="3322104" y="1498"/>
                  </a:lnTo>
                  <a:lnTo>
                    <a:pt x="3314700" y="0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88"/>
                  </a:lnTo>
                  <a:lnTo>
                    <a:pt x="1485" y="11645"/>
                  </a:lnTo>
                  <a:lnTo>
                    <a:pt x="0" y="19050"/>
                  </a:lnTo>
                  <a:lnTo>
                    <a:pt x="0" y="228600"/>
                  </a:lnTo>
                  <a:lnTo>
                    <a:pt x="0" y="247650"/>
                  </a:lnTo>
                  <a:lnTo>
                    <a:pt x="0" y="7239000"/>
                  </a:lnTo>
                  <a:lnTo>
                    <a:pt x="1485" y="7246417"/>
                  </a:lnTo>
                  <a:lnTo>
                    <a:pt x="5575" y="7252475"/>
                  </a:lnTo>
                  <a:lnTo>
                    <a:pt x="11633" y="7256564"/>
                  </a:lnTo>
                  <a:lnTo>
                    <a:pt x="19050" y="7258050"/>
                  </a:lnTo>
                  <a:lnTo>
                    <a:pt x="3314700" y="7258050"/>
                  </a:lnTo>
                  <a:lnTo>
                    <a:pt x="3322104" y="7256564"/>
                  </a:lnTo>
                  <a:lnTo>
                    <a:pt x="3328162" y="7252475"/>
                  </a:lnTo>
                  <a:lnTo>
                    <a:pt x="3332251" y="7246417"/>
                  </a:lnTo>
                  <a:lnTo>
                    <a:pt x="3333750" y="7239000"/>
                  </a:lnTo>
                  <a:lnTo>
                    <a:pt x="3333750" y="247650"/>
                  </a:lnTo>
                  <a:lnTo>
                    <a:pt x="3333750" y="228600"/>
                  </a:lnTo>
                  <a:lnTo>
                    <a:pt x="3333750" y="1905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61950" y="1352550"/>
              <a:ext cx="3333750" cy="6991350"/>
            </a:xfrm>
            <a:custGeom>
              <a:avLst/>
              <a:gdLst/>
              <a:ahLst/>
              <a:cxnLst/>
              <a:rect l="l" t="t" r="r" b="b"/>
              <a:pathLst>
                <a:path w="3333750" h="6991350">
                  <a:moveTo>
                    <a:pt x="3333750" y="6991350"/>
                  </a:moveTo>
                  <a:lnTo>
                    <a:pt x="0" y="6991350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699135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61950" y="8458200"/>
            <a:ext cx="2181225" cy="9525"/>
          </a:xfrm>
          <a:custGeom>
            <a:avLst/>
            <a:gdLst/>
            <a:ahLst/>
            <a:cxnLst/>
            <a:rect l="l" t="t" r="r" b="b"/>
            <a:pathLst>
              <a:path w="2181225" h="9525">
                <a:moveTo>
                  <a:pt x="2181225" y="9525"/>
                </a:moveTo>
                <a:lnTo>
                  <a:pt x="0" y="9525"/>
                </a:lnTo>
                <a:lnTo>
                  <a:pt x="0" y="0"/>
                </a:lnTo>
                <a:lnTo>
                  <a:pt x="2181225" y="0"/>
                </a:lnTo>
                <a:lnTo>
                  <a:pt x="2181225" y="95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6050" y="8458200"/>
            <a:ext cx="2171700" cy="9525"/>
          </a:xfrm>
          <a:custGeom>
            <a:avLst/>
            <a:gdLst/>
            <a:ahLst/>
            <a:cxnLst/>
            <a:rect l="l" t="t" r="r" b="b"/>
            <a:pathLst>
              <a:path w="2171700" h="9525">
                <a:moveTo>
                  <a:pt x="2171700" y="9525"/>
                </a:moveTo>
                <a:lnTo>
                  <a:pt x="0" y="9525"/>
                </a:lnTo>
                <a:lnTo>
                  <a:pt x="0" y="0"/>
                </a:lnTo>
                <a:lnTo>
                  <a:pt x="2171700" y="0"/>
                </a:lnTo>
                <a:lnTo>
                  <a:pt x="2171700" y="95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1100" y="8458200"/>
            <a:ext cx="2171700" cy="9525"/>
          </a:xfrm>
          <a:custGeom>
            <a:avLst/>
            <a:gdLst/>
            <a:ahLst/>
            <a:cxnLst/>
            <a:rect l="l" t="t" r="r" b="b"/>
            <a:pathLst>
              <a:path w="2171700" h="9525">
                <a:moveTo>
                  <a:pt x="2171700" y="9525"/>
                </a:moveTo>
                <a:lnTo>
                  <a:pt x="0" y="9525"/>
                </a:lnTo>
                <a:lnTo>
                  <a:pt x="0" y="0"/>
                </a:lnTo>
                <a:lnTo>
                  <a:pt x="2171700" y="0"/>
                </a:lnTo>
                <a:lnTo>
                  <a:pt x="2171700" y="95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61950" y="361950"/>
            <a:ext cx="1676400" cy="571500"/>
            <a:chOff x="361950" y="361950"/>
            <a:chExt cx="1676400" cy="571500"/>
          </a:xfrm>
        </p:grpSpPr>
        <p:sp>
          <p:nvSpPr>
            <p:cNvPr id="9" name="object 9"/>
            <p:cNvSpPr/>
            <p:nvPr/>
          </p:nvSpPr>
          <p:spPr>
            <a:xfrm>
              <a:off x="361950" y="361950"/>
              <a:ext cx="1676400" cy="571500"/>
            </a:xfrm>
            <a:custGeom>
              <a:avLst/>
              <a:gdLst/>
              <a:ahLst/>
              <a:cxnLst/>
              <a:rect l="l" t="t" r="r" b="b"/>
              <a:pathLst>
                <a:path w="1676400" h="571500">
                  <a:moveTo>
                    <a:pt x="16764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5715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50" y="361950"/>
              <a:ext cx="1676400" cy="38100"/>
            </a:xfrm>
            <a:custGeom>
              <a:avLst/>
              <a:gdLst/>
              <a:ahLst/>
              <a:cxnLst/>
              <a:rect l="l" t="t" r="r" b="b"/>
              <a:pathLst>
                <a:path w="1676400" h="38100">
                  <a:moveTo>
                    <a:pt x="1676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3810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571500"/>
              <a:ext cx="1333499" cy="2095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25" y="8534400"/>
            <a:ext cx="542924" cy="5429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7100" y="416469"/>
            <a:ext cx="3016885" cy="4140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50" spc="5" dirty="0">
                <a:solidFill>
                  <a:srgbClr val="040404"/>
                </a:solidFill>
                <a:latin typeface="Georgia"/>
                <a:cs typeface="Georgia"/>
              </a:rPr>
              <a:t>Base</a:t>
            </a:r>
            <a:r>
              <a:rPr sz="1250" spc="-15" dirty="0">
                <a:solidFill>
                  <a:srgbClr val="040404"/>
                </a:solidFill>
                <a:latin typeface="Georgia"/>
                <a:cs typeface="Georgia"/>
              </a:rPr>
              <a:t> </a:t>
            </a:r>
            <a:r>
              <a:rPr sz="1250" spc="15" dirty="0">
                <a:solidFill>
                  <a:srgbClr val="040404"/>
                </a:solidFill>
                <a:latin typeface="Georgia"/>
                <a:cs typeface="Georgia"/>
              </a:rPr>
              <a:t>R</a:t>
            </a:r>
            <a:r>
              <a:rPr sz="1250" spc="-5" dirty="0">
                <a:solidFill>
                  <a:srgbClr val="040404"/>
                </a:solidFill>
                <a:latin typeface="Georgia"/>
                <a:cs typeface="Georgia"/>
              </a:rPr>
              <a:t> </a:t>
            </a:r>
            <a:r>
              <a:rPr sz="1250" spc="5" dirty="0">
                <a:solidFill>
                  <a:srgbClr val="040404"/>
                </a:solidFill>
                <a:latin typeface="Georgia"/>
                <a:cs typeface="Georgia"/>
              </a:rPr>
              <a:t>Cheat</a:t>
            </a:r>
            <a:r>
              <a:rPr sz="1250" spc="-10" dirty="0">
                <a:solidFill>
                  <a:srgbClr val="040404"/>
                </a:solidFill>
                <a:latin typeface="Georgia"/>
                <a:cs typeface="Georgia"/>
              </a:rPr>
              <a:t> </a:t>
            </a:r>
            <a:r>
              <a:rPr sz="1250" spc="5" dirty="0">
                <a:solidFill>
                  <a:srgbClr val="040404"/>
                </a:solidFill>
                <a:latin typeface="Georgia"/>
                <a:cs typeface="Georgia"/>
              </a:rPr>
              <a:t>Sheet</a:t>
            </a: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" dirty="0">
                <a:solidFill>
                  <a:srgbClr val="45463A"/>
                </a:solidFill>
                <a:latin typeface="Georgia"/>
                <a:cs typeface="Georgia"/>
              </a:rPr>
              <a:t>b</a:t>
            </a:r>
            <a:r>
              <a:rPr sz="1050" dirty="0">
                <a:solidFill>
                  <a:srgbClr val="45463A"/>
                </a:solidFill>
                <a:latin typeface="Georgia"/>
                <a:cs typeface="Georgia"/>
              </a:rPr>
              <a:t>y</a:t>
            </a:r>
            <a:r>
              <a:rPr sz="1050" spc="-10" dirty="0">
                <a:solidFill>
                  <a:srgbClr val="45463A"/>
                </a:solidFill>
                <a:latin typeface="Georgia"/>
                <a:cs typeface="Georgia"/>
              </a:rPr>
              <a:t> 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T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o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di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n</a:t>
            </a:r>
            <a:r>
              <a:rPr sz="1050" spc="25" dirty="0">
                <a:solidFill>
                  <a:srgbClr val="040404"/>
                </a:solidFill>
                <a:latin typeface="Georgia"/>
                <a:cs typeface="Georgia"/>
                <a:hlinkClick r:id="rId4"/>
              </a:rPr>
              <a:t> </a:t>
            </a:r>
            <a:r>
              <a:rPr sz="1050" spc="-5" dirty="0">
                <a:solidFill>
                  <a:srgbClr val="45463A"/>
                </a:solidFill>
                <a:latin typeface="Georgia"/>
                <a:cs typeface="Georgia"/>
              </a:rPr>
              <a:t>vi</a:t>
            </a:r>
            <a:r>
              <a:rPr sz="1050" dirty="0">
                <a:solidFill>
                  <a:srgbClr val="45463A"/>
                </a:solidFill>
                <a:latin typeface="Georgia"/>
                <a:cs typeface="Georgia"/>
              </a:rPr>
              <a:t>a</a:t>
            </a:r>
            <a:r>
              <a:rPr sz="1050" spc="-65" dirty="0">
                <a:solidFill>
                  <a:srgbClr val="45463A"/>
                </a:solidFill>
                <a:latin typeface="Georgia"/>
                <a:cs typeface="Georgia"/>
              </a:rPr>
              <a:t> 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cheat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o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graph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y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.c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o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m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/1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74736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cs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</a:t>
            </a:r>
            <a:r>
              <a:rPr sz="1050" spc="-5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36706</a:t>
            </a:r>
            <a:r>
              <a:rPr sz="1050" dirty="0">
                <a:solidFill>
                  <a:srgbClr val="040404"/>
                </a:solidFill>
                <a:latin typeface="Georgia"/>
                <a:cs typeface="Georgia"/>
                <a:hlinkClick r:id="rId5"/>
              </a:rPr>
              <a:t>/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4575" y="8495030"/>
            <a:ext cx="117157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By </a:t>
            </a:r>
            <a:r>
              <a:rPr sz="800" b="1" spc="-30" dirty="0">
                <a:solidFill>
                  <a:srgbClr val="45463A"/>
                </a:solidFill>
                <a:latin typeface="Arial"/>
                <a:cs typeface="Arial"/>
              </a:rPr>
              <a:t>Todin </a:t>
            </a:r>
            <a:r>
              <a:rPr sz="800" b="1" spc="-25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4"/>
              </a:rPr>
              <a:t>cheatography.com/todin/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0025" y="8495030"/>
            <a:ext cx="158432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Published 25th January, 2023.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Last updated 25th January, 2023. </a:t>
            </a:r>
            <a:r>
              <a:rPr sz="800" spc="-204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Page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2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 of</a:t>
            </a:r>
            <a:r>
              <a:rPr sz="80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2.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5075" y="8495030"/>
            <a:ext cx="158432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Sponsored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by </a:t>
            </a:r>
            <a:r>
              <a:rPr sz="800" b="1" spc="-15" dirty="0">
                <a:solidFill>
                  <a:srgbClr val="45463A"/>
                </a:solidFill>
                <a:latin typeface="Arial"/>
                <a:cs typeface="Arial"/>
              </a:rPr>
              <a:t>Readable.com </a:t>
            </a:r>
            <a:r>
              <a:rPr sz="800" b="1" spc="-10" dirty="0">
                <a:solidFill>
                  <a:srgbClr val="45463A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45463A"/>
                </a:solidFill>
                <a:latin typeface="Arial MT"/>
                <a:cs typeface="Arial MT"/>
              </a:rPr>
              <a:t>Measure </a:t>
            </a:r>
            <a:r>
              <a:rPr sz="800" spc="5" dirty="0">
                <a:solidFill>
                  <a:srgbClr val="45463A"/>
                </a:solidFill>
                <a:latin typeface="Arial MT"/>
                <a:cs typeface="Arial MT"/>
              </a:rPr>
              <a:t>your website readability! </a:t>
            </a:r>
            <a:r>
              <a:rPr sz="800" spc="-210" dirty="0">
                <a:solidFill>
                  <a:srgbClr val="45463A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040404"/>
                </a:solidFill>
                <a:latin typeface="Arial MT"/>
                <a:cs typeface="Arial MT"/>
                <a:hlinkClick r:id="rId6"/>
              </a:rPr>
              <a:t>https://readable.com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E3DA7-FC5B-2A1F-526C-1C95F9D976E4}"/>
              </a:ext>
            </a:extLst>
          </p:cNvPr>
          <p:cNvSpPr txBox="1"/>
          <p:nvPr/>
        </p:nvSpPr>
        <p:spPr>
          <a:xfrm>
            <a:off x="394208" y="1454709"/>
            <a:ext cx="34163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x &lt;- c(7, 15, 23, 12, 44, 56, 32)</a:t>
            </a:r>
          </a:p>
          <a:p>
            <a:r>
              <a:rPr lang="en-IN" sz="1000" dirty="0"/>
              <a:t> </a:t>
            </a:r>
            <a:r>
              <a:rPr lang="en-IN" sz="1000" dirty="0" err="1"/>
              <a:t>png</a:t>
            </a:r>
            <a:r>
              <a:rPr lang="en-IN" sz="1000" dirty="0"/>
              <a:t>(file = "barplot.png")</a:t>
            </a:r>
          </a:p>
          <a:p>
            <a:r>
              <a:rPr lang="en-IN" sz="1000" dirty="0"/>
              <a:t> </a:t>
            </a:r>
            <a:r>
              <a:rPr lang="en-IN" sz="1000" dirty="0" err="1"/>
              <a:t>barplot</a:t>
            </a:r>
            <a:r>
              <a:rPr lang="en-IN" sz="1000" dirty="0"/>
              <a:t>(x, </a:t>
            </a:r>
            <a:r>
              <a:rPr lang="en-IN" sz="1000" dirty="0" err="1"/>
              <a:t>xlab</a:t>
            </a:r>
            <a:r>
              <a:rPr lang="en-IN" sz="1000" dirty="0"/>
              <a:t> = "Audience", </a:t>
            </a:r>
            <a:r>
              <a:rPr lang="en-IN" sz="1000" dirty="0" err="1"/>
              <a:t>ylab</a:t>
            </a:r>
            <a:r>
              <a:rPr lang="en-IN" sz="1000" dirty="0"/>
              <a:t> = "Count", col = "white", </a:t>
            </a:r>
            <a:r>
              <a:rPr lang="en-IN" sz="1000" dirty="0" err="1"/>
              <a:t>col.axis</a:t>
            </a:r>
            <a:r>
              <a:rPr lang="en-IN" sz="1000" dirty="0"/>
              <a:t> = "</a:t>
            </a:r>
            <a:r>
              <a:rPr lang="en-IN" sz="1000" dirty="0" err="1"/>
              <a:t>darkgreen</a:t>
            </a:r>
            <a:r>
              <a:rPr lang="en-IN" sz="1000" dirty="0"/>
              <a:t>", </a:t>
            </a:r>
            <a:r>
              <a:rPr lang="en-IN" sz="1000" dirty="0" err="1"/>
              <a:t>col.lab</a:t>
            </a:r>
            <a:r>
              <a:rPr lang="en-IN" sz="1000" dirty="0"/>
              <a:t> = "</a:t>
            </a:r>
            <a:r>
              <a:rPr lang="en-IN" sz="1000" dirty="0" err="1"/>
              <a:t>darkgreen</a:t>
            </a:r>
            <a:r>
              <a:rPr lang="en-IN" sz="1000" dirty="0"/>
              <a:t>") </a:t>
            </a:r>
            <a:r>
              <a:rPr lang="en-IN" sz="1000" dirty="0" err="1"/>
              <a:t>dev.off</a:t>
            </a:r>
            <a:r>
              <a:rPr lang="en-IN" sz="1000" dirty="0"/>
              <a:t>()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33F703-78D9-511B-3A4B-01E06FD14997}"/>
              </a:ext>
            </a:extLst>
          </p:cNvPr>
          <p:cNvSpPr txBox="1"/>
          <p:nvPr/>
        </p:nvSpPr>
        <p:spPr>
          <a:xfrm>
            <a:off x="326390" y="1329859"/>
            <a:ext cx="3779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Bar Charts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6B979-960B-8405-2897-C7382A7C49B6}"/>
              </a:ext>
            </a:extLst>
          </p:cNvPr>
          <p:cNvSpPr txBox="1"/>
          <p:nvPr/>
        </p:nvSpPr>
        <p:spPr>
          <a:xfrm>
            <a:off x="326390" y="2148919"/>
            <a:ext cx="3779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Histograms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A30AC5-B8C7-7011-85F1-AE3B19313D06}"/>
              </a:ext>
            </a:extLst>
          </p:cNvPr>
          <p:cNvSpPr txBox="1"/>
          <p:nvPr/>
        </p:nvSpPr>
        <p:spPr>
          <a:xfrm>
            <a:off x="402971" y="2137414"/>
            <a:ext cx="3779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x &lt;- c(21, 23, 56, 90, 20, 7, 94, 12,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57, 76, 69, 45, 34, 32, 49, 55, 57)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png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(file = "hist.png")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xlab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"Values",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col.lab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darkgreen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",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col.main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darkgreen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")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dev.off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()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6729EB-A5CA-3331-6B64-0BE49A561733}"/>
              </a:ext>
            </a:extLst>
          </p:cNvPr>
          <p:cNvSpPr txBox="1"/>
          <p:nvPr/>
        </p:nvSpPr>
        <p:spPr>
          <a:xfrm>
            <a:off x="384238" y="3442386"/>
            <a:ext cx="3779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/>
              <a:t>Pie Charts</a:t>
            </a:r>
            <a:endParaRPr lang="en-IN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7ADC15-EAFD-978D-F328-48AC123A9998}"/>
              </a:ext>
            </a:extLst>
          </p:cNvPr>
          <p:cNvSpPr txBox="1"/>
          <p:nvPr/>
        </p:nvSpPr>
        <p:spPr>
          <a:xfrm>
            <a:off x="423037" y="3630533"/>
            <a:ext cx="37795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x &lt;- c(210, 450, 250, 100, 50, 90)</a:t>
            </a:r>
          </a:p>
          <a:p>
            <a:r>
              <a:rPr lang="en-IN" sz="1000" dirty="0"/>
              <a:t> names(x) &lt;- c("Algo", "DS", "Java", "C", "C++", "Python") </a:t>
            </a:r>
          </a:p>
          <a:p>
            <a:r>
              <a:rPr lang="en-IN" sz="1000" dirty="0" err="1"/>
              <a:t>png</a:t>
            </a:r>
            <a:r>
              <a:rPr lang="en-IN" sz="1000" dirty="0"/>
              <a:t>(file = "piechart.png") pie(x, labels = names(x), col = "white", main = "Articles ", radius = -1, </a:t>
            </a:r>
          </a:p>
          <a:p>
            <a:r>
              <a:rPr lang="en-IN" sz="1000" dirty="0" err="1"/>
              <a:t>col.main</a:t>
            </a:r>
            <a:r>
              <a:rPr lang="en-IN" sz="1000" dirty="0"/>
              <a:t> = "</a:t>
            </a:r>
            <a:r>
              <a:rPr lang="en-IN" sz="1000" dirty="0" err="1"/>
              <a:t>darkgreen</a:t>
            </a:r>
            <a:r>
              <a:rPr lang="en-IN" sz="1000" dirty="0"/>
              <a:t>") </a:t>
            </a:r>
            <a:r>
              <a:rPr lang="en-IN" sz="1000" dirty="0" err="1"/>
              <a:t>dev.off</a:t>
            </a:r>
            <a:r>
              <a:rPr lang="en-IN" sz="10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A706DC-D846-42EB-F4A4-121A6FD546D4}"/>
              </a:ext>
            </a:extLst>
          </p:cNvPr>
          <p:cNvSpPr txBox="1"/>
          <p:nvPr/>
        </p:nvSpPr>
        <p:spPr>
          <a:xfrm>
            <a:off x="351536" y="4442695"/>
            <a:ext cx="3779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Scatter Plot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C47DD3-A44E-DFC7-D43A-4E139F55F714}"/>
              </a:ext>
            </a:extLst>
          </p:cNvPr>
          <p:cNvSpPr txBox="1"/>
          <p:nvPr/>
        </p:nvSpPr>
        <p:spPr>
          <a:xfrm>
            <a:off x="430911" y="4615509"/>
            <a:ext cx="37795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orange &lt;- Orange[, c('age', 'circumference')]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png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(file = "plot.png")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plot(x = 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orange$age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, y = 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orange$circumference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, 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xlab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"Age",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ylab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"Circumference", main = "Age VS Circumference",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col.lab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darkgreen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", 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col.main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darkgreen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",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col.axis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 = "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darkgreen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"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  <a:p>
            <a:r>
              <a:rPr lang="en-IN" sz="1000" i="0" dirty="0" err="1">
                <a:solidFill>
                  <a:srgbClr val="000000"/>
                </a:solidFill>
                <a:effectLst/>
                <a:latin typeface="YAFdJjTk5UU 0"/>
              </a:rPr>
              <a:t>dev.off</a:t>
            </a:r>
            <a:r>
              <a:rPr lang="en-IN" sz="1000" i="0" dirty="0">
                <a:solidFill>
                  <a:srgbClr val="000000"/>
                </a:solidFill>
                <a:effectLst/>
                <a:latin typeface="YAFdJjTk5UU 0"/>
              </a:rPr>
              <a:t>()</a:t>
            </a:r>
            <a:endParaRPr lang="en-IN" sz="1000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D03E12-735F-849E-C071-2E8607901061}"/>
              </a:ext>
            </a:extLst>
          </p:cNvPr>
          <p:cNvSpPr txBox="1"/>
          <p:nvPr/>
        </p:nvSpPr>
        <p:spPr>
          <a:xfrm>
            <a:off x="391160" y="5723596"/>
            <a:ext cx="3779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Box Plot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44670D-249F-A063-A0F2-1EDC3D096BD0}"/>
              </a:ext>
            </a:extLst>
          </p:cNvPr>
          <p:cNvSpPr txBox="1"/>
          <p:nvPr/>
        </p:nvSpPr>
        <p:spPr>
          <a:xfrm>
            <a:off x="423926" y="5898645"/>
            <a:ext cx="37795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x &lt;- c(42, 21, 22, 24, 25, 30, 29, 22, 23, 23, 24, 28, 32, 45, 39, 40) </a:t>
            </a:r>
            <a:r>
              <a:rPr lang="en-IN" sz="1000" dirty="0" err="1"/>
              <a:t>png</a:t>
            </a:r>
            <a:r>
              <a:rPr lang="en-IN" sz="1000" dirty="0"/>
              <a:t>(file = "boxplot.png")</a:t>
            </a:r>
          </a:p>
          <a:p>
            <a:r>
              <a:rPr lang="en-IN" sz="1000" dirty="0"/>
              <a:t> boxplot(x, </a:t>
            </a:r>
            <a:r>
              <a:rPr lang="en-IN" sz="1000" dirty="0" err="1"/>
              <a:t>xlab</a:t>
            </a:r>
            <a:r>
              <a:rPr lang="en-IN" sz="1000" dirty="0"/>
              <a:t> = "Box Plot", </a:t>
            </a:r>
            <a:r>
              <a:rPr lang="en-IN" sz="1000" dirty="0" err="1"/>
              <a:t>ylab</a:t>
            </a:r>
            <a:r>
              <a:rPr lang="en-IN" sz="1000" dirty="0"/>
              <a:t> = "Age", </a:t>
            </a:r>
            <a:r>
              <a:rPr lang="en-IN" sz="1000" dirty="0" err="1"/>
              <a:t>col.axis</a:t>
            </a:r>
            <a:r>
              <a:rPr lang="en-IN" sz="1000" dirty="0"/>
              <a:t> = "</a:t>
            </a:r>
            <a:r>
              <a:rPr lang="en-IN" sz="1000" dirty="0" err="1"/>
              <a:t>darkgreen</a:t>
            </a:r>
            <a:r>
              <a:rPr lang="en-IN" sz="1000" dirty="0"/>
              <a:t>", </a:t>
            </a:r>
            <a:r>
              <a:rPr lang="en-IN" sz="1000" dirty="0" err="1"/>
              <a:t>col.lab</a:t>
            </a:r>
            <a:r>
              <a:rPr lang="en-IN" sz="1000" dirty="0"/>
              <a:t> = "</a:t>
            </a:r>
            <a:r>
              <a:rPr lang="en-IN" sz="1000" dirty="0" err="1"/>
              <a:t>darkgreen</a:t>
            </a:r>
            <a:r>
              <a:rPr lang="en-IN" sz="1000" dirty="0"/>
              <a:t>") </a:t>
            </a:r>
          </a:p>
          <a:p>
            <a:r>
              <a:rPr lang="en-IN" sz="1000" dirty="0" err="1"/>
              <a:t>dev.off</a:t>
            </a:r>
            <a:r>
              <a:rPr lang="en-IN" sz="1000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1FBE84-FBD2-082E-5853-29032831896B}"/>
              </a:ext>
            </a:extLst>
          </p:cNvPr>
          <p:cNvSpPr txBox="1"/>
          <p:nvPr/>
        </p:nvSpPr>
        <p:spPr>
          <a:xfrm>
            <a:off x="229548" y="1009087"/>
            <a:ext cx="37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FFFFFF"/>
                </a:solidFill>
                <a:effectLst/>
                <a:latin typeface="Source Sans 3"/>
              </a:rPr>
              <a:t> Charts and Graphs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179501B-5C29-FB07-4659-8E43888FB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87" y="5736162"/>
            <a:ext cx="1074488" cy="10744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1F556E-D630-C93A-CEA2-586708B4E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36" y="3561181"/>
            <a:ext cx="968492" cy="9684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BBA444B-DDAF-F367-49D0-2B0CF8EBF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42" y="1417717"/>
            <a:ext cx="939524" cy="9395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DF4D36-88CE-A7E7-68B1-A2E72D779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08" y="2418670"/>
            <a:ext cx="1022641" cy="102264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55E1236-0D38-6C3B-2E1B-33A596B642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59" y="4674946"/>
            <a:ext cx="1074488" cy="10744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04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1250</Words>
  <Application>Microsoft Office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MT</vt:lpstr>
      <vt:lpstr>Calibri</vt:lpstr>
      <vt:lpstr>Courier New</vt:lpstr>
      <vt:lpstr>Georgia</vt:lpstr>
      <vt:lpstr>Source Sans 3</vt:lpstr>
      <vt:lpstr>YAFdJjTk5UU 0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R Cheat Sheet by Todin - Cheatography.com</dc:title>
  <dc:creator>HARIHARA SUDHAN S</dc:creator>
  <cp:lastModifiedBy>HARIHARA SUDHAN S</cp:lastModifiedBy>
  <cp:revision>1</cp:revision>
  <dcterms:created xsi:type="dcterms:W3CDTF">2023-12-06T15:49:55Z</dcterms:created>
  <dcterms:modified xsi:type="dcterms:W3CDTF">2023-12-06T16:36:25Z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wkhtmltopdf 0.12.5</vt:lpwstr>
  </property>
  <property fmtid="{D5CDD505-2E9C-101B-9397-08002B2CF9AE}" pid="4" name="LastSaved">
    <vt:filetime>2023-03-02T00:00:00Z</vt:filetime>
  </property>
</Properties>
</file>