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3C84E-03E2-7879-7AE2-B979E952851A}" v="93" dt="2024-09-03T08:59:22.204"/>
  </p1510:revLst>
</p1510:revInfo>
</file>

<file path=ppt/tableStyles.xml><?xml version="1.0" encoding="utf-8"?>
<a:tblStyleLst xmlns:a="http://schemas.openxmlformats.org/drawingml/2006/main" def="{68A07D93-0D92-4DBD-8773-662A725C9949}">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grpSp>
        <p:nvGrpSpPr>
          <p:cNvPr id="2053" name="Google Shape;2053;p1"/>
          <p:cNvGrpSpPr/>
          <p:nvPr/>
        </p:nvGrpSpPr>
        <p:grpSpPr>
          <a:xfrm>
            <a:off x="876299" y="990600"/>
            <a:ext cx="1743075" cy="1333500"/>
            <a:chOff x="742950" y="1104900"/>
            <a:chExt cx="1743075" cy="1333500"/>
          </a:xfrm>
        </p:grpSpPr>
        <p:sp>
          <p:nvSpPr>
            <p:cNvPr id="2054" name="Google Shape;20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56" name="Google Shape;20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7" name="Google Shape;20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8" name="Google Shape;2058;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2059" name="Google Shape;20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060" name="Google Shape;206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2061" name="Google Shape;2061;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r>
              <a:rPr lang="en-IN" sz="2400" dirty="0">
                <a:solidFill>
                  <a:schemeClr val="dk1"/>
                </a:solidFill>
                <a:latin typeface="Calibri"/>
                <a:ea typeface="Calibri"/>
                <a:cs typeface="Calibri"/>
                <a:sym typeface="Calibri"/>
              </a:rPr>
              <a:t>STUDENT NAME: MUGGUNDHAN K R</a:t>
            </a:r>
            <a:endParaRPr>
              <a:solidFill>
                <a:schemeClr val="dk1"/>
              </a:solidFill>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REGISTER NO: </a:t>
            </a:r>
            <a:r>
              <a:rPr lang="en-IN" sz="2400" dirty="0">
                <a:solidFill>
                  <a:schemeClr val="dk1"/>
                </a:solidFill>
              </a:rPr>
              <a:t>122201170</a:t>
            </a:r>
            <a:endParaRPr lang="en-IN" sz="2400" b="1" dirty="0">
              <a:solidFill>
                <a:schemeClr val="dk1"/>
              </a:solidFill>
              <a:latin typeface="Arial"/>
              <a:cs typeface="Arial"/>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DEPARTMENT: </a:t>
            </a:r>
            <a:r>
              <a:rPr lang="en-IN" sz="2400" dirty="0">
                <a:solidFill>
                  <a:schemeClr val="dk1"/>
                </a:solidFill>
              </a:rPr>
              <a:t>B.COM CORPORATE SECRETARYSHIP</a:t>
            </a:r>
            <a:endParaRPr>
              <a:solidFill>
                <a:schemeClr val="dk1"/>
              </a:solidFill>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COLLEGE: </a:t>
            </a:r>
            <a:r>
              <a:rPr lang="en-IN" sz="2400" dirty="0">
                <a:solidFill>
                  <a:schemeClr val="dk1"/>
                </a:solidFill>
              </a:rPr>
              <a:t>AGURCHUND MANMULL JAIN COLLEGE</a:t>
            </a:r>
            <a:endParaRPr>
              <a:solidFill>
                <a:schemeClr val="dk1"/>
              </a:solidFill>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5" name="Google Shape;2095;p6"/>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2096" name="Google Shape;2096;p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097" name="Google Shape;2097;p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98" name="Google Shape;2098;p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6"/>
          <p:cNvSpPr txBox="1"/>
          <p:nvPr/>
        </p:nvSpPr>
        <p:spPr>
          <a:xfrm>
            <a:off x="491975" y="722525"/>
            <a:ext cx="9814200" cy="4613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IN" sz="2000">
                <a:solidFill>
                  <a:schemeClr val="dk1"/>
                </a:solidFill>
                <a:latin typeface="Arial"/>
                <a:ea typeface="Arial"/>
                <a:cs typeface="Arial"/>
                <a:sym typeface="Arial"/>
              </a:rPr>
              <a:t>1)</a:t>
            </a:r>
            <a:r>
              <a:rPr lang="en-IN" sz="2000" u="sng">
                <a:solidFill>
                  <a:schemeClr val="dk1"/>
                </a:solidFill>
                <a:latin typeface="Arial"/>
                <a:ea typeface="Arial"/>
                <a:cs typeface="Arial"/>
                <a:sym typeface="Arial"/>
              </a:rPr>
              <a:t>Data Collection</a:t>
            </a:r>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Download employee data from  Edunet Dashboard</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latin typeface="Arial"/>
                <a:ea typeface="Arial"/>
                <a:cs typeface="Arial"/>
                <a:sym typeface="Arial"/>
              </a:rPr>
              <a:t>2) </a:t>
            </a:r>
            <a:r>
              <a:rPr lang="en-IN" sz="2000"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marL="0" marR="0" lvl="0" indent="0" algn="l" rtl="0">
              <a:spcBef>
                <a:spcPts val="0"/>
              </a:spcBef>
              <a:spcAft>
                <a:spcPts val="0"/>
              </a:spcAft>
              <a:buNone/>
            </a:pPr>
            <a:r>
              <a:rPr lang="en-IN" sz="2000" u="sng">
                <a:solidFill>
                  <a:schemeClr val="dk1"/>
                </a:solidFill>
              </a:rPr>
              <a:t>There were 26 features in the data and </a:t>
            </a:r>
            <a:r>
              <a:rPr lang="en-IN" sz="2000">
                <a:solidFill>
                  <a:schemeClr val="dk1"/>
                </a:solidFill>
                <a:latin typeface="Arial"/>
                <a:ea typeface="Arial"/>
                <a:cs typeface="Arial"/>
                <a:sym typeface="Arial"/>
              </a:rPr>
              <a:t>9 Features </a:t>
            </a:r>
            <a:r>
              <a:rPr lang="en-IN" sz="2000">
                <a:solidFill>
                  <a:schemeClr val="dk1"/>
                </a:solidFill>
              </a:rPr>
              <a:t>were taken into consideration.</a:t>
            </a:r>
            <a:endParaRPr sz="20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Courier New"/>
              <a:buChar char="o"/>
            </a:pPr>
            <a:r>
              <a:rPr lang="en-IN" sz="2000">
                <a:solidFill>
                  <a:schemeClr val="dk1"/>
                </a:solidFill>
                <a:latin typeface="Arial"/>
                <a:ea typeface="Arial"/>
                <a:cs typeface="Arial"/>
                <a:sym typeface="Arial"/>
              </a:rPr>
              <a:t>Job Function</a:t>
            </a:r>
            <a:endParaRPr/>
          </a:p>
        </p:txBody>
      </p:sp>
      <p:sp>
        <p:nvSpPr>
          <p:cNvPr id="2100" name="Google Shape;2100;p6"/>
          <p:cNvSpPr txBox="1"/>
          <p:nvPr/>
        </p:nvSpPr>
        <p:spPr>
          <a:xfrm>
            <a:off x="739775" y="5336200"/>
            <a:ext cx="7507200" cy="157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3) PERFORMANCE LEVEL:</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marL="0" lvl="0" indent="0" algn="l" rtl="0">
              <a:spcBef>
                <a:spcPts val="0"/>
              </a:spcBef>
              <a:spcAft>
                <a:spcPts val="0"/>
              </a:spcAft>
              <a:buNone/>
            </a:pPr>
            <a:r>
              <a:rPr lang="en-IN" sz="1800">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7"/>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03" name="Google Shape;2103;p7"/>
          <p:cNvSpPr txBox="1"/>
          <p:nvPr/>
        </p:nvSpPr>
        <p:spPr>
          <a:xfrm>
            <a:off x="739775" y="1049325"/>
            <a:ext cx="5850600" cy="141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5) </a:t>
            </a:r>
            <a:r>
              <a:rPr lang="en-IN" sz="1800" u="sng">
                <a:solidFill>
                  <a:schemeClr val="dk1"/>
                </a:solidFill>
                <a:latin typeface="Arial"/>
                <a:ea typeface="Arial"/>
                <a:cs typeface="Arial"/>
                <a:sym typeface="Arial"/>
              </a:rPr>
              <a:t>Summary/Pivot Table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IN" sz="1800" u="sng">
                <a:solidFill>
                  <a:schemeClr val="dk1"/>
                </a:solidFill>
                <a:latin typeface="Arial"/>
                <a:ea typeface="Arial"/>
                <a:cs typeface="Arial"/>
                <a:sym typeface="Arial"/>
              </a:rPr>
              <a:t>Features/Techniques Used</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a:p>
        </p:txBody>
      </p:sp>
      <p:graphicFrame>
        <p:nvGraphicFramePr>
          <p:cNvPr id="2104" name="Google Shape;2104;p7"/>
          <p:cNvGraphicFramePr/>
          <p:nvPr/>
        </p:nvGraphicFramePr>
        <p:xfrm>
          <a:off x="1994243" y="2283848"/>
          <a:ext cx="5850600" cy="2290300"/>
        </p:xfrm>
        <a:graphic>
          <a:graphicData uri="http://schemas.openxmlformats.org/drawingml/2006/table">
            <a:tbl>
              <a:tblPr firstRow="1" bandRow="1">
                <a:noFill/>
                <a:tableStyleId>{68A07D93-0D92-4DBD-8773-662A725C9949}</a:tableStyleId>
              </a:tblPr>
              <a:tblGrid>
                <a:gridCol w="3268450">
                  <a:extLst>
                    <a:ext uri="{9D8B030D-6E8A-4147-A177-3AD203B41FA5}">
                      <a16:colId xmlns:a16="http://schemas.microsoft.com/office/drawing/2014/main" val="20000"/>
                    </a:ext>
                  </a:extLst>
                </a:gridCol>
                <a:gridCol w="2582150">
                  <a:extLst>
                    <a:ext uri="{9D8B030D-6E8A-4147-A177-3AD203B41FA5}">
                      <a16:colId xmlns:a16="http://schemas.microsoft.com/office/drawing/2014/main" val="20001"/>
                    </a:ext>
                  </a:extLst>
                </a:gridCol>
              </a:tblGrid>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EXPLANATION (WHY)</a:t>
                      </a:r>
                      <a:endParaRPr/>
                    </a:p>
                  </a:txBody>
                  <a:tcPr marL="91450" marR="91450" marT="45725" marB="45725"/>
                </a:tc>
                <a:extLst>
                  <a:ext uri="{0D108BD9-81ED-4DB2-BD59-A6C34878D82A}">
                    <a16:rowId xmlns:a16="http://schemas.microsoft.com/office/drawing/2014/main" val="10000"/>
                  </a:ext>
                </a:extLst>
              </a:tr>
              <a:tr h="8272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Calculate Employee Performance Level</a:t>
                      </a:r>
                      <a:endParaRPr/>
                    </a:p>
                  </a:txBody>
                  <a:tcPr marL="91450" marR="91450" marT="45725" marB="45725"/>
                </a:tc>
                <a:extLst>
                  <a:ext uri="{0D108BD9-81ED-4DB2-BD59-A6C34878D82A}">
                    <a16:rowId xmlns:a16="http://schemas.microsoft.com/office/drawing/2014/main" val="10001"/>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Summarise</a:t>
                      </a:r>
                      <a:endParaRPr/>
                    </a:p>
                  </a:txBody>
                  <a:tcPr marL="91450" marR="91450" marT="45725" marB="45725"/>
                </a:tc>
                <a:extLst>
                  <a:ext uri="{0D108BD9-81ED-4DB2-BD59-A6C34878D82A}">
                    <a16:rowId xmlns:a16="http://schemas.microsoft.com/office/drawing/2014/main" val="10002"/>
                  </a:ext>
                </a:extLst>
              </a:tr>
              <a:tr h="487700">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400">
                          <a:latin typeface="Arial"/>
                          <a:ea typeface="Arial"/>
                          <a:cs typeface="Arial"/>
                          <a:sym typeface="Arial"/>
                        </a:rPr>
                        <a:t>Data Visualisation</a:t>
                      </a:r>
                      <a:endParaRPr/>
                    </a:p>
                  </a:txBody>
                  <a:tcPr marL="91450" marR="91450" marT="45725" marB="45725"/>
                </a:tc>
                <a:extLst>
                  <a:ext uri="{0D108BD9-81ED-4DB2-BD59-A6C34878D82A}">
                    <a16:rowId xmlns:a16="http://schemas.microsoft.com/office/drawing/2014/main" val="10003"/>
                  </a:ext>
                </a:extLst>
              </a:tr>
            </a:tbl>
          </a:graphicData>
        </a:graphic>
      </p:graphicFrame>
      <p:sp>
        <p:nvSpPr>
          <p:cNvPr id="2105" name="Google Shape;2105;p7"/>
          <p:cNvSpPr txBox="1"/>
          <p:nvPr/>
        </p:nvSpPr>
        <p:spPr>
          <a:xfrm>
            <a:off x="739776" y="4925550"/>
            <a:ext cx="5850600" cy="119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a:latin typeface="Calibri"/>
                <a:ea typeface="Calibri"/>
                <a:cs typeface="Calibri"/>
                <a:sym typeface="Calibri"/>
              </a:rPr>
              <a:t>6</a:t>
            </a:r>
            <a:r>
              <a:rPr lang="en-IN" sz="2400">
                <a:latin typeface="Calibri"/>
                <a:ea typeface="Calibri"/>
                <a:cs typeface="Calibri"/>
                <a:sym typeface="Calibri"/>
              </a:rPr>
              <a:t>) Graph representation</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 Grap is used for visualisation of the data.</a:t>
            </a:r>
            <a:endParaRPr sz="24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2"/>
          <p:cNvSpPr/>
          <p:nvPr/>
        </p:nvSpPr>
        <p:spPr>
          <a:xfrm>
            <a:off x="9286874" y="199643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2"/>
          <p:cNvSpPr txBox="1">
            <a:spLocks noGrp="1"/>
          </p:cNvSpPr>
          <p:nvPr>
            <p:ph type="title"/>
          </p:nvPr>
        </p:nvSpPr>
        <p:spPr>
          <a:xfrm>
            <a:off x="699452" y="832368"/>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a:t>WHO ARE THE END USERS?</a:t>
            </a:r>
            <a:endParaRPr sz="3200"/>
          </a:p>
        </p:txBody>
      </p:sp>
      <p:pic>
        <p:nvPicPr>
          <p:cNvPr id="2067" name="Google Shape;2067;p2"/>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2068" name="Google Shape;206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pic>
        <p:nvPicPr>
          <p:cNvPr id="2069" name="Google Shape;2069;p2"/>
          <p:cNvPicPr preferRelativeResize="0"/>
          <p:nvPr/>
        </p:nvPicPr>
        <p:blipFill rotWithShape="1">
          <a:blip r:embed="rId3">
            <a:alphaModFix/>
          </a:blip>
          <a:srcRect l="5555" t="6664" r="5555" b="7777"/>
          <a:stretch/>
        </p:blipFill>
        <p:spPr>
          <a:xfrm>
            <a:off x="699450" y="1745200"/>
            <a:ext cx="7367525" cy="442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pic>
        <p:nvPicPr>
          <p:cNvPr id="2071" name="Google Shape;2071;p3"/>
          <p:cNvPicPr preferRelativeResize="0"/>
          <p:nvPr/>
        </p:nvPicPr>
        <p:blipFill/>
        <p:spPr>
          <a:xfrm>
            <a:off x="0" y="2362200"/>
            <a:ext cx="1312379" cy="2763520"/>
          </a:xfrm>
          <a:prstGeom prst="rect">
            <a:avLst/>
          </a:prstGeom>
          <a:noFill/>
          <a:ln>
            <a:noFill/>
          </a:ln>
        </p:spPr>
      </p:pic>
      <p:sp>
        <p:nvSpPr>
          <p:cNvPr id="2072" name="Google Shape;207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3" name="Google Shape;2073;p3"/>
          <p:cNvSpPr/>
          <p:nvPr/>
        </p:nvSpPr>
        <p:spPr>
          <a:xfrm>
            <a:off x="9377362" y="171615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4" name="Google Shape;2074;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5" name="Google Shape;2075;p3"/>
          <p:cNvSpPr txBox="1">
            <a:spLocks noGrp="1"/>
          </p:cNvSpPr>
          <p:nvPr>
            <p:ph type="title"/>
          </p:nvPr>
        </p:nvSpPr>
        <p:spPr>
          <a:xfrm>
            <a:off x="558165" y="857885"/>
            <a:ext cx="9763200" cy="50580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IN" sz="3200"/>
              <a:t>OUR SOLUTION AND ITS VALUE PROPOSITION</a:t>
            </a:r>
            <a:endParaRPr/>
          </a:p>
        </p:txBody>
      </p:sp>
      <p:pic>
        <p:nvPicPr>
          <p:cNvPr id="2076" name="Google Shape;2076;p3"/>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2077" name="Google Shape;2077;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graphicFrame>
        <p:nvGraphicFramePr>
          <p:cNvPr id="2078" name="Google Shape;2078;p3"/>
          <p:cNvGraphicFramePr/>
          <p:nvPr/>
        </p:nvGraphicFramePr>
        <p:xfrm>
          <a:off x="1872968" y="2179310"/>
          <a:ext cx="6003175" cy="2499400"/>
        </p:xfrm>
        <a:graphic>
          <a:graphicData uri="http://schemas.openxmlformats.org/drawingml/2006/table">
            <a:tbl>
              <a:tblPr firstRow="1" bandRow="1">
                <a:noFill/>
                <a:tableStyleId>{68A07D93-0D92-4DBD-8773-662A725C9949}</a:tableStyleId>
              </a:tblPr>
              <a:tblGrid>
                <a:gridCol w="2314075">
                  <a:extLst>
                    <a:ext uri="{9D8B030D-6E8A-4147-A177-3AD203B41FA5}">
                      <a16:colId xmlns:a16="http://schemas.microsoft.com/office/drawing/2014/main" val="20000"/>
                    </a:ext>
                  </a:extLst>
                </a:gridCol>
                <a:gridCol w="3689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TECHNIQUES USED</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EXPLANATION ( WHY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Formula</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calculate Employee Performance Level</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Pivot Table</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summarise</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Graph</a:t>
                      </a:r>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2000">
                          <a:latin typeface="Arial"/>
                          <a:ea typeface="Arial"/>
                          <a:cs typeface="Arial"/>
                          <a:sym typeface="Arial"/>
                        </a:rPr>
                        <a:t>To present the data visually (Data Visualisation)</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Dataset Description</a:t>
            </a:r>
            <a:endParaRPr/>
          </a:p>
        </p:txBody>
      </p:sp>
      <p:sp>
        <p:nvSpPr>
          <p:cNvPr id="2081" name="Google Shape;2081;p4"/>
          <p:cNvSpPr txBox="1"/>
          <p:nvPr/>
        </p:nvSpPr>
        <p:spPr>
          <a:xfrm>
            <a:off x="838200" y="1600200"/>
            <a:ext cx="5943600" cy="553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rPr>
              <a:t>Employee </a:t>
            </a: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0" marR="0" lvl="0" indent="0" algn="l" rtl="0">
              <a:spcBef>
                <a:spcPts val="0"/>
              </a:spcBef>
              <a:spcAft>
                <a:spcPts val="0"/>
              </a:spcAft>
              <a:buNone/>
            </a:pPr>
            <a:r>
              <a:rPr lang="en-IN" sz="2000">
                <a:solidFill>
                  <a:schemeClr val="dk1"/>
                </a:solidFill>
              </a:rPr>
              <a:t>There were a total of 2</a:t>
            </a:r>
            <a:r>
              <a:rPr lang="en-IN" sz="2000">
                <a:solidFill>
                  <a:schemeClr val="dk1"/>
                </a:solidFill>
                <a:latin typeface="Arial"/>
                <a:ea typeface="Arial"/>
                <a:cs typeface="Arial"/>
                <a:sym typeface="Arial"/>
              </a:rPr>
              <a:t>6 features in the employee dataset. And 9 features </a:t>
            </a:r>
            <a:r>
              <a:rPr lang="en-IN" sz="2000">
                <a:solidFill>
                  <a:schemeClr val="dk1"/>
                </a:solidFill>
              </a:rPr>
              <a:t>we're taken into consideration</a:t>
            </a:r>
            <a:r>
              <a:rPr lang="en-IN" sz="2000">
                <a:solidFill>
                  <a:schemeClr val="dk1"/>
                </a:solidFill>
                <a:latin typeface="Arial"/>
                <a:ea typeface="Arial"/>
                <a:cs typeface="Arial"/>
                <a:sym typeface="Arial"/>
              </a:rPr>
              <a:t>:-</a:t>
            </a:r>
            <a:endParaRPr/>
          </a:p>
          <a:p>
            <a:pPr marL="0" marR="0" lvl="0" indent="0" algn="l" rtl="0">
              <a:spcBef>
                <a:spcPts val="0"/>
              </a:spcBef>
              <a:spcAft>
                <a:spcPts val="0"/>
              </a:spcAft>
              <a:buNone/>
            </a:pP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ID</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First Name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Last Name </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Status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Employee Performance Level</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Current Employee Ratings</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Department Type</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Division</a:t>
            </a:r>
            <a:endParaRPr/>
          </a:p>
          <a:p>
            <a:pPr marL="342900" marR="0" lvl="0" indent="-342900" algn="l" rtl="0">
              <a:spcBef>
                <a:spcPts val="0"/>
              </a:spcBef>
              <a:spcAft>
                <a:spcPts val="0"/>
              </a:spcAft>
              <a:buClr>
                <a:schemeClr val="dk1"/>
              </a:buClr>
              <a:buSzPts val="2000"/>
              <a:buFont typeface="Arial"/>
              <a:buAutoNum type="arabicPeriod"/>
            </a:pPr>
            <a:r>
              <a:rPr lang="en-IN" sz="2000">
                <a:solidFill>
                  <a:schemeClr val="dk1"/>
                </a:solidFill>
                <a:latin typeface="Arial"/>
                <a:ea typeface="Arial"/>
                <a:cs typeface="Arial"/>
                <a:sym typeface="Arial"/>
              </a:rPr>
              <a:t>Job Function</a:t>
            </a:r>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342900" marR="0" lvl="0" indent="-21590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p:txBody>
      </p:sp>
      <p:pic>
        <p:nvPicPr>
          <p:cNvPr id="2082" name="Google Shape;2082;p4" descr="DataSet Type | Different Dataset Types and Examples"/>
          <p:cNvPicPr preferRelativeResize="0"/>
          <p:nvPr/>
        </p:nvPicPr>
        <p:blipFill rotWithShape="1">
          <a:blip r:embed="rId2">
            <a:alphaModFix/>
          </a:blip>
          <a:srcRect l="48221" t="9995" b="8404"/>
          <a:stretch/>
        </p:blipFill>
        <p:spPr>
          <a:xfrm>
            <a:off x="6324600" y="1752600"/>
            <a:ext cx="3276601" cy="2868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85" name="Google Shape;208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5"/>
          <p:cNvSpPr/>
          <p:nvPr/>
        </p:nvSpPr>
        <p:spPr>
          <a:xfrm>
            <a:off x="9353550" y="1820889"/>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88" name="Google Shape;2088;p5"/>
          <p:cNvPicPr preferRelativeResize="0"/>
          <p:nvPr/>
        </p:nvPicPr>
        <p:blipFill/>
        <p:spPr>
          <a:xfrm rot="-1711312">
            <a:off x="570303" y="3872754"/>
            <a:ext cx="1478829" cy="2621321"/>
          </a:xfrm>
          <a:prstGeom prst="rect">
            <a:avLst/>
          </a:prstGeom>
          <a:noFill/>
          <a:ln>
            <a:noFill/>
          </a:ln>
        </p:spPr>
      </p:pic>
      <p:sp>
        <p:nvSpPr>
          <p:cNvPr id="2089" name="Google Shape;2089;p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THE "WOW" IN OUR SOLUTION</a:t>
            </a:r>
            <a:endParaRPr sz="4250"/>
          </a:p>
        </p:txBody>
      </p:sp>
      <p:sp>
        <p:nvSpPr>
          <p:cNvPr id="2090" name="Google Shape;2090;p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091" name="Google Shape;2091;p5"/>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2092" name="Google Shape;2092;p5"/>
          <p:cNvSpPr txBox="1"/>
          <p:nvPr/>
        </p:nvSpPr>
        <p:spPr>
          <a:xfrm>
            <a:off x="2133600" y="1871606"/>
            <a:ext cx="67056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3400" b="1" u="sng">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revision>31</cp:revision>
  <dcterms:modified xsi:type="dcterms:W3CDTF">2024-09-03T09:00:18Z</dcterms:modified>
</cp:coreProperties>
</file>