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1" autoAdjust="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9T19:25:08.30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9DB50-068C-46C3-AE62-877D2D44428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2B61-9AE5-410A-A20C-0AB7B8F32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F2B61-9AE5-410A-A20C-0AB7B8F32E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8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3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2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9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0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8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7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8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1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292BCC-8A1C-4979-A137-9B990E144F1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6EA854-3DB7-4D98-965B-132F36D7A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30" y="2602506"/>
            <a:ext cx="6849954" cy="8064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Sprocket Central </a:t>
            </a:r>
            <a:r>
              <a:rPr lang="en-IN" dirty="0"/>
              <a:t>P</a:t>
            </a:r>
            <a:r>
              <a:rPr lang="en-IN" dirty="0" smtClean="0"/>
              <a:t>ty </a:t>
            </a:r>
            <a:r>
              <a:rPr lang="en-IN" dirty="0"/>
              <a:t>L</a:t>
            </a:r>
            <a:r>
              <a:rPr lang="en-IN" dirty="0" smtClean="0"/>
              <a:t>td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3711921"/>
            <a:ext cx="6400800" cy="1345949"/>
          </a:xfrm>
        </p:spPr>
        <p:txBody>
          <a:bodyPr/>
          <a:lstStyle/>
          <a:p>
            <a:r>
              <a:rPr lang="en-IN" dirty="0" smtClean="0"/>
              <a:t>Data analytics approach</a:t>
            </a:r>
          </a:p>
          <a:p>
            <a:r>
              <a:rPr lang="en-IN" sz="1600" dirty="0" err="1" smtClean="0"/>
              <a:t>Karthik.M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22630" y="1267484"/>
            <a:ext cx="399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Analytics Team       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794" y="854796"/>
            <a:ext cx="8761413" cy="706964"/>
          </a:xfrm>
        </p:spPr>
        <p:txBody>
          <a:bodyPr/>
          <a:lstStyle/>
          <a:p>
            <a:r>
              <a:rPr lang="en-IN" dirty="0" smtClean="0"/>
              <a:t>Model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4" y="2950972"/>
            <a:ext cx="11078186" cy="343154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RFM </a:t>
            </a:r>
            <a:r>
              <a:rPr lang="en-US" dirty="0"/>
              <a:t>analysis is used to determine which customers a business should target to increase its revenue and value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The RFM (</a:t>
            </a:r>
            <a:r>
              <a:rPr lang="en-US" dirty="0" err="1"/>
              <a:t>Recency</a:t>
            </a:r>
            <a:r>
              <a:rPr lang="en-US" dirty="0"/>
              <a:t>, </a:t>
            </a:r>
            <a:r>
              <a:rPr lang="en-US" dirty="0" smtClean="0"/>
              <a:t>Frequency </a:t>
            </a:r>
            <a:r>
              <a:rPr lang="en-US" dirty="0"/>
              <a:t>and Monetary) model shows customers that have displayed high levels of engagement with the business in the three categories mentioned.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RFM Analysis and Customer Classification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77" y="2877821"/>
            <a:ext cx="5503628" cy="3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82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26" y="854796"/>
            <a:ext cx="8761413" cy="706964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4" y="2813812"/>
            <a:ext cx="11325074" cy="341630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The chart shows that customers who purchased more recently have generated more revenue, than customer who visited a while </a:t>
            </a:r>
            <a:r>
              <a:rPr lang="en-US" dirty="0" smtClean="0"/>
              <a:t>ago.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Customers from recent past (50-100 days) also show to generate a moderate amount of </a:t>
            </a:r>
            <a:r>
              <a:rPr lang="en-US" dirty="0" smtClean="0"/>
              <a:t>revenue.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Those who visited more than 200 days ago generate low revenue.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Scatter-Plot based off RFM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24" y="2930368"/>
            <a:ext cx="5300608" cy="31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82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10" y="818220"/>
            <a:ext cx="8761413" cy="706964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4" y="2813812"/>
            <a:ext cx="11233634" cy="341630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Customer classified as "Platinum Customer," "Very Loyal," and "Becoming Loyal" visit frequently, which correlated with increased revenue for the </a:t>
            </a:r>
            <a:r>
              <a:rPr lang="en-US" dirty="0" smtClean="0"/>
              <a:t>business.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Naturally</a:t>
            </a:r>
            <a:r>
              <a:rPr lang="en-US" dirty="0"/>
              <a:t>, there is a positive relationship between frequency and monetary gain for the business.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Scatter-Plot based off RFM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13" y="2729490"/>
            <a:ext cx="5303520" cy="31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02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498" y="836508"/>
            <a:ext cx="8761413" cy="706964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4" y="2777236"/>
            <a:ext cx="11050754" cy="341630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Very low frequency of 0-2 correlated with high </a:t>
            </a:r>
            <a:r>
              <a:rPr lang="en-US" dirty="0" err="1"/>
              <a:t>recency</a:t>
            </a:r>
            <a:r>
              <a:rPr lang="en-US" dirty="0"/>
              <a:t> values. i.e. More than 250 days ago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Customers </a:t>
            </a:r>
            <a:r>
              <a:rPr lang="en-US" dirty="0"/>
              <a:t>that have visited more </a:t>
            </a:r>
            <a:r>
              <a:rPr lang="en-US" dirty="0" smtClean="0"/>
              <a:t>recently    </a:t>
            </a:r>
            <a:r>
              <a:rPr lang="en-US" dirty="0"/>
              <a:t>(0-50 days) have a higher chance of visiting more frequently (6</a:t>
            </a:r>
            <a:r>
              <a:rPr lang="en-US" dirty="0" smtClean="0"/>
              <a:t>+).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Higher </a:t>
            </a:r>
            <a:r>
              <a:rPr lang="en-US" dirty="0"/>
              <a:t>frequency has a negative relationship with </a:t>
            </a:r>
            <a:r>
              <a:rPr lang="en-US" dirty="0" err="1"/>
              <a:t>recency</a:t>
            </a:r>
            <a:r>
              <a:rPr lang="en-US" dirty="0"/>
              <a:t> values. Such that very recent customers are also frequent customers.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Scatter-Plot based off RFM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53" y="2698636"/>
            <a:ext cx="5327312" cy="32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5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26" y="836508"/>
            <a:ext cx="8761413" cy="706964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53852"/>
              </p:ext>
            </p:extLst>
          </p:nvPr>
        </p:nvGraphicFramePr>
        <p:xfrm>
          <a:off x="969265" y="2761491"/>
          <a:ext cx="10360153" cy="3547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855"/>
                <a:gridCol w="2012261"/>
                <a:gridCol w="6461565"/>
                <a:gridCol w="1328472"/>
              </a:tblGrid>
              <a:tr h="557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S.no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Customer Title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Description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RFM value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Lost </a:t>
                      </a:r>
                      <a:r>
                        <a:rPr lang="en-IN" sz="1000" u="none" strike="noStrike" dirty="0" smtClean="0">
                          <a:effectLst/>
                        </a:rPr>
                        <a:t>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Low RFM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Evasive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</a:t>
                      </a:r>
                      <a:r>
                        <a:rPr lang="en-US" sz="1000" u="none" strike="noStrike" dirty="0" err="1">
                          <a:effectLst/>
                        </a:rPr>
                        <a:t>recency</a:t>
                      </a:r>
                      <a:r>
                        <a:rPr lang="en-US" sz="1000" u="none" strike="noStrike" dirty="0">
                          <a:effectLst/>
                        </a:rPr>
                        <a:t>, Very low frequency, small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266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Almost Lost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</a:t>
                      </a:r>
                      <a:r>
                        <a:rPr lang="en-US" sz="1000" u="none" strike="noStrike" dirty="0" err="1">
                          <a:effectLst/>
                        </a:rPr>
                        <a:t>recency</a:t>
                      </a:r>
                      <a:r>
                        <a:rPr lang="en-US" sz="1000" u="none" strike="noStrike" dirty="0">
                          <a:effectLst/>
                        </a:rPr>
                        <a:t>, low frequency, but high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326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High Risk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Purchase was long time ago, </a:t>
                      </a:r>
                      <a:r>
                        <a:rPr lang="en-US" sz="1000" u="none" strike="noStrike" dirty="0" smtClean="0">
                          <a:effectLst/>
                        </a:rPr>
                        <a:t>frequency </a:t>
                      </a:r>
                      <a:r>
                        <a:rPr lang="en-US" sz="1000" u="none" strike="noStrike" dirty="0">
                          <a:effectLst/>
                        </a:rPr>
                        <a:t>is quite high, amount spent is 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Losing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Purchases was a while ago, below average RFM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Potential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never bought before, spent small 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77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Becoming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343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Most recent, buys often, spends large amount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420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888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recent buy, buys often, most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432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Title Definition list with RFM values assigned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186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70" y="845652"/>
            <a:ext cx="8761413" cy="706964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84553"/>
              </p:ext>
            </p:extLst>
          </p:nvPr>
        </p:nvGraphicFramePr>
        <p:xfrm>
          <a:off x="758952" y="2753499"/>
          <a:ext cx="5861303" cy="351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991"/>
                <a:gridCol w="1587108"/>
                <a:gridCol w="1602823"/>
                <a:gridCol w="832839"/>
                <a:gridCol w="1398542"/>
              </a:tblGrid>
              <a:tr h="3836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Rank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Customer Title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Number of Customers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Cumulative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selection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Platinum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Becoming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Potential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Losing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High Risk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135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Almost Lost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Evasive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01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Lost Custmoer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Table of the top 1000 Customers to target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97" y="3108961"/>
            <a:ext cx="5074508" cy="27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70" y="882228"/>
            <a:ext cx="8761413" cy="706964"/>
          </a:xfrm>
        </p:spPr>
        <p:txBody>
          <a:bodyPr/>
          <a:lstStyle/>
          <a:p>
            <a:r>
              <a:rPr lang="en-IN" dirty="0" smtClean="0"/>
              <a:t>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4389120"/>
            <a:ext cx="8555974" cy="214274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Filter through the top 1000 customers by assigning the conditions discussed in the </a:t>
            </a:r>
            <a:r>
              <a:rPr lang="en-US" dirty="0" smtClean="0"/>
              <a:t>table </a:t>
            </a:r>
            <a:r>
              <a:rPr lang="en-US" dirty="0"/>
              <a:t>above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1000 customers discovered would have bought recently, they have bought very frequently in the past and tend to spend more than other customers.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 target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91769"/>
              </p:ext>
            </p:extLst>
          </p:nvPr>
        </p:nvGraphicFramePr>
        <p:xfrm>
          <a:off x="697754" y="2695829"/>
          <a:ext cx="7495631" cy="153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675"/>
                <a:gridCol w="2029648"/>
                <a:gridCol w="2049744"/>
                <a:gridCol w="1065062"/>
                <a:gridCol w="1788502"/>
              </a:tblGrid>
              <a:tr h="256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Rank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Title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Number of Customers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Cumulative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Customer selection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63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63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63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Becoming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63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63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Potential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67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5810" y="2348461"/>
            <a:ext cx="4351025" cy="2283824"/>
          </a:xfrm>
        </p:spPr>
        <p:txBody>
          <a:bodyPr/>
          <a:lstStyle/>
          <a:p>
            <a:r>
              <a:rPr lang="en-IN" sz="9600" dirty="0" smtClean="0"/>
              <a:t>THANK</a:t>
            </a:r>
            <a:br>
              <a:rPr lang="en-IN" sz="9600" dirty="0" smtClean="0"/>
            </a:br>
            <a:r>
              <a:rPr lang="en-IN" sz="9600" dirty="0" smtClean="0"/>
              <a:t>YOU</a:t>
            </a:r>
            <a:endParaRPr lang="en-IN" sz="9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52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7566"/>
            <a:ext cx="4661778" cy="1303867"/>
          </a:xfrm>
        </p:spPr>
        <p:txBody>
          <a:bodyPr/>
          <a:lstStyle/>
          <a:p>
            <a:pPr algn="l"/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IN" dirty="0" smtClean="0"/>
              <a:t>Data Exploration</a:t>
            </a:r>
          </a:p>
          <a:p>
            <a:pPr marL="457200" indent="-457200">
              <a:buAutoNum type="arabicPeriod"/>
            </a:pPr>
            <a:r>
              <a:rPr lang="en-IN" dirty="0" smtClean="0"/>
              <a:t>Model Development</a:t>
            </a:r>
          </a:p>
          <a:p>
            <a:pPr marL="457200" indent="-457200">
              <a:buAutoNum type="arabicPeriod"/>
            </a:pPr>
            <a:r>
              <a:rPr lang="en-IN" dirty="0" smtClean="0"/>
              <a:t>Interpretation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385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469" y="918759"/>
            <a:ext cx="3104582" cy="538850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864" y="2770360"/>
            <a:ext cx="9964091" cy="3530852"/>
          </a:xfrm>
        </p:spPr>
        <p:txBody>
          <a:bodyPr numCol="2" anchor="ctr"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Outline of Problem                                                                          </a:t>
            </a:r>
            <a:endParaRPr lang="en-IN" b="1" dirty="0" smtClean="0">
              <a:solidFill>
                <a:schemeClr val="tx1"/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Sprocket Central is a company that specializes in </a:t>
            </a:r>
            <a:r>
              <a:rPr lang="en-US" sz="1400" dirty="0" smtClean="0">
                <a:solidFill>
                  <a:schemeClr val="tx1"/>
                </a:solidFill>
              </a:rPr>
              <a:t>high-quality bikes </a:t>
            </a:r>
            <a:r>
              <a:rPr lang="en-US" sz="1400" dirty="0">
                <a:solidFill>
                  <a:schemeClr val="tx1"/>
                </a:solidFill>
              </a:rPr>
              <a:t>and cycling accessories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Their marketing team is looking to boost business sales by analyzing provided datasets.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dirty="0">
                <a:solidFill>
                  <a:schemeClr val="tx1"/>
                </a:solidFill>
              </a:rPr>
              <a:t>the 3 datasets provided the aim is to analyze and recommend 1000 customers that Sprocket Central should target to drive higher value for the company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400050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This will be done with the three phases of: Data exploration, </a:t>
            </a:r>
          </a:p>
          <a:p>
            <a:pPr marL="400050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Model development and Interpretation.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Content of Data Analysis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'New' and 'Old Customer Age </a:t>
            </a:r>
            <a:r>
              <a:rPr lang="en-US" sz="1400" dirty="0" smtClean="0">
                <a:solidFill>
                  <a:schemeClr val="tx1"/>
                </a:solidFill>
              </a:rPr>
              <a:t>Distributions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Bike related purchases over the last 3 years by gender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Job </a:t>
            </a:r>
            <a:r>
              <a:rPr lang="en-US" sz="1400" dirty="0">
                <a:solidFill>
                  <a:schemeClr val="tx1"/>
                </a:solidFill>
              </a:rPr>
              <a:t>industry </a:t>
            </a:r>
            <a:r>
              <a:rPr lang="en-US" sz="1400" dirty="0" smtClean="0">
                <a:solidFill>
                  <a:schemeClr val="tx1"/>
                </a:solidFill>
              </a:rPr>
              <a:t>distributions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Wealth segmentation by age </a:t>
            </a:r>
            <a:r>
              <a:rPr lang="en-US" sz="1400" dirty="0" smtClean="0">
                <a:solidFill>
                  <a:schemeClr val="tx1"/>
                </a:solidFill>
              </a:rPr>
              <a:t>category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Number of cars owned and not owned by </a:t>
            </a:r>
            <a:r>
              <a:rPr lang="en-US" sz="1400" dirty="0" smtClean="0">
                <a:solidFill>
                  <a:schemeClr val="tx1"/>
                </a:solidFill>
              </a:rPr>
              <a:t>state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RFM analysis and customer classification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689" y="2263367"/>
            <a:ext cx="946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and recommend top 1000 customer to target from datasets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285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34" y="1082310"/>
            <a:ext cx="8761413" cy="706964"/>
          </a:xfrm>
        </p:spPr>
        <p:txBody>
          <a:bodyPr/>
          <a:lstStyle/>
          <a:p>
            <a:r>
              <a:rPr lang="en-IN" dirty="0" smtClean="0"/>
              <a:t>Data Exploration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71" y="2929425"/>
            <a:ext cx="10891319" cy="2964381"/>
          </a:xfrm>
        </p:spPr>
        <p:txBody>
          <a:bodyPr numCol="2"/>
          <a:lstStyle/>
          <a:p>
            <a:pPr marL="0" indent="0">
              <a:buNone/>
            </a:pPr>
            <a:r>
              <a:rPr lang="en-US" sz="1600" b="1" dirty="0" smtClean="0"/>
              <a:t>Key Issues for Data Quality Assessment</a:t>
            </a:r>
            <a:endParaRPr lang="en-IN" sz="1600" b="1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200" dirty="0" smtClean="0"/>
              <a:t>Accuracy: Correct Values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dirty="0" smtClean="0"/>
              <a:t>Completeness: Data Fields with Values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dirty="0" smtClean="0"/>
              <a:t>Consistency: Values Free from Contradiction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dirty="0" smtClean="0"/>
              <a:t>Currency: Values up to Date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dirty="0" smtClean="0"/>
              <a:t>Relevancy: Data items with Value Meta-data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200" dirty="0" smtClean="0"/>
              <a:t>Validity: Data Containing Allowable Values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0" indent="0">
              <a:buClr>
                <a:schemeClr val="tx1"/>
              </a:buClr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 marL="0" indent="0">
              <a:buClr>
                <a:schemeClr val="tx1"/>
              </a:buClr>
              <a:buNone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 marL="0" indent="0">
              <a:buClr>
                <a:schemeClr val="tx1"/>
              </a:buClr>
              <a:buNone/>
            </a:pP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16871" y="2254312"/>
            <a:ext cx="4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 assessment and ‘clean up’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4911" y="2623644"/>
            <a:ext cx="206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Summary table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38214"/>
              </p:ext>
            </p:extLst>
          </p:nvPr>
        </p:nvGraphicFramePr>
        <p:xfrm>
          <a:off x="4418090" y="2992977"/>
          <a:ext cx="7695447" cy="304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310"/>
                <a:gridCol w="959667"/>
                <a:gridCol w="1276539"/>
                <a:gridCol w="1092881"/>
                <a:gridCol w="1099350"/>
                <a:gridCol w="1099350"/>
                <a:gridCol w="1099350"/>
              </a:tblGrid>
              <a:tr h="396609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Accuracy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Completeness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Consistency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Currency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Relevancy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Validity</a:t>
                      </a:r>
                      <a:endParaRPr lang="en-IN" sz="1200" b="1" dirty="0"/>
                    </a:p>
                  </a:txBody>
                  <a:tcPr/>
                </a:tc>
              </a:tr>
              <a:tr h="793115">
                <a:tc>
                  <a:txBody>
                    <a:bodyPr/>
                    <a:lstStyle/>
                    <a:p>
                      <a:r>
                        <a:rPr lang="en-IN" sz="1000" b="1" dirty="0" smtClean="0"/>
                        <a:t>Customer Demographic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DOB:</a:t>
                      </a:r>
                    </a:p>
                    <a:p>
                      <a:r>
                        <a:rPr lang="en-IN" sz="1100" dirty="0" smtClean="0"/>
                        <a:t>Inaccurate</a:t>
                      </a:r>
                    </a:p>
                    <a:p>
                      <a:r>
                        <a:rPr lang="en-IN" sz="1100" dirty="0" smtClean="0"/>
                        <a:t>Age: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Inaccurate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Job</a:t>
                      </a:r>
                      <a:r>
                        <a:rPr lang="en-IN" sz="1100" baseline="0" dirty="0" smtClean="0"/>
                        <a:t> title: blacks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Customer id: incomplete</a:t>
                      </a:r>
                    </a:p>
                    <a:p>
                      <a:endParaRPr lang="en-IN" sz="1100" baseline="0" dirty="0" smtClean="0"/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Gender:</a:t>
                      </a:r>
                    </a:p>
                    <a:p>
                      <a:r>
                        <a:rPr lang="en-IN" sz="1100" dirty="0" smtClean="0"/>
                        <a:t>inconsistency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Deceased customers :</a:t>
                      </a:r>
                    </a:p>
                    <a:p>
                      <a:r>
                        <a:rPr lang="en-IN" sz="1100" dirty="0" smtClean="0"/>
                        <a:t>Filler</a:t>
                      </a:r>
                      <a:r>
                        <a:rPr lang="en-IN" sz="1100" baseline="0" dirty="0" smtClean="0"/>
                        <a:t> out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Default</a:t>
                      </a:r>
                      <a:r>
                        <a:rPr lang="en-IN" sz="1100" baseline="0" dirty="0" smtClean="0"/>
                        <a:t> column:</a:t>
                      </a:r>
                    </a:p>
                    <a:p>
                      <a:r>
                        <a:rPr lang="en-IN" sz="1100" baseline="0" dirty="0" smtClean="0"/>
                        <a:t>delete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642364"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Customer Address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Customer id: incomplete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States: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inconsistency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b="1" dirty="0" smtClean="0"/>
                    </a:p>
                  </a:txBody>
                  <a:tcPr/>
                </a:tc>
              </a:tr>
              <a:tr h="1081150">
                <a:tc>
                  <a:txBody>
                    <a:bodyPr/>
                    <a:lstStyle/>
                    <a:p>
                      <a:r>
                        <a:rPr lang="en-IN" sz="1100" b="1" dirty="0" smtClean="0"/>
                        <a:t>Transactions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Profit: missing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id: Incomplete Online Order: blanks </a:t>
                      </a:r>
                    </a:p>
                    <a:p>
                      <a:r>
                        <a:rPr lang="en-US" sz="1100" dirty="0" smtClean="0"/>
                        <a:t>Brand:  blanks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Cancelled</a:t>
                      </a:r>
                    </a:p>
                    <a:p>
                      <a:r>
                        <a:rPr lang="en-IN" sz="1100" dirty="0" smtClean="0"/>
                        <a:t>Status</a:t>
                      </a:r>
                      <a:r>
                        <a:rPr lang="en-IN" sz="1100" baseline="0" dirty="0" smtClean="0"/>
                        <a:t> order:</a:t>
                      </a:r>
                    </a:p>
                    <a:p>
                      <a:r>
                        <a:rPr lang="en-IN" sz="1100" baseline="0" dirty="0" smtClean="0"/>
                        <a:t>Filler out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/>
                        <a:t>List price:</a:t>
                      </a:r>
                    </a:p>
                    <a:p>
                      <a:r>
                        <a:rPr lang="en-IN" sz="1100" b="0" dirty="0" smtClean="0"/>
                        <a:t>Format</a:t>
                      </a:r>
                    </a:p>
                    <a:p>
                      <a:r>
                        <a:rPr lang="en-IN" sz="1100" b="0" dirty="0" smtClean="0"/>
                        <a:t>Product</a:t>
                      </a:r>
                      <a:r>
                        <a:rPr lang="en-IN" sz="1100" b="0" baseline="0" dirty="0" smtClean="0"/>
                        <a:t> sold:</a:t>
                      </a:r>
                    </a:p>
                    <a:p>
                      <a:r>
                        <a:rPr lang="en-IN" sz="1100" b="0" baseline="0" dirty="0" smtClean="0"/>
                        <a:t>Format</a:t>
                      </a:r>
                    </a:p>
                    <a:p>
                      <a:endParaRPr lang="en-IN" sz="11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26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828812"/>
            <a:ext cx="8761413" cy="706964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6871" y="2833735"/>
            <a:ext cx="10891319" cy="366665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Most customers are aged between 40-49 in </a:t>
            </a:r>
            <a:r>
              <a:rPr lang="en-US" sz="1600" dirty="0" smtClean="0"/>
              <a:t>both 'New’ and ‘Old’.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The lowest age groups are </a:t>
            </a:r>
            <a:r>
              <a:rPr lang="en-US" sz="1600" dirty="0" smtClean="0"/>
              <a:t> </a:t>
            </a:r>
            <a:r>
              <a:rPr lang="en-US" sz="1600" dirty="0"/>
              <a:t>80+ for </a:t>
            </a:r>
            <a:r>
              <a:rPr lang="en-US" sz="1600" dirty="0" smtClean="0"/>
              <a:t>'New</a:t>
            </a:r>
            <a:r>
              <a:rPr lang="en-US" sz="1600" dirty="0"/>
              <a:t>' </a:t>
            </a:r>
            <a:r>
              <a:rPr lang="en-US" sz="1600" dirty="0" smtClean="0"/>
              <a:t>and 70+ for 'Old</a:t>
            </a:r>
            <a:r>
              <a:rPr lang="en-US" sz="1600" dirty="0"/>
              <a:t>' customer </a:t>
            </a:r>
            <a:r>
              <a:rPr lang="en-US" sz="1600" dirty="0" smtClean="0"/>
              <a:t>lists.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The 'New' customer list suggests that age groups </a:t>
            </a:r>
            <a:r>
              <a:rPr lang="en-US" sz="1600" dirty="0" smtClean="0"/>
              <a:t>under 30 </a:t>
            </a:r>
            <a:r>
              <a:rPr lang="en-US" sz="1600" dirty="0"/>
              <a:t>and 40-69 are most populated</a:t>
            </a:r>
            <a:r>
              <a:rPr lang="en-US" sz="1600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The 'Old' customer list suggests </a:t>
            </a:r>
            <a:r>
              <a:rPr lang="en-US" sz="1600" dirty="0" smtClean="0"/>
              <a:t>under 70.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There is a </a:t>
            </a:r>
            <a:r>
              <a:rPr lang="en-US" sz="1600" dirty="0" smtClean="0"/>
              <a:t>step </a:t>
            </a:r>
            <a:r>
              <a:rPr lang="en-US" sz="1600" dirty="0"/>
              <a:t>drop of customers in the 30-39 age group in 'New.'</a:t>
            </a:r>
            <a:endParaRPr lang="en-US" sz="16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0" indent="0">
              <a:buClr>
                <a:schemeClr val="tx1"/>
              </a:buClr>
              <a:buFont typeface="Wingdings 3" charset="2"/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0" indent="0">
              <a:buClr>
                <a:schemeClr val="tx1"/>
              </a:buClr>
              <a:buFont typeface="Wingdings 3" charset="2"/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0" indent="0">
              <a:buClr>
                <a:schemeClr val="tx1"/>
              </a:buClr>
              <a:buFont typeface="Wingdings 3" charset="2"/>
              <a:buNone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 marL="0" indent="0">
              <a:buClr>
                <a:schemeClr val="tx1"/>
              </a:buClr>
              <a:buFont typeface="Wingdings 3" charset="2"/>
              <a:buNone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 marL="0" indent="0">
              <a:buClr>
                <a:schemeClr val="tx1"/>
              </a:buClr>
              <a:buFont typeface="Wingdings 3" charset="2"/>
              <a:buNone/>
            </a:pP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89469" y="2319435"/>
            <a:ext cx="6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'New' and 'Old' Customer Age Distributions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36" y="1171778"/>
            <a:ext cx="4254207" cy="2654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36" y="3825906"/>
            <a:ext cx="4243184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45" y="819759"/>
            <a:ext cx="8761413" cy="706964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69" y="2319435"/>
            <a:ext cx="6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Industry Distribution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60" y="1173241"/>
            <a:ext cx="4584589" cy="275563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76356" y="2764327"/>
            <a:ext cx="11289293" cy="341630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20% of 'New' Customers are in Manufacturing and Financial Services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The smallest number of customers are in </a:t>
            </a:r>
            <a:r>
              <a:rPr lang="en-US" dirty="0" smtClean="0"/>
              <a:t>Agriculture, Telecommunications and Entertainment </a:t>
            </a:r>
            <a:r>
              <a:rPr lang="en-US" dirty="0"/>
              <a:t>at </a:t>
            </a:r>
            <a:r>
              <a:rPr lang="en-US" dirty="0" smtClean="0"/>
              <a:t>under 5%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Similar pattern in 'Old' customer list, at 20% and 19% in Manufacturing and Financial Services respectively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56" y="3928872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7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8" y="819760"/>
            <a:ext cx="8761413" cy="706964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3105" y="2829837"/>
            <a:ext cx="11393148" cy="3503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Most </a:t>
            </a:r>
            <a:r>
              <a:rPr lang="en-US" dirty="0" smtClean="0"/>
              <a:t>purchases taken place in Manufacturing </a:t>
            </a:r>
            <a:r>
              <a:rPr lang="en-US" dirty="0"/>
              <a:t>and Financial </a:t>
            </a:r>
            <a:r>
              <a:rPr lang="en-US" dirty="0" smtClean="0"/>
              <a:t>Services job category.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Lowest purchases </a:t>
            </a:r>
            <a:r>
              <a:rPr lang="en-US" dirty="0"/>
              <a:t>taken place in </a:t>
            </a:r>
            <a:r>
              <a:rPr lang="en-US" dirty="0" smtClean="0"/>
              <a:t>job Telecommunications, Agriculture and property job category.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 smtClean="0"/>
              <a:t>bike purchase list </a:t>
            </a:r>
            <a:r>
              <a:rPr lang="en-US" dirty="0"/>
              <a:t>suggests </a:t>
            </a:r>
            <a:r>
              <a:rPr lang="en-US" dirty="0" smtClean="0"/>
              <a:t>job category  Manufacturing, Financial Services and Health.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n/a job category means that customers jobs is </a:t>
            </a:r>
            <a:r>
              <a:rPr lang="en-US" dirty="0"/>
              <a:t>not </a:t>
            </a:r>
            <a:r>
              <a:rPr lang="en-US" dirty="0" smtClean="0"/>
              <a:t>available.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Bike related purchases over last 3 years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50" y="2829837"/>
            <a:ext cx="4688230" cy="32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10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12" y="846920"/>
            <a:ext cx="8761413" cy="706964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00" y="2768419"/>
            <a:ext cx="11147528" cy="3416300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In all age categories the largest number of customers are classified as 'Mass </a:t>
            </a:r>
            <a:r>
              <a:rPr lang="en-US" dirty="0" smtClean="0"/>
              <a:t>Customer‘.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next largest category is the 'High Net Worth' customers in ‘New’.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I</a:t>
            </a:r>
            <a:r>
              <a:rPr lang="en-US" dirty="0" smtClean="0"/>
              <a:t>n ‘Old’ there is fluctuation between ‘High Net Worth’ and ‘Affluent Customer’.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19" y="1158625"/>
            <a:ext cx="4849455" cy="2727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818" y="3886201"/>
            <a:ext cx="4849455" cy="2792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Wealth Segmentation by age category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940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82" y="863940"/>
            <a:ext cx="8761413" cy="706964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898" y="2756526"/>
            <a:ext cx="10851118" cy="3470537"/>
          </a:xfrm>
        </p:spPr>
        <p:txBody>
          <a:bodyPr numCol="2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NSW has the largest amount of people that </a:t>
            </a:r>
            <a:r>
              <a:rPr lang="en-US" u="sng" dirty="0"/>
              <a:t>do </a:t>
            </a:r>
            <a:r>
              <a:rPr lang="en-US" u="sng" dirty="0" smtClean="0"/>
              <a:t>not</a:t>
            </a:r>
            <a:r>
              <a:rPr lang="en-US" dirty="0" smtClean="0"/>
              <a:t> own </a:t>
            </a:r>
            <a:r>
              <a:rPr lang="en-US" dirty="0"/>
              <a:t>a car. NSW seems to have a higher number of people from which data was </a:t>
            </a:r>
            <a:r>
              <a:rPr lang="en-US" dirty="0" smtClean="0"/>
              <a:t>collected.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Victoria is also split quite evenly. But both numbers are significantly lower than those of </a:t>
            </a:r>
            <a:r>
              <a:rPr lang="en-US" dirty="0" smtClean="0"/>
              <a:t>NSW.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QLD has a relatively high number of customers that own </a:t>
            </a:r>
            <a:r>
              <a:rPr lang="en-US" dirty="0" smtClean="0"/>
              <a:t>a car.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414" y="2247007"/>
            <a:ext cx="76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cars owned and not owned by state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28" y="2845120"/>
            <a:ext cx="4969642" cy="3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2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840</TotalTime>
  <Words>1162</Words>
  <Application>Microsoft Office PowerPoint</Application>
  <PresentationFormat>Widescreen</PresentationFormat>
  <Paragraphs>724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 Boardroom</vt:lpstr>
      <vt:lpstr>Sprocket Central Pty Ltd</vt:lpstr>
      <vt:lpstr>Agenda</vt:lpstr>
      <vt:lpstr>Introduction</vt:lpstr>
      <vt:lpstr>Data Exploration </vt:lpstr>
      <vt:lpstr>Data Exploration</vt:lpstr>
      <vt:lpstr>Data Exploration</vt:lpstr>
      <vt:lpstr>Data Exploration</vt:lpstr>
      <vt:lpstr>Data Exploration</vt:lpstr>
      <vt:lpstr>Data Exploration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Interpretation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2022-09-29T13:31:12Z</dcterms:created>
  <dcterms:modified xsi:type="dcterms:W3CDTF">2022-10-06T14:51:23Z</dcterms:modified>
</cp:coreProperties>
</file>