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66" r:id="rId22"/>
    <p:sldId id="267" r:id="rId23"/>
    <p:sldId id="268" r:id="rId24"/>
    <p:sldId id="269" r:id="rId25"/>
    <p:sldId id="27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9CB8-A97F-472B-9F56-581188110A13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C6D3-F76C-4F2C-A922-25D398FC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C6D3-F76C-4F2C-A922-25D398FC6E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5"/>
            <a:ext cx="12192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65990" y="0"/>
            <a:ext cx="6326009" cy="599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1848528" cy="1092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39967" cy="1026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772375"/>
            <a:ext cx="103581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5"/>
            <a:ext cx="12192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65990" y="0"/>
            <a:ext cx="6326009" cy="599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1848528" cy="1092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39967" cy="1026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493229"/>
            <a:ext cx="195707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7939" y="2679746"/>
            <a:ext cx="6927215" cy="1983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kaggle.com/kazanova/sentiment140/downloa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IN" sz="4000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IN" sz="4400" dirty="0" smtClean="0">
                  <a:latin typeface="Times New Roman" pitchFamily="18" charset="0"/>
                  <a:cs typeface="Times New Roman" pitchFamily="18" charset="0"/>
                </a:rPr>
                <a:t>SIR CR REDDY COLLEGE OF ENGINEERING</a:t>
              </a:r>
            </a:p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800" y="1219200"/>
            <a:ext cx="108991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Driving Decision </a:t>
            </a:r>
            <a:r>
              <a:rPr sz="4000" b="1" spc="-20" dirty="0">
                <a:latin typeface="Times New Roman" pitchFamily="18" charset="0"/>
                <a:cs typeface="Times New Roman" pitchFamily="18" charset="0"/>
              </a:rPr>
              <a:t>Strategy(DDS)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Machine  learning </a:t>
            </a:r>
            <a:r>
              <a:rPr sz="4000" b="1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an autonomous</a:t>
            </a:r>
            <a:r>
              <a:rPr sz="4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vehicle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2455392"/>
            <a:ext cx="16687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90" smtClean="0">
                <a:latin typeface="Times New Roman"/>
                <a:cs typeface="Times New Roman"/>
              </a:rPr>
              <a:t>Guided </a:t>
            </a:r>
            <a:r>
              <a:rPr sz="2600" spc="-120" dirty="0">
                <a:latin typeface="Times New Roman"/>
                <a:cs typeface="Times New Roman"/>
              </a:rPr>
              <a:t>By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200" y="5696688"/>
            <a:ext cx="369570" cy="94615"/>
          </a:xfrm>
          <a:custGeom>
            <a:avLst/>
            <a:gdLst/>
            <a:ahLst/>
            <a:cxnLst/>
            <a:rect l="l" t="t" r="r" b="b"/>
            <a:pathLst>
              <a:path w="369570" h="94614">
                <a:moveTo>
                  <a:pt x="369454" y="0"/>
                </a:moveTo>
                <a:lnTo>
                  <a:pt x="0" y="0"/>
                </a:lnTo>
                <a:lnTo>
                  <a:pt x="0" y="94511"/>
                </a:lnTo>
                <a:lnTo>
                  <a:pt x="369454" y="94511"/>
                </a:lnTo>
                <a:lnTo>
                  <a:pt x="369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4600" y="5714248"/>
            <a:ext cx="232410" cy="52069"/>
          </a:xfrm>
          <a:custGeom>
            <a:avLst/>
            <a:gdLst/>
            <a:ahLst/>
            <a:cxnLst/>
            <a:rect l="l" t="t" r="r" b="b"/>
            <a:pathLst>
              <a:path w="232410" h="52070">
                <a:moveTo>
                  <a:pt x="231983" y="0"/>
                </a:moveTo>
                <a:lnTo>
                  <a:pt x="0" y="0"/>
                </a:lnTo>
                <a:lnTo>
                  <a:pt x="0" y="51551"/>
                </a:lnTo>
                <a:lnTo>
                  <a:pt x="231983" y="51551"/>
                </a:lnTo>
                <a:lnTo>
                  <a:pt x="231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9800" y="4749048"/>
            <a:ext cx="292735" cy="52069"/>
          </a:xfrm>
          <a:custGeom>
            <a:avLst/>
            <a:gdLst/>
            <a:ahLst/>
            <a:cxnLst/>
            <a:rect l="l" t="t" r="r" b="b"/>
            <a:pathLst>
              <a:path w="292735" h="52070">
                <a:moveTo>
                  <a:pt x="292126" y="0"/>
                </a:moveTo>
                <a:lnTo>
                  <a:pt x="0" y="0"/>
                </a:lnTo>
                <a:lnTo>
                  <a:pt x="0" y="51551"/>
                </a:lnTo>
                <a:lnTo>
                  <a:pt x="292126" y="51551"/>
                </a:lnTo>
                <a:lnTo>
                  <a:pt x="292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8000" y="5214099"/>
            <a:ext cx="480059" cy="94615"/>
          </a:xfrm>
          <a:custGeom>
            <a:avLst/>
            <a:gdLst/>
            <a:ahLst/>
            <a:cxnLst/>
            <a:rect l="l" t="t" r="r" b="b"/>
            <a:pathLst>
              <a:path w="480060" h="94614">
                <a:moveTo>
                  <a:pt x="329844" y="8585"/>
                </a:moveTo>
                <a:lnTo>
                  <a:pt x="63500" y="8585"/>
                </a:lnTo>
                <a:lnTo>
                  <a:pt x="63500" y="22034"/>
                </a:lnTo>
                <a:lnTo>
                  <a:pt x="0" y="22034"/>
                </a:lnTo>
                <a:lnTo>
                  <a:pt x="0" y="56400"/>
                </a:lnTo>
                <a:lnTo>
                  <a:pt x="63500" y="56400"/>
                </a:lnTo>
                <a:lnTo>
                  <a:pt x="63500" y="94500"/>
                </a:lnTo>
                <a:lnTo>
                  <a:pt x="329844" y="94500"/>
                </a:lnTo>
                <a:lnTo>
                  <a:pt x="329844" y="8585"/>
                </a:lnTo>
                <a:close/>
              </a:path>
              <a:path w="480060" h="94614">
                <a:moveTo>
                  <a:pt x="479983" y="0"/>
                </a:moveTo>
                <a:lnTo>
                  <a:pt x="368300" y="0"/>
                </a:lnTo>
                <a:lnTo>
                  <a:pt x="368300" y="94500"/>
                </a:lnTo>
                <a:lnTo>
                  <a:pt x="479983" y="94500"/>
                </a:lnTo>
                <a:lnTo>
                  <a:pt x="479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5300" y="6031372"/>
            <a:ext cx="3084830" cy="77470"/>
          </a:xfrm>
          <a:custGeom>
            <a:avLst/>
            <a:gdLst/>
            <a:ahLst/>
            <a:cxnLst/>
            <a:rect l="l" t="t" r="r" b="b"/>
            <a:pathLst>
              <a:path w="3084829" h="77470">
                <a:moveTo>
                  <a:pt x="3084512" y="0"/>
                </a:moveTo>
                <a:lnTo>
                  <a:pt x="0" y="0"/>
                </a:lnTo>
                <a:lnTo>
                  <a:pt x="0" y="77327"/>
                </a:lnTo>
                <a:lnTo>
                  <a:pt x="3084512" y="77327"/>
                </a:lnTo>
                <a:lnTo>
                  <a:pt x="3084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9800" y="5582764"/>
            <a:ext cx="403860" cy="69215"/>
          </a:xfrm>
          <a:custGeom>
            <a:avLst/>
            <a:gdLst/>
            <a:ahLst/>
            <a:cxnLst/>
            <a:rect l="l" t="t" r="r" b="b"/>
            <a:pathLst>
              <a:path w="403860" h="69214">
                <a:moveTo>
                  <a:pt x="403821" y="0"/>
                </a:moveTo>
                <a:lnTo>
                  <a:pt x="0" y="0"/>
                </a:lnTo>
                <a:lnTo>
                  <a:pt x="0" y="68735"/>
                </a:lnTo>
                <a:lnTo>
                  <a:pt x="403821" y="68735"/>
                </a:lnTo>
                <a:lnTo>
                  <a:pt x="403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4800" y="5129672"/>
            <a:ext cx="146685" cy="77470"/>
          </a:xfrm>
          <a:custGeom>
            <a:avLst/>
            <a:gdLst/>
            <a:ahLst/>
            <a:cxnLst/>
            <a:rect l="l" t="t" r="r" b="b"/>
            <a:pathLst>
              <a:path w="146685" h="77470">
                <a:moveTo>
                  <a:pt x="146063" y="0"/>
                </a:moveTo>
                <a:lnTo>
                  <a:pt x="0" y="0"/>
                </a:lnTo>
                <a:lnTo>
                  <a:pt x="0" y="77327"/>
                </a:lnTo>
                <a:lnTo>
                  <a:pt x="146063" y="77327"/>
                </a:lnTo>
                <a:lnTo>
                  <a:pt x="146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1300" y="4642212"/>
            <a:ext cx="352425" cy="120650"/>
          </a:xfrm>
          <a:custGeom>
            <a:avLst/>
            <a:gdLst/>
            <a:ahLst/>
            <a:cxnLst/>
            <a:rect l="l" t="t" r="r" b="b"/>
            <a:pathLst>
              <a:path w="352425" h="120650">
                <a:moveTo>
                  <a:pt x="352270" y="0"/>
                </a:moveTo>
                <a:lnTo>
                  <a:pt x="0" y="0"/>
                </a:lnTo>
                <a:lnTo>
                  <a:pt x="0" y="120287"/>
                </a:lnTo>
                <a:lnTo>
                  <a:pt x="352270" y="120287"/>
                </a:lnTo>
                <a:lnTo>
                  <a:pt x="352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5000" y="5621240"/>
            <a:ext cx="206375" cy="43180"/>
          </a:xfrm>
          <a:custGeom>
            <a:avLst/>
            <a:gdLst/>
            <a:ahLst/>
            <a:cxnLst/>
            <a:rect l="l" t="t" r="r" b="b"/>
            <a:pathLst>
              <a:path w="206375" h="43179">
                <a:moveTo>
                  <a:pt x="206207" y="0"/>
                </a:moveTo>
                <a:lnTo>
                  <a:pt x="0" y="0"/>
                </a:lnTo>
                <a:lnTo>
                  <a:pt x="0" y="42959"/>
                </a:lnTo>
                <a:lnTo>
                  <a:pt x="206207" y="42959"/>
                </a:lnTo>
                <a:lnTo>
                  <a:pt x="206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9500" y="5003048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60" h="52070">
                <a:moveTo>
                  <a:pt x="85919" y="0"/>
                </a:moveTo>
                <a:lnTo>
                  <a:pt x="0" y="0"/>
                </a:lnTo>
                <a:lnTo>
                  <a:pt x="0" y="51551"/>
                </a:lnTo>
                <a:lnTo>
                  <a:pt x="85919" y="51551"/>
                </a:lnTo>
                <a:lnTo>
                  <a:pt x="85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6300" y="4545101"/>
            <a:ext cx="436880" cy="294005"/>
          </a:xfrm>
          <a:custGeom>
            <a:avLst/>
            <a:gdLst/>
            <a:ahLst/>
            <a:cxnLst/>
            <a:rect l="l" t="t" r="r" b="b"/>
            <a:pathLst>
              <a:path w="436879" h="294004">
                <a:moveTo>
                  <a:pt x="326491" y="93014"/>
                </a:moveTo>
                <a:lnTo>
                  <a:pt x="290614" y="93014"/>
                </a:lnTo>
                <a:lnTo>
                  <a:pt x="290614" y="0"/>
                </a:lnTo>
                <a:lnTo>
                  <a:pt x="101600" y="0"/>
                </a:lnTo>
                <a:lnTo>
                  <a:pt x="101600" y="93014"/>
                </a:lnTo>
                <a:lnTo>
                  <a:pt x="0" y="93014"/>
                </a:lnTo>
                <a:lnTo>
                  <a:pt x="0" y="204698"/>
                </a:lnTo>
                <a:lnTo>
                  <a:pt x="326491" y="204698"/>
                </a:lnTo>
                <a:lnTo>
                  <a:pt x="326491" y="93014"/>
                </a:lnTo>
                <a:close/>
              </a:path>
              <a:path w="436879" h="294004">
                <a:moveTo>
                  <a:pt x="436308" y="224866"/>
                </a:moveTo>
                <a:lnTo>
                  <a:pt x="127000" y="224866"/>
                </a:lnTo>
                <a:lnTo>
                  <a:pt x="127000" y="293598"/>
                </a:lnTo>
                <a:lnTo>
                  <a:pt x="436308" y="293598"/>
                </a:lnTo>
                <a:lnTo>
                  <a:pt x="436308" y="224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4977272"/>
            <a:ext cx="120650" cy="77470"/>
          </a:xfrm>
          <a:custGeom>
            <a:avLst/>
            <a:gdLst/>
            <a:ahLst/>
            <a:cxnLst/>
            <a:rect l="l" t="t" r="r" b="b"/>
            <a:pathLst>
              <a:path w="120650" h="77470">
                <a:moveTo>
                  <a:pt x="120287" y="0"/>
                </a:moveTo>
                <a:lnTo>
                  <a:pt x="0" y="0"/>
                </a:lnTo>
                <a:lnTo>
                  <a:pt x="0" y="77327"/>
                </a:lnTo>
                <a:lnTo>
                  <a:pt x="120287" y="77327"/>
                </a:lnTo>
                <a:lnTo>
                  <a:pt x="120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2507615" indent="-3175">
              <a:lnSpc>
                <a:spcPct val="141600"/>
              </a:lnSpc>
              <a:spcBef>
                <a:spcPts val="100"/>
              </a:spcBef>
            </a:pPr>
            <a:r>
              <a:rPr spc="30" smtClean="0"/>
              <a:t>G.Vihari  </a:t>
            </a:r>
            <a:r>
              <a:rPr spc="-130" dirty="0"/>
              <a:t>A</a:t>
            </a:r>
            <a:r>
              <a:rPr spc="95" dirty="0"/>
              <a:t>ss</a:t>
            </a:r>
            <a:r>
              <a:rPr spc="70" dirty="0"/>
              <a:t>t</a:t>
            </a:r>
            <a:r>
              <a:rPr spc="10" dirty="0"/>
              <a:t>.</a:t>
            </a:r>
            <a:r>
              <a:rPr spc="60" dirty="0"/>
              <a:t>P</a:t>
            </a:r>
            <a:r>
              <a:rPr spc="90" dirty="0"/>
              <a:t>r</a:t>
            </a:r>
            <a:r>
              <a:rPr spc="20" dirty="0"/>
              <a:t>o</a:t>
            </a:r>
            <a:r>
              <a:rPr spc="-5" dirty="0"/>
              <a:t>f</a:t>
            </a:r>
            <a:r>
              <a:rPr spc="75" dirty="0"/>
              <a:t>esso</a:t>
            </a:r>
            <a:r>
              <a:rPr spc="70" dirty="0"/>
              <a:t>r</a:t>
            </a:r>
            <a:r>
              <a:rPr spc="90" dirty="0"/>
              <a:t>(</a:t>
            </a:r>
            <a:r>
              <a:rPr spc="10" dirty="0"/>
              <a:t>I</a:t>
            </a:r>
            <a:r>
              <a:rPr spc="45" dirty="0"/>
              <a:t>T)</a:t>
            </a:r>
          </a:p>
          <a:p>
            <a:pPr marL="12700">
              <a:lnSpc>
                <a:spcPts val="2980"/>
              </a:lnSpc>
              <a:spcBef>
                <a:spcPts val="625"/>
              </a:spcBef>
            </a:pPr>
            <a:r>
              <a:rPr spc="45" dirty="0"/>
              <a:t>Team </a:t>
            </a:r>
            <a:r>
              <a:rPr spc="70" dirty="0"/>
              <a:t>Details</a:t>
            </a:r>
            <a:r>
              <a:rPr spc="-135" dirty="0"/>
              <a:t> </a:t>
            </a:r>
            <a:r>
              <a:rPr spc="-60" dirty="0"/>
              <a:t>:</a:t>
            </a:r>
          </a:p>
          <a:p>
            <a:pPr marL="1800860">
              <a:lnSpc>
                <a:spcPts val="2980"/>
              </a:lnSpc>
            </a:pPr>
            <a:r>
              <a:rPr spc="-5" smtClean="0"/>
              <a:t>Kunduru</a:t>
            </a:r>
            <a:r>
              <a:rPr lang="en-IN" spc="-5" dirty="0" smtClean="0"/>
              <a:t> </a:t>
            </a:r>
            <a:r>
              <a:rPr spc="-5" smtClean="0"/>
              <a:t>Sankar</a:t>
            </a:r>
            <a:r>
              <a:rPr spc="15" smtClean="0"/>
              <a:t> </a:t>
            </a:r>
            <a:r>
              <a:rPr spc="-5" dirty="0"/>
              <a:t>Reddy(17B81A1254)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111500" y="4625289"/>
            <a:ext cx="497395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spc="-5" smtClean="0">
                <a:latin typeface="Times New Roman"/>
                <a:cs typeface="Times New Roman"/>
              </a:rPr>
              <a:t>Nagala</a:t>
            </a:r>
            <a:r>
              <a:rPr lang="en-IN" sz="2600" spc="-5" dirty="0" smtClean="0">
                <a:latin typeface="Times New Roman"/>
                <a:cs typeface="Times New Roman"/>
              </a:rPr>
              <a:t> </a:t>
            </a:r>
            <a:r>
              <a:rPr sz="2600" spc="-5" smtClean="0">
                <a:latin typeface="Times New Roman"/>
                <a:cs typeface="Times New Roman"/>
              </a:rPr>
              <a:t>Prabhu </a:t>
            </a:r>
            <a:r>
              <a:rPr sz="2600" spc="-5" dirty="0">
                <a:latin typeface="Times New Roman"/>
                <a:cs typeface="Times New Roman"/>
              </a:rPr>
              <a:t>Kumar(17B81A1271</a:t>
            </a:r>
            <a:r>
              <a:rPr sz="2600" spc="-5">
                <a:latin typeface="Times New Roman"/>
                <a:cs typeface="Times New Roman"/>
              </a:rPr>
              <a:t>)  </a:t>
            </a:r>
            <a:r>
              <a:rPr sz="2600" spc="-5" smtClean="0">
                <a:latin typeface="Times New Roman"/>
                <a:cs typeface="Times New Roman"/>
              </a:rPr>
              <a:t>Marisa</a:t>
            </a:r>
            <a:r>
              <a:rPr lang="en-IN" sz="2600" spc="-5" dirty="0" smtClean="0">
                <a:latin typeface="Times New Roman"/>
                <a:cs typeface="Times New Roman"/>
              </a:rPr>
              <a:t> </a:t>
            </a:r>
            <a:r>
              <a:rPr sz="2600" spc="-5" smtClean="0">
                <a:latin typeface="Times New Roman"/>
                <a:cs typeface="Times New Roman"/>
              </a:rPr>
              <a:t>Sai </a:t>
            </a:r>
            <a:r>
              <a:rPr sz="2600" spc="-5" dirty="0">
                <a:latin typeface="Times New Roman"/>
                <a:cs typeface="Times New Roman"/>
              </a:rPr>
              <a:t>Sandhya(17B81A1264)  </a:t>
            </a:r>
            <a:r>
              <a:rPr sz="2400" dirty="0">
                <a:latin typeface="Times New Roman"/>
                <a:cs typeface="Times New Roman"/>
              </a:rPr>
              <a:t>Sri Harsha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Popuru(17B81A1286)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032001"/>
            <a:ext cx="70993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0" dirty="0"/>
              <a:t>Project</a:t>
            </a:r>
            <a:r>
              <a:rPr sz="5000" dirty="0"/>
              <a:t> </a:t>
            </a:r>
            <a:r>
              <a:rPr sz="5000" spc="-20" dirty="0"/>
              <a:t>implementation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916939" y="2275040"/>
            <a:ext cx="10302240" cy="2324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/>
                <a:cs typeface="Times New Roman"/>
              </a:rPr>
              <a:t>Gathering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dataset.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70" dirty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dataset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analysing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dataset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  <a:tab pos="8966835" algn="l"/>
              </a:tabLst>
            </a:pPr>
            <a:r>
              <a:rPr sz="2600" spc="65" dirty="0">
                <a:latin typeface="Times New Roman"/>
                <a:cs typeface="Times New Roman"/>
              </a:rPr>
              <a:t>Splitting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datasets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into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training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testing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ratio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	</a:t>
            </a:r>
            <a:r>
              <a:rPr sz="2600" spc="90" dirty="0">
                <a:latin typeface="Times New Roman"/>
                <a:cs typeface="Times New Roman"/>
              </a:rPr>
              <a:t>80 </a:t>
            </a:r>
            <a:r>
              <a:rPr sz="2600" spc="-35" dirty="0">
                <a:latin typeface="Times New Roman"/>
                <a:cs typeface="Times New Roman"/>
              </a:rPr>
              <a:t>%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  </a:t>
            </a:r>
            <a:r>
              <a:rPr sz="2600" spc="25" dirty="0">
                <a:latin typeface="Times New Roman"/>
                <a:cs typeface="Times New Roman"/>
              </a:rPr>
              <a:t>20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%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using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MLP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models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analysis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40" dirty="0">
                <a:latin typeface="Times New Roman"/>
                <a:cs typeface="Times New Roman"/>
              </a:rPr>
              <a:t>Obtain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accuracy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prediction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887200" cy="5029200"/>
          </a:xfrm>
          <a:prstGeom prst="rect">
            <a:avLst/>
          </a:prstGeom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410200"/>
            <a:ext cx="1123096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above screen click on ‘Upload Historical Trajectory Dataset’ button and upload </a:t>
            </a:r>
            <a:b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dataset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10200"/>
            <a:ext cx="11277600" cy="2185214"/>
          </a:xfrm>
        </p:spPr>
        <p:txBody>
          <a:bodyPr/>
          <a:lstStyle/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select ‘dataset.csv’ file and click on ‘Open’ button to load dataset and to get below screen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11734800" cy="4952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10972800" cy="2000548"/>
          </a:xfrm>
        </p:spPr>
        <p:txBody>
          <a:bodyPr/>
          <a:lstStyle/>
          <a:p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above screen dataset is loaded and now click on ‘Generate Train &amp; Test Model’ button to read dataset and to split dataset into train and test part to generate machine learning train model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1658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53000"/>
            <a:ext cx="11887200" cy="1492716"/>
          </a:xfrm>
        </p:spPr>
        <p:txBody>
          <a:bodyPr/>
          <a:lstStyle/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76800"/>
            <a:ext cx="10896600" cy="990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116586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43000"/>
            <a:ext cx="1957070" cy="71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8872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1957070" cy="71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11658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1957070" cy="71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0"/>
            <a:ext cx="1957070" cy="71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48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5500" y="493229"/>
            <a:ext cx="2984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Abstract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295400"/>
            <a:ext cx="1074737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610" indent="9144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Times New Roman"/>
                <a:cs typeface="Times New Roman"/>
              </a:rPr>
              <a:t>A </a:t>
            </a:r>
            <a:r>
              <a:rPr sz="2800" spc="140" dirty="0">
                <a:latin typeface="Times New Roman"/>
                <a:cs typeface="Times New Roman"/>
              </a:rPr>
              <a:t>current </a:t>
            </a:r>
            <a:r>
              <a:rPr sz="2800" spc="150" dirty="0">
                <a:latin typeface="Times New Roman"/>
                <a:cs typeface="Times New Roman"/>
              </a:rPr>
              <a:t>independent </a:t>
            </a:r>
            <a:r>
              <a:rPr sz="2800" spc="50" dirty="0">
                <a:latin typeface="Times New Roman"/>
                <a:cs typeface="Times New Roman"/>
              </a:rPr>
              <a:t>vehicle </a:t>
            </a:r>
            <a:r>
              <a:rPr sz="2800" spc="90" dirty="0">
                <a:latin typeface="Times New Roman"/>
                <a:cs typeface="Times New Roman"/>
              </a:rPr>
              <a:t>decides </a:t>
            </a:r>
            <a:r>
              <a:rPr sz="2800" spc="85" dirty="0">
                <a:latin typeface="Times New Roman"/>
                <a:cs typeface="Times New Roman"/>
              </a:rPr>
              <a:t>its </a:t>
            </a:r>
            <a:r>
              <a:rPr sz="2800" spc="70" dirty="0">
                <a:latin typeface="Times New Roman"/>
                <a:cs typeface="Times New Roman"/>
              </a:rPr>
              <a:t>driving </a:t>
            </a:r>
            <a:r>
              <a:rPr sz="2800" spc="85" dirty="0">
                <a:latin typeface="Times New Roman"/>
                <a:cs typeface="Times New Roman"/>
              </a:rPr>
              <a:t>system </a:t>
            </a:r>
            <a:r>
              <a:rPr sz="2800" spc="35" dirty="0">
                <a:latin typeface="Times New Roman"/>
                <a:cs typeface="Times New Roman"/>
              </a:rPr>
              <a:t>by  </a:t>
            </a:r>
            <a:r>
              <a:rPr sz="2800" spc="125" dirty="0">
                <a:latin typeface="Times New Roman"/>
                <a:cs typeface="Times New Roman"/>
              </a:rPr>
              <a:t>thinking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about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just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outer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variables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(People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foot,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street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conditions, 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75" dirty="0">
                <a:latin typeface="Times New Roman"/>
                <a:cs typeface="Times New Roman"/>
              </a:rPr>
              <a:t>so </a:t>
            </a:r>
            <a:r>
              <a:rPr sz="2800" spc="95" dirty="0">
                <a:latin typeface="Times New Roman"/>
                <a:cs typeface="Times New Roman"/>
              </a:rPr>
              <a:t>forth.) </a:t>
            </a:r>
            <a:r>
              <a:rPr sz="2800" spc="140" dirty="0">
                <a:latin typeface="Times New Roman"/>
                <a:cs typeface="Times New Roman"/>
              </a:rPr>
              <a:t>without </a:t>
            </a:r>
            <a:r>
              <a:rPr sz="2800" spc="95" dirty="0">
                <a:latin typeface="Times New Roman"/>
                <a:cs typeface="Times New Roman"/>
              </a:rPr>
              <a:t>considering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95" dirty="0">
                <a:latin typeface="Times New Roman"/>
                <a:cs typeface="Times New Roman"/>
              </a:rPr>
              <a:t>inside </a:t>
            </a:r>
            <a:r>
              <a:rPr sz="2800" spc="120" dirty="0">
                <a:latin typeface="Times New Roman"/>
                <a:cs typeface="Times New Roman"/>
              </a:rPr>
              <a:t>state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45" dirty="0">
                <a:latin typeface="Times New Roman"/>
                <a:cs typeface="Times New Roman"/>
              </a:rPr>
              <a:t>vehicle. </a:t>
            </a:r>
            <a:r>
              <a:rPr sz="2800" spc="-65" dirty="0">
                <a:latin typeface="Times New Roman"/>
                <a:cs typeface="Times New Roman"/>
              </a:rPr>
              <a:t>To  </a:t>
            </a:r>
            <a:r>
              <a:rPr sz="2800" spc="110" dirty="0">
                <a:latin typeface="Times New Roman"/>
                <a:cs typeface="Times New Roman"/>
              </a:rPr>
              <a:t>take </a:t>
            </a:r>
            <a:r>
              <a:rPr sz="2800" spc="85" dirty="0">
                <a:latin typeface="Times New Roman"/>
                <a:cs typeface="Times New Roman"/>
              </a:rPr>
              <a:t>care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65" dirty="0">
                <a:latin typeface="Times New Roman"/>
                <a:cs typeface="Times New Roman"/>
              </a:rPr>
              <a:t>issue, </a:t>
            </a:r>
            <a:r>
              <a:rPr sz="2800" spc="120" dirty="0">
                <a:latin typeface="Times New Roman"/>
                <a:cs typeface="Times New Roman"/>
              </a:rPr>
              <a:t>this </a:t>
            </a:r>
            <a:r>
              <a:rPr sz="2800" spc="130" dirty="0">
                <a:latin typeface="Times New Roman"/>
                <a:cs typeface="Times New Roman"/>
              </a:rPr>
              <a:t>paper </a:t>
            </a:r>
            <a:r>
              <a:rPr sz="2800" spc="100" dirty="0">
                <a:latin typeface="Times New Roman"/>
                <a:cs typeface="Times New Roman"/>
              </a:rPr>
              <a:t>proposes </a:t>
            </a:r>
            <a:r>
              <a:rPr sz="2800" spc="-135" dirty="0">
                <a:latin typeface="Times New Roman"/>
                <a:cs typeface="Times New Roman"/>
              </a:rPr>
              <a:t>"A </a:t>
            </a:r>
            <a:r>
              <a:rPr sz="2800" spc="55" dirty="0">
                <a:latin typeface="Times New Roman"/>
                <a:cs typeface="Times New Roman"/>
              </a:rPr>
              <a:t>Driving </a:t>
            </a:r>
            <a:r>
              <a:rPr sz="2800" spc="75" dirty="0">
                <a:latin typeface="Times New Roman"/>
                <a:cs typeface="Times New Roman"/>
              </a:rPr>
              <a:t>Decision  </a:t>
            </a:r>
            <a:r>
              <a:rPr sz="2800" spc="60" dirty="0">
                <a:latin typeface="Times New Roman"/>
                <a:cs typeface="Times New Roman"/>
              </a:rPr>
              <a:t>Strategy(DDS)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Based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for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self-governing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vehicle"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which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decides 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ideal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system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self-governing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vehicle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by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breaking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down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not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just 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outer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variables,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yet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additionally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inside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elements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vehicle  </a:t>
            </a:r>
            <a:r>
              <a:rPr sz="2800" spc="114" dirty="0">
                <a:latin typeface="Times New Roman"/>
                <a:cs typeface="Times New Roman"/>
              </a:rPr>
              <a:t>(consumable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conditions,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RPM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levels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so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360"/>
              </a:lnSpc>
              <a:spcBef>
                <a:spcPts val="110"/>
              </a:spcBef>
            </a:pPr>
            <a:r>
              <a:rPr sz="2800" spc="10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DDS </a:t>
            </a:r>
            <a:r>
              <a:rPr sz="2800" spc="100" dirty="0">
                <a:latin typeface="Times New Roman"/>
                <a:cs typeface="Times New Roman"/>
              </a:rPr>
              <a:t>learns a </a:t>
            </a:r>
            <a:r>
              <a:rPr sz="2800" spc="110" dirty="0">
                <a:latin typeface="Times New Roman"/>
                <a:cs typeface="Times New Roman"/>
              </a:rPr>
              <a:t>hereditary </a:t>
            </a:r>
            <a:r>
              <a:rPr sz="2800" spc="95" dirty="0">
                <a:latin typeface="Times New Roman"/>
                <a:cs typeface="Times New Roman"/>
              </a:rPr>
              <a:t>calculation </a:t>
            </a:r>
            <a:r>
              <a:rPr sz="2800" spc="85" dirty="0">
                <a:latin typeface="Times New Roman"/>
                <a:cs typeface="Times New Roman"/>
              </a:rPr>
              <a:t>utilizing </a:t>
            </a:r>
            <a:r>
              <a:rPr sz="2800" spc="110" dirty="0">
                <a:latin typeface="Times New Roman"/>
                <a:cs typeface="Times New Roman"/>
              </a:rPr>
              <a:t>sensor </a:t>
            </a:r>
            <a:r>
              <a:rPr sz="2800" spc="114" dirty="0">
                <a:latin typeface="Times New Roman"/>
                <a:cs typeface="Times New Roman"/>
              </a:rPr>
              <a:t>information  </a:t>
            </a:r>
            <a:r>
              <a:rPr sz="2800" spc="95" dirty="0">
                <a:latin typeface="Times New Roman"/>
                <a:cs typeface="Times New Roman"/>
              </a:rPr>
              <a:t>from </a:t>
            </a:r>
            <a:r>
              <a:rPr sz="2800" spc="50" dirty="0">
                <a:latin typeface="Times New Roman"/>
                <a:cs typeface="Times New Roman"/>
              </a:rPr>
              <a:t>vehicles </a:t>
            </a:r>
            <a:r>
              <a:rPr sz="2800" spc="185" dirty="0">
                <a:latin typeface="Times New Roman"/>
                <a:cs typeface="Times New Roman"/>
              </a:rPr>
              <a:t>put </a:t>
            </a:r>
            <a:r>
              <a:rPr sz="2800" spc="10" dirty="0">
                <a:latin typeface="Times New Roman"/>
                <a:cs typeface="Times New Roman"/>
              </a:rPr>
              <a:t>away </a:t>
            </a:r>
            <a:r>
              <a:rPr sz="2800" spc="120" dirty="0">
                <a:latin typeface="Times New Roman"/>
                <a:cs typeface="Times New Roman"/>
              </a:rPr>
              <a:t>in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105" dirty="0">
                <a:latin typeface="Times New Roman"/>
                <a:cs typeface="Times New Roman"/>
              </a:rPr>
              <a:t>cloud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90" dirty="0">
                <a:latin typeface="Times New Roman"/>
                <a:cs typeface="Times New Roman"/>
              </a:rPr>
              <a:t>decides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80" dirty="0">
                <a:latin typeface="Times New Roman"/>
                <a:cs typeface="Times New Roman"/>
              </a:rPr>
              <a:t>ideal </a:t>
            </a:r>
            <a:r>
              <a:rPr sz="2800" spc="70" dirty="0">
                <a:latin typeface="Times New Roman"/>
                <a:cs typeface="Times New Roman"/>
              </a:rPr>
              <a:t>driving  </a:t>
            </a:r>
            <a:r>
              <a:rPr sz="2800" spc="114" dirty="0">
                <a:latin typeface="Times New Roman"/>
                <a:cs typeface="Times New Roman"/>
              </a:rPr>
              <a:t>procedure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an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self-ruling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vehicle.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This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paper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contrasted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DDS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  </a:t>
            </a:r>
            <a:r>
              <a:rPr sz="2800" spc="-15" dirty="0">
                <a:latin typeface="Times New Roman"/>
                <a:cs typeface="Times New Roman"/>
              </a:rPr>
              <a:t>MLP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what's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more,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RF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neural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system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models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approve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DDS.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1957070" cy="71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116586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032001"/>
            <a:ext cx="65659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5" dirty="0"/>
              <a:t>Working</a:t>
            </a:r>
            <a:r>
              <a:rPr sz="5000" spc="-75" dirty="0"/>
              <a:t> </a:t>
            </a:r>
            <a:r>
              <a:rPr sz="5000" spc="-5" dirty="0"/>
              <a:t>modules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88340" y="1868372"/>
            <a:ext cx="5500370" cy="3354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Upload </a:t>
            </a:r>
            <a:r>
              <a:rPr sz="2600" spc="75" dirty="0">
                <a:latin typeface="Times New Roman"/>
                <a:cs typeface="Times New Roman"/>
              </a:rPr>
              <a:t>Historical </a:t>
            </a:r>
            <a:r>
              <a:rPr sz="2600" spc="50" dirty="0">
                <a:latin typeface="Times New Roman"/>
                <a:cs typeface="Times New Roman"/>
              </a:rPr>
              <a:t>Trajectory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Dataset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/>
                <a:cs typeface="Times New Roman"/>
              </a:rPr>
              <a:t>Generate </a:t>
            </a:r>
            <a:r>
              <a:rPr sz="2600" spc="50" dirty="0">
                <a:latin typeface="Times New Roman"/>
                <a:cs typeface="Times New Roman"/>
              </a:rPr>
              <a:t>Train </a:t>
            </a:r>
            <a:r>
              <a:rPr sz="2600" spc="-265" dirty="0">
                <a:latin typeface="Times New Roman"/>
                <a:cs typeface="Times New Roman"/>
              </a:rPr>
              <a:t>&amp; </a:t>
            </a:r>
            <a:r>
              <a:rPr sz="2600" spc="20" dirty="0">
                <a:latin typeface="Times New Roman"/>
                <a:cs typeface="Times New Roman"/>
              </a:rPr>
              <a:t>Test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Model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Run </a:t>
            </a:r>
            <a:r>
              <a:rPr sz="2600" spc="114" dirty="0">
                <a:latin typeface="Times New Roman"/>
                <a:cs typeface="Times New Roman"/>
              </a:rPr>
              <a:t>Random </a:t>
            </a:r>
            <a:r>
              <a:rPr sz="2600" spc="60" dirty="0">
                <a:latin typeface="Times New Roman"/>
                <a:cs typeface="Times New Roman"/>
              </a:rPr>
              <a:t>Forest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Run </a:t>
            </a:r>
            <a:r>
              <a:rPr sz="2600" spc="-15" dirty="0">
                <a:latin typeface="Times New Roman"/>
                <a:cs typeface="Times New Roman"/>
              </a:rPr>
              <a:t>MLP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Run </a:t>
            </a:r>
            <a:r>
              <a:rPr sz="2600" spc="5" dirty="0">
                <a:latin typeface="Times New Roman"/>
                <a:cs typeface="Times New Roman"/>
              </a:rPr>
              <a:t>DDS </a:t>
            </a:r>
            <a:r>
              <a:rPr sz="2600" spc="105" dirty="0">
                <a:latin typeface="Times New Roman"/>
                <a:cs typeface="Times New Roman"/>
              </a:rPr>
              <a:t>with </a:t>
            </a:r>
            <a:r>
              <a:rPr sz="2600" spc="80" dirty="0">
                <a:latin typeface="Times New Roman"/>
                <a:cs typeface="Times New Roman"/>
              </a:rPr>
              <a:t>Genetic</a:t>
            </a:r>
            <a:r>
              <a:rPr sz="2600" spc="-46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30" dirty="0">
                <a:latin typeface="Times New Roman"/>
                <a:cs typeface="Times New Roman"/>
              </a:rPr>
              <a:t>Accuracy </a:t>
            </a:r>
            <a:r>
              <a:rPr sz="2600" spc="95" dirty="0">
                <a:latin typeface="Times New Roman"/>
                <a:cs typeface="Times New Roman"/>
              </a:rPr>
              <a:t>Comparison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Graph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/>
                <a:cs typeface="Times New Roman"/>
              </a:rPr>
              <a:t>Predict </a:t>
            </a:r>
            <a:r>
              <a:rPr sz="2600" spc="5" dirty="0">
                <a:latin typeface="Times New Roman"/>
                <a:cs typeface="Times New Roman"/>
              </a:rPr>
              <a:t>DDS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0126" y="1440814"/>
            <a:ext cx="335427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Input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1370126" y="2511209"/>
            <a:ext cx="8764474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90" smtClean="0">
                <a:latin typeface="Arial"/>
                <a:cs typeface="Arial"/>
              </a:rPr>
              <a:t>•</a:t>
            </a:r>
            <a:r>
              <a:rPr lang="en-IN" sz="3000" spc="-390" dirty="0">
                <a:latin typeface="Carlito"/>
                <a:cs typeface="Arial"/>
              </a:rPr>
              <a:t> </a:t>
            </a:r>
            <a:r>
              <a:rPr lang="en-IN" sz="3000" spc="-390" dirty="0" smtClean="0">
                <a:latin typeface="Carlito"/>
                <a:cs typeface="Arial"/>
              </a:rPr>
              <a:t> </a:t>
            </a:r>
            <a:r>
              <a:rPr lang="en-IN" sz="3000" spc="-5" dirty="0" smtClean="0">
                <a:latin typeface="Carlito"/>
                <a:cs typeface="Arial"/>
              </a:rPr>
              <a:t>S</a:t>
            </a:r>
            <a:r>
              <a:rPr sz="3000" spc="-5" smtClean="0">
                <a:latin typeface="Carlito"/>
                <a:cs typeface="Carlito"/>
              </a:rPr>
              <a:t>ensor </a:t>
            </a:r>
            <a:r>
              <a:rPr sz="3000" spc="-20" dirty="0">
                <a:latin typeface="Carlito"/>
                <a:cs typeface="Carlito"/>
              </a:rPr>
              <a:t>data</a:t>
            </a:r>
            <a:r>
              <a:rPr sz="3000" spc="6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files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5" dirty="0">
                <a:latin typeface="Carlito"/>
                <a:cs typeface="Carlito"/>
              </a:rPr>
              <a:t>output</a:t>
            </a:r>
            <a:endParaRPr sz="4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3000" spc="-495" smtClean="0">
                <a:latin typeface="Arial"/>
                <a:cs typeface="Arial"/>
              </a:rPr>
              <a:t>•</a:t>
            </a:r>
            <a:r>
              <a:rPr sz="3000" spc="-5" smtClean="0">
                <a:latin typeface="Carlito"/>
                <a:cs typeface="Carlito"/>
              </a:rPr>
              <a:t> </a:t>
            </a:r>
            <a:r>
              <a:rPr lang="en-IN" sz="3000" spc="-5" dirty="0" smtClean="0">
                <a:latin typeface="Carlito"/>
                <a:cs typeface="Carlito"/>
              </a:rPr>
              <a:t>A</a:t>
            </a:r>
            <a:r>
              <a:rPr sz="3000" spc="-10" smtClean="0">
                <a:latin typeface="Carlito"/>
                <a:cs typeface="Carlito"/>
              </a:rPr>
              <a:t>ccuracy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1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prediction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112011"/>
            <a:ext cx="3213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Software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19690" y="2373502"/>
            <a:ext cx="5740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13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293950"/>
            <a:ext cx="3512820" cy="14522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20" dirty="0">
                <a:latin typeface="Times New Roman"/>
                <a:cs typeface="Times New Roman"/>
              </a:rPr>
              <a:t>Python </a:t>
            </a:r>
            <a:r>
              <a:rPr sz="2600" spc="70" dirty="0">
                <a:latin typeface="Times New Roman"/>
                <a:cs typeface="Times New Roman"/>
              </a:rPr>
              <a:t>idle </a:t>
            </a:r>
            <a:r>
              <a:rPr sz="2600" spc="-50" dirty="0">
                <a:latin typeface="Times New Roman"/>
                <a:cs typeface="Times New Roman"/>
              </a:rPr>
              <a:t>3.7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version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  <a:tab pos="2440305" algn="l"/>
              </a:tabLst>
            </a:pPr>
            <a:r>
              <a:rPr sz="2600" spc="90" dirty="0">
                <a:latin typeface="Times New Roman"/>
                <a:cs typeface="Times New Roman"/>
              </a:rPr>
              <a:t>Anaconda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3.7	</a:t>
            </a: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or)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  <a:tab pos="1482725" algn="l"/>
              </a:tabLst>
            </a:pPr>
            <a:r>
              <a:rPr sz="2600" spc="65" dirty="0">
                <a:latin typeface="Times New Roman"/>
                <a:cs typeface="Times New Roman"/>
              </a:rPr>
              <a:t>Jupiter	</a:t>
            </a:r>
            <a:r>
              <a:rPr sz="2600" spc="100" dirty="0">
                <a:latin typeface="Times New Roman"/>
                <a:cs typeface="Times New Roman"/>
              </a:rPr>
              <a:t>(or)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0500" y="4185401"/>
            <a:ext cx="337820" cy="69215"/>
          </a:xfrm>
          <a:custGeom>
            <a:avLst/>
            <a:gdLst/>
            <a:ahLst/>
            <a:cxnLst/>
            <a:rect l="l" t="t" r="r" b="b"/>
            <a:pathLst>
              <a:path w="337819" h="69214">
                <a:moveTo>
                  <a:pt x="337813" y="0"/>
                </a:moveTo>
                <a:lnTo>
                  <a:pt x="0" y="0"/>
                </a:lnTo>
                <a:lnTo>
                  <a:pt x="0" y="69098"/>
                </a:lnTo>
                <a:lnTo>
                  <a:pt x="337813" y="69098"/>
                </a:lnTo>
                <a:lnTo>
                  <a:pt x="3378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112011"/>
            <a:ext cx="3441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</a:t>
            </a:r>
            <a:r>
              <a:rPr spc="-65" dirty="0"/>
              <a:t>r</a:t>
            </a:r>
            <a:r>
              <a:rPr spc="-5" dirty="0"/>
              <a:t>d</a:t>
            </a:r>
            <a:r>
              <a:rPr spc="-55" dirty="0"/>
              <a:t>w</a:t>
            </a:r>
            <a:r>
              <a:rPr dirty="0"/>
              <a:t>a</a:t>
            </a:r>
            <a:r>
              <a:rPr spc="-65" dirty="0"/>
              <a:t>r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2171128"/>
            <a:ext cx="5209540" cy="19278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Operating </a:t>
            </a:r>
            <a:r>
              <a:rPr sz="2600" spc="55" dirty="0">
                <a:latin typeface="Times New Roman"/>
                <a:cs typeface="Times New Roman"/>
              </a:rPr>
              <a:t>system: </a:t>
            </a:r>
            <a:r>
              <a:rPr sz="2600" spc="60" dirty="0">
                <a:latin typeface="Times New Roman"/>
                <a:cs typeface="Times New Roman"/>
              </a:rPr>
              <a:t>windows,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Linux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Processor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155" dirty="0">
                <a:latin typeface="Times New Roman"/>
                <a:cs typeface="Times New Roman"/>
              </a:rPr>
              <a:t>minimum </a:t>
            </a:r>
            <a:r>
              <a:rPr sz="2600" spc="90" dirty="0">
                <a:latin typeface="Times New Roman"/>
                <a:cs typeface="Times New Roman"/>
              </a:rPr>
              <a:t>intel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i3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  <a:tab pos="1188720" algn="l"/>
              </a:tabLst>
            </a:pPr>
            <a:r>
              <a:rPr sz="2600" spc="40" dirty="0">
                <a:latin typeface="Times New Roman"/>
                <a:cs typeface="Times New Roman"/>
              </a:rPr>
              <a:t>Ram:	</a:t>
            </a:r>
            <a:r>
              <a:rPr sz="2600" spc="155" dirty="0">
                <a:latin typeface="Times New Roman"/>
                <a:cs typeface="Times New Roman"/>
              </a:rPr>
              <a:t>minimum </a:t>
            </a:r>
            <a:r>
              <a:rPr sz="2600" spc="75" dirty="0">
                <a:latin typeface="Times New Roman"/>
                <a:cs typeface="Times New Roman"/>
              </a:rPr>
              <a:t>4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Gb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25" dirty="0">
                <a:latin typeface="Times New Roman"/>
                <a:cs typeface="Times New Roman"/>
              </a:rPr>
              <a:t>Hard </a:t>
            </a:r>
            <a:r>
              <a:rPr sz="2600" spc="75" dirty="0">
                <a:latin typeface="Times New Roman"/>
                <a:cs typeface="Times New Roman"/>
              </a:rPr>
              <a:t>disk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155" dirty="0">
                <a:latin typeface="Times New Roman"/>
                <a:cs typeface="Times New Roman"/>
              </a:rPr>
              <a:t>minimum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250 </a:t>
            </a:r>
            <a:r>
              <a:rPr sz="2600" spc="40" dirty="0">
                <a:latin typeface="Times New Roman"/>
                <a:cs typeface="Times New Roman"/>
              </a:rPr>
              <a:t>Gb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5500" y="713460"/>
            <a:ext cx="35179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conclusion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84431" y="1964080"/>
            <a:ext cx="11148695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</a:pPr>
            <a:r>
              <a:rPr sz="2450" spc="-1080" dirty="0">
                <a:solidFill>
                  <a:srgbClr val="0AD0D9"/>
                </a:solidFill>
                <a:latin typeface="UnDotum"/>
                <a:cs typeface="UnDotum"/>
              </a:rPr>
              <a:t></a:t>
            </a:r>
            <a:r>
              <a:rPr sz="2450" spc="55" dirty="0">
                <a:solidFill>
                  <a:srgbClr val="0AD0D9"/>
                </a:solidFill>
                <a:latin typeface="UnDotum"/>
                <a:cs typeface="UnDotum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We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10" dirty="0">
                <a:latin typeface="Times New Roman"/>
                <a:cs typeface="Times New Roman"/>
              </a:rPr>
              <a:t>proposed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55" dirty="0">
                <a:latin typeface="Times New Roman"/>
                <a:cs typeface="Times New Roman"/>
              </a:rPr>
              <a:t>Driving </a:t>
            </a:r>
            <a:r>
              <a:rPr sz="2600" spc="70" dirty="0">
                <a:latin typeface="Times New Roman"/>
                <a:cs typeface="Times New Roman"/>
              </a:rPr>
              <a:t>Decision </a:t>
            </a:r>
            <a:r>
              <a:rPr sz="2600" spc="25" dirty="0">
                <a:latin typeface="Times New Roman"/>
                <a:cs typeface="Times New Roman"/>
              </a:rPr>
              <a:t>Strategy. </a:t>
            </a:r>
            <a:r>
              <a:rPr sz="2600" spc="70" dirty="0">
                <a:latin typeface="Times New Roman"/>
                <a:cs typeface="Times New Roman"/>
              </a:rPr>
              <a:t>It </a:t>
            </a:r>
            <a:r>
              <a:rPr sz="2600" spc="65" dirty="0">
                <a:latin typeface="Times New Roman"/>
                <a:cs typeface="Times New Roman"/>
              </a:rPr>
              <a:t>executes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85" dirty="0">
                <a:latin typeface="Times New Roman"/>
                <a:cs typeface="Times New Roman"/>
              </a:rPr>
              <a:t>genetic  </a:t>
            </a:r>
            <a:r>
              <a:rPr sz="2600" spc="100" dirty="0">
                <a:latin typeface="Times New Roman"/>
                <a:cs typeface="Times New Roman"/>
              </a:rPr>
              <a:t>algorithm </a:t>
            </a:r>
            <a:r>
              <a:rPr sz="2600" spc="105" dirty="0">
                <a:latin typeface="Times New Roman"/>
                <a:cs typeface="Times New Roman"/>
              </a:rPr>
              <a:t>based </a:t>
            </a:r>
            <a:r>
              <a:rPr sz="2600" spc="155" dirty="0">
                <a:latin typeface="Times New Roman"/>
                <a:cs typeface="Times New Roman"/>
              </a:rPr>
              <a:t>on </a:t>
            </a:r>
            <a:r>
              <a:rPr sz="2600" spc="105" dirty="0">
                <a:latin typeface="Times New Roman"/>
                <a:cs typeface="Times New Roman"/>
              </a:rPr>
              <a:t>accumulated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130" dirty="0">
                <a:latin typeface="Times New Roman"/>
                <a:cs typeface="Times New Roman"/>
              </a:rPr>
              <a:t>determine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45" dirty="0">
                <a:latin typeface="Times New Roman"/>
                <a:cs typeface="Times New Roman"/>
              </a:rPr>
              <a:t>vehicle's </a:t>
            </a:r>
            <a:r>
              <a:rPr sz="2600" spc="105" dirty="0">
                <a:latin typeface="Times New Roman"/>
                <a:cs typeface="Times New Roman"/>
              </a:rPr>
              <a:t>optimal  </a:t>
            </a:r>
            <a:r>
              <a:rPr sz="2600" spc="65" dirty="0">
                <a:latin typeface="Times New Roman"/>
                <a:cs typeface="Times New Roman"/>
              </a:rPr>
              <a:t>driving </a:t>
            </a:r>
            <a:r>
              <a:rPr sz="2600" spc="80" dirty="0">
                <a:latin typeface="Times New Roman"/>
                <a:cs typeface="Times New Roman"/>
              </a:rPr>
              <a:t>strategy </a:t>
            </a:r>
            <a:r>
              <a:rPr sz="2600" spc="75" dirty="0">
                <a:latin typeface="Times New Roman"/>
                <a:cs typeface="Times New Roman"/>
              </a:rPr>
              <a:t>according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75" dirty="0">
                <a:latin typeface="Times New Roman"/>
                <a:cs typeface="Times New Roman"/>
              </a:rPr>
              <a:t>slope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05" dirty="0">
                <a:latin typeface="Times New Roman"/>
                <a:cs typeface="Times New Roman"/>
              </a:rPr>
              <a:t>curvature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road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90" dirty="0">
                <a:latin typeface="Times New Roman"/>
                <a:cs typeface="Times New Roman"/>
              </a:rPr>
              <a:t>which 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vehicle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driving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visualizes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driving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consumables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conditions 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50" dirty="0">
                <a:latin typeface="Times New Roman"/>
                <a:cs typeface="Times New Roman"/>
              </a:rPr>
              <a:t>an </a:t>
            </a:r>
            <a:r>
              <a:rPr sz="2600" spc="130" dirty="0">
                <a:latin typeface="Times New Roman"/>
                <a:cs typeface="Times New Roman"/>
              </a:rPr>
              <a:t>autonomous </a:t>
            </a:r>
            <a:r>
              <a:rPr sz="2600" spc="45" dirty="0">
                <a:latin typeface="Times New Roman"/>
                <a:cs typeface="Times New Roman"/>
              </a:rPr>
              <a:t>vehicle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75" dirty="0">
                <a:latin typeface="Times New Roman"/>
                <a:cs typeface="Times New Roman"/>
              </a:rPr>
              <a:t>provide </a:t>
            </a:r>
            <a:r>
              <a:rPr sz="2600" spc="50" dirty="0">
                <a:latin typeface="Times New Roman"/>
                <a:cs typeface="Times New Roman"/>
              </a:rPr>
              <a:t>drivers. </a:t>
            </a:r>
            <a:r>
              <a:rPr sz="2600" spc="-65" dirty="0">
                <a:latin typeface="Times New Roman"/>
                <a:cs typeface="Times New Roman"/>
              </a:rPr>
              <a:t>To </a:t>
            </a:r>
            <a:r>
              <a:rPr sz="2600" spc="10" dirty="0">
                <a:latin typeface="Times New Roman"/>
                <a:cs typeface="Times New Roman"/>
              </a:rPr>
              <a:t>verify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45" dirty="0">
                <a:latin typeface="Times New Roman"/>
                <a:cs typeface="Times New Roman"/>
              </a:rPr>
              <a:t>validity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55" dirty="0">
                <a:latin typeface="Times New Roman"/>
                <a:cs typeface="Times New Roman"/>
              </a:rPr>
              <a:t>the  </a:t>
            </a:r>
            <a:r>
              <a:rPr sz="2600" spc="10" dirty="0">
                <a:latin typeface="Times New Roman"/>
                <a:cs typeface="Times New Roman"/>
              </a:rPr>
              <a:t>DDS, </a:t>
            </a:r>
            <a:r>
              <a:rPr sz="2600" spc="100" dirty="0">
                <a:latin typeface="Times New Roman"/>
                <a:cs typeface="Times New Roman"/>
              </a:rPr>
              <a:t>experiments </a:t>
            </a:r>
            <a:r>
              <a:rPr sz="2600" spc="60" dirty="0">
                <a:latin typeface="Times New Roman"/>
                <a:cs typeface="Times New Roman"/>
              </a:rPr>
              <a:t>were </a:t>
            </a:r>
            <a:r>
              <a:rPr sz="2600" spc="120" dirty="0">
                <a:latin typeface="Times New Roman"/>
                <a:cs typeface="Times New Roman"/>
              </a:rPr>
              <a:t>conducted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75" dirty="0">
                <a:latin typeface="Times New Roman"/>
                <a:cs typeface="Times New Roman"/>
              </a:rPr>
              <a:t>select </a:t>
            </a:r>
            <a:r>
              <a:rPr sz="2600" spc="150" dirty="0">
                <a:latin typeface="Times New Roman"/>
                <a:cs typeface="Times New Roman"/>
              </a:rPr>
              <a:t>an </a:t>
            </a:r>
            <a:r>
              <a:rPr sz="2600" spc="105" dirty="0">
                <a:latin typeface="Times New Roman"/>
                <a:cs typeface="Times New Roman"/>
              </a:rPr>
              <a:t>optimal </a:t>
            </a:r>
            <a:r>
              <a:rPr sz="2600" spc="65" dirty="0">
                <a:latin typeface="Times New Roman"/>
                <a:cs typeface="Times New Roman"/>
              </a:rPr>
              <a:t>driving </a:t>
            </a:r>
            <a:r>
              <a:rPr sz="2600" spc="80" dirty="0">
                <a:latin typeface="Times New Roman"/>
                <a:cs typeface="Times New Roman"/>
              </a:rPr>
              <a:t>strategy </a:t>
            </a:r>
            <a:r>
              <a:rPr sz="2600" spc="15" dirty="0">
                <a:latin typeface="Times New Roman"/>
                <a:cs typeface="Times New Roman"/>
              </a:rPr>
              <a:t>by  </a:t>
            </a:r>
            <a:r>
              <a:rPr sz="2600" spc="70" dirty="0">
                <a:latin typeface="Times New Roman"/>
                <a:cs typeface="Times New Roman"/>
              </a:rPr>
              <a:t>analyzing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from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autonomous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vehicle.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1947925"/>
            <a:ext cx="10751820" cy="201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2450" spc="-1080" smtClean="0">
                <a:solidFill>
                  <a:srgbClr val="0AD0D9"/>
                </a:solidFill>
                <a:latin typeface="UnDotum"/>
                <a:cs typeface="UnDotum"/>
              </a:rPr>
              <a:t></a:t>
            </a:r>
            <a:r>
              <a:rPr sz="2450" spc="60" smtClean="0">
                <a:solidFill>
                  <a:srgbClr val="0AD0D9"/>
                </a:solidFill>
                <a:latin typeface="UnDotum"/>
                <a:cs typeface="UnDotum"/>
              </a:rPr>
              <a:t> </a:t>
            </a:r>
            <a:r>
              <a:rPr lang="en-IN" sz="2450" spc="60" dirty="0" smtClean="0">
                <a:solidFill>
                  <a:srgbClr val="0AD0D9"/>
                </a:solidFill>
                <a:latin typeface="UnDotum"/>
                <a:cs typeface="UnDotum"/>
              </a:rPr>
              <a:t> </a:t>
            </a:r>
            <a:r>
              <a:rPr sz="2600" spc="-110" smtClean="0">
                <a:latin typeface="Times New Roman"/>
                <a:cs typeface="Times New Roman"/>
              </a:rPr>
              <a:t>RF</a:t>
            </a:r>
            <a:r>
              <a:rPr lang="en-IN" sz="2600" spc="-110" dirty="0" smtClean="0">
                <a:latin typeface="Times New Roman"/>
                <a:cs typeface="Times New Roman"/>
              </a:rPr>
              <a:t> and </a:t>
            </a:r>
            <a:r>
              <a:rPr sz="2600" spc="-75" smtClean="0">
                <a:latin typeface="Times New Roman"/>
                <a:cs typeface="Times New Roman"/>
              </a:rPr>
              <a:t>SVM </a:t>
            </a:r>
            <a:r>
              <a:rPr sz="2600" spc="100" smtClean="0">
                <a:latin typeface="Times New Roman"/>
                <a:cs typeface="Times New Roman"/>
              </a:rPr>
              <a:t>models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60" dirty="0">
                <a:latin typeface="Times New Roman"/>
                <a:cs typeface="Times New Roman"/>
              </a:rPr>
              <a:t>existing </a:t>
            </a:r>
            <a:r>
              <a:rPr sz="2600" spc="140" dirty="0">
                <a:latin typeface="Times New Roman"/>
                <a:cs typeface="Times New Roman"/>
              </a:rPr>
              <a:t>methods </a:t>
            </a:r>
            <a:r>
              <a:rPr sz="2600" spc="90" dirty="0">
                <a:latin typeface="Times New Roman"/>
                <a:cs typeface="Times New Roman"/>
              </a:rPr>
              <a:t>Although </a:t>
            </a:r>
            <a:r>
              <a:rPr sz="2600" spc="100" dirty="0">
                <a:latin typeface="Times New Roman"/>
                <a:cs typeface="Times New Roman"/>
              </a:rPr>
              <a:t>studies  </a:t>
            </a:r>
            <a:r>
              <a:rPr sz="2600" spc="50" dirty="0">
                <a:latin typeface="Times New Roman"/>
                <a:cs typeface="Times New Roman"/>
              </a:rPr>
              <a:t>have </a:t>
            </a:r>
            <a:r>
              <a:rPr sz="2600" spc="130" dirty="0">
                <a:latin typeface="Times New Roman"/>
                <a:cs typeface="Times New Roman"/>
              </a:rPr>
              <a:t>been </a:t>
            </a:r>
            <a:r>
              <a:rPr sz="2600" spc="140" dirty="0">
                <a:latin typeface="Times New Roman"/>
                <a:cs typeface="Times New Roman"/>
              </a:rPr>
              <a:t>done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90" dirty="0">
                <a:latin typeface="Times New Roman"/>
                <a:cs typeface="Times New Roman"/>
              </a:rPr>
              <a:t>medical </a:t>
            </a:r>
            <a:r>
              <a:rPr sz="2600" spc="55" dirty="0">
                <a:latin typeface="Times New Roman"/>
                <a:cs typeface="Times New Roman"/>
              </a:rPr>
              <a:t>field </a:t>
            </a:r>
            <a:r>
              <a:rPr sz="2600" spc="105" dirty="0">
                <a:latin typeface="Times New Roman"/>
                <a:cs typeface="Times New Roman"/>
              </a:rPr>
              <a:t>with </a:t>
            </a:r>
            <a:r>
              <a:rPr sz="2600" spc="150" dirty="0">
                <a:latin typeface="Times New Roman"/>
                <a:cs typeface="Times New Roman"/>
              </a:rPr>
              <a:t>an </a:t>
            </a:r>
            <a:r>
              <a:rPr sz="2600" spc="90" dirty="0">
                <a:latin typeface="Times New Roman"/>
                <a:cs typeface="Times New Roman"/>
              </a:rPr>
              <a:t>advanced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85" dirty="0">
                <a:latin typeface="Times New Roman"/>
                <a:cs typeface="Times New Roman"/>
              </a:rPr>
              <a:t>exploration  </a:t>
            </a:r>
            <a:r>
              <a:rPr sz="2600" spc="90" dirty="0">
                <a:latin typeface="Times New Roman"/>
                <a:cs typeface="Times New Roman"/>
              </a:rPr>
              <a:t>using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machine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learning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algorithms,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orthopedic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disease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prediction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still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  </a:t>
            </a:r>
            <a:r>
              <a:rPr sz="2600" spc="35" dirty="0">
                <a:latin typeface="Times New Roman"/>
                <a:cs typeface="Times New Roman"/>
              </a:rPr>
              <a:t>relatively </a:t>
            </a:r>
            <a:r>
              <a:rPr sz="2600" spc="105" dirty="0">
                <a:latin typeface="Times New Roman"/>
                <a:cs typeface="Times New Roman"/>
              </a:rPr>
              <a:t>new </a:t>
            </a:r>
            <a:r>
              <a:rPr sz="2600" spc="90" dirty="0">
                <a:latin typeface="Times New Roman"/>
                <a:cs typeface="Times New Roman"/>
              </a:rPr>
              <a:t>area </a:t>
            </a:r>
            <a:r>
              <a:rPr sz="2600" spc="155" dirty="0">
                <a:latin typeface="Times New Roman"/>
                <a:cs typeface="Times New Roman"/>
              </a:rPr>
              <a:t>and must </a:t>
            </a:r>
            <a:r>
              <a:rPr sz="2600" spc="114" dirty="0">
                <a:latin typeface="Times New Roman"/>
                <a:cs typeface="Times New Roman"/>
              </a:rPr>
              <a:t>be </a:t>
            </a:r>
            <a:r>
              <a:rPr sz="2600" spc="75" dirty="0">
                <a:latin typeface="Times New Roman"/>
                <a:cs typeface="Times New Roman"/>
              </a:rPr>
              <a:t>explored </a:t>
            </a:r>
            <a:r>
              <a:rPr sz="2600" spc="120" dirty="0">
                <a:latin typeface="Times New Roman"/>
                <a:cs typeface="Times New Roman"/>
              </a:rPr>
              <a:t>further </a:t>
            </a:r>
            <a:r>
              <a:rPr sz="2600" spc="45" dirty="0">
                <a:latin typeface="Times New Roman"/>
                <a:cs typeface="Times New Roman"/>
              </a:rPr>
              <a:t>for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90" dirty="0">
                <a:latin typeface="Times New Roman"/>
                <a:cs typeface="Times New Roman"/>
              </a:rPr>
              <a:t>accurate  </a:t>
            </a:r>
            <a:r>
              <a:rPr sz="2600" spc="100" dirty="0">
                <a:latin typeface="Times New Roman"/>
                <a:cs typeface="Times New Roman"/>
              </a:rPr>
              <a:t>prevention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cure.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8" y="867143"/>
            <a:ext cx="4303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000000"/>
                </a:solidFill>
                <a:latin typeface="Times New Roman"/>
                <a:cs typeface="Times New Roman"/>
              </a:rPr>
              <a:t>EXISTING</a:t>
            </a:r>
            <a:r>
              <a:rPr sz="40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17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947925"/>
            <a:ext cx="979424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tabLst>
                <a:tab pos="6335395" algn="l"/>
              </a:tabLst>
            </a:pPr>
            <a:r>
              <a:rPr sz="2450" spc="-1080">
                <a:solidFill>
                  <a:srgbClr val="0AD0D9"/>
                </a:solidFill>
                <a:latin typeface="UnDotum"/>
                <a:cs typeface="UnDotum"/>
              </a:rPr>
              <a:t></a:t>
            </a:r>
            <a:r>
              <a:rPr sz="2450" spc="55">
                <a:solidFill>
                  <a:srgbClr val="0AD0D9"/>
                </a:solidFill>
                <a:latin typeface="UnDotum"/>
                <a:cs typeface="UnDotum"/>
              </a:rPr>
              <a:t> </a:t>
            </a:r>
            <a:r>
              <a:rPr lang="en-IN" sz="2450" spc="55" dirty="0" smtClean="0">
                <a:solidFill>
                  <a:srgbClr val="0AD0D9"/>
                </a:solidFill>
                <a:latin typeface="UnDotum"/>
                <a:cs typeface="UnDotum"/>
              </a:rPr>
              <a:t> </a:t>
            </a:r>
            <a:r>
              <a:rPr sz="2600" spc="45" smtClean="0">
                <a:latin typeface="Times New Roman"/>
                <a:cs typeface="Times New Roman"/>
              </a:rPr>
              <a:t>We</a:t>
            </a:r>
            <a:r>
              <a:rPr sz="2600" spc="-114" smtClean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propose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feature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selection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with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MLP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algorithm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  compute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sensor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determine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	</a:t>
            </a:r>
            <a:r>
              <a:rPr sz="2600" spc="65" dirty="0">
                <a:latin typeface="Times New Roman"/>
                <a:cs typeface="Times New Roman"/>
              </a:rPr>
              <a:t>driving </a:t>
            </a:r>
            <a:r>
              <a:rPr sz="2600" spc="80" dirty="0">
                <a:latin typeface="Times New Roman"/>
                <a:cs typeface="Times New Roman"/>
              </a:rPr>
              <a:t>strategy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50" dirty="0">
                <a:latin typeface="Times New Roman"/>
                <a:cs typeface="Times New Roman"/>
              </a:rPr>
              <a:t>an  </a:t>
            </a:r>
            <a:r>
              <a:rPr sz="2600" spc="135" dirty="0">
                <a:latin typeface="Times New Roman"/>
                <a:cs typeface="Times New Roman"/>
              </a:rPr>
              <a:t>autonomous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vehicle.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77237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latin typeface="Times New Roman"/>
                <a:cs typeface="Times New Roman"/>
              </a:rPr>
              <a:t>PROPOSED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190" dirty="0"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032001"/>
            <a:ext cx="42799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95" dirty="0">
                <a:latin typeface="Carlito"/>
                <a:cs typeface="Carlito"/>
              </a:rPr>
              <a:t>ADVANTAGE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5193724"/>
            <a:ext cx="130810" cy="76835"/>
          </a:xfrm>
          <a:custGeom>
            <a:avLst/>
            <a:gdLst/>
            <a:ahLst/>
            <a:cxnLst/>
            <a:rect l="l" t="t" r="r" b="b"/>
            <a:pathLst>
              <a:path w="130810" h="76835">
                <a:moveTo>
                  <a:pt x="130519" y="0"/>
                </a:moveTo>
                <a:lnTo>
                  <a:pt x="0" y="0"/>
                </a:lnTo>
                <a:lnTo>
                  <a:pt x="0" y="76775"/>
                </a:lnTo>
                <a:lnTo>
                  <a:pt x="130519" y="76775"/>
                </a:lnTo>
                <a:lnTo>
                  <a:pt x="13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38" y="1947925"/>
            <a:ext cx="9202420" cy="29286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260" marR="17780" indent="2540">
              <a:lnSpc>
                <a:spcPct val="79000"/>
              </a:lnSpc>
              <a:spcBef>
                <a:spcPts val="750"/>
              </a:spcBef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improvements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system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control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vehicle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based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sensor  </a:t>
            </a:r>
            <a:r>
              <a:rPr sz="2600" spc="105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05"/>
              </a:spcBef>
            </a:pPr>
            <a:r>
              <a:rPr sz="5000" b="1" spc="-75" dirty="0">
                <a:solidFill>
                  <a:srgbClr val="06686C"/>
                </a:solidFill>
                <a:latin typeface="Carlito"/>
                <a:cs typeface="Carlito"/>
              </a:rPr>
              <a:t>DISADVANTAGE</a:t>
            </a:r>
            <a:endParaRPr sz="5000">
              <a:latin typeface="Carlito"/>
              <a:cs typeface="Carlito"/>
            </a:endParaRPr>
          </a:p>
          <a:p>
            <a:pPr marL="127635">
              <a:lnSpc>
                <a:spcPct val="100000"/>
              </a:lnSpc>
              <a:spcBef>
                <a:spcPts val="2860"/>
              </a:spcBef>
            </a:pPr>
            <a:r>
              <a:rPr sz="2600" spc="10" dirty="0">
                <a:latin typeface="Times New Roman"/>
                <a:cs typeface="Times New Roman"/>
              </a:rPr>
              <a:t>Less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efficiency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need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more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explored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for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3900" spc="157" baseline="5341" dirty="0">
                <a:latin typeface="Times New Roman"/>
                <a:cs typeface="Times New Roman"/>
              </a:rPr>
              <a:t>prevention.</a:t>
            </a:r>
            <a:endParaRPr sz="3900" baseline="534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32001"/>
            <a:ext cx="38227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Flow</a:t>
            </a:r>
            <a:r>
              <a:rPr sz="5000" spc="-75" dirty="0"/>
              <a:t> </a:t>
            </a:r>
            <a:r>
              <a:rPr sz="5000" spc="-5" dirty="0"/>
              <a:t>chart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181600" y="1524000"/>
            <a:ext cx="3719322" cy="497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5500" y="931824"/>
            <a:ext cx="55753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Algorithm</a:t>
            </a:r>
            <a:r>
              <a:rPr sz="5000" spc="-45" dirty="0"/>
              <a:t> </a:t>
            </a:r>
            <a:r>
              <a:rPr sz="5000" spc="-10" dirty="0"/>
              <a:t>models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1397000" y="2098268"/>
            <a:ext cx="462661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latin typeface="Times New Roman"/>
                <a:cs typeface="Times New Roman"/>
              </a:rPr>
              <a:t>Random </a:t>
            </a:r>
            <a:r>
              <a:rPr sz="2800" spc="65" dirty="0">
                <a:latin typeface="Times New Roman"/>
                <a:cs typeface="Times New Roman"/>
              </a:rPr>
              <a:t>Forest </a:t>
            </a:r>
            <a:r>
              <a:rPr sz="2800" spc="70" dirty="0">
                <a:latin typeface="Times New Roman"/>
                <a:cs typeface="Times New Roman"/>
              </a:rPr>
              <a:t>-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RF.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80" dirty="0">
                <a:latin typeface="Times New Roman"/>
                <a:cs typeface="Times New Roman"/>
              </a:rPr>
              <a:t>Multi </a:t>
            </a:r>
            <a:r>
              <a:rPr sz="2800" spc="10" dirty="0">
                <a:latin typeface="Times New Roman"/>
                <a:cs typeface="Times New Roman"/>
              </a:rPr>
              <a:t>Layer </a:t>
            </a:r>
            <a:r>
              <a:rPr sz="2800" spc="105" dirty="0">
                <a:latin typeface="Times New Roman"/>
                <a:cs typeface="Times New Roman"/>
              </a:rPr>
              <a:t>Perceptron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MLP  </a:t>
            </a:r>
            <a:r>
              <a:rPr sz="2800" spc="85" dirty="0">
                <a:latin typeface="Times New Roman"/>
                <a:cs typeface="Times New Roman"/>
              </a:rPr>
              <a:t>Genetic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5500" y="579374"/>
            <a:ext cx="30607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latin typeface="Carlito"/>
                <a:cs typeface="Carlito"/>
              </a:rPr>
              <a:t>Datasets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1720088"/>
            <a:ext cx="7501255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datasets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download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from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kaggle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UnDotum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u="heavy" spc="9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7"/>
              </a:rPr>
              <a:t>https://www.kaggle.com/</a:t>
            </a:r>
            <a:r>
              <a:rPr sz="2600" u="heavy" spc="90" dirty="0"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</a:rPr>
              <a:t>sensor-vehicle/download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"/>
              <a:ext cx="12192000" cy="1027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5990" y="0"/>
              <a:ext cx="6326009" cy="59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1848528" cy="10924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39967" cy="1026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1112011"/>
            <a:ext cx="3365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Technology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6939" y="2075599"/>
            <a:ext cx="2799715" cy="14522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/>
                <a:cs typeface="Times New Roman"/>
              </a:rPr>
              <a:t>Machine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/>
                <a:cs typeface="Times New Roman"/>
              </a:rPr>
              <a:t>Deep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UnDotum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Python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packages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558</Words>
  <Application>Microsoft Office PowerPoint</Application>
  <PresentationFormat>Custom</PresentationFormat>
  <Paragraphs>66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Driving Decision Strategy(DDS) Based on Machine  learning for an autonomous vehicle</vt:lpstr>
      <vt:lpstr>Abstract</vt:lpstr>
      <vt:lpstr>EXISTING SYSTEM</vt:lpstr>
      <vt:lpstr>Slide 4</vt:lpstr>
      <vt:lpstr>ADVANTAGE</vt:lpstr>
      <vt:lpstr>Flow chart</vt:lpstr>
      <vt:lpstr>Algorithm models</vt:lpstr>
      <vt:lpstr>Datasets</vt:lpstr>
      <vt:lpstr>Technology</vt:lpstr>
      <vt:lpstr>Project implementation</vt:lpstr>
      <vt:lpstr>In above screen click on ‘Upload Historical Trajectory Dataset’ button and upload  dataset</vt:lpstr>
      <vt:lpstr>Now select ‘dataset.csv’ file and click on ‘Open’ button to load dataset and to get below screen   </vt:lpstr>
      <vt:lpstr>In above screen dataset is loaded and now click on ‘Generate Train &amp; Test Model’ button to read dataset and to split dataset into train and test part to generate machine learning train model   </vt:lpstr>
      <vt:lpstr>   </vt:lpstr>
      <vt:lpstr>Slide 15</vt:lpstr>
      <vt:lpstr>Slide 16</vt:lpstr>
      <vt:lpstr>Slide 17</vt:lpstr>
      <vt:lpstr>Slide 18</vt:lpstr>
      <vt:lpstr>Slide 19</vt:lpstr>
      <vt:lpstr>Slide 20</vt:lpstr>
      <vt:lpstr>Working modules</vt:lpstr>
      <vt:lpstr>Input</vt:lpstr>
      <vt:lpstr>Software</vt:lpstr>
      <vt:lpstr>Hardware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Prediction Using Machine Learning</dc:title>
  <dc:creator>unic</dc:creator>
  <cp:lastModifiedBy>Windows User</cp:lastModifiedBy>
  <cp:revision>11</cp:revision>
  <dcterms:created xsi:type="dcterms:W3CDTF">2021-04-22T09:39:43Z</dcterms:created>
  <dcterms:modified xsi:type="dcterms:W3CDTF">2021-07-30T05:18:33Z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2021-04-22T00:00:00Z</vt:filetime>
  </property>
</Properties>
</file>