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8140-4B7D-4EC9-9AA8-8D3201E641E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1DAD1-5D3B-4280-87B2-7E7D82159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92F5-8EAC-4E72-BCA8-B9883FCB4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0405E-FE01-425B-8642-61575EE10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097C-2119-4F6B-B33B-8EF258DA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D9F-61B9-4377-80ED-4E4D39F0606F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8A5A-7D88-4B57-9ED7-0152563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1712-ED3C-4958-ABE2-7FF427EF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32F0-36CB-47E7-8B11-8B204E16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47739-EFA0-4A3B-B5FD-62F1749BC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F745-1D37-4AB4-8FFB-705EA705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7C5A-2996-445F-9150-EC5EAC01FCD0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00B3-E30A-429E-BACC-60B46323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866FD-57B2-4354-B8BE-73916A9F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0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4E152-2FFA-467D-B679-9E45D95D1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0270D-AAEB-4EC9-BA3F-AB1C7B31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23DC-2B2E-4144-AFA0-F959DCC3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5C4-9EF4-45AB-BBC7-E215982BA356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3644-B268-4C9E-B416-36BE75A9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4B2B-A35A-4715-8874-73154B56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CCF3-AEE8-4885-8485-6B072258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40D8-6639-4316-9BD9-B483AA76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FC26-CA92-4162-AF09-78AEA52E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0207-777A-41A3-A063-8490C413DF0C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EFF5-891B-40E0-AD81-FB1C1E67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D69E-D2E6-4765-8100-AC9FF2DB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5107-B140-4662-AD72-50640A73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B9A5-BA3A-461C-BD3E-FF3260B7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A44E4-697C-4038-83DC-0C04CDB8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D17E-25DA-40BF-8281-06578346618D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6E57-BC72-42D6-B1A2-851482C8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CF62-40AE-41A5-96CB-4B5C727A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4B20-703C-4E14-AC0F-4ACB8C72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E8D0-8335-4D91-9808-EC6D9C408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E89C-814E-4919-A385-B034C59D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309C-4EC7-4116-B0F1-7217DDFC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2934-6487-4E0A-9290-BE251808B6A1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E993-4C5D-48BF-B3DC-25A23A9D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B678-62E1-484F-A65A-D72991AA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1144-19B0-4D82-BB1D-498CC12A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D659-49B7-4913-94B2-0FE7B3D14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FB796-6D61-4E49-8914-A2BF0AC4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49146-5E83-4BDF-AB83-21002F553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91E13-E6FA-443F-B219-C8BD98911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6698F-6B73-4A30-85E0-E27FC22B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FF8-3742-4389-AF73-4D8A2B0EDDC8}" type="datetime1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5B256-79CF-458B-8376-2003D30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AE90-C2ED-419B-A4D5-5C1E6CDD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4FDB-A3CF-4D36-B14B-A1FD6DD0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467F0-E3A5-4FCA-BCF5-27C7DF94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87CB-06F4-4B35-A899-007FD28AA1AF}" type="datetime1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DA1CC-3DF4-47F7-BCCB-EC2B9289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637AD-C229-4B5F-BDAA-44E8A50B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143FD-7B02-4672-B7F1-AA046FE4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B01A-278A-49AC-AB54-FB1BFDC14966}" type="datetime1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C3D37-B938-49D8-9853-62CEDD7F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C172-8C0C-4ECA-B30A-8287EE3A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BB8-9A65-4880-97C9-06DD12B2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2656-61FD-4678-AAF3-5B1ECC61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596E-5158-4664-A761-5B8E903F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5D27-92FF-4668-9A61-DCE62826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912F-B2D7-4B9A-B61C-169D75786E48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3CCA-538A-4DFA-AA98-64319D64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CDD1-F2D9-4AA4-B882-3FA1EE6B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A469-B80A-4068-B9D2-78D8204C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E2E07-DEDB-4C3F-9CF0-42C3637F8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EA8A-CACE-45D0-84B6-1BB76923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F9A2B-2C4F-4CD5-937A-4CD07746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29E3-5D35-4989-8B48-A549C38142F9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F872-F4F9-4179-AE9A-418242CB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1ECD-E322-4DDD-9AA7-7A6EA7FB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A7945-7239-42EE-9933-F9A3B681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EBC1-E0C8-4B48-9661-0B8E4D27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C808-62C9-4B94-A5FB-FDD922C65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C3BF-FF69-4276-B1A8-CFE72E4936D5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A17E-21DF-448D-BC43-31F302033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Mugilan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86ED-0634-4352-90EB-EBDAB2DA1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B132-F707-4741-B164-D68940AD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EBFD6-37A0-4620-A047-428A4BE57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319337"/>
            <a:ext cx="6762750" cy="33432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693274-7C2D-44C2-A785-EDD120334AE6}"/>
              </a:ext>
            </a:extLst>
          </p:cNvPr>
          <p:cNvSpPr txBox="1">
            <a:spLocks/>
          </p:cNvSpPr>
          <p:nvPr/>
        </p:nvSpPr>
        <p:spPr>
          <a:xfrm>
            <a:off x="2714625" y="649286"/>
            <a:ext cx="6677025" cy="97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Boosting Algorithms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3947F9-6531-41A2-85EC-06A708EE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</p:spTree>
    <p:extLst>
      <p:ext uri="{BB962C8B-B14F-4D97-AF65-F5344CB8AC3E}">
        <p14:creationId xmlns:p14="http://schemas.microsoft.com/office/powerpoint/2010/main" val="235770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41"/>
    </mc:Choice>
    <mc:Fallback>
      <p:transition spd="slow" advTm="23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F946BD-E6E1-486C-8A56-C5BB543D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13411"/>
            <a:ext cx="8382000" cy="1196974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How Does Boosting Algorithms Work?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9471CD-887A-4520-8E97-613D3F1B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9A39-858A-4575-ADA3-E5FF07E1C6DC}"/>
              </a:ext>
            </a:extLst>
          </p:cNvPr>
          <p:cNvSpPr txBox="1"/>
          <p:nvPr/>
        </p:nvSpPr>
        <p:spPr>
          <a:xfrm>
            <a:off x="1304924" y="1376145"/>
            <a:ext cx="1020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The term ‘Boosting’ refers to a family of algorithms which converts weak learner to strong learners.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B4375-3F93-46FD-953F-714265269B88}"/>
              </a:ext>
            </a:extLst>
          </p:cNvPr>
          <p:cNvSpPr txBox="1"/>
          <p:nvPr/>
        </p:nvSpPr>
        <p:spPr>
          <a:xfrm>
            <a:off x="781050" y="19860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383838"/>
                </a:solidFill>
                <a:effectLst/>
                <a:latin typeface="Inter"/>
              </a:rPr>
              <a:t>Step 1:</a:t>
            </a:r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 The base learner takes all the distributions and assign equal weight or attention to each observation.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2208A-91D4-4E99-9EB7-7A18400BB522}"/>
              </a:ext>
            </a:extLst>
          </p:cNvPr>
          <p:cNvSpPr txBox="1"/>
          <p:nvPr/>
        </p:nvSpPr>
        <p:spPr>
          <a:xfrm>
            <a:off x="781050" y="29466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383838"/>
                </a:solidFill>
                <a:effectLst/>
                <a:latin typeface="Inter"/>
              </a:rPr>
              <a:t>Step 2:</a:t>
            </a:r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If there is any prediction error caused by first base learning algorithm, then we pay higher attention to observations having prediction error. Then, we apply </a:t>
            </a:r>
          </a:p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the next base learning algorithm.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B8D88-C82F-4909-988D-E577333A2569}"/>
              </a:ext>
            </a:extLst>
          </p:cNvPr>
          <p:cNvSpPr txBox="1"/>
          <p:nvPr/>
        </p:nvSpPr>
        <p:spPr>
          <a:xfrm>
            <a:off x="781050" y="44398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383838"/>
                </a:solidFill>
                <a:effectLst/>
                <a:latin typeface="Inter"/>
              </a:rPr>
              <a:t>Step 3:</a:t>
            </a:r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Iterate Step 2 till the limit of base learning algorithm is reached or higher accuracy is achieved.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BA8C2D-B1D7-413D-8A3C-9A4D8E1D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173286"/>
            <a:ext cx="6762750" cy="334327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3315B99C-A5DD-4989-AD7D-467BBCD23531}"/>
              </a:ext>
            </a:extLst>
          </p:cNvPr>
          <p:cNvSpPr txBox="1">
            <a:spLocks/>
          </p:cNvSpPr>
          <p:nvPr/>
        </p:nvSpPr>
        <p:spPr>
          <a:xfrm>
            <a:off x="781050" y="5232251"/>
            <a:ext cx="1762125" cy="1196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83838"/>
                </a:solidFill>
                <a:latin typeface="Inter"/>
              </a:rPr>
              <a:t>Types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1F6C5-AAB6-406E-83E7-040F6239A21B}"/>
              </a:ext>
            </a:extLst>
          </p:cNvPr>
          <p:cNvSpPr txBox="1"/>
          <p:nvPr/>
        </p:nvSpPr>
        <p:spPr>
          <a:xfrm>
            <a:off x="2543175" y="5433020"/>
            <a:ext cx="3228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AdaBoost (</a:t>
            </a:r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Ada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ptive </a:t>
            </a:r>
            <a:r>
              <a:rPr lang="en-US" b="1" i="0" dirty="0">
                <a:solidFill>
                  <a:srgbClr val="383838"/>
                </a:solidFill>
                <a:effectLst/>
                <a:latin typeface="Inter"/>
              </a:rPr>
              <a:t>Boost</a:t>
            </a: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ing)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Gradient Tree Boosting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383838"/>
                </a:solidFill>
                <a:effectLst/>
                <a:latin typeface="Inter"/>
              </a:rPr>
              <a:t>XGBoost</a:t>
            </a:r>
            <a:endParaRPr lang="en-US" b="0" i="0" dirty="0">
              <a:solidFill>
                <a:srgbClr val="383838"/>
              </a:solidFill>
              <a:effectLst/>
              <a:latin typeface="Int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C63B4F-5FC8-40CF-8FAF-7A0D0D890CC6}"/>
              </a:ext>
            </a:extLst>
          </p:cNvPr>
          <p:cNvSpPr/>
          <p:nvPr/>
        </p:nvSpPr>
        <p:spPr>
          <a:xfrm>
            <a:off x="781050" y="5268688"/>
            <a:ext cx="4991100" cy="112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84"/>
    </mc:Choice>
    <mc:Fallback>
      <p:transition spd="slow" advTm="58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E1F5-D9B3-4BCF-926B-7615B69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816" y="139271"/>
            <a:ext cx="2209800" cy="568325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dirty="0">
                <a:solidFill>
                  <a:srgbClr val="383838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383838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AdaBoost</a:t>
            </a:r>
            <a:br>
              <a:rPr lang="en-US" b="0" i="0" dirty="0">
                <a:solidFill>
                  <a:srgbClr val="383838"/>
                </a:solidFill>
                <a:effectLst/>
                <a:latin typeface="Inter"/>
              </a:rPr>
            </a:br>
            <a:br>
              <a:rPr lang="en-US" b="0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6520B-F48C-462F-8C89-5C43E84D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965" y="6238875"/>
            <a:ext cx="4114800" cy="365125"/>
          </a:xfrm>
        </p:spPr>
        <p:txBody>
          <a:bodyPr/>
          <a:lstStyle/>
          <a:p>
            <a:r>
              <a:rPr lang="en-US"/>
              <a:t>Mugilan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D04C82-1AE1-415E-A931-921F9B45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4" y="704850"/>
            <a:ext cx="2152650" cy="149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11307C-8209-41CD-8EB7-931121CA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4" y="2722562"/>
            <a:ext cx="2152650" cy="149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2A2424-96CB-41AB-80BF-8C3D270BB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14" y="4740275"/>
            <a:ext cx="2152650" cy="149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C0B923-55EC-4396-A523-733A46E0E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937" y="800100"/>
            <a:ext cx="1809750" cy="1308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BAAC91-3769-4FBF-8D1E-23084B842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937" y="2817813"/>
            <a:ext cx="1809750" cy="1308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817522-27B7-467A-9CCA-3AD5F043B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937" y="4835526"/>
            <a:ext cx="1809750" cy="1308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32595D-80DC-47FD-89AA-90CE93E564C1}"/>
              </a:ext>
            </a:extLst>
          </p:cNvPr>
          <p:cNvSpPr txBox="1"/>
          <p:nvPr/>
        </p:nvSpPr>
        <p:spPr>
          <a:xfrm>
            <a:off x="3474722" y="1030986"/>
            <a:ext cx="11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Selecting RANDOM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DC2E8-19BC-4061-B3C1-D8425336FC3D}"/>
              </a:ext>
            </a:extLst>
          </p:cNvPr>
          <p:cNvSpPr txBox="1"/>
          <p:nvPr/>
        </p:nvSpPr>
        <p:spPr>
          <a:xfrm>
            <a:off x="5413410" y="1169485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0A2C16-E824-44F7-8607-5256EE249820}"/>
              </a:ext>
            </a:extLst>
          </p:cNvPr>
          <p:cNvSpPr txBox="1"/>
          <p:nvPr/>
        </p:nvSpPr>
        <p:spPr>
          <a:xfrm>
            <a:off x="3474722" y="3143948"/>
            <a:ext cx="11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Selecting RANDOM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0E0A9-D7EC-4580-BC1C-43D937782539}"/>
              </a:ext>
            </a:extLst>
          </p:cNvPr>
          <p:cNvSpPr txBox="1"/>
          <p:nvPr/>
        </p:nvSpPr>
        <p:spPr>
          <a:xfrm>
            <a:off x="5413410" y="3282447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E7DA-C2D4-4D4D-A608-91C56274FEB9}"/>
              </a:ext>
            </a:extLst>
          </p:cNvPr>
          <p:cNvSpPr txBox="1"/>
          <p:nvPr/>
        </p:nvSpPr>
        <p:spPr>
          <a:xfrm>
            <a:off x="3501141" y="5035193"/>
            <a:ext cx="11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Selecting RANDOM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B9B73-3EC8-41B9-BB59-189B98B4364D}"/>
              </a:ext>
            </a:extLst>
          </p:cNvPr>
          <p:cNvSpPr txBox="1"/>
          <p:nvPr/>
        </p:nvSpPr>
        <p:spPr>
          <a:xfrm>
            <a:off x="5439829" y="5173692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9150AB-EF4A-48C2-80D2-2D6FAF77B344}"/>
              </a:ext>
            </a:extLst>
          </p:cNvPr>
          <p:cNvSpPr/>
          <p:nvPr/>
        </p:nvSpPr>
        <p:spPr>
          <a:xfrm>
            <a:off x="3474722" y="1030986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9DD9D4-0AB8-4AEB-A17E-11F5DD95614A}"/>
              </a:ext>
            </a:extLst>
          </p:cNvPr>
          <p:cNvSpPr/>
          <p:nvPr/>
        </p:nvSpPr>
        <p:spPr>
          <a:xfrm>
            <a:off x="5368541" y="1030986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E04C91-B39C-4364-A3FF-37D7206C9DD8}"/>
              </a:ext>
            </a:extLst>
          </p:cNvPr>
          <p:cNvSpPr/>
          <p:nvPr/>
        </p:nvSpPr>
        <p:spPr>
          <a:xfrm>
            <a:off x="3482269" y="3144164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6ECDA1-B220-4247-8533-98873EAFD505}"/>
              </a:ext>
            </a:extLst>
          </p:cNvPr>
          <p:cNvSpPr/>
          <p:nvPr/>
        </p:nvSpPr>
        <p:spPr>
          <a:xfrm>
            <a:off x="5376088" y="3144164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B5D858-1BAC-4029-A78B-E5996E8BCC99}"/>
              </a:ext>
            </a:extLst>
          </p:cNvPr>
          <p:cNvSpPr/>
          <p:nvPr/>
        </p:nvSpPr>
        <p:spPr>
          <a:xfrm>
            <a:off x="3536786" y="5072244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93FE0E-204A-433C-AD2B-4F1CF42B1262}"/>
              </a:ext>
            </a:extLst>
          </p:cNvPr>
          <p:cNvSpPr/>
          <p:nvPr/>
        </p:nvSpPr>
        <p:spPr>
          <a:xfrm>
            <a:off x="5430605" y="5072244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8B9800D-24DE-41BE-AC16-4F28CADA33C8}"/>
              </a:ext>
            </a:extLst>
          </p:cNvPr>
          <p:cNvSpPr/>
          <p:nvPr/>
        </p:nvSpPr>
        <p:spPr>
          <a:xfrm>
            <a:off x="2716883" y="1372783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22C662F-893A-418C-8EBF-491A7A8182BA}"/>
              </a:ext>
            </a:extLst>
          </p:cNvPr>
          <p:cNvSpPr/>
          <p:nvPr/>
        </p:nvSpPr>
        <p:spPr>
          <a:xfrm>
            <a:off x="2707836" y="3471862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B188E0E-63EC-4A52-B3BC-9C59FE04EFE3}"/>
              </a:ext>
            </a:extLst>
          </p:cNvPr>
          <p:cNvSpPr/>
          <p:nvPr/>
        </p:nvSpPr>
        <p:spPr>
          <a:xfrm>
            <a:off x="2735305" y="5414042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BDC08A9-553D-4705-B4DA-C116F97D201E}"/>
              </a:ext>
            </a:extLst>
          </p:cNvPr>
          <p:cNvSpPr/>
          <p:nvPr/>
        </p:nvSpPr>
        <p:spPr>
          <a:xfrm>
            <a:off x="4650232" y="1387225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6519F82-3BBA-45E4-89E6-0D954894424E}"/>
              </a:ext>
            </a:extLst>
          </p:cNvPr>
          <p:cNvSpPr/>
          <p:nvPr/>
        </p:nvSpPr>
        <p:spPr>
          <a:xfrm>
            <a:off x="4650232" y="3437225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2E46F18-DC2B-42EE-8137-3C487BDFDE1A}"/>
              </a:ext>
            </a:extLst>
          </p:cNvPr>
          <p:cNvSpPr/>
          <p:nvPr/>
        </p:nvSpPr>
        <p:spPr>
          <a:xfrm>
            <a:off x="4701040" y="5423522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EF2FB30-A765-4B98-B050-DD846F2E54A3}"/>
              </a:ext>
            </a:extLst>
          </p:cNvPr>
          <p:cNvSpPr/>
          <p:nvPr/>
        </p:nvSpPr>
        <p:spPr>
          <a:xfrm>
            <a:off x="6631692" y="1372783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0F20413-B46D-446F-8260-B7EA489A33B5}"/>
              </a:ext>
            </a:extLst>
          </p:cNvPr>
          <p:cNvSpPr/>
          <p:nvPr/>
        </p:nvSpPr>
        <p:spPr>
          <a:xfrm>
            <a:off x="6631692" y="3422783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19CF01D-5101-431E-8731-D98EFCD5F7BE}"/>
              </a:ext>
            </a:extLst>
          </p:cNvPr>
          <p:cNvSpPr/>
          <p:nvPr/>
        </p:nvSpPr>
        <p:spPr>
          <a:xfrm>
            <a:off x="6682500" y="5409080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3BC7D67-AD30-458F-A7F5-2D8B11173871}"/>
              </a:ext>
            </a:extLst>
          </p:cNvPr>
          <p:cNvSpPr/>
          <p:nvPr/>
        </p:nvSpPr>
        <p:spPr>
          <a:xfrm rot="10197162" flipV="1">
            <a:off x="2755955" y="2359321"/>
            <a:ext cx="4665161" cy="2246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B1A98D9-DCDF-4961-A62B-B402BFE91BCC}"/>
              </a:ext>
            </a:extLst>
          </p:cNvPr>
          <p:cNvSpPr/>
          <p:nvPr/>
        </p:nvSpPr>
        <p:spPr>
          <a:xfrm rot="10197162" flipV="1">
            <a:off x="2709002" y="4436206"/>
            <a:ext cx="4665161" cy="2246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3CE62D7-9EEF-438A-A6D2-D1042CC0D5D2}"/>
              </a:ext>
            </a:extLst>
          </p:cNvPr>
          <p:cNvSpPr/>
          <p:nvPr/>
        </p:nvSpPr>
        <p:spPr>
          <a:xfrm rot="2351223" flipV="1">
            <a:off x="9165808" y="2005791"/>
            <a:ext cx="1622383" cy="23009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53286EE-34F4-457E-830F-DDDF12842763}"/>
              </a:ext>
            </a:extLst>
          </p:cNvPr>
          <p:cNvSpPr/>
          <p:nvPr/>
        </p:nvSpPr>
        <p:spPr>
          <a:xfrm flipV="1">
            <a:off x="9441594" y="3361902"/>
            <a:ext cx="1256196" cy="21991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4614770-F848-49A9-924F-64DECD98770E}"/>
              </a:ext>
            </a:extLst>
          </p:cNvPr>
          <p:cNvSpPr/>
          <p:nvPr/>
        </p:nvSpPr>
        <p:spPr>
          <a:xfrm rot="19124589" flipV="1">
            <a:off x="9316091" y="4806925"/>
            <a:ext cx="1622383" cy="23009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A85179-C07A-4B4C-BA2F-2CE3043AFFE9}"/>
              </a:ext>
            </a:extLst>
          </p:cNvPr>
          <p:cNvSpPr txBox="1"/>
          <p:nvPr/>
        </p:nvSpPr>
        <p:spPr>
          <a:xfrm>
            <a:off x="10834842" y="3156357"/>
            <a:ext cx="1155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 </a:t>
            </a:r>
          </a:p>
          <a:p>
            <a:pPr algn="ctr"/>
            <a:r>
              <a:rPr lang="en-US" dirty="0"/>
              <a:t>Prediction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CA94B4-54AB-442E-A58A-3AF0136B18F8}"/>
              </a:ext>
            </a:extLst>
          </p:cNvPr>
          <p:cNvSpPr/>
          <p:nvPr/>
        </p:nvSpPr>
        <p:spPr>
          <a:xfrm>
            <a:off x="10788080" y="3017858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81A0B4-F132-4C23-8DB9-C02B7A605C74}"/>
              </a:ext>
            </a:extLst>
          </p:cNvPr>
          <p:cNvSpPr txBox="1"/>
          <p:nvPr/>
        </p:nvSpPr>
        <p:spPr>
          <a:xfrm rot="20995210">
            <a:off x="4925129" y="2295059"/>
            <a:ext cx="97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Updating</a:t>
            </a:r>
            <a:r>
              <a:rPr lang="en-US" sz="700" dirty="0"/>
              <a:t> Weights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83E42A-8B0B-4886-BDDE-84B3A01F1DAB}"/>
              </a:ext>
            </a:extLst>
          </p:cNvPr>
          <p:cNvSpPr txBox="1"/>
          <p:nvPr/>
        </p:nvSpPr>
        <p:spPr>
          <a:xfrm rot="20995210">
            <a:off x="4642414" y="4410384"/>
            <a:ext cx="97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Updating</a:t>
            </a:r>
            <a:r>
              <a:rPr lang="en-US" sz="700" dirty="0"/>
              <a:t> Weights</a:t>
            </a:r>
          </a:p>
        </p:txBody>
      </p:sp>
    </p:spTree>
    <p:extLst>
      <p:ext uri="{BB962C8B-B14F-4D97-AF65-F5344CB8AC3E}">
        <p14:creationId xmlns:p14="http://schemas.microsoft.com/office/powerpoint/2010/main" val="380323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65"/>
    </mc:Choice>
    <mc:Fallback>
      <p:transition spd="slow" advTm="90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7C3EDA-9C7D-4C54-BEDF-6140E78C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69160-D693-449F-A41C-2E361BA2877A}"/>
              </a:ext>
            </a:extLst>
          </p:cNvPr>
          <p:cNvSpPr txBox="1"/>
          <p:nvPr/>
        </p:nvSpPr>
        <p:spPr>
          <a:xfrm>
            <a:off x="4121618" y="446304"/>
            <a:ext cx="3948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383838"/>
                </a:solidFill>
                <a:effectLst/>
                <a:latin typeface="Inter"/>
              </a:rPr>
              <a:t>Gradient Boosting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081CC-0BF1-4724-A83D-1E7968D79080}"/>
              </a:ext>
            </a:extLst>
          </p:cNvPr>
          <p:cNvSpPr txBox="1"/>
          <p:nvPr/>
        </p:nvSpPr>
        <p:spPr>
          <a:xfrm>
            <a:off x="914400" y="1241659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7679D-B8A4-4945-93DA-808DBA4DB4D0}"/>
              </a:ext>
            </a:extLst>
          </p:cNvPr>
          <p:cNvSpPr txBox="1"/>
          <p:nvPr/>
        </p:nvSpPr>
        <p:spPr>
          <a:xfrm>
            <a:off x="1501541" y="1848051"/>
            <a:ext cx="9095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Creating Base Model – Average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Residual ( Average and Actual)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Another Model using Residuals as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steps till we achieve 100%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269AF-559D-4F4D-A9B0-FA642F7F7F89}"/>
              </a:ext>
            </a:extLst>
          </p:cNvPr>
          <p:cNvSpPr txBox="1"/>
          <p:nvPr/>
        </p:nvSpPr>
        <p:spPr>
          <a:xfrm>
            <a:off x="1149826" y="5616341"/>
            <a:ext cx="1054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Final Model = Base Model + LR*Residual_Model_1 + LR*Residual_Model_2 + …….</a:t>
            </a:r>
          </a:p>
        </p:txBody>
      </p:sp>
    </p:spTree>
    <p:extLst>
      <p:ext uri="{BB962C8B-B14F-4D97-AF65-F5344CB8AC3E}">
        <p14:creationId xmlns:p14="http://schemas.microsoft.com/office/powerpoint/2010/main" val="4124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C53E2-B1E5-4BA6-AED7-C2991496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DD922-4A30-4C36-8DFA-FDE552EC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45" y="579119"/>
            <a:ext cx="4588962" cy="2298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60CFDD-5C55-4335-8E90-6DCC6A02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80" y="3183789"/>
            <a:ext cx="7959708" cy="25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7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B7BA4B-D7ED-42D3-96A4-921FB01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3636A-A979-4405-8F4C-BDBB03E6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34" y="136525"/>
            <a:ext cx="7494821" cy="2128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78B1F-9963-4829-9072-679A6350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2" y="2387234"/>
            <a:ext cx="4386008" cy="2205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E709-3239-4179-8E96-EBCABA455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70" y="3714716"/>
            <a:ext cx="6589295" cy="25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75A6B4-A470-4C69-BEB9-BC1E2161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915D1-BB88-4398-B16A-7D73D05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66" y="503120"/>
            <a:ext cx="4181229" cy="2345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7783C-D24C-4480-A3CC-2CA0D2A6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26" y="3629092"/>
            <a:ext cx="9313948" cy="23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Right 37">
            <a:extLst>
              <a:ext uri="{FF2B5EF4-FFF2-40B4-BE49-F238E27FC236}">
                <a16:creationId xmlns:a16="http://schemas.microsoft.com/office/drawing/2014/main" id="{6F11EBD0-837D-4A76-BE16-A055094B6F6A}"/>
              </a:ext>
            </a:extLst>
          </p:cNvPr>
          <p:cNvSpPr/>
          <p:nvPr/>
        </p:nvSpPr>
        <p:spPr>
          <a:xfrm rot="10197162" flipV="1">
            <a:off x="3911174" y="4414588"/>
            <a:ext cx="4505507" cy="2246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AF53147-4920-4557-AF2C-07A95BE1E0AE}"/>
              </a:ext>
            </a:extLst>
          </p:cNvPr>
          <p:cNvSpPr/>
          <p:nvPr/>
        </p:nvSpPr>
        <p:spPr>
          <a:xfrm rot="10197162" flipV="1">
            <a:off x="3935651" y="2408746"/>
            <a:ext cx="4456830" cy="22204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9594B8-3F94-48BD-A070-27FFBBA6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48F43-B589-4FD6-8ECF-29F88A227666}"/>
              </a:ext>
            </a:extLst>
          </p:cNvPr>
          <p:cNvSpPr txBox="1"/>
          <p:nvPr/>
        </p:nvSpPr>
        <p:spPr>
          <a:xfrm>
            <a:off x="4814637" y="136525"/>
            <a:ext cx="2077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83838"/>
                </a:solidFill>
                <a:latin typeface="Inter"/>
              </a:rPr>
              <a:t>XG</a:t>
            </a:r>
            <a:r>
              <a:rPr lang="en-US" sz="4000" b="0" i="0" dirty="0">
                <a:solidFill>
                  <a:srgbClr val="383838"/>
                </a:solidFill>
                <a:effectLst/>
                <a:latin typeface="Inter"/>
              </a:rPr>
              <a:t> Boost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FCFE-A0D1-4B90-A0A1-234E277B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83" y="844411"/>
            <a:ext cx="2305050" cy="149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0726A-BD4E-4B7C-9DE0-CB9B5D4D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83" y="2854255"/>
            <a:ext cx="2305050" cy="149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D47C4-2217-4158-A5DE-55AC4252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83" y="4864100"/>
            <a:ext cx="2305050" cy="1492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8C008-3668-4545-AA00-ED36F7014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123" y="1028561"/>
            <a:ext cx="622300" cy="1308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AD9062-C4BA-4603-83CC-68E86F0E4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123" y="3038405"/>
            <a:ext cx="622300" cy="1308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145E78-E1E7-4C64-8568-6DE3CD3D9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8123" y="5048250"/>
            <a:ext cx="622300" cy="1308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25BE11-98B8-464B-923E-3AC3D64AD096}"/>
              </a:ext>
            </a:extLst>
          </p:cNvPr>
          <p:cNvSpPr txBox="1"/>
          <p:nvPr/>
        </p:nvSpPr>
        <p:spPr>
          <a:xfrm>
            <a:off x="4383809" y="1172471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Model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CCBC4-6E0F-48A8-BC02-56CF7A268BA6}"/>
              </a:ext>
            </a:extLst>
          </p:cNvPr>
          <p:cNvSpPr txBox="1"/>
          <p:nvPr/>
        </p:nvSpPr>
        <p:spPr>
          <a:xfrm>
            <a:off x="6364080" y="1119267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Model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CA1F26-20BE-4A84-8CE3-9F52A937DA6A}"/>
              </a:ext>
            </a:extLst>
          </p:cNvPr>
          <p:cNvSpPr txBox="1"/>
          <p:nvPr/>
        </p:nvSpPr>
        <p:spPr>
          <a:xfrm>
            <a:off x="4504454" y="3235522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Model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00FB8-73F9-4995-BFD0-65481EEF8602}"/>
              </a:ext>
            </a:extLst>
          </p:cNvPr>
          <p:cNvSpPr txBox="1"/>
          <p:nvPr/>
        </p:nvSpPr>
        <p:spPr>
          <a:xfrm>
            <a:off x="6438126" y="3282447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Model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26D8E-543B-48AB-8063-4613BCECC039}"/>
              </a:ext>
            </a:extLst>
          </p:cNvPr>
          <p:cNvSpPr txBox="1"/>
          <p:nvPr/>
        </p:nvSpPr>
        <p:spPr>
          <a:xfrm>
            <a:off x="4486232" y="5365978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Model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3A9226-4A6D-457C-B3AE-14399FD72012}"/>
              </a:ext>
            </a:extLst>
          </p:cNvPr>
          <p:cNvSpPr txBox="1"/>
          <p:nvPr/>
        </p:nvSpPr>
        <p:spPr>
          <a:xfrm>
            <a:off x="6497015" y="5303038"/>
            <a:ext cx="115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</a:t>
            </a:r>
          </a:p>
          <a:p>
            <a:pPr algn="ctr"/>
            <a:r>
              <a:rPr lang="en-US" dirty="0"/>
              <a:t>Model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029692-EBA2-493A-BC4D-F5A0A2188F55}"/>
              </a:ext>
            </a:extLst>
          </p:cNvPr>
          <p:cNvSpPr/>
          <p:nvPr/>
        </p:nvSpPr>
        <p:spPr>
          <a:xfrm>
            <a:off x="4383809" y="1038249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40DC3F-503F-4CB6-B809-B0221B58EC0F}"/>
              </a:ext>
            </a:extLst>
          </p:cNvPr>
          <p:cNvSpPr/>
          <p:nvPr/>
        </p:nvSpPr>
        <p:spPr>
          <a:xfrm>
            <a:off x="6335788" y="982845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21CF99-79F4-44E7-86D1-FD86001A8D07}"/>
              </a:ext>
            </a:extLst>
          </p:cNvPr>
          <p:cNvSpPr/>
          <p:nvPr/>
        </p:nvSpPr>
        <p:spPr>
          <a:xfrm>
            <a:off x="4512003" y="3152082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D92DCD-1FF1-4333-B9D7-6B9002606535}"/>
              </a:ext>
            </a:extLst>
          </p:cNvPr>
          <p:cNvSpPr/>
          <p:nvPr/>
        </p:nvSpPr>
        <p:spPr>
          <a:xfrm>
            <a:off x="6400804" y="3144164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E8C49-1637-432A-A849-5A4224CA17EE}"/>
              </a:ext>
            </a:extLst>
          </p:cNvPr>
          <p:cNvSpPr/>
          <p:nvPr/>
        </p:nvSpPr>
        <p:spPr>
          <a:xfrm>
            <a:off x="4527816" y="5231756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AC8767-F691-4AB6-9D80-511E917F2B00}"/>
              </a:ext>
            </a:extLst>
          </p:cNvPr>
          <p:cNvSpPr/>
          <p:nvPr/>
        </p:nvSpPr>
        <p:spPr>
          <a:xfrm>
            <a:off x="6487791" y="5201590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0BFCCBF-19CC-4F4E-8E60-58147623E875}"/>
              </a:ext>
            </a:extLst>
          </p:cNvPr>
          <p:cNvSpPr/>
          <p:nvPr/>
        </p:nvSpPr>
        <p:spPr>
          <a:xfrm>
            <a:off x="5548063" y="1334412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81143EA-875E-4A56-9D57-E551A9FA161F}"/>
              </a:ext>
            </a:extLst>
          </p:cNvPr>
          <p:cNvSpPr/>
          <p:nvPr/>
        </p:nvSpPr>
        <p:spPr>
          <a:xfrm>
            <a:off x="5670797" y="3469259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724D1E8-3CBB-4AA5-833A-4E1FF9513E66}"/>
              </a:ext>
            </a:extLst>
          </p:cNvPr>
          <p:cNvSpPr/>
          <p:nvPr/>
        </p:nvSpPr>
        <p:spPr>
          <a:xfrm>
            <a:off x="5736327" y="5601176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17E403-8744-472A-8138-9975FB8E97A4}"/>
              </a:ext>
            </a:extLst>
          </p:cNvPr>
          <p:cNvSpPr txBox="1"/>
          <p:nvPr/>
        </p:nvSpPr>
        <p:spPr>
          <a:xfrm rot="20995210">
            <a:off x="5748991" y="2395489"/>
            <a:ext cx="97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Target e1</a:t>
            </a:r>
            <a:endParaRPr lang="en-US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A1E2F2-FF78-4704-B240-B84EB12C0729}"/>
              </a:ext>
            </a:extLst>
          </p:cNvPr>
          <p:cNvSpPr txBox="1"/>
          <p:nvPr/>
        </p:nvSpPr>
        <p:spPr>
          <a:xfrm rot="20995210">
            <a:off x="5663844" y="4404225"/>
            <a:ext cx="976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Target e2</a:t>
            </a:r>
            <a:endParaRPr lang="en-US" sz="7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F6C9BC9-C9F7-4634-8AA8-7E83BDDE0A8D}"/>
              </a:ext>
            </a:extLst>
          </p:cNvPr>
          <p:cNvSpPr/>
          <p:nvPr/>
        </p:nvSpPr>
        <p:spPr>
          <a:xfrm>
            <a:off x="3955313" y="1376307"/>
            <a:ext cx="400306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59715A2-1063-4B20-AF3F-940AA2FCD06E}"/>
              </a:ext>
            </a:extLst>
          </p:cNvPr>
          <p:cNvSpPr/>
          <p:nvPr/>
        </p:nvSpPr>
        <p:spPr>
          <a:xfrm>
            <a:off x="3932702" y="3471861"/>
            <a:ext cx="610327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85E884B-29EF-478B-A9B9-83BDB47FDFFD}"/>
              </a:ext>
            </a:extLst>
          </p:cNvPr>
          <p:cNvSpPr/>
          <p:nvPr/>
        </p:nvSpPr>
        <p:spPr>
          <a:xfrm>
            <a:off x="7575490" y="1367817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91C4478-740C-4E1C-B7F2-7437852477AD}"/>
              </a:ext>
            </a:extLst>
          </p:cNvPr>
          <p:cNvSpPr/>
          <p:nvPr/>
        </p:nvSpPr>
        <p:spPr>
          <a:xfrm>
            <a:off x="7626926" y="3447806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3763484-6A5F-45FD-AD4B-0195A254614C}"/>
              </a:ext>
            </a:extLst>
          </p:cNvPr>
          <p:cNvSpPr/>
          <p:nvPr/>
        </p:nvSpPr>
        <p:spPr>
          <a:xfrm rot="2351223" flipV="1">
            <a:off x="9165808" y="2005791"/>
            <a:ext cx="1622383" cy="23009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024D811-B124-45DC-A842-2F1094F57E3E}"/>
              </a:ext>
            </a:extLst>
          </p:cNvPr>
          <p:cNvSpPr/>
          <p:nvPr/>
        </p:nvSpPr>
        <p:spPr>
          <a:xfrm flipV="1">
            <a:off x="9441594" y="3361902"/>
            <a:ext cx="1256196" cy="21991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E5D3A75-0FD5-4F0C-9C66-3A2AA7D9DE32}"/>
              </a:ext>
            </a:extLst>
          </p:cNvPr>
          <p:cNvSpPr/>
          <p:nvPr/>
        </p:nvSpPr>
        <p:spPr>
          <a:xfrm rot="19124589" flipV="1">
            <a:off x="9316091" y="4806925"/>
            <a:ext cx="1622383" cy="23009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0787E7-7FF1-44A4-91E2-19CDA5EE6599}"/>
              </a:ext>
            </a:extLst>
          </p:cNvPr>
          <p:cNvSpPr txBox="1"/>
          <p:nvPr/>
        </p:nvSpPr>
        <p:spPr>
          <a:xfrm>
            <a:off x="10834842" y="3156357"/>
            <a:ext cx="1155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 </a:t>
            </a:r>
          </a:p>
          <a:p>
            <a:pPr algn="ctr"/>
            <a:r>
              <a:rPr lang="en-US" dirty="0"/>
              <a:t>Prediction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C35CA7-C146-4B4F-8DCE-21256BB010A4}"/>
              </a:ext>
            </a:extLst>
          </p:cNvPr>
          <p:cNvSpPr/>
          <p:nvPr/>
        </p:nvSpPr>
        <p:spPr>
          <a:xfrm>
            <a:off x="10788080" y="3017858"/>
            <a:ext cx="1155030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EA9407B-BC95-4812-8F37-0E661A9D9871}"/>
              </a:ext>
            </a:extLst>
          </p:cNvPr>
          <p:cNvSpPr/>
          <p:nvPr/>
        </p:nvSpPr>
        <p:spPr>
          <a:xfrm>
            <a:off x="7656529" y="5483855"/>
            <a:ext cx="712370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E5F9D08-95A6-4DF7-98C1-0F2A38DFE681}"/>
              </a:ext>
            </a:extLst>
          </p:cNvPr>
          <p:cNvSpPr/>
          <p:nvPr/>
        </p:nvSpPr>
        <p:spPr>
          <a:xfrm>
            <a:off x="3926029" y="5567685"/>
            <a:ext cx="610327" cy="239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7F5865-F87F-439E-B42B-B047BACE6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8"/>
          <a:stretch/>
        </p:blipFill>
        <p:spPr>
          <a:xfrm>
            <a:off x="3619499" y="1717709"/>
            <a:ext cx="4953000" cy="237804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583399-9026-4414-8259-B07452CA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Mugilan 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29B217-46E3-4525-9452-7F67D7CB5BD5}"/>
              </a:ext>
            </a:extLst>
          </p:cNvPr>
          <p:cNvSpPr txBox="1">
            <a:spLocks/>
          </p:cNvSpPr>
          <p:nvPr/>
        </p:nvSpPr>
        <p:spPr>
          <a:xfrm>
            <a:off x="2757486" y="4095751"/>
            <a:ext cx="6677025" cy="976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206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PowerPoint Presentation</vt:lpstr>
      <vt:lpstr>How Does Boosting Algorithms Work?</vt:lpstr>
      <vt:lpstr>  AdaBoost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A, Mugilan</dc:creator>
  <cp:lastModifiedBy>A, Mugilan</cp:lastModifiedBy>
  <cp:revision>11</cp:revision>
  <dcterms:created xsi:type="dcterms:W3CDTF">2024-07-13T10:58:45Z</dcterms:created>
  <dcterms:modified xsi:type="dcterms:W3CDTF">2024-07-13T14:20:47Z</dcterms:modified>
</cp:coreProperties>
</file>