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8c2cdd8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8c2cdd8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a808d004a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a808d004a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a808d004a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fa808d004a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a808d004a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a808d004a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8c2cdd88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08c2cdd88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8c2cdd882_0_3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8c2cdd882_0_3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08c2cdd88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08c2cdd88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08c2cdd88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08c2cdd88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08c2cdd882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08c2cdd882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8c2cdd882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8c2cdd882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08c2cdd88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08c2cdd88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8c2cdd88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8c2cdd88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8c2cdd88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8c2cdd88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8c2cdd88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8c2cdd88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8c2cdd882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8c2cdd882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08c2cdd882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08c2cdd882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a808d004a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a808d004a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a808d004a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fa808d004a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fa808d004a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fa808d004a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jpg"/><Relationship Id="rId4" Type="http://schemas.openxmlformats.org/officeDocument/2006/relationships/image" Target="../media/image13.jpg"/><Relationship Id="rId5" Type="http://schemas.openxmlformats.org/officeDocument/2006/relationships/image" Target="../media/image7.jpg"/><Relationship Id="rId6"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rive.google.com/drive/folders/1P1MZ5UTW3p2ypeswOK6CeW46r-_JwdTF?usp=driv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583850" y="1911575"/>
            <a:ext cx="5140500" cy="177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latin typeface="Times New Roman"/>
                <a:ea typeface="Times New Roman"/>
                <a:cs typeface="Times New Roman"/>
                <a:sym typeface="Times New Roman"/>
              </a:rPr>
              <a:t>Blurred Image Enhancement Using Deep Learning Techniques</a:t>
            </a:r>
            <a:endParaRPr sz="3200">
              <a:latin typeface="Times New Roman"/>
              <a:ea typeface="Times New Roman"/>
              <a:cs typeface="Times New Roman"/>
              <a:sym typeface="Times New Roman"/>
            </a:endParaRPr>
          </a:p>
        </p:txBody>
      </p:sp>
      <p:sp>
        <p:nvSpPr>
          <p:cNvPr id="55" name="Google Shape;55;p13"/>
          <p:cNvSpPr txBox="1"/>
          <p:nvPr/>
        </p:nvSpPr>
        <p:spPr>
          <a:xfrm>
            <a:off x="6217425" y="3402600"/>
            <a:ext cx="2720400" cy="14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A PRESENTATION BY</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D U Mugilkrishna (073)</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Nikilesh Jayaguptha (081)</a:t>
            </a:r>
            <a:endParaRPr sz="16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en" sz="1600">
                <a:solidFill>
                  <a:schemeClr val="dk2"/>
                </a:solidFill>
                <a:latin typeface="Times New Roman"/>
                <a:ea typeface="Times New Roman"/>
                <a:cs typeface="Times New Roman"/>
                <a:sym typeface="Times New Roman"/>
              </a:rPr>
              <a:t>Niranjan B (082)</a:t>
            </a:r>
            <a:endParaRPr sz="1600">
              <a:solidFill>
                <a:schemeClr val="dk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3815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OF THE RESULT - SHARPENING FILTER</a:t>
            </a:r>
            <a:endParaRPr/>
          </a:p>
        </p:txBody>
      </p:sp>
      <p:sp>
        <p:nvSpPr>
          <p:cNvPr id="112" name="Google Shape;112;p22"/>
          <p:cNvSpPr txBox="1"/>
          <p:nvPr>
            <p:ph idx="1" type="body"/>
          </p:nvPr>
        </p:nvSpPr>
        <p:spPr>
          <a:xfrm>
            <a:off x="311700" y="1110150"/>
            <a:ext cx="8520600" cy="372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PSNR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PSNR values typically range from </a:t>
            </a:r>
            <a:r>
              <a:rPr b="1" lang="en" sz="1200">
                <a:solidFill>
                  <a:schemeClr val="dk1"/>
                </a:solidFill>
                <a:latin typeface="Times New Roman"/>
                <a:ea typeface="Times New Roman"/>
                <a:cs typeface="Times New Roman"/>
                <a:sym typeface="Times New Roman"/>
              </a:rPr>
              <a:t>12.66 dB to 19.52 dB</a:t>
            </a:r>
            <a:r>
              <a:rPr lang="en" sz="1200">
                <a:solidFill>
                  <a:schemeClr val="dk1"/>
                </a:solidFill>
                <a:latin typeface="Times New Roman"/>
                <a:ea typeface="Times New Roman"/>
                <a:cs typeface="Times New Roman"/>
                <a:sym typeface="Times New Roman"/>
              </a:rPr>
              <a:t>, indicating varying levels of noise and distortion.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PSNR values range from </a:t>
            </a:r>
            <a:r>
              <a:rPr b="1" lang="en" sz="1200">
                <a:solidFill>
                  <a:schemeClr val="dk1"/>
                </a:solidFill>
                <a:latin typeface="Times New Roman"/>
                <a:ea typeface="Times New Roman"/>
                <a:cs typeface="Times New Roman"/>
                <a:sym typeface="Times New Roman"/>
              </a:rPr>
              <a:t>11.61 dB to 18.17 dB</a:t>
            </a:r>
            <a:r>
              <a:rPr lang="en" sz="1200">
                <a:solidFill>
                  <a:schemeClr val="dk1"/>
                </a:solidFill>
                <a:latin typeface="Times New Roman"/>
                <a:ea typeface="Times New Roman"/>
                <a:cs typeface="Times New Roman"/>
                <a:sym typeface="Times New Roman"/>
              </a:rPr>
              <a:t> after sharpening.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A slight decrease in PSNR after sharpening, suggesting a minor reduction in image quality due to increased noise.</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MSE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MSE values generally range from </a:t>
            </a:r>
            <a:r>
              <a:rPr b="1" lang="en" sz="1200">
                <a:solidFill>
                  <a:schemeClr val="dk1"/>
                </a:solidFill>
                <a:latin typeface="Times New Roman"/>
                <a:ea typeface="Times New Roman"/>
                <a:cs typeface="Times New Roman"/>
                <a:sym typeface="Times New Roman"/>
              </a:rPr>
              <a:t>0.0094 to 0.0543</a:t>
            </a:r>
            <a:r>
              <a:rPr lang="en" sz="1200">
                <a:solidFill>
                  <a:schemeClr val="dk1"/>
                </a:solidFill>
                <a:latin typeface="Times New Roman"/>
                <a:ea typeface="Times New Roman"/>
                <a:cs typeface="Times New Roman"/>
                <a:sym typeface="Times New Roman"/>
              </a:rPr>
              <a:t>, reflecting substantial pixel-wise discrepancies.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MSE values increase to a range of </a:t>
            </a:r>
            <a:r>
              <a:rPr b="1" lang="en" sz="1200">
                <a:solidFill>
                  <a:schemeClr val="dk1"/>
                </a:solidFill>
                <a:latin typeface="Times New Roman"/>
                <a:ea typeface="Times New Roman"/>
                <a:cs typeface="Times New Roman"/>
                <a:sym typeface="Times New Roman"/>
              </a:rPr>
              <a:t>0.0152 to 0.0690</a:t>
            </a:r>
            <a:r>
              <a:rPr lang="en" sz="1200">
                <a:solidFill>
                  <a:schemeClr val="dk1"/>
                </a:solidFill>
                <a:latin typeface="Times New Roman"/>
                <a:ea typeface="Times New Roman"/>
                <a:cs typeface="Times New Roman"/>
                <a:sym typeface="Times New Roman"/>
              </a:rPr>
              <a:t> after sharpening.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An increase in MSE after sharpening indicates less accurate pixel-level predictions.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SSIM</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SSIM values range from </a:t>
            </a:r>
            <a:r>
              <a:rPr b="1" lang="en" sz="1200">
                <a:solidFill>
                  <a:schemeClr val="dk1"/>
                </a:solidFill>
                <a:latin typeface="Times New Roman"/>
                <a:ea typeface="Times New Roman"/>
                <a:cs typeface="Times New Roman"/>
                <a:sym typeface="Times New Roman"/>
              </a:rPr>
              <a:t>0.4670 to 0.8943</a:t>
            </a:r>
            <a:r>
              <a:rPr lang="en" sz="1200">
                <a:solidFill>
                  <a:schemeClr val="dk1"/>
                </a:solidFill>
                <a:latin typeface="Times New Roman"/>
                <a:ea typeface="Times New Roman"/>
                <a:cs typeface="Times New Roman"/>
                <a:sym typeface="Times New Roman"/>
              </a:rPr>
              <a:t>, suggesting low to moderate structural similarity.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SSIM values decrease to a range of </a:t>
            </a:r>
            <a:r>
              <a:rPr b="1" lang="en" sz="1200">
                <a:solidFill>
                  <a:schemeClr val="dk1"/>
                </a:solidFill>
                <a:latin typeface="Times New Roman"/>
                <a:ea typeface="Times New Roman"/>
                <a:cs typeface="Times New Roman"/>
                <a:sym typeface="Times New Roman"/>
              </a:rPr>
              <a:t>0.4047 to 0.8624</a:t>
            </a:r>
            <a:r>
              <a:rPr lang="en" sz="1200">
                <a:solidFill>
                  <a:schemeClr val="dk1"/>
                </a:solidFill>
                <a:latin typeface="Times New Roman"/>
                <a:ea typeface="Times New Roman"/>
                <a:cs typeface="Times New Roman"/>
                <a:sym typeface="Times New Roman"/>
              </a:rPr>
              <a:t> post-processing.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The decrease in SSIM indicates reduced structural similarity, likely due to noise introduced during the sharpening process.</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OF THE RESULT - UNSHARP MASKING</a:t>
            </a:r>
            <a:endParaRPr/>
          </a:p>
        </p:txBody>
      </p:sp>
      <p:sp>
        <p:nvSpPr>
          <p:cNvPr id="118" name="Google Shape;118;p23"/>
          <p:cNvSpPr txBox="1"/>
          <p:nvPr>
            <p:ph idx="1" type="body"/>
          </p:nvPr>
        </p:nvSpPr>
        <p:spPr>
          <a:xfrm>
            <a:off x="311700" y="1364150"/>
            <a:ext cx="8520600" cy="3416400"/>
          </a:xfrm>
          <a:prstGeom prst="rect">
            <a:avLst/>
          </a:prstGeom>
        </p:spPr>
        <p:txBody>
          <a:bodyPr anchorCtr="0" anchor="t" bIns="91425" lIns="91425" spcFirstLastPara="1" rIns="91425" wrap="square" tIns="91425">
            <a:noAutofit/>
          </a:bodyPr>
          <a:lstStyle/>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PSNR</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PSNR values typically range from </a:t>
            </a:r>
            <a:r>
              <a:rPr b="1" lang="en" sz="1200">
                <a:solidFill>
                  <a:schemeClr val="dk1"/>
                </a:solidFill>
                <a:latin typeface="Times New Roman"/>
                <a:ea typeface="Times New Roman"/>
                <a:cs typeface="Times New Roman"/>
                <a:sym typeface="Times New Roman"/>
              </a:rPr>
              <a:t>11.35 dB to 20.27 dB</a:t>
            </a:r>
            <a:r>
              <a:rPr lang="en" sz="1200">
                <a:solidFill>
                  <a:schemeClr val="dk1"/>
                </a:solidFill>
                <a:latin typeface="Times New Roman"/>
                <a:ea typeface="Times New Roman"/>
                <a:cs typeface="Times New Roman"/>
                <a:sym typeface="Times New Roman"/>
              </a:rPr>
              <a:t>, indicating varying levels of noise and distortion.</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PSNR values range from </a:t>
            </a:r>
            <a:r>
              <a:rPr b="1" lang="en" sz="1200">
                <a:solidFill>
                  <a:schemeClr val="dk1"/>
                </a:solidFill>
                <a:latin typeface="Times New Roman"/>
                <a:ea typeface="Times New Roman"/>
                <a:cs typeface="Times New Roman"/>
                <a:sym typeface="Times New Roman"/>
              </a:rPr>
              <a:t>11.01 dB to 18.70 dB</a:t>
            </a:r>
            <a:r>
              <a:rPr lang="en" sz="1200">
                <a:solidFill>
                  <a:schemeClr val="dk1"/>
                </a:solidFill>
                <a:latin typeface="Times New Roman"/>
                <a:ea typeface="Times New Roman"/>
                <a:cs typeface="Times New Roman"/>
                <a:sym typeface="Times New Roman"/>
              </a:rPr>
              <a:t> after unsharp masking.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A slight decrease in PSNR after unsharp masking, suggesting potential degradation in image quality.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MSE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MSE values generally range from </a:t>
            </a:r>
            <a:r>
              <a:rPr b="1" lang="en" sz="1200">
                <a:solidFill>
                  <a:schemeClr val="dk1"/>
                </a:solidFill>
                <a:latin typeface="Times New Roman"/>
                <a:ea typeface="Times New Roman"/>
                <a:cs typeface="Times New Roman"/>
                <a:sym typeface="Times New Roman"/>
              </a:rPr>
              <a:t>0.0094 to 0.0732</a:t>
            </a:r>
            <a:r>
              <a:rPr lang="en" sz="1200">
                <a:solidFill>
                  <a:schemeClr val="dk1"/>
                </a:solidFill>
                <a:latin typeface="Times New Roman"/>
                <a:ea typeface="Times New Roman"/>
                <a:cs typeface="Times New Roman"/>
                <a:sym typeface="Times New Roman"/>
              </a:rPr>
              <a:t>, reflecting significant pixel-wise discrepancies.</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MSE values increase to a range of </a:t>
            </a:r>
            <a:r>
              <a:rPr b="1" lang="en" sz="1200">
                <a:solidFill>
                  <a:schemeClr val="dk1"/>
                </a:solidFill>
                <a:latin typeface="Times New Roman"/>
                <a:ea typeface="Times New Roman"/>
                <a:cs typeface="Times New Roman"/>
                <a:sym typeface="Times New Roman"/>
              </a:rPr>
              <a:t>0.0135 to 0.0792</a:t>
            </a:r>
            <a:r>
              <a:rPr lang="en" sz="1200">
                <a:solidFill>
                  <a:schemeClr val="dk1"/>
                </a:solidFill>
                <a:latin typeface="Times New Roman"/>
                <a:ea typeface="Times New Roman"/>
                <a:cs typeface="Times New Roman"/>
                <a:sym typeface="Times New Roman"/>
              </a:rPr>
              <a:t> after processing.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An increase in MSE indicates reduced accuracy in pixel-level predictions following sharpening.</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SSIM</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Blurred Images</a:t>
            </a:r>
            <a:r>
              <a:rPr lang="en" sz="1200">
                <a:solidFill>
                  <a:schemeClr val="dk1"/>
                </a:solidFill>
                <a:latin typeface="Times New Roman"/>
                <a:ea typeface="Times New Roman"/>
                <a:cs typeface="Times New Roman"/>
                <a:sym typeface="Times New Roman"/>
              </a:rPr>
              <a:t>: SSIM values range from </a:t>
            </a:r>
            <a:r>
              <a:rPr b="1" lang="en" sz="1200">
                <a:solidFill>
                  <a:schemeClr val="dk1"/>
                </a:solidFill>
                <a:latin typeface="Times New Roman"/>
                <a:ea typeface="Times New Roman"/>
                <a:cs typeface="Times New Roman"/>
                <a:sym typeface="Times New Roman"/>
              </a:rPr>
              <a:t>0.5361 to 0.6720</a:t>
            </a:r>
            <a:r>
              <a:rPr lang="en" sz="1200">
                <a:solidFill>
                  <a:schemeClr val="dk1"/>
                </a:solidFill>
                <a:latin typeface="Times New Roman"/>
                <a:ea typeface="Times New Roman"/>
                <a:cs typeface="Times New Roman"/>
                <a:sym typeface="Times New Roman"/>
              </a:rPr>
              <a:t>, suggesting low to moderate structural similarity.</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Unblurred Images</a:t>
            </a:r>
            <a:r>
              <a:rPr lang="en" sz="1200">
                <a:solidFill>
                  <a:schemeClr val="dk1"/>
                </a:solidFill>
                <a:latin typeface="Times New Roman"/>
                <a:ea typeface="Times New Roman"/>
                <a:cs typeface="Times New Roman"/>
                <a:sym typeface="Times New Roman"/>
              </a:rPr>
              <a:t>: SSIM values decrease to a range of </a:t>
            </a:r>
            <a:r>
              <a:rPr b="1" lang="en" sz="1200">
                <a:solidFill>
                  <a:schemeClr val="dk1"/>
                </a:solidFill>
                <a:latin typeface="Times New Roman"/>
                <a:ea typeface="Times New Roman"/>
                <a:cs typeface="Times New Roman"/>
                <a:sym typeface="Times New Roman"/>
              </a:rPr>
              <a:t>0.5219 to 0.5848</a:t>
            </a:r>
            <a:r>
              <a:rPr lang="en" sz="1200">
                <a:solidFill>
                  <a:schemeClr val="dk1"/>
                </a:solidFill>
                <a:latin typeface="Times New Roman"/>
                <a:ea typeface="Times New Roman"/>
                <a:cs typeface="Times New Roman"/>
                <a:sym typeface="Times New Roman"/>
              </a:rPr>
              <a:t> post-processing.</a:t>
            </a:r>
            <a:br>
              <a:rPr lang="en" sz="1200">
                <a:solidFill>
                  <a:schemeClr val="dk1"/>
                </a:solidFill>
                <a:latin typeface="Times New Roman"/>
                <a:ea typeface="Times New Roman"/>
                <a:cs typeface="Times New Roman"/>
                <a:sym typeface="Times New Roman"/>
              </a:rPr>
            </a:br>
            <a:r>
              <a:rPr b="1" lang="en" sz="1200">
                <a:solidFill>
                  <a:schemeClr val="dk1"/>
                </a:solidFill>
                <a:latin typeface="Times New Roman"/>
                <a:ea typeface="Times New Roman"/>
                <a:cs typeface="Times New Roman"/>
                <a:sym typeface="Times New Roman"/>
              </a:rPr>
              <a:t>Observation</a:t>
            </a:r>
            <a:r>
              <a:rPr lang="en" sz="1200">
                <a:solidFill>
                  <a:schemeClr val="dk1"/>
                </a:solidFill>
                <a:latin typeface="Times New Roman"/>
                <a:ea typeface="Times New Roman"/>
                <a:cs typeface="Times New Roman"/>
                <a:sym typeface="Times New Roman"/>
              </a:rPr>
              <a:t>: The slight decrease in SSIM indicates some loss of structural similarity and clarity due to unsharp masking.</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b="1" sz="120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1698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THE NEED FOR THE AUTOENCODER MODEL</a:t>
            </a:r>
            <a:endParaRPr/>
          </a:p>
        </p:txBody>
      </p:sp>
      <p:sp>
        <p:nvSpPr>
          <p:cNvPr id="124" name="Google Shape;124;p24"/>
          <p:cNvSpPr txBox="1"/>
          <p:nvPr>
            <p:ph idx="1" type="body"/>
          </p:nvPr>
        </p:nvSpPr>
        <p:spPr>
          <a:xfrm>
            <a:off x="311700" y="848400"/>
            <a:ext cx="8520600" cy="39495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Limitations of Simple Filters</a:t>
            </a:r>
            <a:endParaRPr b="1"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Traditional image enhancement methods, such as sharpening filters and unsharp masking, often fail to deliver satisfactory results in restoring blurred images.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Simple filters primarily focus on enhancing edges but can overlook finer details, leading to artifacts and unnatural appearances.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These methods may inadvertently amplify noise in images, resulting in degraded quality rather than improvement.</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Poor Metric Performance</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PSNR values often reflect high noise levels, typically ranging from </a:t>
            </a:r>
            <a:r>
              <a:rPr b="1" lang="en" sz="1200">
                <a:solidFill>
                  <a:schemeClr val="dk1"/>
                </a:solidFill>
                <a:latin typeface="Times New Roman"/>
                <a:ea typeface="Times New Roman"/>
                <a:cs typeface="Times New Roman"/>
                <a:sym typeface="Times New Roman"/>
              </a:rPr>
              <a:t>11.01 dB to 20.27 dB</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MSE values indicate significant discrepancies, with ranges like </a:t>
            </a:r>
            <a:r>
              <a:rPr b="1" lang="en" sz="1200">
                <a:solidFill>
                  <a:schemeClr val="dk1"/>
                </a:solidFill>
                <a:latin typeface="Times New Roman"/>
                <a:ea typeface="Times New Roman"/>
                <a:cs typeface="Times New Roman"/>
                <a:sym typeface="Times New Roman"/>
              </a:rPr>
              <a:t>0.0094 to 0.0792</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304800" lvl="1" marL="914400" rtl="0" algn="l">
              <a:spcBef>
                <a:spcPts val="0"/>
              </a:spcBef>
              <a:spcAft>
                <a:spcPts val="0"/>
              </a:spcAft>
              <a:buClr>
                <a:schemeClr val="dk1"/>
              </a:buClr>
              <a:buSzPts val="1200"/>
              <a:buChar char="○"/>
            </a:pPr>
            <a:r>
              <a:rPr lang="en" sz="1200">
                <a:solidFill>
                  <a:schemeClr val="dk1"/>
                </a:solidFill>
                <a:latin typeface="Times New Roman"/>
                <a:ea typeface="Times New Roman"/>
                <a:cs typeface="Times New Roman"/>
                <a:sym typeface="Times New Roman"/>
              </a:rPr>
              <a:t>SSIM values suggest low structural similarity, often ranging from </a:t>
            </a:r>
            <a:r>
              <a:rPr b="1" lang="en" sz="1200">
                <a:solidFill>
                  <a:schemeClr val="dk1"/>
                </a:solidFill>
                <a:latin typeface="Times New Roman"/>
                <a:ea typeface="Times New Roman"/>
                <a:cs typeface="Times New Roman"/>
                <a:sym typeface="Times New Roman"/>
              </a:rPr>
              <a:t>0.5219 to 0.6720</a:t>
            </a:r>
            <a:r>
              <a:rPr lang="en" sz="1200">
                <a:solidFill>
                  <a:schemeClr val="dk1"/>
                </a:solidFill>
                <a:latin typeface="Times New Roman"/>
                <a:ea typeface="Times New Roman"/>
                <a:cs typeface="Times New Roman"/>
                <a:sym typeface="Times New Roman"/>
              </a:rPr>
              <a:t>.</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dk1"/>
                </a:solidFill>
                <a:latin typeface="Times New Roman"/>
                <a:ea typeface="Times New Roman"/>
                <a:cs typeface="Times New Roman"/>
                <a:sym typeface="Times New Roman"/>
              </a:rPr>
              <a:t>Need for Deep Learning:</a:t>
            </a:r>
            <a:endParaRPr b="1" sz="1200">
              <a:solidFill>
                <a:schemeClr val="dk1"/>
              </a:solidFill>
              <a:latin typeface="Times New Roman"/>
              <a:ea typeface="Times New Roman"/>
              <a:cs typeface="Times New Roman"/>
              <a:sym typeface="Times New Roman"/>
            </a:endParaRPr>
          </a:p>
          <a:p>
            <a:pPr indent="-304800" lvl="0" marL="457200" rtl="0" algn="l">
              <a:spcBef>
                <a:spcPts val="1200"/>
              </a:spcBef>
              <a:spcAft>
                <a:spcPts val="0"/>
              </a:spcAft>
              <a:buClr>
                <a:schemeClr val="dk1"/>
              </a:buClr>
              <a:buSzPts val="1200"/>
              <a:buChar char="●"/>
            </a:pPr>
            <a:r>
              <a:rPr b="1" lang="en" sz="1200">
                <a:solidFill>
                  <a:schemeClr val="dk1"/>
                </a:solidFill>
                <a:latin typeface="Times New Roman"/>
                <a:ea typeface="Times New Roman"/>
                <a:cs typeface="Times New Roman"/>
                <a:sym typeface="Times New Roman"/>
              </a:rPr>
              <a:t>Autoencoders</a:t>
            </a:r>
            <a:r>
              <a:rPr lang="en" sz="1200">
                <a:solidFill>
                  <a:schemeClr val="dk1"/>
                </a:solidFill>
                <a:latin typeface="Times New Roman"/>
                <a:ea typeface="Times New Roman"/>
                <a:cs typeface="Times New Roman"/>
                <a:sym typeface="Times New Roman"/>
              </a:rPr>
              <a:t> offer a robust solution by leveraging deep learning techniques to learn complex patterns and representations in images. Unlike traditional methods, autoencoders can reconstruct images with improved clarity, capturing essential features that simple filters may miss.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Autoencoders adjust to various types of blur and noise, enabling them to provide tailored enhancements for different scenarios.</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By significantly improving PSNR, MSE, and SSIM metrics, autoencoders deliver superior image restoration, making them ideal for applications requiring high fidelity, such as medical imaging and professional photography.</a:t>
            </a:r>
            <a:endParaRPr sz="12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417525" y="1804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DEEP LEARNING MODEL - AUTOENCODER</a:t>
            </a:r>
            <a:endParaRPr/>
          </a:p>
        </p:txBody>
      </p:sp>
      <p:sp>
        <p:nvSpPr>
          <p:cNvPr id="130" name="Google Shape;130;p25"/>
          <p:cNvSpPr txBox="1"/>
          <p:nvPr>
            <p:ph idx="1" type="body"/>
          </p:nvPr>
        </p:nvSpPr>
        <p:spPr>
          <a:xfrm>
            <a:off x="252425" y="753113"/>
            <a:ext cx="5830500" cy="41025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sz="1700">
                <a:solidFill>
                  <a:schemeClr val="dk1"/>
                </a:solidFill>
                <a:latin typeface="Times New Roman"/>
                <a:ea typeface="Times New Roman"/>
                <a:cs typeface="Times New Roman"/>
                <a:sym typeface="Times New Roman"/>
              </a:rPr>
              <a:t>Autoencoder-based Enhancement:</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An autoencoder model was used to enhance blurred images.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This unsupervised deep learning model learns to compress (via an encoder) and reconstruct (via a decoder) images, making it ideal for improving image quality by learning compact representations and reconstructing sharp versions.</a:t>
            </a:r>
            <a:endParaRPr sz="1700">
              <a:solidFill>
                <a:schemeClr val="dk1"/>
              </a:solidFill>
              <a:latin typeface="Times New Roman"/>
              <a:ea typeface="Times New Roman"/>
              <a:cs typeface="Times New Roman"/>
              <a:sym typeface="Times New Roman"/>
            </a:endParaRPr>
          </a:p>
          <a:p>
            <a:pPr indent="0" lvl="0" marL="457200" rtl="0" algn="l">
              <a:spcBef>
                <a:spcPts val="1200"/>
              </a:spcBef>
              <a:spcAft>
                <a:spcPts val="0"/>
              </a:spcAft>
              <a:buNone/>
            </a:pPr>
            <a:r>
              <a:rPr b="1" lang="en" sz="1700">
                <a:solidFill>
                  <a:schemeClr val="dk1"/>
                </a:solidFill>
                <a:latin typeface="Times New Roman"/>
                <a:ea typeface="Times New Roman"/>
                <a:cs typeface="Times New Roman"/>
                <a:sym typeface="Times New Roman"/>
              </a:rPr>
              <a:t>Encoder:</a:t>
            </a:r>
            <a:endParaRPr b="1" sz="1700">
              <a:solidFill>
                <a:schemeClr val="dk1"/>
              </a:solidFill>
              <a:latin typeface="Times New Roman"/>
              <a:ea typeface="Times New Roman"/>
              <a:cs typeface="Times New Roman"/>
              <a:sym typeface="Times New Roman"/>
            </a:endParaRPr>
          </a:p>
          <a:p>
            <a:pPr indent="-336550" lvl="0" marL="457200" rtl="0" algn="l">
              <a:spcBef>
                <a:spcPts val="120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The encoder uses convolutional layers to extract features from the input image. </a:t>
            </a:r>
            <a:endParaRPr sz="1700">
              <a:solidFill>
                <a:schemeClr val="dk1"/>
              </a:solidFill>
              <a:latin typeface="Times New Roman"/>
              <a:ea typeface="Times New Roman"/>
              <a:cs typeface="Times New Roman"/>
              <a:sym typeface="Times New Roman"/>
            </a:endParaRPr>
          </a:p>
          <a:p>
            <a:pPr indent="-336550" lvl="0" marL="457200" rtl="0" algn="l">
              <a:spcBef>
                <a:spcPts val="0"/>
              </a:spcBef>
              <a:spcAft>
                <a:spcPts val="0"/>
              </a:spcAft>
              <a:buClr>
                <a:schemeClr val="dk1"/>
              </a:buClr>
              <a:buSzPts val="1700"/>
              <a:buFont typeface="Times New Roman"/>
              <a:buChar char="●"/>
            </a:pPr>
            <a:r>
              <a:rPr lang="en" sz="1700">
                <a:solidFill>
                  <a:schemeClr val="dk1"/>
                </a:solidFill>
                <a:latin typeface="Times New Roman"/>
                <a:ea typeface="Times New Roman"/>
                <a:cs typeface="Times New Roman"/>
                <a:sym typeface="Times New Roman"/>
              </a:rPr>
              <a:t>Each layer, followed by ReLU activation, reduces spatial dimensions while detecting edges, textures, and structures that enhance image quality.</a:t>
            </a:r>
            <a:endParaRPr sz="17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p>
        </p:txBody>
      </p:sp>
      <p:pic>
        <p:nvPicPr>
          <p:cNvPr id="131" name="Google Shape;131;p25"/>
          <p:cNvPicPr preferRelativeResize="0"/>
          <p:nvPr/>
        </p:nvPicPr>
        <p:blipFill>
          <a:blip r:embed="rId3">
            <a:alphaModFix/>
          </a:blip>
          <a:stretch>
            <a:fillRect/>
          </a:stretch>
        </p:blipFill>
        <p:spPr>
          <a:xfrm>
            <a:off x="6189975" y="1517875"/>
            <a:ext cx="2544601" cy="27241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idx="1" type="body"/>
          </p:nvPr>
        </p:nvSpPr>
        <p:spPr>
          <a:xfrm>
            <a:off x="175775" y="649500"/>
            <a:ext cx="5090700" cy="43428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SzPts val="523"/>
              <a:buNone/>
            </a:pPr>
            <a:r>
              <a:rPr b="1" lang="en">
                <a:solidFill>
                  <a:schemeClr val="dk1"/>
                </a:solidFill>
                <a:latin typeface="Times New Roman"/>
                <a:ea typeface="Times New Roman"/>
                <a:cs typeface="Times New Roman"/>
                <a:sym typeface="Times New Roman"/>
              </a:rPr>
              <a:t>Decoder:</a:t>
            </a:r>
            <a:endParaRPr b="1">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decoder reconstructs the image using transposed convolutional layers, up-sampling the data to the original resolution. </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goal is to generate a sharp image similar to the original reference.</a:t>
            </a:r>
            <a:endParaRPr>
              <a:solidFill>
                <a:schemeClr val="dk1"/>
              </a:solidFill>
              <a:latin typeface="Times New Roman"/>
              <a:ea typeface="Times New Roman"/>
              <a:cs typeface="Times New Roman"/>
              <a:sym typeface="Times New Roman"/>
            </a:endParaRPr>
          </a:p>
          <a:p>
            <a:pPr indent="0" lvl="0" marL="457200" rtl="0" algn="l">
              <a:lnSpc>
                <a:spcPct val="95000"/>
              </a:lnSpc>
              <a:spcBef>
                <a:spcPts val="1200"/>
              </a:spcBef>
              <a:spcAft>
                <a:spcPts val="0"/>
              </a:spcAft>
              <a:buSzPts val="523"/>
              <a:buNone/>
            </a:pPr>
            <a:r>
              <a:rPr b="1" lang="en">
                <a:solidFill>
                  <a:schemeClr val="dk1"/>
                </a:solidFill>
                <a:latin typeface="Times New Roman"/>
                <a:ea typeface="Times New Roman"/>
                <a:cs typeface="Times New Roman"/>
                <a:sym typeface="Times New Roman"/>
              </a:rPr>
              <a:t>Network Parameters:</a:t>
            </a:r>
            <a:endParaRPr b="1">
              <a:solidFill>
                <a:schemeClr val="dk1"/>
              </a:solidFill>
              <a:latin typeface="Times New Roman"/>
              <a:ea typeface="Times New Roman"/>
              <a:cs typeface="Times New Roman"/>
              <a:sym typeface="Times New Roman"/>
            </a:endParaRPr>
          </a:p>
          <a:p>
            <a:pPr indent="-342900" lvl="0" marL="457200" rtl="0" algn="l">
              <a:lnSpc>
                <a:spcPct val="95000"/>
              </a:lnSpc>
              <a:spcBef>
                <a:spcPts val="1200"/>
              </a:spcBef>
              <a:spcAft>
                <a:spcPts val="0"/>
              </a:spcAft>
              <a:buClr>
                <a:schemeClr val="dk1"/>
              </a:buClr>
              <a:buSzPts val="1800"/>
              <a:buChar char="●"/>
            </a:pPr>
            <a:r>
              <a:rPr b="1" lang="en">
                <a:solidFill>
                  <a:schemeClr val="dk1"/>
                </a:solidFill>
                <a:latin typeface="Times New Roman"/>
                <a:ea typeface="Times New Roman"/>
                <a:cs typeface="Times New Roman"/>
                <a:sym typeface="Times New Roman"/>
              </a:rPr>
              <a:t>Input Shape:</a:t>
            </a:r>
            <a:r>
              <a:rPr lang="en">
                <a:solidFill>
                  <a:schemeClr val="dk1"/>
                </a:solidFill>
                <a:latin typeface="Times New Roman"/>
                <a:ea typeface="Times New Roman"/>
                <a:cs typeface="Times New Roman"/>
                <a:sym typeface="Times New Roman"/>
              </a:rPr>
              <a:t> 128x128 RGB images</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Char char="●"/>
            </a:pPr>
            <a:r>
              <a:rPr b="1" lang="en">
                <a:solidFill>
                  <a:schemeClr val="dk1"/>
                </a:solidFill>
                <a:latin typeface="Times New Roman"/>
                <a:ea typeface="Times New Roman"/>
                <a:cs typeface="Times New Roman"/>
                <a:sym typeface="Times New Roman"/>
              </a:rPr>
              <a:t>Batch Size:</a:t>
            </a:r>
            <a:r>
              <a:rPr lang="en">
                <a:solidFill>
                  <a:schemeClr val="dk1"/>
                </a:solidFill>
                <a:latin typeface="Times New Roman"/>
                <a:ea typeface="Times New Roman"/>
                <a:cs typeface="Times New Roman"/>
                <a:sym typeface="Times New Roman"/>
              </a:rPr>
              <a:t> 32</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Char char="●"/>
            </a:pPr>
            <a:r>
              <a:rPr b="1" lang="en">
                <a:solidFill>
                  <a:schemeClr val="dk1"/>
                </a:solidFill>
                <a:latin typeface="Times New Roman"/>
                <a:ea typeface="Times New Roman"/>
                <a:cs typeface="Times New Roman"/>
                <a:sym typeface="Times New Roman"/>
              </a:rPr>
              <a:t>Latent Dimension:</a:t>
            </a:r>
            <a:r>
              <a:rPr lang="en">
                <a:solidFill>
                  <a:schemeClr val="dk1"/>
                </a:solidFill>
                <a:latin typeface="Times New Roman"/>
                <a:ea typeface="Times New Roman"/>
                <a:cs typeface="Times New Roman"/>
                <a:sym typeface="Times New Roman"/>
              </a:rPr>
              <a:t> 256, representing compressed image information</a:t>
            </a:r>
            <a:endParaRPr>
              <a:solidFill>
                <a:schemeClr val="dk1"/>
              </a:solidFill>
              <a:latin typeface="Times New Roman"/>
              <a:ea typeface="Times New Roman"/>
              <a:cs typeface="Times New Roman"/>
              <a:sym typeface="Times New Roman"/>
            </a:endParaRPr>
          </a:p>
          <a:p>
            <a:pPr indent="-342900" lvl="0" marL="457200" rtl="0" algn="l">
              <a:lnSpc>
                <a:spcPct val="95000"/>
              </a:lnSpc>
              <a:spcBef>
                <a:spcPts val="0"/>
              </a:spcBef>
              <a:spcAft>
                <a:spcPts val="0"/>
              </a:spcAft>
              <a:buClr>
                <a:schemeClr val="dk1"/>
              </a:buClr>
              <a:buSzPts val="1800"/>
              <a:buChar char="●"/>
            </a:pPr>
            <a:r>
              <a:rPr b="1" lang="en">
                <a:solidFill>
                  <a:schemeClr val="dk1"/>
                </a:solidFill>
                <a:latin typeface="Times New Roman"/>
                <a:ea typeface="Times New Roman"/>
                <a:cs typeface="Times New Roman"/>
                <a:sym typeface="Times New Roman"/>
              </a:rPr>
              <a:t>Number of Filters:</a:t>
            </a:r>
            <a:r>
              <a:rPr lang="en">
                <a:solidFill>
                  <a:schemeClr val="dk1"/>
                </a:solidFill>
                <a:latin typeface="Times New Roman"/>
                <a:ea typeface="Times New Roman"/>
                <a:cs typeface="Times New Roman"/>
                <a:sym typeface="Times New Roman"/>
              </a:rPr>
              <a:t> [64, 128, 256] for encoding, reversed for decoding</a:t>
            </a:r>
            <a:endParaRPr>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a:latin typeface="Times New Roman"/>
              <a:ea typeface="Times New Roman"/>
              <a:cs typeface="Times New Roman"/>
              <a:sym typeface="Times New Roman"/>
            </a:endParaRPr>
          </a:p>
        </p:txBody>
      </p:sp>
      <p:pic>
        <p:nvPicPr>
          <p:cNvPr id="137" name="Google Shape;137;p26"/>
          <p:cNvPicPr preferRelativeResize="0"/>
          <p:nvPr/>
        </p:nvPicPr>
        <p:blipFill>
          <a:blip r:embed="rId3">
            <a:alphaModFix/>
          </a:blip>
          <a:stretch>
            <a:fillRect/>
          </a:stretch>
        </p:blipFill>
        <p:spPr>
          <a:xfrm>
            <a:off x="5417675" y="1868050"/>
            <a:ext cx="3544902" cy="140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211625"/>
            <a:ext cx="8520600" cy="819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PREPROCESSING AND MODEL STRUCTURE</a:t>
            </a:r>
            <a:endParaRPr/>
          </a:p>
        </p:txBody>
      </p:sp>
      <p:sp>
        <p:nvSpPr>
          <p:cNvPr id="143" name="Google Shape;143;p27"/>
          <p:cNvSpPr txBox="1"/>
          <p:nvPr>
            <p:ph idx="1" type="body"/>
          </p:nvPr>
        </p:nvSpPr>
        <p:spPr>
          <a:xfrm>
            <a:off x="311700" y="819850"/>
            <a:ext cx="8520600" cy="40536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Preprocessing Steps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Normalization:</a:t>
            </a:r>
            <a:br>
              <a:rPr b="1"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Images were normalized to a [0, 1] range by dividing pixel values by 255, ensuring consistency and enabling the model to learn effectively.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Resizing:</a:t>
            </a:r>
            <a:br>
              <a:rPr b="1"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All images were resized to 128x128 pixels to maintain uniformity and reduce computational load, making training more efficient.</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Model Architecture</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Encoder:</a:t>
            </a:r>
            <a:br>
              <a:rPr b="1"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Uses three convolutional layers, each followed by ReLU activation, to downsample the image while extracting key features crucial for reconstructing sharper versions.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b="1" lang="en" sz="1400">
                <a:solidFill>
                  <a:schemeClr val="dk1"/>
                </a:solidFill>
                <a:latin typeface="Times New Roman"/>
                <a:ea typeface="Times New Roman"/>
                <a:cs typeface="Times New Roman"/>
                <a:sym typeface="Times New Roman"/>
              </a:rPr>
              <a:t>Decoder:</a:t>
            </a:r>
            <a:br>
              <a:rPr b="1" lang="en" sz="1400">
                <a:solidFill>
                  <a:schemeClr val="dk1"/>
                </a:solidFill>
                <a:latin typeface="Times New Roman"/>
                <a:ea typeface="Times New Roman"/>
                <a:cs typeface="Times New Roman"/>
                <a:sym typeface="Times New Roman"/>
              </a:rPr>
            </a:br>
            <a:r>
              <a:rPr lang="en" sz="1400">
                <a:solidFill>
                  <a:schemeClr val="dk1"/>
                </a:solidFill>
                <a:latin typeface="Times New Roman"/>
                <a:ea typeface="Times New Roman"/>
                <a:cs typeface="Times New Roman"/>
                <a:sym typeface="Times New Roman"/>
              </a:rPr>
              <a:t>Transposed convolutional layers upsample latent features, increasing spatial dimensions to reconstruct sharper images. The final layer outputs images of the same dimension but with enhanced quality.</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3543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 WITH THE AUTOENCODER MODEL</a:t>
            </a:r>
            <a:endParaRPr/>
          </a:p>
        </p:txBody>
      </p:sp>
      <p:pic>
        <p:nvPicPr>
          <p:cNvPr id="149" name="Google Shape;149;p28"/>
          <p:cNvPicPr preferRelativeResize="0"/>
          <p:nvPr/>
        </p:nvPicPr>
        <p:blipFill>
          <a:blip r:embed="rId3">
            <a:alphaModFix/>
          </a:blip>
          <a:stretch>
            <a:fillRect/>
          </a:stretch>
        </p:blipFill>
        <p:spPr>
          <a:xfrm>
            <a:off x="196596" y="1064583"/>
            <a:ext cx="4375400" cy="1768500"/>
          </a:xfrm>
          <a:prstGeom prst="rect">
            <a:avLst/>
          </a:prstGeom>
          <a:noFill/>
          <a:ln>
            <a:noFill/>
          </a:ln>
        </p:spPr>
      </p:pic>
      <p:pic>
        <p:nvPicPr>
          <p:cNvPr id="150" name="Google Shape;150;p28"/>
          <p:cNvPicPr preferRelativeResize="0"/>
          <p:nvPr/>
        </p:nvPicPr>
        <p:blipFill>
          <a:blip r:embed="rId4">
            <a:alphaModFix/>
          </a:blip>
          <a:stretch>
            <a:fillRect/>
          </a:stretch>
        </p:blipFill>
        <p:spPr>
          <a:xfrm>
            <a:off x="196613" y="2970649"/>
            <a:ext cx="4375375" cy="1768500"/>
          </a:xfrm>
          <a:prstGeom prst="rect">
            <a:avLst/>
          </a:prstGeom>
          <a:noFill/>
          <a:ln>
            <a:noFill/>
          </a:ln>
        </p:spPr>
      </p:pic>
      <p:pic>
        <p:nvPicPr>
          <p:cNvPr id="151" name="Google Shape;151;p28"/>
          <p:cNvPicPr preferRelativeResize="0"/>
          <p:nvPr/>
        </p:nvPicPr>
        <p:blipFill>
          <a:blip r:embed="rId5">
            <a:alphaModFix/>
          </a:blip>
          <a:stretch>
            <a:fillRect/>
          </a:stretch>
        </p:blipFill>
        <p:spPr>
          <a:xfrm>
            <a:off x="4687075" y="1064575"/>
            <a:ext cx="4375407" cy="1768500"/>
          </a:xfrm>
          <a:prstGeom prst="rect">
            <a:avLst/>
          </a:prstGeom>
          <a:noFill/>
          <a:ln>
            <a:noFill/>
          </a:ln>
        </p:spPr>
      </p:pic>
      <p:pic>
        <p:nvPicPr>
          <p:cNvPr id="152" name="Google Shape;152;p28"/>
          <p:cNvPicPr preferRelativeResize="0"/>
          <p:nvPr/>
        </p:nvPicPr>
        <p:blipFill>
          <a:blip r:embed="rId6">
            <a:alphaModFix/>
          </a:blip>
          <a:stretch>
            <a:fillRect/>
          </a:stretch>
        </p:blipFill>
        <p:spPr>
          <a:xfrm>
            <a:off x="4687113" y="2970650"/>
            <a:ext cx="4375328" cy="1768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pic>
        <p:nvPicPr>
          <p:cNvPr id="157" name="Google Shape;157;p29"/>
          <p:cNvPicPr preferRelativeResize="0"/>
          <p:nvPr/>
        </p:nvPicPr>
        <p:blipFill>
          <a:blip r:embed="rId3">
            <a:alphaModFix/>
          </a:blip>
          <a:stretch>
            <a:fillRect/>
          </a:stretch>
        </p:blipFill>
        <p:spPr>
          <a:xfrm>
            <a:off x="460275" y="788924"/>
            <a:ext cx="4111725" cy="1661925"/>
          </a:xfrm>
          <a:prstGeom prst="rect">
            <a:avLst/>
          </a:prstGeom>
          <a:noFill/>
          <a:ln>
            <a:noFill/>
          </a:ln>
        </p:spPr>
      </p:pic>
      <p:pic>
        <p:nvPicPr>
          <p:cNvPr id="158" name="Google Shape;158;p29"/>
          <p:cNvPicPr preferRelativeResize="0"/>
          <p:nvPr/>
        </p:nvPicPr>
        <p:blipFill>
          <a:blip r:embed="rId4">
            <a:alphaModFix/>
          </a:blip>
          <a:stretch>
            <a:fillRect/>
          </a:stretch>
        </p:blipFill>
        <p:spPr>
          <a:xfrm>
            <a:off x="460300" y="2783425"/>
            <a:ext cx="4111668" cy="1661925"/>
          </a:xfrm>
          <a:prstGeom prst="rect">
            <a:avLst/>
          </a:prstGeom>
          <a:noFill/>
          <a:ln>
            <a:noFill/>
          </a:ln>
        </p:spPr>
      </p:pic>
      <p:pic>
        <p:nvPicPr>
          <p:cNvPr id="159" name="Google Shape;159;p29"/>
          <p:cNvPicPr preferRelativeResize="0"/>
          <p:nvPr/>
        </p:nvPicPr>
        <p:blipFill>
          <a:blip r:embed="rId5">
            <a:alphaModFix/>
          </a:blip>
          <a:stretch>
            <a:fillRect/>
          </a:stretch>
        </p:blipFill>
        <p:spPr>
          <a:xfrm>
            <a:off x="4814000" y="1642950"/>
            <a:ext cx="4111700" cy="1661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ANALYSIS OF THE RESULT - AUTOENCODER MODEL</a:t>
            </a:r>
            <a:endParaRPr/>
          </a:p>
        </p:txBody>
      </p:sp>
      <p:sp>
        <p:nvSpPr>
          <p:cNvPr id="165" name="Google Shape;165;p30"/>
          <p:cNvSpPr txBox="1"/>
          <p:nvPr>
            <p:ph idx="1" type="body"/>
          </p:nvPr>
        </p:nvSpPr>
        <p:spPr>
          <a:xfrm>
            <a:off x="311700" y="1017725"/>
            <a:ext cx="8520600" cy="3861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model demonstrates significant improvements in restoring blurred images based on key metrics:</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PSNR:</a:t>
            </a:r>
            <a:endParaRPr b="1"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Initial PSNR values for blurred images: </a:t>
            </a:r>
            <a:r>
              <a:rPr b="1" lang="en" sz="1300">
                <a:solidFill>
                  <a:schemeClr val="dk1"/>
                </a:solidFill>
                <a:latin typeface="Times New Roman"/>
                <a:ea typeface="Times New Roman"/>
                <a:cs typeface="Times New Roman"/>
                <a:sym typeface="Times New Roman"/>
              </a:rPr>
              <a:t>12-18 dB</a:t>
            </a:r>
            <a:r>
              <a:rPr lang="en" sz="1300">
                <a:solidFill>
                  <a:schemeClr val="dk1"/>
                </a:solidFill>
                <a:latin typeface="Times New Roman"/>
                <a:ea typeface="Times New Roman"/>
                <a:cs typeface="Times New Roman"/>
                <a:sym typeface="Times New Roman"/>
              </a:rPr>
              <a:t> (high noise and distortion).</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After restoration: </a:t>
            </a:r>
            <a:r>
              <a:rPr b="1" lang="en" sz="1300">
                <a:solidFill>
                  <a:schemeClr val="dk1"/>
                </a:solidFill>
                <a:latin typeface="Times New Roman"/>
                <a:ea typeface="Times New Roman"/>
                <a:cs typeface="Times New Roman"/>
                <a:sym typeface="Times New Roman"/>
              </a:rPr>
              <a:t>24-26 dB</a:t>
            </a:r>
            <a:r>
              <a:rPr lang="en" sz="1300">
                <a:solidFill>
                  <a:schemeClr val="dk1"/>
                </a:solidFill>
                <a:latin typeface="Times New Roman"/>
                <a:ea typeface="Times New Roman"/>
                <a:cs typeface="Times New Roman"/>
                <a:sym typeface="Times New Roman"/>
              </a:rPr>
              <a:t>, indicating a reduction in noise.</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Improvement of approximately </a:t>
            </a:r>
            <a:r>
              <a:rPr b="1" lang="en" sz="1300">
                <a:solidFill>
                  <a:schemeClr val="dk1"/>
                </a:solidFill>
                <a:latin typeface="Times New Roman"/>
                <a:ea typeface="Times New Roman"/>
                <a:cs typeface="Times New Roman"/>
                <a:sym typeface="Times New Roman"/>
              </a:rPr>
              <a:t>7-14 dB</a:t>
            </a:r>
            <a:r>
              <a:rPr lang="en" sz="1300">
                <a:solidFill>
                  <a:schemeClr val="dk1"/>
                </a:solidFill>
                <a:latin typeface="Times New Roman"/>
                <a:ea typeface="Times New Roman"/>
                <a:cs typeface="Times New Roman"/>
                <a:sym typeface="Times New Roman"/>
              </a:rPr>
              <a:t>, showing enhanced quality closer to the original.</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MSE:</a:t>
            </a:r>
            <a:endParaRPr b="1"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Initial MSE values: </a:t>
            </a:r>
            <a:r>
              <a:rPr b="1" lang="en" sz="1300">
                <a:solidFill>
                  <a:schemeClr val="dk1"/>
                </a:solidFill>
                <a:latin typeface="Times New Roman"/>
                <a:ea typeface="Times New Roman"/>
                <a:cs typeface="Times New Roman"/>
                <a:sym typeface="Times New Roman"/>
              </a:rPr>
              <a:t>0.0196 to 0.0626</a:t>
            </a:r>
            <a:r>
              <a:rPr lang="en" sz="1300">
                <a:solidFill>
                  <a:schemeClr val="dk1"/>
                </a:solidFill>
                <a:latin typeface="Times New Roman"/>
                <a:ea typeface="Times New Roman"/>
                <a:cs typeface="Times New Roman"/>
                <a:sym typeface="Times New Roman"/>
              </a:rPr>
              <a:t>, reflecting large pixel-wise discrepancies.</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After restoration: MSE dropped to </a:t>
            </a:r>
            <a:r>
              <a:rPr b="1" lang="en" sz="1300">
                <a:solidFill>
                  <a:schemeClr val="dk1"/>
                </a:solidFill>
                <a:latin typeface="Times New Roman"/>
                <a:ea typeface="Times New Roman"/>
                <a:cs typeface="Times New Roman"/>
                <a:sym typeface="Times New Roman"/>
              </a:rPr>
              <a:t>0.0020-0.0037</a:t>
            </a:r>
            <a:r>
              <a:rPr lang="en" sz="1300">
                <a:solidFill>
                  <a:schemeClr val="dk1"/>
                </a:solidFill>
                <a:latin typeface="Times New Roman"/>
                <a:ea typeface="Times New Roman"/>
                <a:cs typeface="Times New Roman"/>
                <a:sym typeface="Times New Roman"/>
              </a:rPr>
              <a:t>, indicating accurate pixel-level predictions.</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sharp decrease demonstrates the model's ability to produce nearly indistinguishable images from the ground truth.</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Font typeface="Times New Roman"/>
              <a:buChar char="●"/>
            </a:pPr>
            <a:r>
              <a:rPr b="1" lang="en" sz="1300">
                <a:solidFill>
                  <a:schemeClr val="dk1"/>
                </a:solidFill>
                <a:latin typeface="Times New Roman"/>
                <a:ea typeface="Times New Roman"/>
                <a:cs typeface="Times New Roman"/>
                <a:sym typeface="Times New Roman"/>
              </a:rPr>
              <a:t>SSIM:</a:t>
            </a:r>
            <a:endParaRPr b="1"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Initial SSIM values: </a:t>
            </a:r>
            <a:r>
              <a:rPr b="1" lang="en" sz="1300">
                <a:solidFill>
                  <a:schemeClr val="dk1"/>
                </a:solidFill>
                <a:latin typeface="Times New Roman"/>
                <a:ea typeface="Times New Roman"/>
                <a:cs typeface="Times New Roman"/>
                <a:sym typeface="Times New Roman"/>
              </a:rPr>
              <a:t>0.1834 to 0.4948</a:t>
            </a:r>
            <a:r>
              <a:rPr lang="en" sz="1300">
                <a:solidFill>
                  <a:schemeClr val="dk1"/>
                </a:solidFill>
                <a:latin typeface="Times New Roman"/>
                <a:ea typeface="Times New Roman"/>
                <a:cs typeface="Times New Roman"/>
                <a:sym typeface="Times New Roman"/>
              </a:rPr>
              <a:t>, indicating low structural similarity.</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Char char="○"/>
            </a:pPr>
            <a:r>
              <a:rPr lang="en" sz="1300">
                <a:solidFill>
                  <a:schemeClr val="dk1"/>
                </a:solidFill>
                <a:latin typeface="Times New Roman"/>
                <a:ea typeface="Times New Roman"/>
                <a:cs typeface="Times New Roman"/>
                <a:sym typeface="Times New Roman"/>
              </a:rPr>
              <a:t>After processing: SSIM improved to </a:t>
            </a:r>
            <a:r>
              <a:rPr b="1" lang="en" sz="1300">
                <a:solidFill>
                  <a:schemeClr val="dk1"/>
                </a:solidFill>
                <a:latin typeface="Times New Roman"/>
                <a:ea typeface="Times New Roman"/>
                <a:cs typeface="Times New Roman"/>
                <a:sym typeface="Times New Roman"/>
              </a:rPr>
              <a:t>0.6798 to 0.8542</a:t>
            </a:r>
            <a:r>
              <a:rPr lang="en" sz="1300">
                <a:solidFill>
                  <a:schemeClr val="dk1"/>
                </a:solidFill>
                <a:latin typeface="Times New Roman"/>
                <a:ea typeface="Times New Roman"/>
                <a:cs typeface="Times New Roman"/>
                <a:sym typeface="Times New Roman"/>
              </a:rPr>
              <a:t>, suggesting significant recovery of structural information.</a:t>
            </a:r>
            <a:endParaRPr sz="1300">
              <a:solidFill>
                <a:schemeClr val="dk1"/>
              </a:solidFill>
              <a:latin typeface="Times New Roman"/>
              <a:ea typeface="Times New Roman"/>
              <a:cs typeface="Times New Roman"/>
              <a:sym typeface="Times New Roman"/>
            </a:endParaRPr>
          </a:p>
          <a:p>
            <a:pPr indent="-311150" lvl="1" marL="914400" rtl="0" algn="l">
              <a:spcBef>
                <a:spcPts val="0"/>
              </a:spcBef>
              <a:spcAft>
                <a:spcPts val="0"/>
              </a:spcAft>
              <a:buClr>
                <a:schemeClr val="dk1"/>
              </a:buClr>
              <a:buSzPts val="1300"/>
              <a:buFont typeface="Times New Roman"/>
              <a:buChar char="○"/>
            </a:pPr>
            <a:r>
              <a:rPr lang="en" sz="1300">
                <a:solidFill>
                  <a:schemeClr val="dk1"/>
                </a:solidFill>
                <a:latin typeface="Times New Roman"/>
                <a:ea typeface="Times New Roman"/>
                <a:cs typeface="Times New Roman"/>
                <a:sym typeface="Times New Roman"/>
              </a:rPr>
              <a:t>This marked increase indicates that predicted images preserve essential structural aspects, resulting in a more realistic restoration.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1"/>
          <p:cNvSpPr txBox="1"/>
          <p:nvPr>
            <p:ph type="title"/>
          </p:nvPr>
        </p:nvSpPr>
        <p:spPr>
          <a:xfrm>
            <a:off x="311700" y="2787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171" name="Google Shape;171;p31"/>
          <p:cNvSpPr txBox="1"/>
          <p:nvPr>
            <p:ph idx="1" type="body"/>
          </p:nvPr>
        </p:nvSpPr>
        <p:spPr>
          <a:xfrm>
            <a:off x="311700" y="851400"/>
            <a:ext cx="8520600" cy="38859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The proposed autoencoder model effectively enhances blurred images through advanced deep learning techniques. The encoder captures essential features, while the decoder reconstructs images with improved sharpness and quality, excelling in noise reduction and feature preservation.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While traditional filters, such as sharpening filters and unsharp masking, provide some level of enhancement, they often fall short in recovering fine details and may introduce artifacts or amplify noise. In contrast, the autoencoder demonstrates superior performance in various metrics:</a:t>
            </a:r>
            <a:endParaRPr sz="1300">
              <a:solidFill>
                <a:schemeClr val="dk1"/>
              </a:solidFill>
              <a:latin typeface="Times New Roman"/>
              <a:ea typeface="Times New Roman"/>
              <a:cs typeface="Times New Roman"/>
              <a:sym typeface="Times New Roman"/>
            </a:endParaRPr>
          </a:p>
          <a:p>
            <a:pPr indent="-311150" lvl="0" marL="457200" rtl="0" algn="l">
              <a:spcBef>
                <a:spcPts val="120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PSNR</a:t>
            </a:r>
            <a:r>
              <a:rPr lang="en" sz="1300">
                <a:solidFill>
                  <a:schemeClr val="dk1"/>
                </a:solidFill>
                <a:latin typeface="Times New Roman"/>
                <a:ea typeface="Times New Roman"/>
                <a:cs typeface="Times New Roman"/>
                <a:sym typeface="Times New Roman"/>
              </a:rPr>
              <a:t>: Higher values indicate substantial visual quality improvements compared to traditional methods.</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MSE</a:t>
            </a:r>
            <a:r>
              <a:rPr lang="en" sz="1300">
                <a:solidFill>
                  <a:schemeClr val="dk1"/>
                </a:solidFill>
                <a:latin typeface="Times New Roman"/>
                <a:ea typeface="Times New Roman"/>
                <a:cs typeface="Times New Roman"/>
                <a:sym typeface="Times New Roman"/>
              </a:rPr>
              <a:t>: Minimized values reflect better pixel accuracy, showcasing the model's capability to produce nearly indistinguishable images from the original.</a:t>
            </a:r>
            <a:endParaRPr sz="1300">
              <a:solidFill>
                <a:schemeClr val="dk1"/>
              </a:solidFill>
              <a:latin typeface="Times New Roman"/>
              <a:ea typeface="Times New Roman"/>
              <a:cs typeface="Times New Roman"/>
              <a:sym typeface="Times New Roman"/>
            </a:endParaRPr>
          </a:p>
          <a:p>
            <a:pPr indent="-311150" lvl="0" marL="457200" rtl="0" algn="l">
              <a:spcBef>
                <a:spcPts val="0"/>
              </a:spcBef>
              <a:spcAft>
                <a:spcPts val="0"/>
              </a:spcAft>
              <a:buClr>
                <a:schemeClr val="dk1"/>
              </a:buClr>
              <a:buSzPts val="1300"/>
              <a:buChar char="●"/>
            </a:pPr>
            <a:r>
              <a:rPr b="1" lang="en" sz="1300">
                <a:solidFill>
                  <a:schemeClr val="dk1"/>
                </a:solidFill>
                <a:latin typeface="Times New Roman"/>
                <a:ea typeface="Times New Roman"/>
                <a:cs typeface="Times New Roman"/>
                <a:sym typeface="Times New Roman"/>
              </a:rPr>
              <a:t>SSIM</a:t>
            </a:r>
            <a:r>
              <a:rPr lang="en" sz="1300">
                <a:solidFill>
                  <a:schemeClr val="dk1"/>
                </a:solidFill>
                <a:latin typeface="Times New Roman"/>
                <a:ea typeface="Times New Roman"/>
                <a:cs typeface="Times New Roman"/>
                <a:sym typeface="Times New Roman"/>
              </a:rPr>
              <a:t>: Enhanced SSIM values demonstrate the effectiveness of the autoencoder in preserving structural features like edges and textures, leading to more realistic image restoration.</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lang="en" sz="1300">
                <a:solidFill>
                  <a:schemeClr val="dk1"/>
                </a:solidFill>
                <a:latin typeface="Times New Roman"/>
                <a:ea typeface="Times New Roman"/>
                <a:cs typeface="Times New Roman"/>
                <a:sym typeface="Times New Roman"/>
              </a:rPr>
              <a:t>This project illustrates the </a:t>
            </a:r>
            <a:r>
              <a:rPr lang="en" sz="1300">
                <a:solidFill>
                  <a:schemeClr val="dk1"/>
                </a:solidFill>
                <a:latin typeface="Times New Roman"/>
                <a:ea typeface="Times New Roman"/>
                <a:cs typeface="Times New Roman"/>
                <a:sym typeface="Times New Roman"/>
              </a:rPr>
              <a:t>autoencoder’s</a:t>
            </a:r>
            <a:r>
              <a:rPr lang="en" sz="1300">
                <a:solidFill>
                  <a:schemeClr val="dk1"/>
                </a:solidFill>
                <a:latin typeface="Times New Roman"/>
                <a:ea typeface="Times New Roman"/>
                <a:cs typeface="Times New Roman"/>
                <a:sym typeface="Times New Roman"/>
              </a:rPr>
              <a:t> capability to enhance blurred images effectively, making the results applicable in high-fidelity scenarios such as photography, surveillance, and medical imaging, where clarity is crucial. The model’s simplicity and ability to learn essential details ensure a significant improvement in overall visual quality compared to conventional filtering techniques.</a:t>
            </a:r>
            <a:endParaRPr sz="13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3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OBJECTIVE</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This project focuses on enhancing blurred images, which often occur due to camera shake or incorrect focus, affecting applications like surveillance, photography, and medical imaging.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Using various filters and an autoencoder-based deep learning model, the project aims to reconstruct sharper images from blurred inputs.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The encoder extracts key features while reducing noise, and the decoder up-samples the data to restore image clarity. </a:t>
            </a:r>
            <a:endParaRPr>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ts val="1800"/>
              <a:buFont typeface="Times New Roman"/>
              <a:buChar char="●"/>
            </a:pPr>
            <a:r>
              <a:rPr lang="en">
                <a:solidFill>
                  <a:schemeClr val="dk1"/>
                </a:solidFill>
                <a:latin typeface="Times New Roman"/>
                <a:ea typeface="Times New Roman"/>
                <a:cs typeface="Times New Roman"/>
                <a:sym typeface="Times New Roman"/>
              </a:rPr>
              <a:t>Paired datasets of sharp and blurred images were used, and metrics like PSNR demonstrate significant improvements in visual quality, making the solution effective for real-world applications.</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DATASET IDENTIFICATION</a:t>
            </a:r>
            <a:endParaRPr/>
          </a:p>
        </p:txBody>
      </p:sp>
      <p:sp>
        <p:nvSpPr>
          <p:cNvPr id="67" name="Google Shape;67;p15"/>
          <p:cNvSpPr txBox="1"/>
          <p:nvPr>
            <p:ph idx="1" type="body"/>
          </p:nvPr>
        </p:nvSpPr>
        <p:spPr>
          <a:xfrm>
            <a:off x="311700" y="1273450"/>
            <a:ext cx="8674200" cy="35898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lang="en" sz="2888">
                <a:solidFill>
                  <a:schemeClr val="dk1"/>
                </a:solidFill>
                <a:latin typeface="Times New Roman"/>
                <a:ea typeface="Times New Roman"/>
                <a:cs typeface="Times New Roman"/>
                <a:sym typeface="Times New Roman"/>
              </a:rPr>
              <a:t>The dataset used is a </a:t>
            </a:r>
            <a:r>
              <a:rPr b="1" lang="en" sz="2888">
                <a:solidFill>
                  <a:schemeClr val="dk1"/>
                </a:solidFill>
                <a:latin typeface="Times New Roman"/>
                <a:ea typeface="Times New Roman"/>
                <a:cs typeface="Times New Roman"/>
                <a:sym typeface="Times New Roman"/>
              </a:rPr>
              <a:t>custom collection of blurred images</a:t>
            </a:r>
            <a:r>
              <a:rPr lang="en" sz="2888">
                <a:solidFill>
                  <a:schemeClr val="dk1"/>
                </a:solidFill>
                <a:latin typeface="Times New Roman"/>
                <a:ea typeface="Times New Roman"/>
                <a:cs typeface="Times New Roman"/>
                <a:sym typeface="Times New Roman"/>
              </a:rPr>
              <a:t> from Kaggle, specifically designed for image enhancement. </a:t>
            </a:r>
            <a:endParaRPr sz="2888">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38081"/>
              <a:buFont typeface="Arial"/>
              <a:buNone/>
            </a:pPr>
            <a:r>
              <a:rPr lang="en" sz="2888">
                <a:solidFill>
                  <a:schemeClr val="dk1"/>
                </a:solidFill>
                <a:latin typeface="Times New Roman"/>
                <a:ea typeface="Times New Roman"/>
                <a:cs typeface="Times New Roman"/>
                <a:sym typeface="Times New Roman"/>
              </a:rPr>
              <a:t>It includes images with varying levels of blur (motion, defocus) and diverse scenes such as landscapes, indoor settings, and urban environments.</a:t>
            </a:r>
            <a:endParaRPr sz="2888">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2888">
                <a:solidFill>
                  <a:schemeClr val="dk1"/>
                </a:solidFill>
                <a:latin typeface="Times New Roman"/>
                <a:ea typeface="Times New Roman"/>
                <a:cs typeface="Times New Roman"/>
                <a:sym typeface="Times New Roman"/>
              </a:rPr>
              <a:t>Dataset Link:</a:t>
            </a:r>
            <a:r>
              <a:rPr lang="en" sz="2888" u="sng">
                <a:solidFill>
                  <a:schemeClr val="hlink"/>
                </a:solidFill>
                <a:latin typeface="Times New Roman"/>
                <a:ea typeface="Times New Roman"/>
                <a:cs typeface="Times New Roman"/>
                <a:sym typeface="Times New Roman"/>
                <a:hlinkClick r:id="rId3"/>
              </a:rPr>
              <a:t>Blur Dataset</a:t>
            </a:r>
            <a:endParaRPr sz="2888">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ct val="38081"/>
              <a:buFont typeface="Arial"/>
              <a:buNone/>
            </a:pPr>
            <a:r>
              <a:rPr lang="en" sz="2888">
                <a:solidFill>
                  <a:schemeClr val="dk1"/>
                </a:solidFill>
                <a:latin typeface="Times New Roman"/>
                <a:ea typeface="Times New Roman"/>
                <a:cs typeface="Times New Roman"/>
                <a:sym typeface="Times New Roman"/>
              </a:rPr>
              <a:t>The dataset is organized into two categories:</a:t>
            </a:r>
            <a:endParaRPr sz="2888">
              <a:solidFill>
                <a:schemeClr val="dk1"/>
              </a:solidFill>
              <a:latin typeface="Times New Roman"/>
              <a:ea typeface="Times New Roman"/>
              <a:cs typeface="Times New Roman"/>
              <a:sym typeface="Times New Roman"/>
            </a:endParaRPr>
          </a:p>
          <a:p>
            <a:pPr indent="-343240" lvl="0" marL="457200" rtl="0" algn="l">
              <a:spcBef>
                <a:spcPts val="1200"/>
              </a:spcBef>
              <a:spcAft>
                <a:spcPts val="0"/>
              </a:spcAft>
              <a:buClr>
                <a:schemeClr val="dk1"/>
              </a:buClr>
              <a:buSzPct val="100000"/>
              <a:buChar char="●"/>
            </a:pPr>
            <a:r>
              <a:rPr b="1" lang="en" sz="2888">
                <a:solidFill>
                  <a:schemeClr val="dk1"/>
                </a:solidFill>
                <a:latin typeface="Times New Roman"/>
                <a:ea typeface="Times New Roman"/>
                <a:cs typeface="Times New Roman"/>
                <a:sym typeface="Times New Roman"/>
              </a:rPr>
              <a:t>Good Frames:</a:t>
            </a:r>
            <a:r>
              <a:rPr lang="en" sz="2888">
                <a:solidFill>
                  <a:schemeClr val="dk1"/>
                </a:solidFill>
                <a:latin typeface="Times New Roman"/>
                <a:ea typeface="Times New Roman"/>
                <a:cs typeface="Times New Roman"/>
                <a:sym typeface="Times New Roman"/>
              </a:rPr>
              <a:t> High-quality, sharp images that serve as target outputs for the model.</a:t>
            </a:r>
            <a:endParaRPr sz="2888">
              <a:solidFill>
                <a:schemeClr val="dk1"/>
              </a:solidFill>
              <a:latin typeface="Times New Roman"/>
              <a:ea typeface="Times New Roman"/>
              <a:cs typeface="Times New Roman"/>
              <a:sym typeface="Times New Roman"/>
            </a:endParaRPr>
          </a:p>
          <a:p>
            <a:pPr indent="-343240" lvl="0" marL="457200" rtl="0" algn="l">
              <a:spcBef>
                <a:spcPts val="0"/>
              </a:spcBef>
              <a:spcAft>
                <a:spcPts val="0"/>
              </a:spcAft>
              <a:buClr>
                <a:schemeClr val="dk1"/>
              </a:buClr>
              <a:buSzPct val="100000"/>
              <a:buChar char="●"/>
            </a:pPr>
            <a:r>
              <a:rPr b="1" lang="en" sz="2888">
                <a:solidFill>
                  <a:schemeClr val="dk1"/>
                </a:solidFill>
                <a:latin typeface="Times New Roman"/>
                <a:ea typeface="Times New Roman"/>
                <a:cs typeface="Times New Roman"/>
                <a:sym typeface="Times New Roman"/>
              </a:rPr>
              <a:t>Bad Frames:</a:t>
            </a:r>
            <a:r>
              <a:rPr lang="en" sz="2888">
                <a:solidFill>
                  <a:schemeClr val="dk1"/>
                </a:solidFill>
                <a:latin typeface="Times New Roman"/>
                <a:ea typeface="Times New Roman"/>
                <a:cs typeface="Times New Roman"/>
                <a:sym typeface="Times New Roman"/>
              </a:rPr>
              <a:t> Blurred images that simulate real-world conditions and serve as input data for training, helping the model generalize well to different types of blur.</a:t>
            </a:r>
            <a:endParaRPr sz="2888">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5357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INFERENCE FROM THE DATASET</a:t>
            </a:r>
            <a:endParaRPr/>
          </a:p>
        </p:txBody>
      </p:sp>
      <p:sp>
        <p:nvSpPr>
          <p:cNvPr id="73" name="Google Shape;73;p16"/>
          <p:cNvSpPr txBox="1"/>
          <p:nvPr>
            <p:ph idx="1" type="body"/>
          </p:nvPr>
        </p:nvSpPr>
        <p:spPr>
          <a:xfrm>
            <a:off x="311700" y="1296600"/>
            <a:ext cx="8520600" cy="3846900"/>
          </a:xfrm>
          <a:prstGeom prst="rect">
            <a:avLst/>
          </a:prstGeom>
        </p:spPr>
        <p:txBody>
          <a:bodyPr anchorCtr="0" anchor="t" bIns="91425" lIns="91425" spcFirstLastPara="1" rIns="91425" wrap="square" tIns="91425">
            <a:normAutofit fontScale="40000" lnSpcReduction="20000"/>
          </a:bodyPr>
          <a:lstStyle/>
          <a:p>
            <a:pPr indent="-342900" lvl="0" marL="457200" rtl="0" algn="l">
              <a:spcBef>
                <a:spcPts val="1200"/>
              </a:spcBef>
              <a:spcAft>
                <a:spcPts val="0"/>
              </a:spcAft>
              <a:buClr>
                <a:schemeClr val="dk1"/>
              </a:buClr>
              <a:buSzPct val="100000"/>
              <a:buFont typeface="Times New Roman"/>
              <a:buChar char="●"/>
            </a:pPr>
            <a:r>
              <a:rPr lang="en" sz="4500">
                <a:solidFill>
                  <a:schemeClr val="dk1"/>
                </a:solidFill>
                <a:latin typeface="Times New Roman"/>
                <a:ea typeface="Times New Roman"/>
                <a:cs typeface="Times New Roman"/>
                <a:sym typeface="Times New Roman"/>
              </a:rPr>
              <a:t>The dataset underwent preprocessing, with all images resized to 128x128 pixels to ensure uniformity during model training. </a:t>
            </a:r>
            <a:endParaRPr sz="4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Font typeface="Times New Roman"/>
              <a:buChar char="●"/>
            </a:pPr>
            <a:r>
              <a:rPr lang="en" sz="4500">
                <a:solidFill>
                  <a:schemeClr val="dk1"/>
                </a:solidFill>
                <a:latin typeface="Times New Roman"/>
                <a:ea typeface="Times New Roman"/>
                <a:cs typeface="Times New Roman"/>
                <a:sym typeface="Times New Roman"/>
              </a:rPr>
              <a:t>Each image was normalized to the range of [0, 1], helping with efficient training by maintaining consistent data distribution.</a:t>
            </a:r>
            <a:endParaRPr sz="4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Char char="●"/>
            </a:pPr>
            <a:r>
              <a:rPr b="1" lang="en" sz="4500">
                <a:solidFill>
                  <a:schemeClr val="dk1"/>
                </a:solidFill>
                <a:latin typeface="Times New Roman"/>
                <a:ea typeface="Times New Roman"/>
                <a:cs typeface="Times New Roman"/>
                <a:sym typeface="Times New Roman"/>
              </a:rPr>
              <a:t>Good Frames:</a:t>
            </a:r>
            <a:r>
              <a:rPr lang="en" sz="4500">
                <a:solidFill>
                  <a:schemeClr val="dk1"/>
                </a:solidFill>
                <a:latin typeface="Times New Roman"/>
                <a:ea typeface="Times New Roman"/>
                <a:cs typeface="Times New Roman"/>
                <a:sym typeface="Times New Roman"/>
              </a:rPr>
              <a:t> These sharp images serve as the reference for what the model aims to produce.</a:t>
            </a:r>
            <a:endParaRPr sz="4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Char char="●"/>
            </a:pPr>
            <a:r>
              <a:rPr b="1" lang="en" sz="4500">
                <a:solidFill>
                  <a:schemeClr val="dk1"/>
                </a:solidFill>
                <a:latin typeface="Times New Roman"/>
                <a:ea typeface="Times New Roman"/>
                <a:cs typeface="Times New Roman"/>
                <a:sym typeface="Times New Roman"/>
              </a:rPr>
              <a:t>Bad Frames:</a:t>
            </a:r>
            <a:r>
              <a:rPr lang="en" sz="4500">
                <a:solidFill>
                  <a:schemeClr val="dk1"/>
                </a:solidFill>
                <a:latin typeface="Times New Roman"/>
                <a:ea typeface="Times New Roman"/>
                <a:cs typeface="Times New Roman"/>
                <a:sym typeface="Times New Roman"/>
              </a:rPr>
              <a:t> These blurred images act as degraded inputs that need enhancement.</a:t>
            </a:r>
            <a:endParaRPr sz="4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Font typeface="Times New Roman"/>
              <a:buChar char="●"/>
            </a:pPr>
            <a:r>
              <a:rPr lang="en" sz="4500">
                <a:solidFill>
                  <a:schemeClr val="dk1"/>
                </a:solidFill>
                <a:latin typeface="Times New Roman"/>
                <a:ea typeface="Times New Roman"/>
                <a:cs typeface="Times New Roman"/>
                <a:sym typeface="Times New Roman"/>
              </a:rPr>
              <a:t>By learning from paired examples of good and bad frames, the autoencoder model is able to effectively improve the visual quality of blurred images, enhancing sharpness and clarity. </a:t>
            </a:r>
            <a:endParaRPr sz="4500">
              <a:solidFill>
                <a:schemeClr val="dk1"/>
              </a:solidFill>
              <a:latin typeface="Times New Roman"/>
              <a:ea typeface="Times New Roman"/>
              <a:cs typeface="Times New Roman"/>
              <a:sym typeface="Times New Roman"/>
            </a:endParaRPr>
          </a:p>
          <a:p>
            <a:pPr indent="-342900" lvl="0" marL="457200" rtl="0" algn="l">
              <a:spcBef>
                <a:spcPts val="0"/>
              </a:spcBef>
              <a:spcAft>
                <a:spcPts val="0"/>
              </a:spcAft>
              <a:buClr>
                <a:schemeClr val="dk1"/>
              </a:buClr>
              <a:buSzPct val="100000"/>
              <a:buFont typeface="Times New Roman"/>
              <a:buChar char="●"/>
            </a:pPr>
            <a:r>
              <a:rPr lang="en" sz="4500">
                <a:solidFill>
                  <a:schemeClr val="dk1"/>
                </a:solidFill>
                <a:latin typeface="Times New Roman"/>
                <a:ea typeface="Times New Roman"/>
                <a:cs typeface="Times New Roman"/>
                <a:sym typeface="Times New Roman"/>
              </a:rPr>
              <a:t>This structure enables the model to map blurry inputs to their sharp outputs, resulting in significantly improved performance in image enhancement tasks.</a:t>
            </a:r>
            <a:endParaRPr sz="45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PERFORMANCE MEASURES</a:t>
            </a:r>
            <a:endParaRPr/>
          </a:p>
        </p:txBody>
      </p:sp>
      <p:sp>
        <p:nvSpPr>
          <p:cNvPr id="79" name="Google Shape;79;p17"/>
          <p:cNvSpPr txBox="1"/>
          <p:nvPr>
            <p:ph idx="1" type="body"/>
          </p:nvPr>
        </p:nvSpPr>
        <p:spPr>
          <a:xfrm>
            <a:off x="311700" y="1017725"/>
            <a:ext cx="8520600" cy="3916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latin typeface="Times New Roman"/>
                <a:ea typeface="Times New Roman"/>
                <a:cs typeface="Times New Roman"/>
                <a:sym typeface="Times New Roman"/>
              </a:rPr>
              <a:t>When evaluating image enhancement techniques, several performance metrics are used to quantify the quality of enhanced images. The three widely adopted metrics are: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PSNR (Peak Signal-to-Noise Ratio):</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Measures the ratio between the maximum power of a signal (image) and the noise that affects its fidelity.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higher PSNR value indicates better image quality, meaning the enhanced image is closer to the original.</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PSNR values are expressed in decibels (dB).</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value above 30 dB usually indicates good quality, while values above 40 dB suggest excellent quality.</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MSE (Mean Squared Error):</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Quantifies the average squared difference between the iimages, indicating pixel-wise error.</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lower MSE value indicates that the enhanced image is closer to the original.</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MSE values range from 0 to ∞, with 0 indicating no difference.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Lower MSE values reflect better image quality.</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400">
                <a:solidFill>
                  <a:schemeClr val="dk1"/>
                </a:solidFill>
                <a:latin typeface="Times New Roman"/>
                <a:ea typeface="Times New Roman"/>
                <a:cs typeface="Times New Roman"/>
                <a:sym typeface="Times New Roman"/>
              </a:rPr>
              <a:t>SSIM (Structural Similarity Index):</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 perceptual metric that compares luminance, contrast, and structure between original and enhanced images, considering human visual perception.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SSIM values range from -1 to 1, with 1 indicating perfect similarity.</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Values above 0.85 are considered high structural similarity, indicating good quality.</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sz="1400">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pic>
        <p:nvPicPr>
          <p:cNvPr id="85" name="Google Shape;85;p18"/>
          <p:cNvPicPr preferRelativeResize="0"/>
          <p:nvPr/>
        </p:nvPicPr>
        <p:blipFill>
          <a:blip r:embed="rId3">
            <a:alphaModFix/>
          </a:blip>
          <a:stretch>
            <a:fillRect/>
          </a:stretch>
        </p:blipFill>
        <p:spPr>
          <a:xfrm>
            <a:off x="1030075" y="2828775"/>
            <a:ext cx="3541926" cy="771675"/>
          </a:xfrm>
          <a:prstGeom prst="rect">
            <a:avLst/>
          </a:prstGeom>
          <a:noFill/>
          <a:ln>
            <a:noFill/>
          </a:ln>
        </p:spPr>
      </p:pic>
      <p:pic>
        <p:nvPicPr>
          <p:cNvPr id="86" name="Google Shape;86;p18"/>
          <p:cNvPicPr preferRelativeResize="0"/>
          <p:nvPr/>
        </p:nvPicPr>
        <p:blipFill>
          <a:blip r:embed="rId4">
            <a:alphaModFix/>
          </a:blip>
          <a:stretch>
            <a:fillRect/>
          </a:stretch>
        </p:blipFill>
        <p:spPr>
          <a:xfrm>
            <a:off x="1030075" y="3781875"/>
            <a:ext cx="3541925" cy="999411"/>
          </a:xfrm>
          <a:prstGeom prst="rect">
            <a:avLst/>
          </a:prstGeom>
          <a:noFill/>
          <a:ln>
            <a:noFill/>
          </a:ln>
        </p:spPr>
      </p:pic>
      <p:pic>
        <p:nvPicPr>
          <p:cNvPr id="87" name="Google Shape;87;p18"/>
          <p:cNvPicPr preferRelativeResize="0"/>
          <p:nvPr/>
        </p:nvPicPr>
        <p:blipFill>
          <a:blip r:embed="rId5">
            <a:alphaModFix/>
          </a:blip>
          <a:stretch>
            <a:fillRect/>
          </a:stretch>
        </p:blipFill>
        <p:spPr>
          <a:xfrm>
            <a:off x="4802075" y="3371775"/>
            <a:ext cx="3541925" cy="90818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1716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SHARPENING FILTER</a:t>
            </a:r>
            <a:endParaRPr/>
          </a:p>
        </p:txBody>
      </p:sp>
      <p:sp>
        <p:nvSpPr>
          <p:cNvPr id="93" name="Google Shape;93;p19"/>
          <p:cNvSpPr txBox="1"/>
          <p:nvPr>
            <p:ph idx="1" type="body"/>
          </p:nvPr>
        </p:nvSpPr>
        <p:spPr>
          <a:xfrm>
            <a:off x="367500" y="744325"/>
            <a:ext cx="8409000" cy="408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Definition: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Enhances edges and fine details in an image by increasing the contrast between neighboring pixels.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Works by amplifying differences in pixel intensity around edges, making objects appear clearer.</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Edge Detection:</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Highlights areas of rapid intensity change, making the image sharper and often used to emphasize object boundaries, textures, and small details.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Uses the second derivative to detect and enhance edges.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Works particularly well for isotropic edge detection, where the filter responds equally to all orientations.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Applications</a:t>
            </a:r>
            <a:r>
              <a:rPr b="1" lang="en"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Commonly used to sharpen blurry photos, enhance medical scans (like X-rays and MRIs), and improve video clarity in security footage.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Helps in improving focus and structure in images for applications like optical character recognition (OCR) or machine vision.</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05775"/>
            <a:ext cx="8520600" cy="608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UNSHARP MASKING FUNCTION </a:t>
            </a:r>
            <a:endParaRPr/>
          </a:p>
        </p:txBody>
      </p:sp>
      <p:sp>
        <p:nvSpPr>
          <p:cNvPr id="99" name="Google Shape;99;p20"/>
          <p:cNvSpPr txBox="1"/>
          <p:nvPr>
            <p:ph idx="1" type="body"/>
          </p:nvPr>
        </p:nvSpPr>
        <p:spPr>
          <a:xfrm>
            <a:off x="311700" y="814475"/>
            <a:ext cx="8520600" cy="4206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Definition: </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Char char="●"/>
            </a:pPr>
            <a:r>
              <a:rPr lang="en" sz="1400">
                <a:solidFill>
                  <a:schemeClr val="dk1"/>
                </a:solidFill>
                <a:latin typeface="Times New Roman"/>
                <a:ea typeface="Times New Roman"/>
                <a:cs typeface="Times New Roman"/>
                <a:sym typeface="Times New Roman"/>
              </a:rPr>
              <a:t>A sharpening technique that enhances edges by selectively amplifying contrast, resulting in sharper, more defined images. This method improves the visual clarity of fine details and edges without drastically altering the entire image.</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Process:</a:t>
            </a:r>
            <a:endParaRPr b="1"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AutoNum type="arabicPeriod"/>
            </a:pPr>
            <a:r>
              <a:rPr lang="en" sz="1400" u="sng">
                <a:solidFill>
                  <a:schemeClr val="dk1"/>
                </a:solidFill>
                <a:latin typeface="Times New Roman"/>
                <a:ea typeface="Times New Roman"/>
                <a:cs typeface="Times New Roman"/>
                <a:sym typeface="Times New Roman"/>
              </a:rPr>
              <a:t>Blurring (Gaussian Blur)</a:t>
            </a:r>
            <a:r>
              <a:rPr lang="en" sz="1400">
                <a:solidFill>
                  <a:schemeClr val="dk1"/>
                </a:solidFill>
                <a:latin typeface="Times New Roman"/>
                <a:ea typeface="Times New Roman"/>
                <a:cs typeface="Times New Roman"/>
                <a:sym typeface="Times New Roman"/>
              </a:rPr>
              <a:t>: The image is blurred using a Gaussian blur to smooth out high-frequency details and retain broader structures.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lang="en" sz="1400" u="sng">
                <a:solidFill>
                  <a:schemeClr val="dk1"/>
                </a:solidFill>
                <a:latin typeface="Times New Roman"/>
                <a:ea typeface="Times New Roman"/>
                <a:cs typeface="Times New Roman"/>
                <a:sym typeface="Times New Roman"/>
              </a:rPr>
              <a:t>Subtraction</a:t>
            </a:r>
            <a:r>
              <a:rPr lang="en" sz="1400">
                <a:solidFill>
                  <a:schemeClr val="dk1"/>
                </a:solidFill>
                <a:latin typeface="Times New Roman"/>
                <a:ea typeface="Times New Roman"/>
                <a:cs typeface="Times New Roman"/>
                <a:sym typeface="Times New Roman"/>
              </a:rPr>
              <a:t>: The blurred image is subtracted from the original, generating an edge mask that isolates high-contrast areas (edges).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AutoNum type="arabicPeriod"/>
            </a:pPr>
            <a:r>
              <a:rPr lang="en" sz="1400" u="sng">
                <a:solidFill>
                  <a:schemeClr val="dk1"/>
                </a:solidFill>
                <a:latin typeface="Times New Roman"/>
                <a:ea typeface="Times New Roman"/>
                <a:cs typeface="Times New Roman"/>
                <a:sym typeface="Times New Roman"/>
              </a:rPr>
              <a:t>Recombination</a:t>
            </a:r>
            <a:r>
              <a:rPr lang="en" sz="1400">
                <a:solidFill>
                  <a:schemeClr val="dk1"/>
                </a:solidFill>
                <a:latin typeface="Times New Roman"/>
                <a:ea typeface="Times New Roman"/>
                <a:cs typeface="Times New Roman"/>
                <a:sym typeface="Times New Roman"/>
              </a:rPr>
              <a:t>: The edge mask is added back to the original image, sharpening edges while keeping non-edge areas unaffected.</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0"/>
              </a:spcAft>
              <a:buNone/>
            </a:pPr>
            <a:r>
              <a:rPr b="1" lang="en" sz="1400">
                <a:solidFill>
                  <a:schemeClr val="dk1"/>
                </a:solidFill>
                <a:latin typeface="Times New Roman"/>
                <a:ea typeface="Times New Roman"/>
                <a:cs typeface="Times New Roman"/>
                <a:sym typeface="Times New Roman"/>
              </a:rPr>
              <a:t>Applications:</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Widely used in photo editing and printing for fine-tuning sharpness without introducing noise or artifacts.</a:t>
            </a:r>
            <a:endParaRPr sz="1400">
              <a:solidFill>
                <a:schemeClr val="dk1"/>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25707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OUTPUT WITH THE FILTERS</a:t>
            </a:r>
            <a:endParaRPr/>
          </a:p>
        </p:txBody>
      </p:sp>
      <p:pic>
        <p:nvPicPr>
          <p:cNvPr id="105" name="Google Shape;105;p21"/>
          <p:cNvPicPr preferRelativeResize="0"/>
          <p:nvPr/>
        </p:nvPicPr>
        <p:blipFill>
          <a:blip r:embed="rId3">
            <a:alphaModFix/>
          </a:blip>
          <a:stretch>
            <a:fillRect/>
          </a:stretch>
        </p:blipFill>
        <p:spPr>
          <a:xfrm>
            <a:off x="463352" y="1018975"/>
            <a:ext cx="3886525" cy="3715193"/>
          </a:xfrm>
          <a:prstGeom prst="rect">
            <a:avLst/>
          </a:prstGeom>
          <a:noFill/>
          <a:ln>
            <a:noFill/>
          </a:ln>
        </p:spPr>
      </p:pic>
      <p:pic>
        <p:nvPicPr>
          <p:cNvPr id="106" name="Google Shape;106;p21"/>
          <p:cNvPicPr preferRelativeResize="0"/>
          <p:nvPr/>
        </p:nvPicPr>
        <p:blipFill>
          <a:blip r:embed="rId4">
            <a:alphaModFix/>
          </a:blip>
          <a:stretch>
            <a:fillRect/>
          </a:stretch>
        </p:blipFill>
        <p:spPr>
          <a:xfrm>
            <a:off x="4724400" y="1018975"/>
            <a:ext cx="3848405" cy="3715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