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1" r:id="rId8"/>
    <p:sldId id="272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CE4D0D-C8E7-4DE5-ACF2-80130F17A097}">
          <p14:sldIdLst>
            <p14:sldId id="256"/>
            <p14:sldId id="257"/>
            <p14:sldId id="260"/>
            <p14:sldId id="261"/>
            <p14:sldId id="262"/>
            <p14:sldId id="263"/>
            <p14:sldId id="271"/>
            <p14:sldId id="272"/>
            <p14:sldId id="264"/>
            <p14:sldId id="265"/>
            <p14:sldId id="266"/>
            <p14:sldId id="267"/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36"/>
    <a:srgbClr val="00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86"/>
  </p:normalViewPr>
  <p:slideViewPr>
    <p:cSldViewPr snapToGrid="0">
      <p:cViewPr varScale="1">
        <p:scale>
          <a:sx n="46" d="100"/>
          <a:sy n="46" d="100"/>
        </p:scale>
        <p:origin x="120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855" y="4062415"/>
            <a:ext cx="6640287" cy="648380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0475" y="6291035"/>
            <a:ext cx="197139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2155" y="6291035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949" y="6291036"/>
            <a:ext cx="151638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4" y="6356350"/>
            <a:ext cx="71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639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855" y="4062415"/>
            <a:ext cx="7683139" cy="648380"/>
          </a:xfrm>
        </p:spPr>
        <p:txBody>
          <a:bodyPr>
            <a:normAutofit/>
          </a:bodyPr>
          <a:lstStyle/>
          <a:p>
            <a:r>
              <a:rPr lang="en-US" sz="2800" b="1" dirty="0"/>
              <a:t>Dominos – Predictive Purchase Order System</a:t>
            </a:r>
            <a:endParaRPr lang="en-US" sz="2800" b="1" dirty="0">
              <a:solidFill>
                <a:srgbClr val="E3183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95135-45AE-CCFB-8E69-3B7BEE0E9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2214880"/>
            <a:ext cx="6299200" cy="139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4A34F-4A9F-EBFC-BEC5-CDD1F99F0E92}"/>
              </a:ext>
            </a:extLst>
          </p:cNvPr>
          <p:cNvSpPr txBox="1"/>
          <p:nvPr/>
        </p:nvSpPr>
        <p:spPr>
          <a:xfrm>
            <a:off x="4476750" y="5010150"/>
            <a:ext cx="476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MUGIL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F65C-5EB2-334C-BA2C-97FC6FA9C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5FC-E7A8-C284-7495-D00BFA5B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3" y="51620"/>
            <a:ext cx="8623663" cy="1325563"/>
          </a:xfrm>
        </p:spPr>
        <p:txBody>
          <a:bodyPr/>
          <a:lstStyle/>
          <a:p>
            <a:r>
              <a:rPr lang="en-IN" dirty="0"/>
              <a:t>Model Selection &amp; Training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C63D06-9B0D-F96C-6F45-0FAE3378F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673" y="1094339"/>
            <a:ext cx="88118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multiple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ARIMA, SARIMA, Prophet, LSTM, Random Forest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on historical sales, testing on last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 days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MAPE (Mean Absolute Percentage Error)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8D9E2-C193-0A35-ABB9-A034861F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3" y="3513545"/>
            <a:ext cx="9886474" cy="31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BA805-D158-C0E3-CC03-00CBEE4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547-D93C-CD84-5F28-3F59CE7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A61FD-CD6C-B394-45CD-618E12BF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1" y="1742939"/>
            <a:ext cx="7927005" cy="45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1648D-97D1-F48D-CB1F-21568FE8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A4ED-2ADF-DA71-6C9F-A73F15B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Forecasting (Next 7 Days)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A9E592-5F8D-92B5-749E-366973AF80C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05193" y="2048365"/>
            <a:ext cx="5197832" cy="334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Forecasted daily sales revenue &amp; pizza-wise quantities.</a:t>
            </a:r>
          </a:p>
          <a:p>
            <a:r>
              <a:rPr lang="en-IN" dirty="0"/>
              <a:t>Example (Barbecue Chicken Pizza):</a:t>
            </a:r>
          </a:p>
          <a:p>
            <a:pPr lvl="1"/>
            <a:r>
              <a:rPr lang="en-IN" dirty="0"/>
              <a:t>01-01-2016 → ~7 pizzas</a:t>
            </a:r>
          </a:p>
          <a:p>
            <a:pPr lvl="1"/>
            <a:r>
              <a:rPr lang="en-IN" dirty="0"/>
              <a:t>02-01-2016 → ~6 pizzas</a:t>
            </a:r>
          </a:p>
          <a:p>
            <a:pPr lvl="1"/>
            <a:r>
              <a:rPr lang="en-IN" dirty="0"/>
              <a:t>03-01-2016 → ~4 pizzas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204FC-A8A9-6E26-C45D-AEA8754B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61" y="1928552"/>
            <a:ext cx="5197832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E7053-CDD0-C384-E008-DC842C79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91CE-2BCD-76A6-1A41-E09A9A19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3" y="0"/>
            <a:ext cx="8623663" cy="1325563"/>
          </a:xfrm>
        </p:spPr>
        <p:txBody>
          <a:bodyPr/>
          <a:lstStyle/>
          <a:p>
            <a:r>
              <a:rPr lang="en-IN" dirty="0"/>
              <a:t>Ingredient Requirement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265E51-E874-57CE-3DB8-C7D1C38F0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543" y="1325563"/>
            <a:ext cx="3575814" cy="461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Pizza forecast mapped to ingredient dataset.</a:t>
            </a:r>
          </a:p>
          <a:p>
            <a:r>
              <a:rPr lang="en-IN" dirty="0"/>
              <a:t>Calculated:</a:t>
            </a:r>
            <a:br>
              <a:rPr lang="en-IN" dirty="0"/>
            </a:br>
            <a:r>
              <a:rPr lang="en-IN" dirty="0" err="1"/>
              <a:t>ingredient_required_grams</a:t>
            </a:r>
            <a:r>
              <a:rPr lang="en-IN" dirty="0"/>
              <a:t> = </a:t>
            </a:r>
            <a:r>
              <a:rPr lang="en-IN" dirty="0" err="1"/>
              <a:t>forecasted_qty</a:t>
            </a:r>
            <a:r>
              <a:rPr lang="en-IN" dirty="0"/>
              <a:t> × </a:t>
            </a:r>
            <a:r>
              <a:rPr lang="en-IN" dirty="0" err="1"/>
              <a:t>qty_per_pizza_grams</a:t>
            </a:r>
            <a:endParaRPr lang="en-IN" dirty="0"/>
          </a:p>
          <a:p>
            <a:r>
              <a:rPr lang="en-IN" dirty="0"/>
              <a:t>Aggregated to ingredient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F3D40-F5DB-4DC6-769E-21CDCFD6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120" y="1325563"/>
            <a:ext cx="4681216" cy="48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"Thank You"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Email:mugilkv@gamil.com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github:github</a:t>
            </a:r>
            <a:r>
              <a:rPr lang="en-US" dirty="0"/>
              <a:t>/</a:t>
            </a:r>
            <a:r>
              <a:rPr lang="en-US" dirty="0" err="1"/>
              <a:t>MugilCodes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Domino’s wants to optimize inventory by predicting future sales &amp; automating purchase orders.</a:t>
            </a:r>
          </a:p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Overstock → waste &amp; cost</a:t>
            </a:r>
          </a:p>
          <a:p>
            <a:pPr lvl="1"/>
            <a:r>
              <a:rPr lang="en-US" dirty="0"/>
              <a:t>Understock → lost sales &amp; unhappy customers</a:t>
            </a:r>
          </a:p>
          <a:p>
            <a:r>
              <a:rPr lang="en-US" b="1" dirty="0"/>
              <a:t>Need</a:t>
            </a:r>
            <a:r>
              <a:rPr lang="en-US" dirty="0"/>
              <a:t>: A </a:t>
            </a:r>
            <a:r>
              <a:rPr lang="en-US" b="1" dirty="0"/>
              <a:t>data-driven forecasting + ingredient planning system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316A-711A-F29F-7E9C-8C34FBB0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14E0-0DA8-9AB5-EADB-70646DCC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57DE-8851-C06C-DF98-CA40F635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Inventory Management</a:t>
            </a:r>
            <a:r>
              <a:rPr lang="en-IN" dirty="0"/>
              <a:t> → Right ingredients, right time.</a:t>
            </a:r>
          </a:p>
          <a:p>
            <a:r>
              <a:rPr lang="en-IN" b="1" dirty="0"/>
              <a:t>Cost Reduction</a:t>
            </a:r>
            <a:r>
              <a:rPr lang="en-IN" dirty="0"/>
              <a:t> → Lower waste, avoid stockouts.</a:t>
            </a:r>
          </a:p>
          <a:p>
            <a:r>
              <a:rPr lang="en-IN" b="1" dirty="0"/>
              <a:t>Sales Forecasting</a:t>
            </a:r>
            <a:r>
              <a:rPr lang="en-IN" dirty="0"/>
              <a:t> → Accurate demand prediction.</a:t>
            </a:r>
          </a:p>
          <a:p>
            <a:r>
              <a:rPr lang="en-IN" b="1" dirty="0"/>
              <a:t>Supply Chain Optimization</a:t>
            </a:r>
            <a:r>
              <a:rPr lang="en-IN" dirty="0"/>
              <a:t> → Smarter purchase orders.</a:t>
            </a:r>
          </a:p>
          <a:p>
            <a:r>
              <a:rPr lang="en-IN" dirty="0"/>
              <a:t> Use an </a:t>
            </a:r>
            <a:r>
              <a:rPr lang="en-IN" b="1" dirty="0"/>
              <a:t>infographic style</a:t>
            </a:r>
            <a:r>
              <a:rPr lang="en-IN" dirty="0"/>
              <a:t> with icons for inventory, cost, forecasting, supply chain.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2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0826-9106-0491-8EF6-9E5A837C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0F3-BEFD-3797-340A-EF08702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53E3A3-2FCE-7765-319F-B07B22EB5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020" y="1477311"/>
            <a:ext cx="88443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Outlier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(Sales trends, top pizzas, seasonal demand)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(time-based, lag, rolling averages)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(ARIMA, SARIMA, Prophet, LSTM, 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(MAPE metric)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Forecasting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(next 7 days)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Ingredient Calculation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Purchase Order Generation</a:t>
            </a:r>
          </a:p>
        </p:txBody>
      </p:sp>
    </p:spTree>
    <p:extLst>
      <p:ext uri="{BB962C8B-B14F-4D97-AF65-F5344CB8AC3E}">
        <p14:creationId xmlns:p14="http://schemas.microsoft.com/office/powerpoint/2010/main" val="193669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15EA-153E-95A3-349D-5CC0438B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1427-EFEA-B4F1-9EF7-EA713618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3" y="133914"/>
            <a:ext cx="8623663" cy="1325563"/>
          </a:xfrm>
        </p:spPr>
        <p:txBody>
          <a:bodyPr/>
          <a:lstStyle/>
          <a:p>
            <a:r>
              <a:rPr lang="en-IN" dirty="0"/>
              <a:t>Data Cleaning &amp;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EDB2-CB65-D30A-CE3B-DDF5AADF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3" y="1197920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/>
              <a:t>Removed duplicates, formatted dates.</a:t>
            </a:r>
          </a:p>
          <a:p>
            <a:r>
              <a:rPr lang="en-US" dirty="0"/>
              <a:t>Outlier detection using </a:t>
            </a:r>
            <a:r>
              <a:rPr lang="en-US" b="1" dirty="0"/>
              <a:t>IQR method</a:t>
            </a:r>
            <a:r>
              <a:rPr lang="en-US" dirty="0"/>
              <a:t>.</a:t>
            </a:r>
          </a:p>
          <a:p>
            <a:r>
              <a:rPr lang="en-US" dirty="0"/>
              <a:t>Example: ~927 outliers detected in quantity.</a:t>
            </a:r>
          </a:p>
          <a:p>
            <a:r>
              <a:rPr lang="en-US" dirty="0"/>
              <a:t>Outliers capped at bounds.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E4771-ED97-6942-D53A-CC2F0EE7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" y="3277155"/>
            <a:ext cx="7830589" cy="34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FF7EE-79DC-4615-33BF-D0F80941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B47E-4C3F-A97B-91F1-A1B58DA1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92A007-A29B-1A1E-2F43-154E0E911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673" y="1361724"/>
            <a:ext cx="95301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Insights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sales from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size pizzas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Supreme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categories dominate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peak in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weekends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evenings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5828C-45E0-1E87-D1CA-D0365B31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" y="3495561"/>
            <a:ext cx="8962774" cy="30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06F3-34EE-737E-6786-7BF6D4AF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by pizza Category &amp; Size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57D827-5BC9-FF60-9D41-52977D7A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" y="1841500"/>
            <a:ext cx="8548994" cy="4387850"/>
          </a:xfrm>
        </p:spPr>
      </p:pic>
    </p:spTree>
    <p:extLst>
      <p:ext uri="{BB962C8B-B14F-4D97-AF65-F5344CB8AC3E}">
        <p14:creationId xmlns:p14="http://schemas.microsoft.com/office/powerpoint/2010/main" val="251697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8685E-8C9F-BD3E-D4C0-7A99F638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317-8759-59FC-F6B2-74D1858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Peak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499F8D-A826-E121-99BC-A77041AB7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72" y="1841500"/>
            <a:ext cx="8548994" cy="4387850"/>
          </a:xfrm>
        </p:spPr>
      </p:pic>
    </p:spTree>
    <p:extLst>
      <p:ext uri="{BB962C8B-B14F-4D97-AF65-F5344CB8AC3E}">
        <p14:creationId xmlns:p14="http://schemas.microsoft.com/office/powerpoint/2010/main" val="219920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4802-7B85-4076-20A1-6CAD35B5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3189-D149-0A90-5FA4-B025BAC3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3" y="133868"/>
            <a:ext cx="8623663" cy="1325563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E82CD8-1279-8535-099B-6DBCF0653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673" y="966495"/>
            <a:ext cx="7877478" cy="25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Added:</a:t>
            </a:r>
          </a:p>
          <a:p>
            <a:pPr lvl="1"/>
            <a:r>
              <a:rPr lang="en-US" dirty="0"/>
              <a:t>day, month, weekday, is weekend</a:t>
            </a:r>
          </a:p>
          <a:p>
            <a:pPr lvl="1"/>
            <a:r>
              <a:rPr lang="en-US" dirty="0"/>
              <a:t>Lag features (lag_1, lag_7, lag_30)</a:t>
            </a:r>
          </a:p>
          <a:p>
            <a:pPr lvl="1"/>
            <a:r>
              <a:rPr lang="en-US" dirty="0"/>
              <a:t>Rolling averages (rolling_7_mean, rolling_30_mean)</a:t>
            </a:r>
          </a:p>
          <a:p>
            <a:pPr lvl="1"/>
            <a:r>
              <a:rPr lang="en-US" dirty="0"/>
              <a:t>Expanding mean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6C738-1257-0E9B-70EE-B588705B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3195093"/>
            <a:ext cx="11720576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ght Sidebar First Centered Down" id="{43D62373-2A0C-9D42-9434-9871C6236331}" vid="{5CA8B3CB-EF44-D24F-86F6-E79887708F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Dominos-PowerPoint-Template</Template>
  <TotalTime>265</TotalTime>
  <Words>405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Office Theme</vt:lpstr>
      <vt:lpstr>PowerPoint Presentation</vt:lpstr>
      <vt:lpstr>Problem Statement</vt:lpstr>
      <vt:lpstr>Business Use Cases</vt:lpstr>
      <vt:lpstr>Approach</vt:lpstr>
      <vt:lpstr>Data Cleaning &amp; Outliers</vt:lpstr>
      <vt:lpstr>Exploratory Data Analysis</vt:lpstr>
      <vt:lpstr>Total Sales by pizza Category &amp; Size</vt:lpstr>
      <vt:lpstr>Sales Peak </vt:lpstr>
      <vt:lpstr>Feature Engineering</vt:lpstr>
      <vt:lpstr>Model Selection &amp; Training</vt:lpstr>
      <vt:lpstr>Model Evaluation Results</vt:lpstr>
      <vt:lpstr>Sales Forecasting (Next 7 Days)</vt:lpstr>
      <vt:lpstr>Ingredient Requirement</vt:lpstr>
      <vt:lpstr>"Thank You"  Email:mugilkv@gamil.com  github:github/MugilCodes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Mugil's Lap</dc:creator>
  <cp:lastModifiedBy>Mugil's Lap</cp:lastModifiedBy>
  <cp:revision>2</cp:revision>
  <dcterms:created xsi:type="dcterms:W3CDTF">2025-09-10T10:01:41Z</dcterms:created>
  <dcterms:modified xsi:type="dcterms:W3CDTF">2025-09-11T12:33:48Z</dcterms:modified>
</cp:coreProperties>
</file>