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Etna Sans Serif" charset="1" panose="02000600000000000000"/>
      <p:regular r:id="rId15"/>
    </p:embeddedFont>
    <p:embeddedFont>
      <p:font typeface="TT Fors Bold" charset="1" panose="020B0003030001020000"/>
      <p:regular r:id="rId16"/>
    </p:embeddedFont>
    <p:embeddedFont>
      <p:font typeface="TT Fors" charset="1" panose="020B0003030001020000"/>
      <p:regular r:id="rId17"/>
    </p:embeddedFont>
    <p:embeddedFont>
      <p:font typeface="Comic Sans" charset="1" panose="030007020303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9.png" Type="http://schemas.openxmlformats.org/officeDocument/2006/relationships/image"/><Relationship Id="rId6" Target="https://github.com/MugilCodes/Microsoft_cybersecurity_classifier.git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8148" y="8077024"/>
            <a:ext cx="16767279" cy="913487"/>
            <a:chOff x="0" y="0"/>
            <a:chExt cx="4416073" cy="2405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16073" cy="240589"/>
            </a:xfrm>
            <a:custGeom>
              <a:avLst/>
              <a:gdLst/>
              <a:ahLst/>
              <a:cxnLst/>
              <a:rect r="r" b="b" t="t" l="l"/>
              <a:pathLst>
                <a:path h="240589" w="4416073">
                  <a:moveTo>
                    <a:pt x="46173" y="0"/>
                  </a:moveTo>
                  <a:lnTo>
                    <a:pt x="4369901" y="0"/>
                  </a:lnTo>
                  <a:cubicBezTo>
                    <a:pt x="4382146" y="0"/>
                    <a:pt x="4393891" y="4865"/>
                    <a:pt x="4402550" y="13524"/>
                  </a:cubicBezTo>
                  <a:cubicBezTo>
                    <a:pt x="4411209" y="22183"/>
                    <a:pt x="4416073" y="33927"/>
                    <a:pt x="4416073" y="46173"/>
                  </a:cubicBezTo>
                  <a:lnTo>
                    <a:pt x="4416073" y="194417"/>
                  </a:lnTo>
                  <a:cubicBezTo>
                    <a:pt x="4416073" y="206662"/>
                    <a:pt x="4411209" y="218407"/>
                    <a:pt x="4402550" y="227066"/>
                  </a:cubicBezTo>
                  <a:cubicBezTo>
                    <a:pt x="4393891" y="235725"/>
                    <a:pt x="4382146" y="240589"/>
                    <a:pt x="4369901" y="240589"/>
                  </a:cubicBezTo>
                  <a:lnTo>
                    <a:pt x="46173" y="240589"/>
                  </a:lnTo>
                  <a:cubicBezTo>
                    <a:pt x="33927" y="240589"/>
                    <a:pt x="22183" y="235725"/>
                    <a:pt x="13524" y="227066"/>
                  </a:cubicBezTo>
                  <a:cubicBezTo>
                    <a:pt x="4865" y="218407"/>
                    <a:pt x="0" y="206662"/>
                    <a:pt x="0" y="194417"/>
                  </a:cubicBezTo>
                  <a:lnTo>
                    <a:pt x="0" y="46173"/>
                  </a:lnTo>
                  <a:cubicBezTo>
                    <a:pt x="0" y="33927"/>
                    <a:pt x="4865" y="22183"/>
                    <a:pt x="13524" y="13524"/>
                  </a:cubicBezTo>
                  <a:cubicBezTo>
                    <a:pt x="22183" y="4865"/>
                    <a:pt x="33927" y="0"/>
                    <a:pt x="46173" y="0"/>
                  </a:cubicBezTo>
                  <a:close/>
                </a:path>
              </a:pathLst>
            </a:custGeom>
            <a:solidFill>
              <a:srgbClr val="2657C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416073" cy="288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28131" y="1338895"/>
            <a:ext cx="5189885" cy="6493221"/>
          </a:xfrm>
          <a:custGeom>
            <a:avLst/>
            <a:gdLst/>
            <a:ahLst/>
            <a:cxnLst/>
            <a:rect r="r" b="b" t="t" l="l"/>
            <a:pathLst>
              <a:path h="6493221" w="5189885">
                <a:moveTo>
                  <a:pt x="0" y="0"/>
                </a:moveTo>
                <a:lnTo>
                  <a:pt x="5189884" y="0"/>
                </a:lnTo>
                <a:lnTo>
                  <a:pt x="5189884" y="6493221"/>
                </a:lnTo>
                <a:lnTo>
                  <a:pt x="0" y="6493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900322"/>
            <a:ext cx="2486513" cy="2486513"/>
          </a:xfrm>
          <a:custGeom>
            <a:avLst/>
            <a:gdLst/>
            <a:ahLst/>
            <a:cxnLst/>
            <a:rect r="r" b="b" t="t" l="l"/>
            <a:pathLst>
              <a:path h="2486513" w="2486513">
                <a:moveTo>
                  <a:pt x="0" y="0"/>
                </a:moveTo>
                <a:lnTo>
                  <a:pt x="2486513" y="0"/>
                </a:lnTo>
                <a:lnTo>
                  <a:pt x="2486513" y="2486513"/>
                </a:lnTo>
                <a:lnTo>
                  <a:pt x="0" y="24865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14810" y="2025425"/>
            <a:ext cx="12079402" cy="5444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91"/>
              </a:lnSpc>
            </a:pPr>
            <a:r>
              <a:rPr lang="en-US" sz="14527" spc="-145">
                <a:solidFill>
                  <a:srgbClr val="2657C1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Microsoft CyberSecurity Classifier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1686627" y="8759894"/>
            <a:ext cx="4029515" cy="4029515"/>
          </a:xfrm>
          <a:custGeom>
            <a:avLst/>
            <a:gdLst/>
            <a:ahLst/>
            <a:cxnLst/>
            <a:rect r="r" b="b" t="t" l="l"/>
            <a:pathLst>
              <a:path h="4029515" w="4029515">
                <a:moveTo>
                  <a:pt x="0" y="0"/>
                </a:moveTo>
                <a:lnTo>
                  <a:pt x="4029515" y="0"/>
                </a:lnTo>
                <a:lnTo>
                  <a:pt x="4029515" y="4029515"/>
                </a:lnTo>
                <a:lnTo>
                  <a:pt x="0" y="40295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053186" y="3386835"/>
            <a:ext cx="776370" cy="776370"/>
          </a:xfrm>
          <a:custGeom>
            <a:avLst/>
            <a:gdLst/>
            <a:ahLst/>
            <a:cxnLst/>
            <a:rect r="r" b="b" t="t" l="l"/>
            <a:pathLst>
              <a:path h="776370" w="776370">
                <a:moveTo>
                  <a:pt x="0" y="0"/>
                </a:moveTo>
                <a:lnTo>
                  <a:pt x="776369" y="0"/>
                </a:lnTo>
                <a:lnTo>
                  <a:pt x="776369" y="776370"/>
                </a:lnTo>
                <a:lnTo>
                  <a:pt x="0" y="7763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527499" y="8569313"/>
            <a:ext cx="3521003" cy="3521003"/>
          </a:xfrm>
          <a:custGeom>
            <a:avLst/>
            <a:gdLst/>
            <a:ahLst/>
            <a:cxnLst/>
            <a:rect r="r" b="b" t="t" l="l"/>
            <a:pathLst>
              <a:path h="3521003" w="3521003">
                <a:moveTo>
                  <a:pt x="0" y="0"/>
                </a:moveTo>
                <a:lnTo>
                  <a:pt x="3521002" y="0"/>
                </a:lnTo>
                <a:lnTo>
                  <a:pt x="3521002" y="3521003"/>
                </a:lnTo>
                <a:lnTo>
                  <a:pt x="0" y="35210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0"/>
            <a:ext cx="18288000" cy="213007"/>
            <a:chOff x="0" y="0"/>
            <a:chExt cx="4816593" cy="5610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16592" cy="56101"/>
            </a:xfrm>
            <a:custGeom>
              <a:avLst/>
              <a:gdLst/>
              <a:ahLst/>
              <a:cxnLst/>
              <a:rect r="r" b="b" t="t" l="l"/>
              <a:pathLst>
                <a:path h="561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101"/>
                  </a:lnTo>
                  <a:lnTo>
                    <a:pt x="0" y="56101"/>
                  </a:lnTo>
                  <a:close/>
                </a:path>
              </a:pathLst>
            </a:custGeom>
            <a:solidFill>
              <a:srgbClr val="182D8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816593" cy="103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726850"/>
            <a:ext cx="3166518" cy="294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2"/>
              </a:lnSpc>
            </a:pPr>
            <a:r>
              <a:rPr lang="en-US" b="true" sz="22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HANOVER AND TYKE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631600"/>
            <a:ext cx="1662550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Home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362447" y="633813"/>
            <a:ext cx="1907082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Discussion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726729" y="631600"/>
            <a:ext cx="1916881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Conclusion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053186" y="633813"/>
            <a:ext cx="1206114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Contact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8087017"/>
            <a:ext cx="16230600" cy="6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58"/>
              </a:lnSpc>
              <a:spcBef>
                <a:spcPct val="0"/>
              </a:spcBef>
            </a:pPr>
            <a:r>
              <a:rPr lang="en-US" b="true" sz="3970">
                <a:solidFill>
                  <a:srgbClr val="F7F7F7"/>
                </a:solidFill>
                <a:latin typeface="TT Fors Bold"/>
                <a:ea typeface="TT Fors Bold"/>
                <a:cs typeface="TT Fors Bold"/>
                <a:sym typeface="TT Fors Bold"/>
              </a:rPr>
              <a:t>Improving SOC efficency using intellignet triage classification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6503578" y="9401044"/>
            <a:ext cx="5863232" cy="587115"/>
            <a:chOff x="0" y="0"/>
            <a:chExt cx="1544226" cy="15463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44226" cy="154631"/>
            </a:xfrm>
            <a:custGeom>
              <a:avLst/>
              <a:gdLst/>
              <a:ahLst/>
              <a:cxnLst/>
              <a:rect r="r" b="b" t="t" l="l"/>
              <a:pathLst>
                <a:path h="154631" w="1544226">
                  <a:moveTo>
                    <a:pt x="77316" y="0"/>
                  </a:moveTo>
                  <a:lnTo>
                    <a:pt x="1466910" y="0"/>
                  </a:lnTo>
                  <a:cubicBezTo>
                    <a:pt x="1509610" y="0"/>
                    <a:pt x="1544226" y="34615"/>
                    <a:pt x="1544226" y="77316"/>
                  </a:cubicBezTo>
                  <a:lnTo>
                    <a:pt x="1544226" y="77316"/>
                  </a:lnTo>
                  <a:cubicBezTo>
                    <a:pt x="1544226" y="120016"/>
                    <a:pt x="1509610" y="154631"/>
                    <a:pt x="1466910" y="154631"/>
                  </a:cubicBezTo>
                  <a:lnTo>
                    <a:pt x="77316" y="154631"/>
                  </a:lnTo>
                  <a:cubicBezTo>
                    <a:pt x="34615" y="154631"/>
                    <a:pt x="0" y="120016"/>
                    <a:pt x="0" y="77316"/>
                  </a:cubicBezTo>
                  <a:lnTo>
                    <a:pt x="0" y="77316"/>
                  </a:lnTo>
                  <a:cubicBezTo>
                    <a:pt x="0" y="34615"/>
                    <a:pt x="34615" y="0"/>
                    <a:pt x="77316" y="0"/>
                  </a:cubicBezTo>
                  <a:close/>
                </a:path>
              </a:pathLst>
            </a:custGeom>
            <a:solidFill>
              <a:srgbClr val="2657C1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544226" cy="2022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669735" y="9324844"/>
            <a:ext cx="5530916" cy="6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58"/>
              </a:lnSpc>
              <a:spcBef>
                <a:spcPct val="0"/>
              </a:spcBef>
            </a:pPr>
            <a:r>
              <a:rPr lang="en-US" b="true" sz="3970">
                <a:solidFill>
                  <a:srgbClr val="F7F7F7"/>
                </a:solidFill>
                <a:latin typeface="TT Fors Bold"/>
                <a:ea typeface="TT Fors Bold"/>
                <a:cs typeface="TT Fors Bold"/>
                <a:sym typeface="TT Fors Bold"/>
              </a:rPr>
              <a:t>MUGIL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40822">
            <a:off x="9037818" y="2629329"/>
            <a:ext cx="8967916" cy="6326457"/>
          </a:xfrm>
          <a:custGeom>
            <a:avLst/>
            <a:gdLst/>
            <a:ahLst/>
            <a:cxnLst/>
            <a:rect r="r" b="b" t="t" l="l"/>
            <a:pathLst>
              <a:path h="6326457" w="8967916">
                <a:moveTo>
                  <a:pt x="0" y="0"/>
                </a:moveTo>
                <a:lnTo>
                  <a:pt x="8967916" y="0"/>
                </a:lnTo>
                <a:lnTo>
                  <a:pt x="8967916" y="6326457"/>
                </a:lnTo>
                <a:lnTo>
                  <a:pt x="0" y="63264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432612" y="1073634"/>
            <a:ext cx="2313201" cy="2313201"/>
          </a:xfrm>
          <a:custGeom>
            <a:avLst/>
            <a:gdLst/>
            <a:ahLst/>
            <a:cxnLst/>
            <a:rect r="r" b="b" t="t" l="l"/>
            <a:pathLst>
              <a:path h="2313201" w="2313201">
                <a:moveTo>
                  <a:pt x="0" y="0"/>
                </a:moveTo>
                <a:lnTo>
                  <a:pt x="2313201" y="0"/>
                </a:lnTo>
                <a:lnTo>
                  <a:pt x="2313201" y="2313201"/>
                </a:lnTo>
                <a:lnTo>
                  <a:pt x="0" y="23132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686627" y="7947934"/>
            <a:ext cx="4841475" cy="4841475"/>
          </a:xfrm>
          <a:custGeom>
            <a:avLst/>
            <a:gdLst/>
            <a:ahLst/>
            <a:cxnLst/>
            <a:rect r="r" b="b" t="t" l="l"/>
            <a:pathLst>
              <a:path h="4841475" w="4841475">
                <a:moveTo>
                  <a:pt x="0" y="0"/>
                </a:moveTo>
                <a:lnTo>
                  <a:pt x="4841475" y="0"/>
                </a:lnTo>
                <a:lnTo>
                  <a:pt x="4841475" y="4841475"/>
                </a:lnTo>
                <a:lnTo>
                  <a:pt x="0" y="484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56243" y="6428614"/>
            <a:ext cx="776370" cy="776370"/>
          </a:xfrm>
          <a:custGeom>
            <a:avLst/>
            <a:gdLst/>
            <a:ahLst/>
            <a:cxnLst/>
            <a:rect r="r" b="b" t="t" l="l"/>
            <a:pathLst>
              <a:path h="776370" w="776370">
                <a:moveTo>
                  <a:pt x="0" y="0"/>
                </a:moveTo>
                <a:lnTo>
                  <a:pt x="776369" y="0"/>
                </a:lnTo>
                <a:lnTo>
                  <a:pt x="776369" y="776370"/>
                </a:lnTo>
                <a:lnTo>
                  <a:pt x="0" y="7763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66681" y="8062234"/>
            <a:ext cx="4185238" cy="4185238"/>
          </a:xfrm>
          <a:custGeom>
            <a:avLst/>
            <a:gdLst/>
            <a:ahLst/>
            <a:cxnLst/>
            <a:rect r="r" b="b" t="t" l="l"/>
            <a:pathLst>
              <a:path h="4185238" w="4185238">
                <a:moveTo>
                  <a:pt x="0" y="0"/>
                </a:moveTo>
                <a:lnTo>
                  <a:pt x="4185238" y="0"/>
                </a:lnTo>
                <a:lnTo>
                  <a:pt x="4185238" y="4185238"/>
                </a:lnTo>
                <a:lnTo>
                  <a:pt x="0" y="41852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213007"/>
            <a:chOff x="0" y="0"/>
            <a:chExt cx="4816593" cy="561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56101"/>
            </a:xfrm>
            <a:custGeom>
              <a:avLst/>
              <a:gdLst/>
              <a:ahLst/>
              <a:cxnLst/>
              <a:rect r="r" b="b" t="t" l="l"/>
              <a:pathLst>
                <a:path h="561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101"/>
                  </a:lnTo>
                  <a:lnTo>
                    <a:pt x="0" y="56101"/>
                  </a:lnTo>
                  <a:close/>
                </a:path>
              </a:pathLst>
            </a:custGeom>
            <a:solidFill>
              <a:srgbClr val="182D8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816593" cy="103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726850"/>
            <a:ext cx="3166518" cy="294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2"/>
              </a:lnSpc>
            </a:pPr>
            <a:r>
              <a:rPr lang="en-US" b="true" sz="22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HANOVER AND TYKE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631600"/>
            <a:ext cx="1662550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015567"/>
            <a:ext cx="10632226" cy="2762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5"/>
              </a:lnSpc>
            </a:pPr>
            <a:r>
              <a:rPr lang="en-US" sz="10922" spc="-109">
                <a:solidFill>
                  <a:srgbClr val="2657C1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Why Do we need this model?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4972324"/>
            <a:ext cx="9489783" cy="3294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2520" indent="-286260" lvl="1">
              <a:lnSpc>
                <a:spcPts val="3712"/>
              </a:lnSpc>
              <a:buFont typeface="Arial"/>
              <a:buChar char="•"/>
            </a:pPr>
            <a:r>
              <a:rPr lang="en-US" sz="26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Challenge faced by SOCs: too many alerts, too many false positives</a:t>
            </a:r>
          </a:p>
          <a:p>
            <a:pPr algn="just" marL="572520" indent="-286260" lvl="1">
              <a:lnSpc>
                <a:spcPts val="3712"/>
              </a:lnSpc>
              <a:buFont typeface="Arial"/>
              <a:buChar char="•"/>
            </a:pPr>
            <a:r>
              <a:rPr lang="en-US" sz="26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Need to automate incident classification</a:t>
            </a:r>
          </a:p>
          <a:p>
            <a:pPr algn="just" marL="594109" indent="-297055" lvl="1">
              <a:lnSpc>
                <a:spcPts val="3852"/>
              </a:lnSpc>
              <a:buFont typeface="Arial"/>
              <a:buChar char="•"/>
            </a:pPr>
            <a:r>
              <a:rPr lang="en-US" sz="27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Target labels: True Positive, Benign Positive, False Positive</a:t>
            </a:r>
          </a:p>
          <a:p>
            <a:pPr algn="just" marL="572520" indent="-286260" lvl="1">
              <a:lnSpc>
                <a:spcPts val="3712"/>
              </a:lnSpc>
              <a:buFont typeface="Arial"/>
              <a:buChar char="•"/>
            </a:pPr>
            <a:r>
              <a:rPr lang="en-US" sz="26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Goal: Reduce alert fatigue, prioritize real threats</a:t>
            </a:r>
          </a:p>
          <a:p>
            <a:pPr algn="just" marL="0" indent="0" lvl="0">
              <a:lnSpc>
                <a:spcPts val="3712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3726729" y="631600"/>
            <a:ext cx="1916881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Conclusion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053186" y="633813"/>
            <a:ext cx="1206114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Contact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362447" y="633813"/>
            <a:ext cx="1907082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Discussion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8051418" y="8165718"/>
            <a:ext cx="1332228" cy="1332228"/>
          </a:xfrm>
          <a:custGeom>
            <a:avLst/>
            <a:gdLst/>
            <a:ahLst/>
            <a:cxnLst/>
            <a:rect r="r" b="b" t="t" l="l"/>
            <a:pathLst>
              <a:path h="1332228" w="1332228">
                <a:moveTo>
                  <a:pt x="0" y="0"/>
                </a:moveTo>
                <a:lnTo>
                  <a:pt x="1332229" y="0"/>
                </a:lnTo>
                <a:lnTo>
                  <a:pt x="1332229" y="1332229"/>
                </a:lnTo>
                <a:lnTo>
                  <a:pt x="0" y="13322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569722" y="1476128"/>
            <a:ext cx="1874878" cy="1874878"/>
          </a:xfrm>
          <a:custGeom>
            <a:avLst/>
            <a:gdLst/>
            <a:ahLst/>
            <a:cxnLst/>
            <a:rect r="r" b="b" t="t" l="l"/>
            <a:pathLst>
              <a:path h="1874878" w="1874878">
                <a:moveTo>
                  <a:pt x="0" y="0"/>
                </a:moveTo>
                <a:lnTo>
                  <a:pt x="1874879" y="0"/>
                </a:lnTo>
                <a:lnTo>
                  <a:pt x="1874879" y="1874878"/>
                </a:lnTo>
                <a:lnTo>
                  <a:pt x="0" y="1874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60529" y="8870115"/>
            <a:ext cx="4841475" cy="4841475"/>
          </a:xfrm>
          <a:custGeom>
            <a:avLst/>
            <a:gdLst/>
            <a:ahLst/>
            <a:cxnLst/>
            <a:rect r="r" b="b" t="t" l="l"/>
            <a:pathLst>
              <a:path h="4841475" w="4841475">
                <a:moveTo>
                  <a:pt x="0" y="0"/>
                </a:moveTo>
                <a:lnTo>
                  <a:pt x="4841476" y="0"/>
                </a:lnTo>
                <a:lnTo>
                  <a:pt x="4841476" y="4841475"/>
                </a:lnTo>
                <a:lnTo>
                  <a:pt x="0" y="4841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68312" y="2244543"/>
            <a:ext cx="776370" cy="776370"/>
          </a:xfrm>
          <a:custGeom>
            <a:avLst/>
            <a:gdLst/>
            <a:ahLst/>
            <a:cxnLst/>
            <a:rect r="r" b="b" t="t" l="l"/>
            <a:pathLst>
              <a:path h="776370" w="776370">
                <a:moveTo>
                  <a:pt x="0" y="0"/>
                </a:moveTo>
                <a:lnTo>
                  <a:pt x="776370" y="0"/>
                </a:lnTo>
                <a:lnTo>
                  <a:pt x="776370" y="776370"/>
                </a:lnTo>
                <a:lnTo>
                  <a:pt x="0" y="7763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53186" y="8429388"/>
            <a:ext cx="4185238" cy="4185238"/>
          </a:xfrm>
          <a:custGeom>
            <a:avLst/>
            <a:gdLst/>
            <a:ahLst/>
            <a:cxnLst/>
            <a:rect r="r" b="b" t="t" l="l"/>
            <a:pathLst>
              <a:path h="4185238" w="4185238">
                <a:moveTo>
                  <a:pt x="0" y="0"/>
                </a:moveTo>
                <a:lnTo>
                  <a:pt x="4185237" y="0"/>
                </a:lnTo>
                <a:lnTo>
                  <a:pt x="4185237" y="4185238"/>
                </a:lnTo>
                <a:lnTo>
                  <a:pt x="0" y="4185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0"/>
            <a:ext cx="18288000" cy="213007"/>
            <a:chOff x="0" y="0"/>
            <a:chExt cx="4816593" cy="5610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56101"/>
            </a:xfrm>
            <a:custGeom>
              <a:avLst/>
              <a:gdLst/>
              <a:ahLst/>
              <a:cxnLst/>
              <a:rect r="r" b="b" t="t" l="l"/>
              <a:pathLst>
                <a:path h="561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101"/>
                  </a:lnTo>
                  <a:lnTo>
                    <a:pt x="0" y="56101"/>
                  </a:lnTo>
                  <a:close/>
                </a:path>
              </a:pathLst>
            </a:custGeom>
            <a:solidFill>
              <a:srgbClr val="182D8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816593" cy="103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738020" y="1487898"/>
            <a:ext cx="5206662" cy="8158587"/>
          </a:xfrm>
          <a:custGeom>
            <a:avLst/>
            <a:gdLst/>
            <a:ahLst/>
            <a:cxnLst/>
            <a:rect r="r" b="b" t="t" l="l"/>
            <a:pathLst>
              <a:path h="8158587" w="5206662">
                <a:moveTo>
                  <a:pt x="0" y="0"/>
                </a:moveTo>
                <a:lnTo>
                  <a:pt x="5206662" y="0"/>
                </a:lnTo>
                <a:lnTo>
                  <a:pt x="5206662" y="8158587"/>
                </a:lnTo>
                <a:lnTo>
                  <a:pt x="0" y="81585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068632" y="4848105"/>
            <a:ext cx="611715" cy="618462"/>
          </a:xfrm>
          <a:custGeom>
            <a:avLst/>
            <a:gdLst/>
            <a:ahLst/>
            <a:cxnLst/>
            <a:rect r="r" b="b" t="t" l="l"/>
            <a:pathLst>
              <a:path h="618462" w="611715">
                <a:moveTo>
                  <a:pt x="0" y="0"/>
                </a:moveTo>
                <a:lnTo>
                  <a:pt x="611714" y="0"/>
                </a:lnTo>
                <a:lnTo>
                  <a:pt x="611714" y="618462"/>
                </a:lnTo>
                <a:lnTo>
                  <a:pt x="0" y="6184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726850"/>
            <a:ext cx="3166518" cy="294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2"/>
              </a:lnSpc>
            </a:pPr>
            <a:r>
              <a:rPr lang="en-US" b="true" sz="22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HANOVER AND TYKE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631600"/>
            <a:ext cx="1662550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Home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59057" y="1691054"/>
            <a:ext cx="7984554" cy="2414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4"/>
              </a:lnSpc>
            </a:pPr>
            <a:r>
              <a:rPr lang="en-US" sz="9489" spc="-94">
                <a:solidFill>
                  <a:srgbClr val="2657C1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Where this model helps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26729" y="631600"/>
            <a:ext cx="1916881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Conclusion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053186" y="633813"/>
            <a:ext cx="1206114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Contact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362447" y="633813"/>
            <a:ext cx="1907082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Discussion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8068632" y="6883238"/>
            <a:ext cx="611715" cy="618462"/>
          </a:xfrm>
          <a:custGeom>
            <a:avLst/>
            <a:gdLst/>
            <a:ahLst/>
            <a:cxnLst/>
            <a:rect r="r" b="b" t="t" l="l"/>
            <a:pathLst>
              <a:path h="618462" w="611715">
                <a:moveTo>
                  <a:pt x="0" y="0"/>
                </a:moveTo>
                <a:lnTo>
                  <a:pt x="611714" y="0"/>
                </a:lnTo>
                <a:lnTo>
                  <a:pt x="611714" y="618462"/>
                </a:lnTo>
                <a:lnTo>
                  <a:pt x="0" y="6184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8874770" y="4711552"/>
            <a:ext cx="8115300" cy="1499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SOCs</a:t>
            </a:r>
            <a:r>
              <a:rPr lang="en-US" sz="28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: Automated triage, improved analyst productivity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8068632" y="7901750"/>
            <a:ext cx="611715" cy="618462"/>
          </a:xfrm>
          <a:custGeom>
            <a:avLst/>
            <a:gdLst/>
            <a:ahLst/>
            <a:cxnLst/>
            <a:rect r="r" b="b" t="t" l="l"/>
            <a:pathLst>
              <a:path h="618462" w="611715">
                <a:moveTo>
                  <a:pt x="0" y="0"/>
                </a:moveTo>
                <a:lnTo>
                  <a:pt x="611714" y="0"/>
                </a:lnTo>
                <a:lnTo>
                  <a:pt x="611714" y="618461"/>
                </a:lnTo>
                <a:lnTo>
                  <a:pt x="0" y="6184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068632" y="5864727"/>
            <a:ext cx="611715" cy="618462"/>
          </a:xfrm>
          <a:custGeom>
            <a:avLst/>
            <a:gdLst/>
            <a:ahLst/>
            <a:cxnLst/>
            <a:rect r="r" b="b" t="t" l="l"/>
            <a:pathLst>
              <a:path h="618462" w="611715">
                <a:moveTo>
                  <a:pt x="0" y="0"/>
                </a:moveTo>
                <a:lnTo>
                  <a:pt x="611714" y="0"/>
                </a:lnTo>
                <a:lnTo>
                  <a:pt x="611714" y="618461"/>
                </a:lnTo>
                <a:lnTo>
                  <a:pt x="0" y="6184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8874770" y="5730064"/>
            <a:ext cx="8115300" cy="1002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Incident Response</a:t>
            </a:r>
            <a:r>
              <a:rPr lang="en-US" sz="28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: Faster resolution, fewer escalations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874770" y="6685104"/>
            <a:ext cx="8115300" cy="1002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Threat Intelligence</a:t>
            </a:r>
            <a:r>
              <a:rPr lang="en-US" sz="28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: Improved alert quality with historical evidence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874770" y="7703615"/>
            <a:ext cx="8115300" cy="1517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Enterprise Security</a:t>
            </a:r>
            <a:r>
              <a:rPr lang="en-US" sz="28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: Better visibility, reduced false alarms</a:t>
            </a:r>
          </a:p>
          <a:p>
            <a:pPr algn="l" marL="0" indent="0" lvl="0">
              <a:lnSpc>
                <a:spcPts val="40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53959" y="1105977"/>
            <a:ext cx="2313201" cy="2313201"/>
          </a:xfrm>
          <a:custGeom>
            <a:avLst/>
            <a:gdLst/>
            <a:ahLst/>
            <a:cxnLst/>
            <a:rect r="r" b="b" t="t" l="l"/>
            <a:pathLst>
              <a:path h="2313201" w="2313201">
                <a:moveTo>
                  <a:pt x="0" y="0"/>
                </a:moveTo>
                <a:lnTo>
                  <a:pt x="2313201" y="0"/>
                </a:lnTo>
                <a:lnTo>
                  <a:pt x="2313201" y="2313201"/>
                </a:lnTo>
                <a:lnTo>
                  <a:pt x="0" y="2313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122733" y="9258300"/>
            <a:ext cx="3457291" cy="3457291"/>
          </a:xfrm>
          <a:custGeom>
            <a:avLst/>
            <a:gdLst/>
            <a:ahLst/>
            <a:cxnLst/>
            <a:rect r="r" b="b" t="t" l="l"/>
            <a:pathLst>
              <a:path h="3457291" w="3457291">
                <a:moveTo>
                  <a:pt x="0" y="0"/>
                </a:moveTo>
                <a:lnTo>
                  <a:pt x="3457290" y="0"/>
                </a:lnTo>
                <a:lnTo>
                  <a:pt x="3457290" y="3457291"/>
                </a:lnTo>
                <a:lnTo>
                  <a:pt x="0" y="3457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63829" y="3381089"/>
            <a:ext cx="776370" cy="776370"/>
          </a:xfrm>
          <a:custGeom>
            <a:avLst/>
            <a:gdLst/>
            <a:ahLst/>
            <a:cxnLst/>
            <a:rect r="r" b="b" t="t" l="l"/>
            <a:pathLst>
              <a:path h="776370" w="776370">
                <a:moveTo>
                  <a:pt x="0" y="0"/>
                </a:moveTo>
                <a:lnTo>
                  <a:pt x="776370" y="0"/>
                </a:lnTo>
                <a:lnTo>
                  <a:pt x="776370" y="776370"/>
                </a:lnTo>
                <a:lnTo>
                  <a:pt x="0" y="7763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053959" y="9048133"/>
            <a:ext cx="3070508" cy="3070508"/>
          </a:xfrm>
          <a:custGeom>
            <a:avLst/>
            <a:gdLst/>
            <a:ahLst/>
            <a:cxnLst/>
            <a:rect r="r" b="b" t="t" l="l"/>
            <a:pathLst>
              <a:path h="3070508" w="3070508">
                <a:moveTo>
                  <a:pt x="0" y="0"/>
                </a:moveTo>
                <a:lnTo>
                  <a:pt x="3070508" y="0"/>
                </a:lnTo>
                <a:lnTo>
                  <a:pt x="3070508" y="3070508"/>
                </a:lnTo>
                <a:lnTo>
                  <a:pt x="0" y="30705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0"/>
            <a:ext cx="18288000" cy="213007"/>
            <a:chOff x="0" y="0"/>
            <a:chExt cx="4816593" cy="5610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56101"/>
            </a:xfrm>
            <a:custGeom>
              <a:avLst/>
              <a:gdLst/>
              <a:ahLst/>
              <a:cxnLst/>
              <a:rect r="r" b="b" t="t" l="l"/>
              <a:pathLst>
                <a:path h="561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101"/>
                  </a:lnTo>
                  <a:lnTo>
                    <a:pt x="0" y="56101"/>
                  </a:lnTo>
                  <a:close/>
                </a:path>
              </a:pathLst>
            </a:custGeom>
            <a:solidFill>
              <a:srgbClr val="182D8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816593" cy="103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51426" y="2288082"/>
            <a:ext cx="8182960" cy="5838898"/>
          </a:xfrm>
          <a:custGeom>
            <a:avLst/>
            <a:gdLst/>
            <a:ahLst/>
            <a:cxnLst/>
            <a:rect r="r" b="b" t="t" l="l"/>
            <a:pathLst>
              <a:path h="5838898" w="8182960">
                <a:moveTo>
                  <a:pt x="0" y="0"/>
                </a:moveTo>
                <a:lnTo>
                  <a:pt x="8182959" y="0"/>
                </a:lnTo>
                <a:lnTo>
                  <a:pt x="8182959" y="5838899"/>
                </a:lnTo>
                <a:lnTo>
                  <a:pt x="0" y="58388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501" r="0" b="-4501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726850"/>
            <a:ext cx="3166518" cy="294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2"/>
              </a:lnSpc>
            </a:pPr>
            <a:r>
              <a:rPr lang="en-US" b="true" sz="22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HANOVER AND TYKE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631600"/>
            <a:ext cx="1662550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211879" y="1176257"/>
            <a:ext cx="8115300" cy="993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72"/>
              </a:lnSpc>
            </a:pPr>
            <a:r>
              <a:rPr lang="en-US" sz="7600" spc="-76">
                <a:solidFill>
                  <a:srgbClr val="2657C1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Dataset Overview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26729" y="631600"/>
            <a:ext cx="1916881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053186" y="633813"/>
            <a:ext cx="1206114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Contact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362447" y="633813"/>
            <a:ext cx="1907082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Discussion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2131686"/>
            <a:ext cx="7887779" cy="260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9.5 million rows → Used 4.75 million for training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45 columns: IDs, timestamps, alert details, entity info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Hierarchy: Evidence → Alert → Incident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Target: IncidentGrade with TP, BP, FP</a:t>
            </a:r>
          </a:p>
          <a:p>
            <a:pPr algn="just" marL="0" indent="0" lvl="0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9052419" y="5469982"/>
            <a:ext cx="7887779" cy="216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Dropped &gt;50% null columns</a:t>
            </a: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Extracted time-based features: Hour, Day, Month</a:t>
            </a: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Encoded: Category, EntityType, EvidenceRole</a:t>
            </a: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Dropped high-cardinality ID columns</a:t>
            </a:r>
          </a:p>
          <a:p>
            <a:pPr algn="just" marL="0" indent="0" lvl="0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8931309" y="4319384"/>
            <a:ext cx="8313161" cy="993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72"/>
              </a:lnSpc>
            </a:pPr>
            <a:r>
              <a:rPr lang="en-US" sz="7600" spc="-76">
                <a:solidFill>
                  <a:srgbClr val="2657C1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Data Preprocessing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548685" y="7661270"/>
            <a:ext cx="9441688" cy="650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0"/>
              </a:lnSpc>
            </a:pPr>
            <a:r>
              <a:rPr lang="en-US" sz="5000" spc="-50">
                <a:solidFill>
                  <a:srgbClr val="2657C1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Exploratory Data Analysis (EDA)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931309" y="8559800"/>
            <a:ext cx="7887779" cy="172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Count plots of IncidentGrade</a:t>
            </a: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Time distribution (e.g., hourly alerts)</a:t>
            </a: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</a:t>
            </a:r>
            <a:r>
              <a:rPr lang="en-US" sz="24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orrelation heatmap of features</a:t>
            </a:r>
          </a:p>
          <a:p>
            <a:pPr algn="just" marL="0" indent="0" lvl="0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32612" y="1073634"/>
            <a:ext cx="2313201" cy="2313201"/>
          </a:xfrm>
          <a:custGeom>
            <a:avLst/>
            <a:gdLst/>
            <a:ahLst/>
            <a:cxnLst/>
            <a:rect r="r" b="b" t="t" l="l"/>
            <a:pathLst>
              <a:path h="2313201" w="2313201">
                <a:moveTo>
                  <a:pt x="0" y="0"/>
                </a:moveTo>
                <a:lnTo>
                  <a:pt x="2313201" y="0"/>
                </a:lnTo>
                <a:lnTo>
                  <a:pt x="2313201" y="2313201"/>
                </a:lnTo>
                <a:lnTo>
                  <a:pt x="0" y="2313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76303" y="8861330"/>
            <a:ext cx="2587045" cy="2587045"/>
          </a:xfrm>
          <a:custGeom>
            <a:avLst/>
            <a:gdLst/>
            <a:ahLst/>
            <a:cxnLst/>
            <a:rect r="r" b="b" t="t" l="l"/>
            <a:pathLst>
              <a:path h="2587045" w="2587045">
                <a:moveTo>
                  <a:pt x="0" y="0"/>
                </a:moveTo>
                <a:lnTo>
                  <a:pt x="2587045" y="0"/>
                </a:lnTo>
                <a:lnTo>
                  <a:pt x="2587045" y="2587045"/>
                </a:lnTo>
                <a:lnTo>
                  <a:pt x="0" y="2587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61240" y="5240019"/>
            <a:ext cx="1171372" cy="1171372"/>
          </a:xfrm>
          <a:custGeom>
            <a:avLst/>
            <a:gdLst/>
            <a:ahLst/>
            <a:cxnLst/>
            <a:rect r="r" b="b" t="t" l="l"/>
            <a:pathLst>
              <a:path h="1171372" w="1171372">
                <a:moveTo>
                  <a:pt x="0" y="0"/>
                </a:moveTo>
                <a:lnTo>
                  <a:pt x="1171372" y="0"/>
                </a:lnTo>
                <a:lnTo>
                  <a:pt x="1171372" y="1171373"/>
                </a:lnTo>
                <a:lnTo>
                  <a:pt x="0" y="11713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66681" y="8062234"/>
            <a:ext cx="4185238" cy="4185238"/>
          </a:xfrm>
          <a:custGeom>
            <a:avLst/>
            <a:gdLst/>
            <a:ahLst/>
            <a:cxnLst/>
            <a:rect r="r" b="b" t="t" l="l"/>
            <a:pathLst>
              <a:path h="4185238" w="4185238">
                <a:moveTo>
                  <a:pt x="0" y="0"/>
                </a:moveTo>
                <a:lnTo>
                  <a:pt x="4185238" y="0"/>
                </a:lnTo>
                <a:lnTo>
                  <a:pt x="4185238" y="4185238"/>
                </a:lnTo>
                <a:lnTo>
                  <a:pt x="0" y="4185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0"/>
            <a:ext cx="18288000" cy="213007"/>
            <a:chOff x="0" y="0"/>
            <a:chExt cx="4816593" cy="5610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56101"/>
            </a:xfrm>
            <a:custGeom>
              <a:avLst/>
              <a:gdLst/>
              <a:ahLst/>
              <a:cxnLst/>
              <a:rect r="r" b="b" t="t" l="l"/>
              <a:pathLst>
                <a:path h="561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101"/>
                  </a:lnTo>
                  <a:lnTo>
                    <a:pt x="0" y="56101"/>
                  </a:lnTo>
                  <a:close/>
                </a:path>
              </a:pathLst>
            </a:custGeom>
            <a:solidFill>
              <a:srgbClr val="182D8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816593" cy="103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289837" y="1655147"/>
            <a:ext cx="7363367" cy="7863790"/>
          </a:xfrm>
          <a:custGeom>
            <a:avLst/>
            <a:gdLst/>
            <a:ahLst/>
            <a:cxnLst/>
            <a:rect r="r" b="b" t="t" l="l"/>
            <a:pathLst>
              <a:path h="7863790" w="7363367">
                <a:moveTo>
                  <a:pt x="0" y="0"/>
                </a:moveTo>
                <a:lnTo>
                  <a:pt x="7363367" y="0"/>
                </a:lnTo>
                <a:lnTo>
                  <a:pt x="7363367" y="7863790"/>
                </a:lnTo>
                <a:lnTo>
                  <a:pt x="0" y="78637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755815" y="3346942"/>
            <a:ext cx="776370" cy="776370"/>
          </a:xfrm>
          <a:custGeom>
            <a:avLst/>
            <a:gdLst/>
            <a:ahLst/>
            <a:cxnLst/>
            <a:rect r="r" b="b" t="t" l="l"/>
            <a:pathLst>
              <a:path h="776370" w="776370">
                <a:moveTo>
                  <a:pt x="0" y="0"/>
                </a:moveTo>
                <a:lnTo>
                  <a:pt x="776370" y="0"/>
                </a:lnTo>
                <a:lnTo>
                  <a:pt x="776370" y="776370"/>
                </a:lnTo>
                <a:lnTo>
                  <a:pt x="0" y="7763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08115" y="6055995"/>
            <a:ext cx="13497791" cy="3462942"/>
          </a:xfrm>
          <a:custGeom>
            <a:avLst/>
            <a:gdLst/>
            <a:ahLst/>
            <a:cxnLst/>
            <a:rect r="r" b="b" t="t" l="l"/>
            <a:pathLst>
              <a:path h="3462942" w="13497791">
                <a:moveTo>
                  <a:pt x="0" y="0"/>
                </a:moveTo>
                <a:lnTo>
                  <a:pt x="13497791" y="0"/>
                </a:lnTo>
                <a:lnTo>
                  <a:pt x="13497791" y="3462942"/>
                </a:lnTo>
                <a:lnTo>
                  <a:pt x="0" y="34629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926" t="-2871" r="0" b="-2395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726850"/>
            <a:ext cx="3166518" cy="294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2"/>
              </a:lnSpc>
            </a:pPr>
            <a:r>
              <a:rPr lang="en-US" b="true" sz="22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HANOVER AND TYKE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631600"/>
            <a:ext cx="1662550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Home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1485850"/>
            <a:ext cx="16958987" cy="1265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31"/>
              </a:lnSpc>
            </a:pPr>
            <a:r>
              <a:rPr lang="en-US" sz="9722" spc="-97">
                <a:solidFill>
                  <a:srgbClr val="2657C1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Model Building and Evaluation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30445" y="3016884"/>
            <a:ext cx="7754271" cy="2724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Baseline Models: Logistic Regression, Decision Tree</a:t>
            </a:r>
          </a:p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Advanced: Random Forest, Gradient Boosting, XGBoost, LightGBM</a:t>
            </a:r>
          </a:p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Tuned LightGBM (with GridSearchCV)</a:t>
            </a:r>
          </a:p>
          <a:p>
            <a:pPr algn="just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3726729" y="631600"/>
            <a:ext cx="1916881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Conclusion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053186" y="633813"/>
            <a:ext cx="1206114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Contact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362447" y="633813"/>
            <a:ext cx="1907082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Discussion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32612" y="1073634"/>
            <a:ext cx="2313201" cy="2313201"/>
          </a:xfrm>
          <a:custGeom>
            <a:avLst/>
            <a:gdLst/>
            <a:ahLst/>
            <a:cxnLst/>
            <a:rect r="r" b="b" t="t" l="l"/>
            <a:pathLst>
              <a:path h="2313201" w="2313201">
                <a:moveTo>
                  <a:pt x="0" y="0"/>
                </a:moveTo>
                <a:lnTo>
                  <a:pt x="2313201" y="0"/>
                </a:lnTo>
                <a:lnTo>
                  <a:pt x="2313201" y="2313201"/>
                </a:lnTo>
                <a:lnTo>
                  <a:pt x="0" y="2313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76303" y="8861330"/>
            <a:ext cx="2587045" cy="2587045"/>
          </a:xfrm>
          <a:custGeom>
            <a:avLst/>
            <a:gdLst/>
            <a:ahLst/>
            <a:cxnLst/>
            <a:rect r="r" b="b" t="t" l="l"/>
            <a:pathLst>
              <a:path h="2587045" w="2587045">
                <a:moveTo>
                  <a:pt x="0" y="0"/>
                </a:moveTo>
                <a:lnTo>
                  <a:pt x="2587045" y="0"/>
                </a:lnTo>
                <a:lnTo>
                  <a:pt x="2587045" y="2587045"/>
                </a:lnTo>
                <a:lnTo>
                  <a:pt x="0" y="2587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97195" y="3229045"/>
            <a:ext cx="1171372" cy="1171372"/>
          </a:xfrm>
          <a:custGeom>
            <a:avLst/>
            <a:gdLst/>
            <a:ahLst/>
            <a:cxnLst/>
            <a:rect r="r" b="b" t="t" l="l"/>
            <a:pathLst>
              <a:path h="1171372" w="1171372">
                <a:moveTo>
                  <a:pt x="0" y="0"/>
                </a:moveTo>
                <a:lnTo>
                  <a:pt x="1171372" y="0"/>
                </a:lnTo>
                <a:lnTo>
                  <a:pt x="1171372" y="1171372"/>
                </a:lnTo>
                <a:lnTo>
                  <a:pt x="0" y="11713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685170" y="8585105"/>
            <a:ext cx="4185238" cy="4185238"/>
          </a:xfrm>
          <a:custGeom>
            <a:avLst/>
            <a:gdLst/>
            <a:ahLst/>
            <a:cxnLst/>
            <a:rect r="r" b="b" t="t" l="l"/>
            <a:pathLst>
              <a:path h="4185238" w="4185238">
                <a:moveTo>
                  <a:pt x="0" y="0"/>
                </a:moveTo>
                <a:lnTo>
                  <a:pt x="4185237" y="0"/>
                </a:lnTo>
                <a:lnTo>
                  <a:pt x="4185237" y="4185238"/>
                </a:lnTo>
                <a:lnTo>
                  <a:pt x="0" y="4185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0"/>
            <a:ext cx="18288000" cy="213007"/>
            <a:chOff x="0" y="0"/>
            <a:chExt cx="4816593" cy="5610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56101"/>
            </a:xfrm>
            <a:custGeom>
              <a:avLst/>
              <a:gdLst/>
              <a:ahLst/>
              <a:cxnLst/>
              <a:rect r="r" b="b" t="t" l="l"/>
              <a:pathLst>
                <a:path h="561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101"/>
                  </a:lnTo>
                  <a:lnTo>
                    <a:pt x="0" y="56101"/>
                  </a:lnTo>
                  <a:close/>
                </a:path>
              </a:pathLst>
            </a:custGeom>
            <a:solidFill>
              <a:srgbClr val="182D8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816593" cy="103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34372" y="2230235"/>
            <a:ext cx="776370" cy="776370"/>
          </a:xfrm>
          <a:custGeom>
            <a:avLst/>
            <a:gdLst/>
            <a:ahLst/>
            <a:cxnLst/>
            <a:rect r="r" b="b" t="t" l="l"/>
            <a:pathLst>
              <a:path h="776370" w="776370">
                <a:moveTo>
                  <a:pt x="0" y="0"/>
                </a:moveTo>
                <a:lnTo>
                  <a:pt x="776370" y="0"/>
                </a:lnTo>
                <a:lnTo>
                  <a:pt x="776370" y="776370"/>
                </a:lnTo>
                <a:lnTo>
                  <a:pt x="0" y="7763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526238" y="1491029"/>
            <a:ext cx="7042329" cy="8488101"/>
          </a:xfrm>
          <a:custGeom>
            <a:avLst/>
            <a:gdLst/>
            <a:ahLst/>
            <a:cxnLst/>
            <a:rect r="r" b="b" t="t" l="l"/>
            <a:pathLst>
              <a:path h="8488101" w="7042329">
                <a:moveTo>
                  <a:pt x="0" y="0"/>
                </a:moveTo>
                <a:lnTo>
                  <a:pt x="7042329" y="0"/>
                </a:lnTo>
                <a:lnTo>
                  <a:pt x="7042329" y="8488102"/>
                </a:lnTo>
                <a:lnTo>
                  <a:pt x="0" y="84881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244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726850"/>
            <a:ext cx="3166518" cy="294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2"/>
              </a:lnSpc>
            </a:pPr>
            <a:r>
              <a:rPr lang="en-US" b="true" sz="22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HANOVER AND TYKE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631600"/>
            <a:ext cx="1662550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Home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57158" y="1542115"/>
            <a:ext cx="8118117" cy="2762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5"/>
              </a:lnSpc>
            </a:pPr>
            <a:r>
              <a:rPr lang="en-US" sz="10922" spc="-109">
                <a:solidFill>
                  <a:srgbClr val="2657C1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Feature</a:t>
            </a:r>
          </a:p>
          <a:p>
            <a:pPr algn="l">
              <a:lnSpc>
                <a:spcPts val="10595"/>
              </a:lnSpc>
            </a:pPr>
            <a:r>
              <a:rPr lang="en-US" sz="10922" spc="-109">
                <a:solidFill>
                  <a:srgbClr val="2657C1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Importance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15475" y="4247100"/>
            <a:ext cx="9010763" cy="6583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277" indent="-311638" lvl="1">
              <a:lnSpc>
                <a:spcPts val="4041"/>
              </a:lnSpc>
              <a:buFont typeface="Arial"/>
              <a:buChar char="•"/>
            </a:pPr>
            <a:r>
              <a:rPr lang="en-US" sz="2886">
                <a:solidFill>
                  <a:srgbClr val="2657C1"/>
                </a:solidFill>
                <a:latin typeface="Comic Sans"/>
                <a:ea typeface="Comic Sans"/>
                <a:cs typeface="Comic Sans"/>
                <a:sym typeface="Comic Sans"/>
              </a:rPr>
              <a:t>SHAP values used for interpretation</a:t>
            </a:r>
          </a:p>
          <a:p>
            <a:pPr algn="just">
              <a:lnSpc>
                <a:spcPts val="4041"/>
              </a:lnSpc>
            </a:pPr>
          </a:p>
          <a:p>
            <a:pPr algn="just" marL="623277" indent="-311638" lvl="1">
              <a:lnSpc>
                <a:spcPts val="4041"/>
              </a:lnSpc>
              <a:buFont typeface="Arial"/>
              <a:buChar char="•"/>
            </a:pPr>
            <a:r>
              <a:rPr lang="en-US" sz="2886">
                <a:solidFill>
                  <a:srgbClr val="2657C1"/>
                </a:solidFill>
                <a:latin typeface="Comic Sans"/>
                <a:ea typeface="Comic Sans"/>
                <a:cs typeface="Comic Sans"/>
                <a:sym typeface="Comic Sans"/>
              </a:rPr>
              <a:t>Top features: DetectorId, EntityType, Hour, EvidenceRole</a:t>
            </a:r>
          </a:p>
          <a:p>
            <a:pPr algn="just" marL="623277" indent="-311638" lvl="1">
              <a:lnSpc>
                <a:spcPts val="4041"/>
              </a:lnSpc>
              <a:buFont typeface="Arial"/>
              <a:buChar char="•"/>
            </a:pPr>
            <a:r>
              <a:rPr lang="en-US" sz="2886">
                <a:solidFill>
                  <a:srgbClr val="2657C1"/>
                </a:solidFill>
                <a:latin typeface="Comic Sans"/>
                <a:ea typeface="Comic Sans"/>
                <a:cs typeface="Comic Sans"/>
                <a:sym typeface="Comic Sans"/>
              </a:rPr>
              <a:t>To show how your model makes decisions (interpretability)</a:t>
            </a:r>
          </a:p>
          <a:p>
            <a:pPr algn="just" marL="623277" indent="-311638" lvl="1">
              <a:lnSpc>
                <a:spcPts val="4041"/>
              </a:lnSpc>
              <a:buFont typeface="Arial"/>
              <a:buChar char="•"/>
            </a:pPr>
            <a:r>
              <a:rPr lang="en-US" sz="2886">
                <a:solidFill>
                  <a:srgbClr val="2657C1"/>
                </a:solidFill>
                <a:latin typeface="Comic Sans"/>
                <a:ea typeface="Comic Sans"/>
                <a:cs typeface="Comic Sans"/>
                <a:sym typeface="Comic Sans"/>
              </a:rPr>
              <a:t>To prove that your model is explainable and not a black box</a:t>
            </a:r>
          </a:p>
          <a:p>
            <a:pPr algn="just" marL="623277" indent="-311638" lvl="1">
              <a:lnSpc>
                <a:spcPts val="4041"/>
              </a:lnSpc>
              <a:buFont typeface="Arial"/>
              <a:buChar char="•"/>
            </a:pPr>
            <a:r>
              <a:rPr lang="en-US" sz="2886">
                <a:solidFill>
                  <a:srgbClr val="2657C1"/>
                </a:solidFill>
                <a:latin typeface="Comic Sans"/>
                <a:ea typeface="Comic Sans"/>
                <a:cs typeface="Comic Sans"/>
                <a:sym typeface="Comic Sans"/>
              </a:rPr>
              <a:t>To highlight which features drive predictions (SOC-relevant)</a:t>
            </a:r>
          </a:p>
          <a:p>
            <a:pPr algn="just" marL="623277" indent="-311638" lvl="1">
              <a:lnSpc>
                <a:spcPts val="4041"/>
              </a:lnSpc>
              <a:buFont typeface="Arial"/>
              <a:buChar char="•"/>
            </a:pPr>
          </a:p>
          <a:p>
            <a:pPr algn="just" marL="0" indent="0" lvl="0">
              <a:lnSpc>
                <a:spcPts val="4041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4041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3726729" y="631600"/>
            <a:ext cx="1916881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Conclusion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053186" y="633813"/>
            <a:ext cx="1206114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Contact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362447" y="633813"/>
            <a:ext cx="1907082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Discussion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32612" y="1073634"/>
            <a:ext cx="2313201" cy="2313201"/>
          </a:xfrm>
          <a:custGeom>
            <a:avLst/>
            <a:gdLst/>
            <a:ahLst/>
            <a:cxnLst/>
            <a:rect r="r" b="b" t="t" l="l"/>
            <a:pathLst>
              <a:path h="2313201" w="2313201">
                <a:moveTo>
                  <a:pt x="0" y="0"/>
                </a:moveTo>
                <a:lnTo>
                  <a:pt x="2313201" y="0"/>
                </a:lnTo>
                <a:lnTo>
                  <a:pt x="2313201" y="2313201"/>
                </a:lnTo>
                <a:lnTo>
                  <a:pt x="0" y="2313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76303" y="8861330"/>
            <a:ext cx="2587045" cy="2587045"/>
          </a:xfrm>
          <a:custGeom>
            <a:avLst/>
            <a:gdLst/>
            <a:ahLst/>
            <a:cxnLst/>
            <a:rect r="r" b="b" t="t" l="l"/>
            <a:pathLst>
              <a:path h="2587045" w="2587045">
                <a:moveTo>
                  <a:pt x="0" y="0"/>
                </a:moveTo>
                <a:lnTo>
                  <a:pt x="2587045" y="0"/>
                </a:lnTo>
                <a:lnTo>
                  <a:pt x="2587045" y="2587045"/>
                </a:lnTo>
                <a:lnTo>
                  <a:pt x="0" y="2587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63352" y="1561271"/>
            <a:ext cx="1171372" cy="1171372"/>
          </a:xfrm>
          <a:custGeom>
            <a:avLst/>
            <a:gdLst/>
            <a:ahLst/>
            <a:cxnLst/>
            <a:rect r="r" b="b" t="t" l="l"/>
            <a:pathLst>
              <a:path h="1171372" w="1171372">
                <a:moveTo>
                  <a:pt x="0" y="0"/>
                </a:moveTo>
                <a:lnTo>
                  <a:pt x="1171372" y="0"/>
                </a:lnTo>
                <a:lnTo>
                  <a:pt x="1171372" y="1171372"/>
                </a:lnTo>
                <a:lnTo>
                  <a:pt x="0" y="11713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66681" y="8062234"/>
            <a:ext cx="4185238" cy="4185238"/>
          </a:xfrm>
          <a:custGeom>
            <a:avLst/>
            <a:gdLst/>
            <a:ahLst/>
            <a:cxnLst/>
            <a:rect r="r" b="b" t="t" l="l"/>
            <a:pathLst>
              <a:path h="4185238" w="4185238">
                <a:moveTo>
                  <a:pt x="0" y="0"/>
                </a:moveTo>
                <a:lnTo>
                  <a:pt x="4185238" y="0"/>
                </a:lnTo>
                <a:lnTo>
                  <a:pt x="4185238" y="4185238"/>
                </a:lnTo>
                <a:lnTo>
                  <a:pt x="0" y="4185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0"/>
            <a:ext cx="18288000" cy="213007"/>
            <a:chOff x="0" y="0"/>
            <a:chExt cx="4816593" cy="5610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56101"/>
            </a:xfrm>
            <a:custGeom>
              <a:avLst/>
              <a:gdLst/>
              <a:ahLst/>
              <a:cxnLst/>
              <a:rect r="r" b="b" t="t" l="l"/>
              <a:pathLst>
                <a:path h="561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101"/>
                  </a:lnTo>
                  <a:lnTo>
                    <a:pt x="0" y="56101"/>
                  </a:lnTo>
                  <a:close/>
                </a:path>
              </a:pathLst>
            </a:custGeom>
            <a:solidFill>
              <a:srgbClr val="182D8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816593" cy="103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414705" y="8861330"/>
            <a:ext cx="776370" cy="776370"/>
          </a:xfrm>
          <a:custGeom>
            <a:avLst/>
            <a:gdLst/>
            <a:ahLst/>
            <a:cxnLst/>
            <a:rect r="r" b="b" t="t" l="l"/>
            <a:pathLst>
              <a:path h="776370" w="776370">
                <a:moveTo>
                  <a:pt x="0" y="0"/>
                </a:moveTo>
                <a:lnTo>
                  <a:pt x="776370" y="0"/>
                </a:lnTo>
                <a:lnTo>
                  <a:pt x="776370" y="776370"/>
                </a:lnTo>
                <a:lnTo>
                  <a:pt x="0" y="7763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36836" y="3269610"/>
            <a:ext cx="10595776" cy="5591721"/>
          </a:xfrm>
          <a:custGeom>
            <a:avLst/>
            <a:gdLst/>
            <a:ahLst/>
            <a:cxnLst/>
            <a:rect r="r" b="b" t="t" l="l"/>
            <a:pathLst>
              <a:path h="5591721" w="10595776">
                <a:moveTo>
                  <a:pt x="0" y="0"/>
                </a:moveTo>
                <a:lnTo>
                  <a:pt x="10595776" y="0"/>
                </a:lnTo>
                <a:lnTo>
                  <a:pt x="10595776" y="5591720"/>
                </a:lnTo>
                <a:lnTo>
                  <a:pt x="0" y="55917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726850"/>
            <a:ext cx="3166518" cy="294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2"/>
              </a:lnSpc>
            </a:pPr>
            <a:r>
              <a:rPr lang="en-US" b="true" sz="22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HANOVER AND TYKE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631600"/>
            <a:ext cx="1662550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Home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3583" y="1736466"/>
            <a:ext cx="8471122" cy="2762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5"/>
              </a:lnSpc>
            </a:pPr>
            <a:r>
              <a:rPr lang="en-US" sz="10922" spc="-109">
                <a:solidFill>
                  <a:srgbClr val="2657C1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How Well Did It Work?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7220" y="4247240"/>
            <a:ext cx="6937637" cy="284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58"/>
              </a:lnSpc>
            </a:pPr>
          </a:p>
          <a:p>
            <a:pPr algn="just" marL="656776" indent="-328388" lvl="1">
              <a:lnSpc>
                <a:spcPts val="4258"/>
              </a:lnSpc>
              <a:buFont typeface="Arial"/>
              <a:buChar char="•"/>
            </a:pPr>
            <a:r>
              <a:rPr lang="en-US" b="true" sz="3042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T</a:t>
            </a:r>
            <a:r>
              <a:rPr lang="en-US" b="true" sz="3042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ested on 4.1 million rows</a:t>
            </a:r>
          </a:p>
          <a:p>
            <a:pPr algn="just" marL="656776" indent="-328388" lvl="1">
              <a:lnSpc>
                <a:spcPts val="4258"/>
              </a:lnSpc>
              <a:buFont typeface="Arial"/>
              <a:buChar char="•"/>
            </a:pPr>
            <a:r>
              <a:rPr lang="en-US" b="true" sz="3042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Final macro-F1 score: 0.9021</a:t>
            </a:r>
          </a:p>
          <a:p>
            <a:pPr algn="just" marL="656776" indent="-328388" lvl="1">
              <a:lnSpc>
                <a:spcPts val="4258"/>
              </a:lnSpc>
              <a:buFont typeface="Arial"/>
              <a:buChar char="•"/>
            </a:pPr>
            <a:r>
              <a:rPr lang="en-US" b="true" sz="3042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Class-wise precision/recall:</a:t>
            </a:r>
          </a:p>
          <a:p>
            <a:pPr algn="just" marL="0" indent="0" lvl="0">
              <a:lnSpc>
                <a:spcPts val="5678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3726729" y="631600"/>
            <a:ext cx="1916881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Conclusion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053186" y="633813"/>
            <a:ext cx="1206114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Contact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362447" y="633813"/>
            <a:ext cx="1907082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Discussion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32612" y="1073634"/>
            <a:ext cx="2313201" cy="2313201"/>
          </a:xfrm>
          <a:custGeom>
            <a:avLst/>
            <a:gdLst/>
            <a:ahLst/>
            <a:cxnLst/>
            <a:rect r="r" b="b" t="t" l="l"/>
            <a:pathLst>
              <a:path h="2313201" w="2313201">
                <a:moveTo>
                  <a:pt x="0" y="0"/>
                </a:moveTo>
                <a:lnTo>
                  <a:pt x="2313201" y="0"/>
                </a:lnTo>
                <a:lnTo>
                  <a:pt x="2313201" y="2313201"/>
                </a:lnTo>
                <a:lnTo>
                  <a:pt x="0" y="2313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61477" y="9258300"/>
            <a:ext cx="2587045" cy="2587045"/>
          </a:xfrm>
          <a:custGeom>
            <a:avLst/>
            <a:gdLst/>
            <a:ahLst/>
            <a:cxnLst/>
            <a:rect r="r" b="b" t="t" l="l"/>
            <a:pathLst>
              <a:path h="2587045" w="2587045">
                <a:moveTo>
                  <a:pt x="0" y="0"/>
                </a:moveTo>
                <a:lnTo>
                  <a:pt x="2587045" y="0"/>
                </a:lnTo>
                <a:lnTo>
                  <a:pt x="2587045" y="2587045"/>
                </a:lnTo>
                <a:lnTo>
                  <a:pt x="0" y="2587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85170" y="8585105"/>
            <a:ext cx="4185238" cy="4185238"/>
          </a:xfrm>
          <a:custGeom>
            <a:avLst/>
            <a:gdLst/>
            <a:ahLst/>
            <a:cxnLst/>
            <a:rect r="r" b="b" t="t" l="l"/>
            <a:pathLst>
              <a:path h="4185238" w="4185238">
                <a:moveTo>
                  <a:pt x="0" y="0"/>
                </a:moveTo>
                <a:lnTo>
                  <a:pt x="4185237" y="0"/>
                </a:lnTo>
                <a:lnTo>
                  <a:pt x="4185237" y="4185238"/>
                </a:lnTo>
                <a:lnTo>
                  <a:pt x="0" y="4185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18288000" cy="213007"/>
            <a:chOff x="0" y="0"/>
            <a:chExt cx="4816593" cy="561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101"/>
            </a:xfrm>
            <a:custGeom>
              <a:avLst/>
              <a:gdLst/>
              <a:ahLst/>
              <a:cxnLst/>
              <a:rect r="r" b="b" t="t" l="l"/>
              <a:pathLst>
                <a:path h="561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101"/>
                  </a:lnTo>
                  <a:lnTo>
                    <a:pt x="0" y="56101"/>
                  </a:lnTo>
                  <a:close/>
                </a:path>
              </a:pathLst>
            </a:custGeom>
            <a:solidFill>
              <a:srgbClr val="182D8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103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7415774" y="1810867"/>
            <a:ext cx="16140674" cy="7330556"/>
          </a:xfrm>
          <a:custGeom>
            <a:avLst/>
            <a:gdLst/>
            <a:ahLst/>
            <a:cxnLst/>
            <a:rect r="r" b="b" t="t" l="l"/>
            <a:pathLst>
              <a:path h="7330556" w="16140674">
                <a:moveTo>
                  <a:pt x="0" y="0"/>
                </a:moveTo>
                <a:lnTo>
                  <a:pt x="16140674" y="0"/>
                </a:lnTo>
                <a:lnTo>
                  <a:pt x="16140674" y="7330557"/>
                </a:lnTo>
                <a:lnTo>
                  <a:pt x="0" y="73305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726850"/>
            <a:ext cx="3166518" cy="294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2"/>
              </a:lnSpc>
            </a:pPr>
            <a:r>
              <a:rPr lang="en-US" b="true" sz="22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HANOVER AND TYKE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631600"/>
            <a:ext cx="1662550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Home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15300" y="1481150"/>
            <a:ext cx="9144000" cy="1905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97"/>
              </a:lnSpc>
            </a:pPr>
            <a:r>
              <a:rPr lang="en-US" sz="7523" spc="-75">
                <a:solidFill>
                  <a:srgbClr val="2657C1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Recommendations &amp; Conclusion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3453556"/>
            <a:ext cx="8288612" cy="3011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5615" indent="-307807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Deploy with FastAPI + Docker</a:t>
            </a:r>
          </a:p>
          <a:p>
            <a:pPr algn="just" marL="615615" indent="-307807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28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Retrain monthly, monitor drift</a:t>
            </a:r>
          </a:p>
          <a:p>
            <a:pPr algn="just" marL="615615" indent="-307807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28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Add NLP for alert description</a:t>
            </a:r>
          </a:p>
          <a:p>
            <a:pPr algn="just" marL="615615" indent="-307807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28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Try deep learning (LSTM, Transformers)</a:t>
            </a:r>
          </a:p>
          <a:p>
            <a:pPr algn="just" marL="615615" indent="-307807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28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Ensemble model for added robustness</a:t>
            </a:r>
          </a:p>
          <a:p>
            <a:pPr algn="just" marL="0" indent="0" lvl="0">
              <a:lnSpc>
                <a:spcPts val="3991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3726729" y="631600"/>
            <a:ext cx="1916881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053186" y="633813"/>
            <a:ext cx="1206114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Contact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362447" y="633813"/>
            <a:ext cx="1907082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Discussion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7025090" y="1422683"/>
            <a:ext cx="776370" cy="776370"/>
          </a:xfrm>
          <a:custGeom>
            <a:avLst/>
            <a:gdLst/>
            <a:ahLst/>
            <a:cxnLst/>
            <a:rect r="r" b="b" t="t" l="l"/>
            <a:pathLst>
              <a:path h="776370" w="776370">
                <a:moveTo>
                  <a:pt x="0" y="0"/>
                </a:moveTo>
                <a:lnTo>
                  <a:pt x="776369" y="0"/>
                </a:lnTo>
                <a:lnTo>
                  <a:pt x="776369" y="776369"/>
                </a:lnTo>
                <a:lnTo>
                  <a:pt x="0" y="776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125223" y="6407473"/>
            <a:ext cx="8288612" cy="200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5615" indent="-307807" lvl="1">
              <a:lnSpc>
                <a:spcPts val="3991"/>
              </a:lnSpc>
              <a:buFont typeface="Arial"/>
              <a:buChar char="•"/>
            </a:pPr>
            <a:r>
              <a:rPr lang="en-US" b="true" sz="2851">
                <a:solidFill>
                  <a:srgbClr val="E29417"/>
                </a:solidFill>
                <a:latin typeface="TT Fors Bold"/>
                <a:ea typeface="TT Fors Bold"/>
                <a:cs typeface="TT Fors Bold"/>
                <a:sym typeface="TT Fors Bold"/>
              </a:rPr>
              <a:t>"Impact:</a:t>
            </a:r>
            <a:r>
              <a:rPr lang="en-US" b="true" sz="2851">
                <a:solidFill>
                  <a:srgbClr val="E29417"/>
                </a:solidFill>
                <a:latin typeface="TT Fors Bold"/>
                <a:ea typeface="TT Fors Bold"/>
                <a:cs typeface="TT Fors Bold"/>
                <a:sym typeface="TT Fors Bold"/>
              </a:rPr>
              <a:t> Th</a:t>
            </a:r>
            <a:r>
              <a:rPr lang="en-US" b="true" sz="2851">
                <a:solidFill>
                  <a:srgbClr val="E29417"/>
                </a:solidFill>
                <a:latin typeface="TT Fors Bold"/>
                <a:ea typeface="TT Fors Bold"/>
                <a:cs typeface="TT Fors Bold"/>
                <a:sym typeface="TT Fors Bold"/>
              </a:rPr>
              <a:t>is model enables intelligent,</a:t>
            </a:r>
            <a:r>
              <a:rPr lang="en-US" b="true" sz="2851">
                <a:solidFill>
                  <a:srgbClr val="E29417"/>
                </a:solidFill>
                <a:latin typeface="TT Fors Bold"/>
                <a:ea typeface="TT Fors Bold"/>
                <a:cs typeface="TT Fors Bold"/>
                <a:sym typeface="TT Fors Bold"/>
              </a:rPr>
              <a:t> </a:t>
            </a:r>
            <a:r>
              <a:rPr lang="en-US" b="true" sz="2851">
                <a:solidFill>
                  <a:srgbClr val="E29417"/>
                </a:solidFill>
                <a:latin typeface="TT Fors Bold"/>
                <a:ea typeface="TT Fors Bold"/>
                <a:cs typeface="TT Fors Bold"/>
                <a:sym typeface="TT Fors Bold"/>
              </a:rPr>
              <a:t>explainable, and</a:t>
            </a:r>
            <a:r>
              <a:rPr lang="en-US" b="true" sz="2851">
                <a:solidFill>
                  <a:srgbClr val="E29417"/>
                </a:solidFill>
                <a:latin typeface="TT Fors Bold"/>
                <a:ea typeface="TT Fors Bold"/>
                <a:cs typeface="TT Fors Bold"/>
                <a:sym typeface="TT Fors Bold"/>
              </a:rPr>
              <a:t> </a:t>
            </a:r>
            <a:r>
              <a:rPr lang="en-US" b="true" sz="2851">
                <a:solidFill>
                  <a:srgbClr val="E29417"/>
                </a:solidFill>
                <a:latin typeface="TT Fors Bold"/>
                <a:ea typeface="TT Fors Bold"/>
                <a:cs typeface="TT Fors Bold"/>
                <a:sym typeface="TT Fors Bold"/>
              </a:rPr>
              <a:t>scalable triage for modern SOCs."</a:t>
            </a:r>
          </a:p>
          <a:p>
            <a:pPr algn="just" marL="0" indent="0" lvl="0">
              <a:lnSpc>
                <a:spcPts val="399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32612" y="1073634"/>
            <a:ext cx="2313201" cy="2313201"/>
          </a:xfrm>
          <a:custGeom>
            <a:avLst/>
            <a:gdLst/>
            <a:ahLst/>
            <a:cxnLst/>
            <a:rect r="r" b="b" t="t" l="l"/>
            <a:pathLst>
              <a:path h="2313201" w="2313201">
                <a:moveTo>
                  <a:pt x="0" y="0"/>
                </a:moveTo>
                <a:lnTo>
                  <a:pt x="2313201" y="0"/>
                </a:lnTo>
                <a:lnTo>
                  <a:pt x="2313201" y="2313201"/>
                </a:lnTo>
                <a:lnTo>
                  <a:pt x="0" y="2313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76303" y="8861330"/>
            <a:ext cx="2587045" cy="2587045"/>
          </a:xfrm>
          <a:custGeom>
            <a:avLst/>
            <a:gdLst/>
            <a:ahLst/>
            <a:cxnLst/>
            <a:rect r="r" b="b" t="t" l="l"/>
            <a:pathLst>
              <a:path h="2587045" w="2587045">
                <a:moveTo>
                  <a:pt x="0" y="0"/>
                </a:moveTo>
                <a:lnTo>
                  <a:pt x="2587045" y="0"/>
                </a:lnTo>
                <a:lnTo>
                  <a:pt x="2587045" y="2587045"/>
                </a:lnTo>
                <a:lnTo>
                  <a:pt x="0" y="2587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97195" y="3229045"/>
            <a:ext cx="1171372" cy="1171372"/>
          </a:xfrm>
          <a:custGeom>
            <a:avLst/>
            <a:gdLst/>
            <a:ahLst/>
            <a:cxnLst/>
            <a:rect r="r" b="b" t="t" l="l"/>
            <a:pathLst>
              <a:path h="1171372" w="1171372">
                <a:moveTo>
                  <a:pt x="0" y="0"/>
                </a:moveTo>
                <a:lnTo>
                  <a:pt x="1171372" y="0"/>
                </a:lnTo>
                <a:lnTo>
                  <a:pt x="1171372" y="1171372"/>
                </a:lnTo>
                <a:lnTo>
                  <a:pt x="0" y="11713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685170" y="8585105"/>
            <a:ext cx="4185238" cy="4185238"/>
          </a:xfrm>
          <a:custGeom>
            <a:avLst/>
            <a:gdLst/>
            <a:ahLst/>
            <a:cxnLst/>
            <a:rect r="r" b="b" t="t" l="l"/>
            <a:pathLst>
              <a:path h="4185238" w="4185238">
                <a:moveTo>
                  <a:pt x="0" y="0"/>
                </a:moveTo>
                <a:lnTo>
                  <a:pt x="4185237" y="0"/>
                </a:lnTo>
                <a:lnTo>
                  <a:pt x="4185237" y="4185238"/>
                </a:lnTo>
                <a:lnTo>
                  <a:pt x="0" y="4185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0"/>
            <a:ext cx="18288000" cy="213007"/>
            <a:chOff x="0" y="0"/>
            <a:chExt cx="4816593" cy="5610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56101"/>
            </a:xfrm>
            <a:custGeom>
              <a:avLst/>
              <a:gdLst/>
              <a:ahLst/>
              <a:cxnLst/>
              <a:rect r="r" b="b" t="t" l="l"/>
              <a:pathLst>
                <a:path h="561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101"/>
                  </a:lnTo>
                  <a:lnTo>
                    <a:pt x="0" y="56101"/>
                  </a:lnTo>
                  <a:close/>
                </a:path>
              </a:pathLst>
            </a:custGeom>
            <a:solidFill>
              <a:srgbClr val="182D8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816593" cy="103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24153" y="1672592"/>
            <a:ext cx="7081647" cy="7332163"/>
          </a:xfrm>
          <a:custGeom>
            <a:avLst/>
            <a:gdLst/>
            <a:ahLst/>
            <a:cxnLst/>
            <a:rect r="r" b="b" t="t" l="l"/>
            <a:pathLst>
              <a:path h="7332163" w="7081647">
                <a:moveTo>
                  <a:pt x="0" y="0"/>
                </a:moveTo>
                <a:lnTo>
                  <a:pt x="7081647" y="0"/>
                </a:lnTo>
                <a:lnTo>
                  <a:pt x="7081647" y="7332162"/>
                </a:lnTo>
                <a:lnTo>
                  <a:pt x="0" y="73321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726850"/>
            <a:ext cx="3166518" cy="294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2"/>
              </a:lnSpc>
            </a:pPr>
            <a:r>
              <a:rPr lang="en-US" b="true" sz="22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HANOVER AND TYKE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631600"/>
            <a:ext cx="1662550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2557489"/>
            <a:ext cx="7159505" cy="1416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5"/>
              </a:lnSpc>
            </a:pPr>
            <a:r>
              <a:rPr lang="en-US" sz="10922" spc="-109">
                <a:solidFill>
                  <a:srgbClr val="2657C1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Thank You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597745" y="5105400"/>
            <a:ext cx="10690255" cy="73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7"/>
              </a:lnSpc>
            </a:pPr>
          </a:p>
          <a:p>
            <a:pPr algn="ctr" marL="0" indent="0" lvl="0">
              <a:lnSpc>
                <a:spcPts val="3137"/>
              </a:lnSpc>
              <a:spcBef>
                <a:spcPct val="0"/>
              </a:spcBef>
            </a:pPr>
            <a:r>
              <a:rPr lang="en-US" b="true" sz="2241" u="sng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  <a:hlinkClick r:id="rId6" tooltip="https://github.com/MugilCodes/Microsoft_cybersecurity_classifier.git"/>
              </a:rPr>
              <a:t>https://github.com/MugilCodes/Microsoft_cybersecurity_classifier.git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26729" y="631600"/>
            <a:ext cx="1916881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Conclusion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053186" y="633813"/>
            <a:ext cx="1206114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Contact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362447" y="633813"/>
            <a:ext cx="1907082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Discussion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834372" y="2230235"/>
            <a:ext cx="776370" cy="776370"/>
          </a:xfrm>
          <a:custGeom>
            <a:avLst/>
            <a:gdLst/>
            <a:ahLst/>
            <a:cxnLst/>
            <a:rect r="r" b="b" t="t" l="l"/>
            <a:pathLst>
              <a:path h="776370" w="776370">
                <a:moveTo>
                  <a:pt x="0" y="0"/>
                </a:moveTo>
                <a:lnTo>
                  <a:pt x="776370" y="0"/>
                </a:lnTo>
                <a:lnTo>
                  <a:pt x="776370" y="776370"/>
                </a:lnTo>
                <a:lnTo>
                  <a:pt x="0" y="7763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8492746" y="4555907"/>
            <a:ext cx="7810759" cy="587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87"/>
              </a:lnSpc>
              <a:spcBef>
                <a:spcPct val="0"/>
              </a:spcBef>
            </a:pPr>
            <a:r>
              <a:rPr lang="en-US" b="true" sz="3491">
                <a:solidFill>
                  <a:srgbClr val="FECF47"/>
                </a:solidFill>
                <a:latin typeface="TT Fors Bold"/>
                <a:ea typeface="TT Fors Bold"/>
                <a:cs typeface="TT Fors Bold"/>
                <a:sym typeface="TT Fors Bold"/>
              </a:rPr>
              <a:t>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DAGtOR0fN8E</dc:identifier>
  <dcterms:modified xsi:type="dcterms:W3CDTF">2011-08-01T06:04:30Z</dcterms:modified>
  <cp:revision>1</cp:revision>
  <dc:title>Blue and White Illustrative Cyber Security Presentation</dc:title>
</cp:coreProperties>
</file>