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76" r:id="rId8"/>
    <p:sldId id="277" r:id="rId9"/>
    <p:sldId id="265" r:id="rId10"/>
    <p:sldId id="278" r:id="rId11"/>
    <p:sldId id="279" r:id="rId12"/>
    <p:sldId id="280" r:id="rId13"/>
    <p:sldId id="271" r:id="rId14"/>
  </p:sldIdLst>
  <p:sldSz cx="18288000" cy="10287000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>
          <a:extLst>
            <a:ext uri="{FF2B5EF4-FFF2-40B4-BE49-F238E27FC236}">
              <a16:creationId xmlns:a16="http://schemas.microsoft.com/office/drawing/2014/main" id="{987E3B78-070B-3D62-9813-A65084865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:notes">
            <a:extLst>
              <a:ext uri="{FF2B5EF4-FFF2-40B4-BE49-F238E27FC236}">
                <a16:creationId xmlns:a16="http://schemas.microsoft.com/office/drawing/2014/main" id="{459B2E63-D5D4-0361-C558-ADF104EC15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9:notes">
            <a:extLst>
              <a:ext uri="{FF2B5EF4-FFF2-40B4-BE49-F238E27FC236}">
                <a16:creationId xmlns:a16="http://schemas.microsoft.com/office/drawing/2014/main" id="{91A1440F-DE03-D841-2CAD-3E5C5392FF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44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751500" y="1243600"/>
            <a:ext cx="15411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1732900" y="5200000"/>
            <a:ext cx="1253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69687" y="7844975"/>
            <a:ext cx="19431588" cy="77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711" y="-2927437"/>
            <a:ext cx="10561728" cy="1028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3"/>
          <p:cNvGrpSpPr/>
          <p:nvPr/>
        </p:nvGrpSpPr>
        <p:grpSpPr>
          <a:xfrm>
            <a:off x="15388490" y="9220800"/>
            <a:ext cx="882863" cy="882863"/>
            <a:chOff x="0" y="0"/>
            <a:chExt cx="812800" cy="812800"/>
          </a:xfrm>
        </p:grpSpPr>
        <p:sp>
          <p:nvSpPr>
            <p:cNvPr id="15" name="Google Shape;15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3"/>
          <p:cNvGrpSpPr/>
          <p:nvPr/>
        </p:nvGrpSpPr>
        <p:grpSpPr>
          <a:xfrm>
            <a:off x="2630724" y="9382031"/>
            <a:ext cx="635366" cy="635366"/>
            <a:chOff x="0" y="0"/>
            <a:chExt cx="812800" cy="812800"/>
          </a:xfrm>
        </p:grpSpPr>
        <p:sp>
          <p:nvSpPr>
            <p:cNvPr id="18" name="Google Shape;18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00" y="8564078"/>
            <a:ext cx="1442275" cy="106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92025" y="8771589"/>
            <a:ext cx="882850" cy="64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995900" y="1560525"/>
            <a:ext cx="1436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750050" y="43804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80900" y="5148977"/>
            <a:ext cx="7484475" cy="71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125" y="-3242125"/>
            <a:ext cx="12136223" cy="70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6376" y="278370"/>
            <a:ext cx="1240550" cy="91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6042" y="8292027"/>
            <a:ext cx="1240550" cy="90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85087" y="761125"/>
            <a:ext cx="15802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494713" y="671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753100" y="6760175"/>
            <a:ext cx="12167141" cy="541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5"/>
          <p:cNvGrpSpPr/>
          <p:nvPr/>
        </p:nvGrpSpPr>
        <p:grpSpPr>
          <a:xfrm>
            <a:off x="7414040" y="7833430"/>
            <a:ext cx="635366" cy="635366"/>
            <a:chOff x="0" y="0"/>
            <a:chExt cx="812800" cy="8128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9468A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100" y="9085269"/>
            <a:ext cx="1053680" cy="7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95900" y="1560525"/>
            <a:ext cx="1436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865675" y="4424850"/>
            <a:ext cx="7143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»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278720" y="4424850"/>
            <a:ext cx="7143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»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35350" y="-3579925"/>
            <a:ext cx="10078424" cy="98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65400" y="7763725"/>
            <a:ext cx="13389783" cy="532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6"/>
          <p:cNvGrpSpPr/>
          <p:nvPr/>
        </p:nvGrpSpPr>
        <p:grpSpPr>
          <a:xfrm>
            <a:off x="15950759" y="801215"/>
            <a:ext cx="703316" cy="703316"/>
            <a:chOff x="0" y="0"/>
            <a:chExt cx="812800" cy="812800"/>
          </a:xfrm>
        </p:grpSpPr>
        <p:sp>
          <p:nvSpPr>
            <p:cNvPr id="44" name="Google Shape;44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76625" y="1327450"/>
            <a:ext cx="1436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382213" y="4112725"/>
            <a:ext cx="7620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»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9281577" y="4112725"/>
            <a:ext cx="762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»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70773" y="4420238"/>
            <a:ext cx="10061779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239" y="-7385025"/>
            <a:ext cx="14586276" cy="14486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7"/>
          <p:cNvGrpSpPr/>
          <p:nvPr/>
        </p:nvGrpSpPr>
        <p:grpSpPr>
          <a:xfrm>
            <a:off x="16302076" y="7101553"/>
            <a:ext cx="1283167" cy="1283167"/>
            <a:chOff x="0" y="0"/>
            <a:chExt cx="812800" cy="812800"/>
          </a:xfrm>
        </p:grpSpPr>
        <p:sp>
          <p:nvSpPr>
            <p:cNvPr id="53" name="Google Shape;5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" name="Google Shape;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425" y="8219875"/>
            <a:ext cx="1283175" cy="93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3625" y="9016826"/>
            <a:ext cx="1105400" cy="80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995900" y="1560525"/>
            <a:ext cx="1436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9588" y="8168050"/>
            <a:ext cx="19307177" cy="76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2149" y="-2138276"/>
            <a:ext cx="7178824" cy="74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86677" y="8803434"/>
            <a:ext cx="1591700" cy="1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081275" y="470125"/>
            <a:ext cx="15738900" cy="2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797375" y="3767075"/>
            <a:ext cx="8449800" cy="50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»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1415875" y="3767075"/>
            <a:ext cx="73815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05276" y="5334038"/>
            <a:ext cx="7731450" cy="75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099" y="-6994699"/>
            <a:ext cx="13893724" cy="13798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9"/>
          <p:cNvGrpSpPr/>
          <p:nvPr/>
        </p:nvGrpSpPr>
        <p:grpSpPr>
          <a:xfrm>
            <a:off x="487121" y="9404648"/>
            <a:ext cx="541569" cy="541569"/>
            <a:chOff x="0" y="0"/>
            <a:chExt cx="812800" cy="812800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" name="Google Shape;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0173" y="-390299"/>
            <a:ext cx="1169114" cy="8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7024" y="1775883"/>
            <a:ext cx="735864" cy="5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95256" y="3755725"/>
            <a:ext cx="10064937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083450" y="1153400"/>
            <a:ext cx="14665500" cy="19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1740350" y="3426900"/>
            <a:ext cx="5486400" cy="59121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8556813" y="3755713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15751153" y="406182"/>
            <a:ext cx="422493" cy="422493"/>
            <a:chOff x="0" y="0"/>
            <a:chExt cx="812800" cy="812800"/>
          </a:xfrm>
        </p:grpSpPr>
        <p:sp>
          <p:nvSpPr>
            <p:cNvPr id="79" name="Google Shape;79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3650" y="9014297"/>
            <a:ext cx="1154352" cy="8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95900" y="1560525"/>
            <a:ext cx="1436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674678"/>
              </a:buClr>
              <a:buSzPts val="8500"/>
              <a:buFont typeface="Montserrat"/>
              <a:buNone/>
              <a:defRPr sz="8500" b="1" i="0" u="none" strike="noStrike" cap="none">
                <a:solidFill>
                  <a:srgbClr val="67467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00625" y="443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webp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69800" y="7688625"/>
            <a:ext cx="13206702" cy="52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5900" y="-3277650"/>
            <a:ext cx="10133125" cy="70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23473">
            <a:off x="-1986922" y="-1421459"/>
            <a:ext cx="6586528" cy="6904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1"/>
          <p:cNvGrpSpPr/>
          <p:nvPr/>
        </p:nvGrpSpPr>
        <p:grpSpPr>
          <a:xfrm>
            <a:off x="15525811" y="1028700"/>
            <a:ext cx="1733489" cy="1733489"/>
            <a:chOff x="0" y="0"/>
            <a:chExt cx="812800" cy="812800"/>
          </a:xfrm>
        </p:grpSpPr>
        <p:sp>
          <p:nvSpPr>
            <p:cNvPr id="90" name="Google Shape;90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6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1"/>
          <p:cNvGrpSpPr/>
          <p:nvPr/>
        </p:nvGrpSpPr>
        <p:grpSpPr>
          <a:xfrm>
            <a:off x="15642118" y="1145008"/>
            <a:ext cx="1500874" cy="1500874"/>
            <a:chOff x="0" y="0"/>
            <a:chExt cx="812800" cy="812800"/>
          </a:xfrm>
        </p:grpSpPr>
        <p:sp>
          <p:nvSpPr>
            <p:cNvPr id="93" name="Google Shape;93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1"/>
          <p:cNvSpPr txBox="1"/>
          <p:nvPr/>
        </p:nvSpPr>
        <p:spPr>
          <a:xfrm>
            <a:off x="1444505" y="2667192"/>
            <a:ext cx="14081306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“Redbus Data Scraping &amp; Dynamic Filtering using Streamlit”</a:t>
            </a:r>
            <a:endParaRPr sz="8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10373905" y="2016012"/>
            <a:ext cx="1334079" cy="978325"/>
          </a:xfrm>
          <a:custGeom>
            <a:avLst/>
            <a:gdLst/>
            <a:ahLst/>
            <a:cxnLst/>
            <a:rect l="l" t="t" r="r" b="b"/>
            <a:pathLst>
              <a:path w="1334079" h="978325" extrusionOk="0">
                <a:moveTo>
                  <a:pt x="0" y="0"/>
                </a:moveTo>
                <a:lnTo>
                  <a:pt x="1334079" y="0"/>
                </a:lnTo>
                <a:lnTo>
                  <a:pt x="1334079" y="978324"/>
                </a:lnTo>
                <a:lnTo>
                  <a:pt x="0" y="978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235126" t="-409075" r="-670504" b="-732389"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97" name="Google Shape;97;p11"/>
          <p:cNvSpPr/>
          <p:nvPr/>
        </p:nvSpPr>
        <p:spPr>
          <a:xfrm>
            <a:off x="15689278" y="4070102"/>
            <a:ext cx="703277" cy="515737"/>
          </a:xfrm>
          <a:custGeom>
            <a:avLst/>
            <a:gdLst/>
            <a:ahLst/>
            <a:cxnLst/>
            <a:rect l="l" t="t" r="r" b="b"/>
            <a:pathLst>
              <a:path w="703277" h="515737" extrusionOk="0">
                <a:moveTo>
                  <a:pt x="0" y="0"/>
                </a:moveTo>
                <a:lnTo>
                  <a:pt x="703277" y="0"/>
                </a:lnTo>
                <a:lnTo>
                  <a:pt x="703277" y="515737"/>
                </a:lnTo>
                <a:lnTo>
                  <a:pt x="0" y="5157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235126" t="-409075" r="-670504" b="-732389"/>
            </a:stretch>
          </a:blipFill>
          <a:ln>
            <a:noFill/>
          </a:ln>
        </p:spPr>
      </p:sp>
      <p:grpSp>
        <p:nvGrpSpPr>
          <p:cNvPr id="101" name="Google Shape;101;p11"/>
          <p:cNvGrpSpPr/>
          <p:nvPr/>
        </p:nvGrpSpPr>
        <p:grpSpPr>
          <a:xfrm>
            <a:off x="4599142" y="7688635"/>
            <a:ext cx="890341" cy="890341"/>
            <a:chOff x="0" y="0"/>
            <a:chExt cx="812800" cy="812800"/>
          </a:xfrm>
        </p:grpSpPr>
        <p:sp>
          <p:nvSpPr>
            <p:cNvPr id="102" name="Google Shape;102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1"/>
          <p:cNvGrpSpPr/>
          <p:nvPr/>
        </p:nvGrpSpPr>
        <p:grpSpPr>
          <a:xfrm>
            <a:off x="1028700" y="800664"/>
            <a:ext cx="703277" cy="703277"/>
            <a:chOff x="0" y="0"/>
            <a:chExt cx="812800" cy="812800"/>
          </a:xfrm>
        </p:grpSpPr>
        <p:sp>
          <p:nvSpPr>
            <p:cNvPr id="105" name="Google Shape;105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1"/>
          <p:cNvGrpSpPr/>
          <p:nvPr/>
        </p:nvGrpSpPr>
        <p:grpSpPr>
          <a:xfrm>
            <a:off x="10874558" y="4070102"/>
            <a:ext cx="609507" cy="609507"/>
            <a:chOff x="0" y="0"/>
            <a:chExt cx="812800" cy="812800"/>
          </a:xfrm>
        </p:grpSpPr>
        <p:sp>
          <p:nvSpPr>
            <p:cNvPr id="108" name="Google Shape;108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2" name="Google Shape;112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125" y="6846297"/>
            <a:ext cx="890325" cy="65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99150" y="664991"/>
            <a:ext cx="1334075" cy="97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893237" y="1311825"/>
            <a:ext cx="998605" cy="11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A88267-B555-942E-8B59-8EBA0D24BF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77852" y="6948608"/>
            <a:ext cx="5705636" cy="28394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440">
          <a:extLst>
            <a:ext uri="{FF2B5EF4-FFF2-40B4-BE49-F238E27FC236}">
              <a16:creationId xmlns:a16="http://schemas.microsoft.com/office/drawing/2014/main" id="{0E131CFE-7E3E-3A5A-BF06-EABE2FDA8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0">
            <a:extLst>
              <a:ext uri="{FF2B5EF4-FFF2-40B4-BE49-F238E27FC236}">
                <a16:creationId xmlns:a16="http://schemas.microsoft.com/office/drawing/2014/main" id="{B2C6B929-B449-4C0B-4D37-EA16A2883B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05276" y="5334038"/>
            <a:ext cx="7731450" cy="75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0">
            <a:extLst>
              <a:ext uri="{FF2B5EF4-FFF2-40B4-BE49-F238E27FC236}">
                <a16:creationId xmlns:a16="http://schemas.microsoft.com/office/drawing/2014/main" id="{F465F8E7-B358-DCE6-B700-2F9CF8084D4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224" y="-6324149"/>
            <a:ext cx="13893724" cy="13798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20">
            <a:extLst>
              <a:ext uri="{FF2B5EF4-FFF2-40B4-BE49-F238E27FC236}">
                <a16:creationId xmlns:a16="http://schemas.microsoft.com/office/drawing/2014/main" id="{D0B30D81-599E-D199-6687-2BA9B19D826C}"/>
              </a:ext>
            </a:extLst>
          </p:cNvPr>
          <p:cNvGrpSpPr/>
          <p:nvPr/>
        </p:nvGrpSpPr>
        <p:grpSpPr>
          <a:xfrm>
            <a:off x="3527444" y="567856"/>
            <a:ext cx="541579" cy="541579"/>
            <a:chOff x="0" y="0"/>
            <a:chExt cx="812800" cy="812800"/>
          </a:xfrm>
        </p:grpSpPr>
        <p:sp>
          <p:nvSpPr>
            <p:cNvPr id="447" name="Google Shape;447;p20">
              <a:extLst>
                <a:ext uri="{FF2B5EF4-FFF2-40B4-BE49-F238E27FC236}">
                  <a16:creationId xmlns:a16="http://schemas.microsoft.com/office/drawing/2014/main" id="{E6E2C6B0-3A97-F9EF-C68B-BC93E8FF039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>
              <a:extLst>
                <a:ext uri="{FF2B5EF4-FFF2-40B4-BE49-F238E27FC236}">
                  <a16:creationId xmlns:a16="http://schemas.microsoft.com/office/drawing/2014/main" id="{09E70FDE-7646-B79F-B91C-7B8DB2CCDB2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0">
            <a:extLst>
              <a:ext uri="{FF2B5EF4-FFF2-40B4-BE49-F238E27FC236}">
                <a16:creationId xmlns:a16="http://schemas.microsoft.com/office/drawing/2014/main" id="{38D345E8-FD2C-E442-289D-0F13F46C20EC}"/>
              </a:ext>
            </a:extLst>
          </p:cNvPr>
          <p:cNvGrpSpPr/>
          <p:nvPr/>
        </p:nvGrpSpPr>
        <p:grpSpPr>
          <a:xfrm>
            <a:off x="5755398" y="3865582"/>
            <a:ext cx="541579" cy="541579"/>
            <a:chOff x="0" y="0"/>
            <a:chExt cx="812800" cy="812800"/>
          </a:xfrm>
        </p:grpSpPr>
        <p:sp>
          <p:nvSpPr>
            <p:cNvPr id="450" name="Google Shape;450;p20">
              <a:extLst>
                <a:ext uri="{FF2B5EF4-FFF2-40B4-BE49-F238E27FC236}">
                  <a16:creationId xmlns:a16="http://schemas.microsoft.com/office/drawing/2014/main" id="{8D9055AD-0142-7563-06ED-1519712A8D3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>
              <a:extLst>
                <a:ext uri="{FF2B5EF4-FFF2-40B4-BE49-F238E27FC236}">
                  <a16:creationId xmlns:a16="http://schemas.microsoft.com/office/drawing/2014/main" id="{FB316651-5B5F-7182-E275-D6C8B3585B3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20">
            <a:extLst>
              <a:ext uri="{FF2B5EF4-FFF2-40B4-BE49-F238E27FC236}">
                <a16:creationId xmlns:a16="http://schemas.microsoft.com/office/drawing/2014/main" id="{00B02158-863C-1105-024B-8E1D5D454CCD}"/>
              </a:ext>
            </a:extLst>
          </p:cNvPr>
          <p:cNvGrpSpPr/>
          <p:nvPr/>
        </p:nvGrpSpPr>
        <p:grpSpPr>
          <a:xfrm>
            <a:off x="6927170" y="8863069"/>
            <a:ext cx="541579" cy="541579"/>
            <a:chOff x="0" y="0"/>
            <a:chExt cx="812800" cy="812800"/>
          </a:xfrm>
        </p:grpSpPr>
        <p:sp>
          <p:nvSpPr>
            <p:cNvPr id="453" name="Google Shape;453;p20">
              <a:extLst>
                <a:ext uri="{FF2B5EF4-FFF2-40B4-BE49-F238E27FC236}">
                  <a16:creationId xmlns:a16="http://schemas.microsoft.com/office/drawing/2014/main" id="{987810AA-DE48-0D9D-F784-32F4BDEB61B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>
              <a:extLst>
                <a:ext uri="{FF2B5EF4-FFF2-40B4-BE49-F238E27FC236}">
                  <a16:creationId xmlns:a16="http://schemas.microsoft.com/office/drawing/2014/main" id="{D0A0377F-0B93-8DE6-4470-6F7542F8DF8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0">
            <a:extLst>
              <a:ext uri="{FF2B5EF4-FFF2-40B4-BE49-F238E27FC236}">
                <a16:creationId xmlns:a16="http://schemas.microsoft.com/office/drawing/2014/main" id="{77D2CDBE-2620-A256-3D5D-1ECA8E0C8537}"/>
              </a:ext>
            </a:extLst>
          </p:cNvPr>
          <p:cNvGrpSpPr/>
          <p:nvPr/>
        </p:nvGrpSpPr>
        <p:grpSpPr>
          <a:xfrm>
            <a:off x="487121" y="9404648"/>
            <a:ext cx="541579" cy="541579"/>
            <a:chOff x="0" y="0"/>
            <a:chExt cx="812800" cy="812800"/>
          </a:xfrm>
        </p:grpSpPr>
        <p:sp>
          <p:nvSpPr>
            <p:cNvPr id="456" name="Google Shape;456;p20">
              <a:extLst>
                <a:ext uri="{FF2B5EF4-FFF2-40B4-BE49-F238E27FC236}">
                  <a16:creationId xmlns:a16="http://schemas.microsoft.com/office/drawing/2014/main" id="{546D533A-A5F5-BF0A-DD29-EDBB08F0BCC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>
              <a:extLst>
                <a:ext uri="{FF2B5EF4-FFF2-40B4-BE49-F238E27FC236}">
                  <a16:creationId xmlns:a16="http://schemas.microsoft.com/office/drawing/2014/main" id="{149175B0-E22A-0D68-D767-74F0F251BC4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p20">
            <a:extLst>
              <a:ext uri="{FF2B5EF4-FFF2-40B4-BE49-F238E27FC236}">
                <a16:creationId xmlns:a16="http://schemas.microsoft.com/office/drawing/2014/main" id="{EF94C6EC-163C-39F8-9594-43F12B4D544B}"/>
              </a:ext>
            </a:extLst>
          </p:cNvPr>
          <p:cNvGrpSpPr/>
          <p:nvPr/>
        </p:nvGrpSpPr>
        <p:grpSpPr>
          <a:xfrm>
            <a:off x="13182963" y="3865582"/>
            <a:ext cx="541579" cy="541579"/>
            <a:chOff x="0" y="0"/>
            <a:chExt cx="812800" cy="812800"/>
          </a:xfrm>
        </p:grpSpPr>
        <p:sp>
          <p:nvSpPr>
            <p:cNvPr id="459" name="Google Shape;459;p20">
              <a:extLst>
                <a:ext uri="{FF2B5EF4-FFF2-40B4-BE49-F238E27FC236}">
                  <a16:creationId xmlns:a16="http://schemas.microsoft.com/office/drawing/2014/main" id="{BA884688-1580-C57A-26B0-636C99B35E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>
              <a:extLst>
                <a:ext uri="{FF2B5EF4-FFF2-40B4-BE49-F238E27FC236}">
                  <a16:creationId xmlns:a16="http://schemas.microsoft.com/office/drawing/2014/main" id="{121538C8-D985-C506-5C77-2F7AF6EFF42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3" name="Google Shape;463;p20">
            <a:extLst>
              <a:ext uri="{FF2B5EF4-FFF2-40B4-BE49-F238E27FC236}">
                <a16:creationId xmlns:a16="http://schemas.microsoft.com/office/drawing/2014/main" id="{AF9C974D-47A2-07F3-7503-71E1D26F140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6873" y="1"/>
            <a:ext cx="1169114" cy="8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0">
            <a:extLst>
              <a:ext uri="{FF2B5EF4-FFF2-40B4-BE49-F238E27FC236}">
                <a16:creationId xmlns:a16="http://schemas.microsoft.com/office/drawing/2014/main" id="{EC8C8D89-BE35-EEF8-A3C6-2D4A9345990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07024" y="1775883"/>
            <a:ext cx="735864" cy="5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0">
            <a:extLst>
              <a:ext uri="{FF2B5EF4-FFF2-40B4-BE49-F238E27FC236}">
                <a16:creationId xmlns:a16="http://schemas.microsoft.com/office/drawing/2014/main" id="{9334B872-B61E-8BBE-195F-A18C67DD9A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48" y="3328137"/>
            <a:ext cx="735875" cy="53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22DC59-A9DC-C949-6873-45A0832A2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166" y="1256963"/>
            <a:ext cx="14631668" cy="7773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93A76-C0F4-C790-AB23-98DF5A852545}"/>
              </a:ext>
            </a:extLst>
          </p:cNvPr>
          <p:cNvSpPr txBox="1"/>
          <p:nvPr/>
        </p:nvSpPr>
        <p:spPr>
          <a:xfrm>
            <a:off x="334048" y="391546"/>
            <a:ext cx="12143702" cy="70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674678"/>
                </a:solidFill>
                <a:latin typeface="Montserrat Black"/>
                <a:sym typeface="Montserrat Black"/>
              </a:rPr>
              <a:t>Bus fare range between 1000-2000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542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0FA95-A67E-4C3A-E227-EBA5BEB6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66" y="1628606"/>
            <a:ext cx="14631668" cy="8287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3D4F0-58A5-67A0-231A-EF4A292A2871}"/>
              </a:ext>
            </a:extLst>
          </p:cNvPr>
          <p:cNvSpPr txBox="1"/>
          <p:nvPr/>
        </p:nvSpPr>
        <p:spPr>
          <a:xfrm>
            <a:off x="814388" y="711351"/>
            <a:ext cx="13130212" cy="70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674678"/>
                </a:solidFill>
                <a:latin typeface="Montserrat Black"/>
                <a:sym typeface="Montserrat Black"/>
              </a:rPr>
              <a:t>Bus fare range above  2000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920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F583-D983-ADE9-292A-88E75B07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27450"/>
            <a:ext cx="14710225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Business use cases &amp; 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0879-CE9C-376A-EEA2-62C37DDFD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/>
              <a:t>Business Use Cases</a:t>
            </a:r>
          </a:p>
          <a:p>
            <a:pPr marL="76200" indent="0">
              <a:buNone/>
            </a:pPr>
            <a:r>
              <a:rPr lang="en-US" sz="3200" dirty="0"/>
              <a:t>List of 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Travel aggregators (real-time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Market research (fare trends)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Competitor analysis (pricing)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Customer experience personalization</a:t>
            </a:r>
          </a:p>
          <a:p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E2D86-2DA6-E3A9-5CB4-85F2C1BAFA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Future Scope</a:t>
            </a:r>
          </a:p>
          <a:p>
            <a:pPr marL="76200" indent="0">
              <a:buNone/>
            </a:pPr>
            <a:r>
              <a:rPr lang="en-US" sz="3200" dirty="0"/>
              <a:t>Ideas to expand: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Real-time fare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Price prediction using 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Integration with Google Maps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0486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 txBox="1"/>
          <p:nvPr/>
        </p:nvSpPr>
        <p:spPr>
          <a:xfrm>
            <a:off x="1768478" y="3982268"/>
            <a:ext cx="16230600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rgbClr val="67467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lang="en-US" dirty="0"/>
          </a:p>
        </p:txBody>
      </p:sp>
      <p:grpSp>
        <p:nvGrpSpPr>
          <p:cNvPr id="624" name="Google Shape;624;p26"/>
          <p:cNvGrpSpPr/>
          <p:nvPr/>
        </p:nvGrpSpPr>
        <p:grpSpPr>
          <a:xfrm>
            <a:off x="16108185" y="1429568"/>
            <a:ext cx="695325" cy="695325"/>
            <a:chOff x="0" y="0"/>
            <a:chExt cx="812800" cy="812800"/>
          </a:xfrm>
        </p:grpSpPr>
        <p:sp>
          <p:nvSpPr>
            <p:cNvPr id="625" name="Google Shape;625;p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7" name="Google Shape;627;p26"/>
          <p:cNvGrpSpPr/>
          <p:nvPr/>
        </p:nvGrpSpPr>
        <p:grpSpPr>
          <a:xfrm>
            <a:off x="6390430" y="9426644"/>
            <a:ext cx="433606" cy="433606"/>
            <a:chOff x="0" y="0"/>
            <a:chExt cx="812800" cy="812800"/>
          </a:xfrm>
        </p:grpSpPr>
        <p:sp>
          <p:nvSpPr>
            <p:cNvPr id="628" name="Google Shape;628;p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1" name="Google Shape;6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185" y="3145825"/>
            <a:ext cx="814566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53" y="441038"/>
            <a:ext cx="1119325" cy="81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170" y="441056"/>
            <a:ext cx="491150" cy="35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9687" y="7844975"/>
            <a:ext cx="19431588" cy="77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4711" y="-2927437"/>
            <a:ext cx="10561728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 txBox="1"/>
          <p:nvPr/>
        </p:nvSpPr>
        <p:spPr>
          <a:xfrm>
            <a:off x="13592018" y="5794711"/>
            <a:ext cx="2858829" cy="147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WHAT I DID</a:t>
            </a:r>
            <a:endParaRPr dirty="0"/>
          </a:p>
        </p:txBody>
      </p:sp>
      <p:sp>
        <p:nvSpPr>
          <p:cNvPr id="123" name="Google Shape;123;p12"/>
          <p:cNvSpPr txBox="1"/>
          <p:nvPr/>
        </p:nvSpPr>
        <p:spPr>
          <a:xfrm>
            <a:off x="1113615" y="1111673"/>
            <a:ext cx="1247840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>
                <a:solidFill>
                  <a:srgbClr val="67467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TABLE OF CONTENTS</a:t>
            </a:r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2253323" y="3273848"/>
            <a:ext cx="2025563" cy="2025563"/>
            <a:chOff x="0" y="0"/>
            <a:chExt cx="2700751" cy="2700751"/>
          </a:xfrm>
        </p:grpSpPr>
        <p:grpSp>
          <p:nvGrpSpPr>
            <p:cNvPr id="125" name="Google Shape;125;p12"/>
            <p:cNvGrpSpPr/>
            <p:nvPr/>
          </p:nvGrpSpPr>
          <p:grpSpPr>
            <a:xfrm>
              <a:off x="0" y="0"/>
              <a:ext cx="2700751" cy="2700751"/>
              <a:chOff x="0" y="0"/>
              <a:chExt cx="812800" cy="812800"/>
            </a:xfrm>
          </p:grpSpPr>
          <p:sp>
            <p:nvSpPr>
              <p:cNvPr id="126" name="Google Shape;12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46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2"/>
            <p:cNvGrpSpPr/>
            <p:nvPr/>
          </p:nvGrpSpPr>
          <p:grpSpPr>
            <a:xfrm>
              <a:off x="181205" y="181205"/>
              <a:ext cx="2338340" cy="2338340"/>
              <a:chOff x="0" y="0"/>
              <a:chExt cx="812800" cy="812800"/>
            </a:xfrm>
          </p:grpSpPr>
          <p:sp>
            <p:nvSpPr>
              <p:cNvPr id="129" name="Google Shape;129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" name="Google Shape;131;p12"/>
          <p:cNvGrpSpPr/>
          <p:nvPr/>
        </p:nvGrpSpPr>
        <p:grpSpPr>
          <a:xfrm>
            <a:off x="8133318" y="3273848"/>
            <a:ext cx="2025563" cy="2025563"/>
            <a:chOff x="0" y="0"/>
            <a:chExt cx="2700751" cy="2700751"/>
          </a:xfrm>
        </p:grpSpPr>
        <p:grpSp>
          <p:nvGrpSpPr>
            <p:cNvPr id="132" name="Google Shape;132;p12"/>
            <p:cNvGrpSpPr/>
            <p:nvPr/>
          </p:nvGrpSpPr>
          <p:grpSpPr>
            <a:xfrm>
              <a:off x="0" y="0"/>
              <a:ext cx="2700751" cy="2700751"/>
              <a:chOff x="0" y="0"/>
              <a:chExt cx="812800" cy="812800"/>
            </a:xfrm>
          </p:grpSpPr>
          <p:sp>
            <p:nvSpPr>
              <p:cNvPr id="133" name="Google Shape;13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46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12"/>
            <p:cNvGrpSpPr/>
            <p:nvPr/>
          </p:nvGrpSpPr>
          <p:grpSpPr>
            <a:xfrm>
              <a:off x="181205" y="181205"/>
              <a:ext cx="2338340" cy="2338340"/>
              <a:chOff x="0" y="0"/>
              <a:chExt cx="812800" cy="812800"/>
            </a:xfrm>
          </p:grpSpPr>
          <p:sp>
            <p:nvSpPr>
              <p:cNvPr id="136" name="Google Shape;13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" name="Google Shape;138;p12"/>
          <p:cNvGrpSpPr/>
          <p:nvPr/>
        </p:nvGrpSpPr>
        <p:grpSpPr>
          <a:xfrm>
            <a:off x="14008651" y="3273848"/>
            <a:ext cx="2025563" cy="2025563"/>
            <a:chOff x="0" y="0"/>
            <a:chExt cx="2700751" cy="2700751"/>
          </a:xfrm>
        </p:grpSpPr>
        <p:grpSp>
          <p:nvGrpSpPr>
            <p:cNvPr id="139" name="Google Shape;139;p12"/>
            <p:cNvGrpSpPr/>
            <p:nvPr/>
          </p:nvGrpSpPr>
          <p:grpSpPr>
            <a:xfrm>
              <a:off x="0" y="0"/>
              <a:ext cx="2700751" cy="2700751"/>
              <a:chOff x="0" y="0"/>
              <a:chExt cx="812800" cy="812800"/>
            </a:xfrm>
          </p:grpSpPr>
          <p:sp>
            <p:nvSpPr>
              <p:cNvPr id="140" name="Google Shape;140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46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2"/>
            <p:cNvGrpSpPr/>
            <p:nvPr/>
          </p:nvGrpSpPr>
          <p:grpSpPr>
            <a:xfrm>
              <a:off x="181205" y="181205"/>
              <a:ext cx="2338340" cy="2338340"/>
              <a:chOff x="0" y="0"/>
              <a:chExt cx="812800" cy="812800"/>
            </a:xfrm>
          </p:grpSpPr>
          <p:sp>
            <p:nvSpPr>
              <p:cNvPr id="143" name="Google Shape;14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" name="Google Shape;145;p12"/>
          <p:cNvGrpSpPr/>
          <p:nvPr/>
        </p:nvGrpSpPr>
        <p:grpSpPr>
          <a:xfrm>
            <a:off x="15388490" y="9220800"/>
            <a:ext cx="882842" cy="882842"/>
            <a:chOff x="0" y="0"/>
            <a:chExt cx="812800" cy="812800"/>
          </a:xfrm>
        </p:grpSpPr>
        <p:sp>
          <p:nvSpPr>
            <p:cNvPr id="146" name="Google Shape;146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2"/>
          <p:cNvGrpSpPr/>
          <p:nvPr/>
        </p:nvGrpSpPr>
        <p:grpSpPr>
          <a:xfrm>
            <a:off x="2630724" y="9382031"/>
            <a:ext cx="635380" cy="635380"/>
            <a:chOff x="0" y="0"/>
            <a:chExt cx="812800" cy="812800"/>
          </a:xfrm>
        </p:grpSpPr>
        <p:sp>
          <p:nvSpPr>
            <p:cNvPr id="149" name="Google Shape;149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2"/>
          <p:cNvGrpSpPr/>
          <p:nvPr/>
        </p:nvGrpSpPr>
        <p:grpSpPr>
          <a:xfrm>
            <a:off x="15994601" y="475238"/>
            <a:ext cx="553462" cy="553462"/>
            <a:chOff x="0" y="0"/>
            <a:chExt cx="812800" cy="812800"/>
          </a:xfrm>
        </p:grpSpPr>
        <p:sp>
          <p:nvSpPr>
            <p:cNvPr id="152" name="Google Shape;152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2"/>
          <p:cNvSpPr txBox="1"/>
          <p:nvPr/>
        </p:nvSpPr>
        <p:spPr>
          <a:xfrm>
            <a:off x="7030517" y="5794711"/>
            <a:ext cx="4226966" cy="73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OBJECTIVE</a:t>
            </a:r>
            <a:endParaRPr dirty="0"/>
          </a:p>
        </p:txBody>
      </p:sp>
      <p:sp>
        <p:nvSpPr>
          <p:cNvPr id="156" name="Google Shape;156;p12"/>
          <p:cNvSpPr txBox="1"/>
          <p:nvPr/>
        </p:nvSpPr>
        <p:spPr>
          <a:xfrm>
            <a:off x="1170658" y="5794711"/>
            <a:ext cx="4316809" cy="147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PROBLEM STATEMENT</a:t>
            </a:r>
            <a:endParaRPr dirty="0"/>
          </a:p>
        </p:txBody>
      </p:sp>
      <p:sp>
        <p:nvSpPr>
          <p:cNvPr id="158" name="Google Shape;158;p12"/>
          <p:cNvSpPr txBox="1"/>
          <p:nvPr/>
        </p:nvSpPr>
        <p:spPr>
          <a:xfrm>
            <a:off x="2253786" y="3686324"/>
            <a:ext cx="2025563" cy="108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26" b="0" i="0" u="none" strike="noStrike" cap="non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8131913" y="3686324"/>
            <a:ext cx="2025563" cy="108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26" b="0" i="0" u="none" strike="noStrike" cap="non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14009114" y="3686324"/>
            <a:ext cx="2025563" cy="108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26" b="0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dirty="0"/>
          </a:p>
        </p:txBody>
      </p:sp>
      <p:pic>
        <p:nvPicPr>
          <p:cNvPr id="161" name="Google Shape;16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500" y="8564078"/>
            <a:ext cx="1442275" cy="106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92025" y="8771589"/>
            <a:ext cx="882850" cy="64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3200" y="-3678475"/>
            <a:ext cx="10078424" cy="98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84751" y="8408052"/>
            <a:ext cx="13389783" cy="53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 txBox="1"/>
          <p:nvPr/>
        </p:nvSpPr>
        <p:spPr>
          <a:xfrm>
            <a:off x="651735" y="235051"/>
            <a:ext cx="6569400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dirty="0">
                <a:solidFill>
                  <a:srgbClr val="674678"/>
                </a:solidFill>
                <a:latin typeface="Montserrat Black"/>
                <a:sym typeface="Montserrat Black"/>
              </a:rPr>
              <a:t>Problem Statement</a:t>
            </a:r>
            <a:endParaRPr dirty="0"/>
          </a:p>
        </p:txBody>
      </p:sp>
      <p:sp>
        <p:nvSpPr>
          <p:cNvPr id="214" name="Google Shape;214;p15"/>
          <p:cNvSpPr txBox="1"/>
          <p:nvPr/>
        </p:nvSpPr>
        <p:spPr>
          <a:xfrm>
            <a:off x="861470" y="3233259"/>
            <a:ext cx="6359665" cy="59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Manual comparison of buses across multiple states on Redbus is tedious. There’s no centralized dashboard to filter or analyze pricing, seat availability, or types.</a:t>
            </a:r>
            <a:endParaRPr dirty="0"/>
          </a:p>
        </p:txBody>
      </p:sp>
      <p:grpSp>
        <p:nvGrpSpPr>
          <p:cNvPr id="217" name="Google Shape;217;p15"/>
          <p:cNvGrpSpPr/>
          <p:nvPr/>
        </p:nvGrpSpPr>
        <p:grpSpPr>
          <a:xfrm>
            <a:off x="15950759" y="801215"/>
            <a:ext cx="703277" cy="703277"/>
            <a:chOff x="0" y="0"/>
            <a:chExt cx="812800" cy="812800"/>
          </a:xfrm>
        </p:grpSpPr>
        <p:sp>
          <p:nvSpPr>
            <p:cNvPr id="218" name="Google Shape;218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5"/>
          <p:cNvGrpSpPr/>
          <p:nvPr/>
        </p:nvGrpSpPr>
        <p:grpSpPr>
          <a:xfrm>
            <a:off x="4741021" y="6187407"/>
            <a:ext cx="541579" cy="541579"/>
            <a:chOff x="0" y="0"/>
            <a:chExt cx="812800" cy="812800"/>
          </a:xfrm>
        </p:grpSpPr>
        <p:sp>
          <p:nvSpPr>
            <p:cNvPr id="221" name="Google Shape;221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3" name="Google Shape;22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2825" y="8980375"/>
            <a:ext cx="1120119" cy="8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13275" y="1504513"/>
            <a:ext cx="8477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54075" y="4313563"/>
            <a:ext cx="1120125" cy="8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76463" y="2628892"/>
            <a:ext cx="7740425" cy="749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523" y="3861888"/>
            <a:ext cx="10061779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676" y="-6743425"/>
            <a:ext cx="14586276" cy="14486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16"/>
          <p:cNvGrpSpPr/>
          <p:nvPr/>
        </p:nvGrpSpPr>
        <p:grpSpPr>
          <a:xfrm>
            <a:off x="1275602" y="3506428"/>
            <a:ext cx="2025563" cy="2025563"/>
            <a:chOff x="0" y="0"/>
            <a:chExt cx="812800" cy="812800"/>
          </a:xfrm>
        </p:grpSpPr>
        <p:sp>
          <p:nvSpPr>
            <p:cNvPr id="234" name="Google Shape;234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6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1411506" y="3642332"/>
            <a:ext cx="1753755" cy="1753755"/>
            <a:chOff x="0" y="0"/>
            <a:chExt cx="812800" cy="812800"/>
          </a:xfrm>
        </p:grpSpPr>
        <p:sp>
          <p:nvSpPr>
            <p:cNvPr id="237" name="Google Shape;237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6"/>
          <p:cNvSpPr txBox="1"/>
          <p:nvPr/>
        </p:nvSpPr>
        <p:spPr>
          <a:xfrm>
            <a:off x="1228216" y="5859218"/>
            <a:ext cx="3318557" cy="369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Atomate bus data collection from </a:t>
            </a:r>
            <a:r>
              <a:rPr lang="en-US" sz="3999" dirty="0" err="1">
                <a:solidFill>
                  <a:srgbClr val="674678"/>
                </a:solidFill>
                <a:latin typeface="Montserrat Black"/>
                <a:sym typeface="Montserrat Black"/>
              </a:rPr>
              <a:t>redbus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6288642" y="3506428"/>
            <a:ext cx="2025563" cy="2025563"/>
            <a:chOff x="0" y="0"/>
            <a:chExt cx="812800" cy="812800"/>
          </a:xfrm>
        </p:grpSpPr>
        <p:sp>
          <p:nvSpPr>
            <p:cNvPr id="242" name="Google Shape;242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6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6424546" y="3642332"/>
            <a:ext cx="1753755" cy="1753755"/>
            <a:chOff x="0" y="0"/>
            <a:chExt cx="812800" cy="812800"/>
          </a:xfrm>
        </p:grpSpPr>
        <p:sp>
          <p:nvSpPr>
            <p:cNvPr id="245" name="Google Shape;245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16"/>
          <p:cNvSpPr/>
          <p:nvPr/>
        </p:nvSpPr>
        <p:spPr>
          <a:xfrm>
            <a:off x="6759375" y="3976172"/>
            <a:ext cx="1033742" cy="1086075"/>
          </a:xfrm>
          <a:custGeom>
            <a:avLst/>
            <a:gdLst/>
            <a:ahLst/>
            <a:cxnLst/>
            <a:rect l="l" t="t" r="r" b="b"/>
            <a:pathLst>
              <a:path w="1084101" h="1086075" extrusionOk="0">
                <a:moveTo>
                  <a:pt x="0" y="0"/>
                </a:moveTo>
                <a:lnTo>
                  <a:pt x="1084100" y="0"/>
                </a:lnTo>
                <a:lnTo>
                  <a:pt x="1084100" y="1086075"/>
                </a:lnTo>
                <a:lnTo>
                  <a:pt x="0" y="10860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8" name="Google Shape;248;p16"/>
          <p:cNvSpPr txBox="1"/>
          <p:nvPr/>
        </p:nvSpPr>
        <p:spPr>
          <a:xfrm>
            <a:off x="6017589" y="5712024"/>
            <a:ext cx="3422195" cy="369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Build a SQL- to store and query scraped data </a:t>
            </a:r>
            <a:endParaRPr dirty="0"/>
          </a:p>
        </p:txBody>
      </p:sp>
      <p:grpSp>
        <p:nvGrpSpPr>
          <p:cNvPr id="250" name="Google Shape;250;p16"/>
          <p:cNvGrpSpPr/>
          <p:nvPr/>
        </p:nvGrpSpPr>
        <p:grpSpPr>
          <a:xfrm>
            <a:off x="11240823" y="3506428"/>
            <a:ext cx="2025563" cy="2025563"/>
            <a:chOff x="0" y="0"/>
            <a:chExt cx="812800" cy="812800"/>
          </a:xfrm>
        </p:grpSpPr>
        <p:sp>
          <p:nvSpPr>
            <p:cNvPr id="251" name="Google Shape;251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6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16"/>
          <p:cNvGrpSpPr/>
          <p:nvPr/>
        </p:nvGrpSpPr>
        <p:grpSpPr>
          <a:xfrm>
            <a:off x="11376727" y="3642332"/>
            <a:ext cx="1753755" cy="1753755"/>
            <a:chOff x="0" y="0"/>
            <a:chExt cx="812800" cy="812800"/>
          </a:xfrm>
        </p:grpSpPr>
        <p:sp>
          <p:nvSpPr>
            <p:cNvPr id="254" name="Google Shape;254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16"/>
          <p:cNvSpPr txBox="1"/>
          <p:nvPr/>
        </p:nvSpPr>
        <p:spPr>
          <a:xfrm>
            <a:off x="10901960" y="5545511"/>
            <a:ext cx="5222783" cy="369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Create an interactive dashboard using Streamlit for filtering</a:t>
            </a:r>
            <a:endParaRPr dirty="0"/>
          </a:p>
        </p:txBody>
      </p:sp>
      <p:sp>
        <p:nvSpPr>
          <p:cNvPr id="258" name="Google Shape;258;p16"/>
          <p:cNvSpPr txBox="1"/>
          <p:nvPr/>
        </p:nvSpPr>
        <p:spPr>
          <a:xfrm>
            <a:off x="1028700" y="1201378"/>
            <a:ext cx="6814775" cy="156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dirty="0">
                <a:solidFill>
                  <a:srgbClr val="674678"/>
                </a:solidFill>
                <a:latin typeface="Montserrat Black"/>
                <a:sym typeface="Montserrat Black"/>
              </a:rPr>
              <a:t>Objective</a:t>
            </a:r>
            <a:endParaRPr dirty="0"/>
          </a:p>
        </p:txBody>
      </p:sp>
      <p:grpSp>
        <p:nvGrpSpPr>
          <p:cNvPr id="259" name="Google Shape;259;p16"/>
          <p:cNvGrpSpPr/>
          <p:nvPr/>
        </p:nvGrpSpPr>
        <p:grpSpPr>
          <a:xfrm>
            <a:off x="7030634" y="1059849"/>
            <a:ext cx="541579" cy="541579"/>
            <a:chOff x="0" y="0"/>
            <a:chExt cx="812800" cy="812800"/>
          </a:xfrm>
        </p:grpSpPr>
        <p:sp>
          <p:nvSpPr>
            <p:cNvPr id="260" name="Google Shape;260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6"/>
          <p:cNvGrpSpPr/>
          <p:nvPr/>
        </p:nvGrpSpPr>
        <p:grpSpPr>
          <a:xfrm>
            <a:off x="16302076" y="7101553"/>
            <a:ext cx="1283197" cy="1283197"/>
            <a:chOff x="0" y="0"/>
            <a:chExt cx="812800" cy="812800"/>
          </a:xfrm>
        </p:grpSpPr>
        <p:sp>
          <p:nvSpPr>
            <p:cNvPr id="263" name="Google Shape;263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16"/>
          <p:cNvGrpSpPr/>
          <p:nvPr/>
        </p:nvGrpSpPr>
        <p:grpSpPr>
          <a:xfrm>
            <a:off x="5032103" y="8113960"/>
            <a:ext cx="541579" cy="541579"/>
            <a:chOff x="0" y="0"/>
            <a:chExt cx="812800" cy="812800"/>
          </a:xfrm>
        </p:grpSpPr>
        <p:sp>
          <p:nvSpPr>
            <p:cNvPr id="266" name="Google Shape;266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8" name="Google Shape;2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3419" y="8431053"/>
            <a:ext cx="1568025" cy="114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97025" y="665575"/>
            <a:ext cx="1283175" cy="93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18775" y="8655526"/>
            <a:ext cx="1105400" cy="80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7588" y="4114314"/>
            <a:ext cx="1105400" cy="80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4842" y="4067021"/>
            <a:ext cx="1217133" cy="9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77000" y="3980127"/>
            <a:ext cx="1084100" cy="107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/>
          <p:nvPr/>
        </p:nvSpPr>
        <p:spPr>
          <a:xfrm rot="-5398484">
            <a:off x="2584521" y="4584512"/>
            <a:ext cx="297728" cy="29772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94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rot="-5398484">
            <a:off x="6873908" y="4584512"/>
            <a:ext cx="297728" cy="29772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7A7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rot="-5398484">
            <a:off x="11161263" y="4584512"/>
            <a:ext cx="297728" cy="29772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EC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rot="-5398484">
            <a:off x="15448617" y="4584512"/>
            <a:ext cx="297728" cy="29772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6746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17"/>
          <p:cNvCxnSpPr/>
          <p:nvPr/>
        </p:nvCxnSpPr>
        <p:spPr>
          <a:xfrm rot="10800000">
            <a:off x="2714863" y="2781960"/>
            <a:ext cx="18521" cy="1924780"/>
          </a:xfrm>
          <a:prstGeom prst="straightConnector1">
            <a:avLst/>
          </a:prstGeom>
          <a:noFill/>
          <a:ln w="38100" cap="flat" cmpd="sng">
            <a:solidFill>
              <a:srgbClr val="9468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17"/>
          <p:cNvCxnSpPr/>
          <p:nvPr/>
        </p:nvCxnSpPr>
        <p:spPr>
          <a:xfrm rot="10800000">
            <a:off x="7004251" y="2781960"/>
            <a:ext cx="18521" cy="1924780"/>
          </a:xfrm>
          <a:prstGeom prst="straightConnector1">
            <a:avLst/>
          </a:prstGeom>
          <a:noFill/>
          <a:ln w="38100" cap="flat" cmpd="sng">
            <a:solidFill>
              <a:srgbClr val="F7A7A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17"/>
          <p:cNvCxnSpPr/>
          <p:nvPr/>
        </p:nvCxnSpPr>
        <p:spPr>
          <a:xfrm rot="10800000">
            <a:off x="11291606" y="2781960"/>
            <a:ext cx="18521" cy="1924780"/>
          </a:xfrm>
          <a:prstGeom prst="straightConnector1">
            <a:avLst/>
          </a:prstGeom>
          <a:noFill/>
          <a:ln w="38100" cap="flat" cmpd="sng">
            <a:solidFill>
              <a:srgbClr val="FECE6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17"/>
          <p:cNvCxnSpPr/>
          <p:nvPr/>
        </p:nvCxnSpPr>
        <p:spPr>
          <a:xfrm rot="10800000">
            <a:off x="15578960" y="2781960"/>
            <a:ext cx="18521" cy="1924780"/>
          </a:xfrm>
          <a:prstGeom prst="straightConnector1">
            <a:avLst/>
          </a:prstGeom>
          <a:noFill/>
          <a:ln w="38100" cap="flat" cmpd="sng">
            <a:solidFill>
              <a:srgbClr val="67467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6" name="Google Shape;286;p17"/>
          <p:cNvGrpSpPr/>
          <p:nvPr/>
        </p:nvGrpSpPr>
        <p:grpSpPr>
          <a:xfrm>
            <a:off x="1071566" y="1020054"/>
            <a:ext cx="3323638" cy="2585871"/>
            <a:chOff x="0" y="-47625"/>
            <a:chExt cx="959000" cy="746125"/>
          </a:xfrm>
        </p:grpSpPr>
        <p:sp>
          <p:nvSpPr>
            <p:cNvPr id="287" name="Google Shape;287;p17"/>
            <p:cNvSpPr/>
            <p:nvPr/>
          </p:nvSpPr>
          <p:spPr>
            <a:xfrm>
              <a:off x="0" y="0"/>
              <a:ext cx="959000" cy="698500"/>
            </a:xfrm>
            <a:custGeom>
              <a:avLst/>
              <a:gdLst/>
              <a:ahLst/>
              <a:cxnLst/>
              <a:rect l="l" t="t" r="r" b="b"/>
              <a:pathLst>
                <a:path w="959000" h="698500" extrusionOk="0">
                  <a:moveTo>
                    <a:pt x="959000" y="349250"/>
                  </a:moveTo>
                  <a:lnTo>
                    <a:pt x="7558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755800" y="0"/>
                  </a:lnTo>
                  <a:lnTo>
                    <a:pt x="959000" y="349250"/>
                  </a:lnTo>
                  <a:close/>
                </a:path>
              </a:pathLst>
            </a:custGeom>
            <a:solidFill>
              <a:srgbClr val="9468AC"/>
            </a:solidFill>
            <a:ln>
              <a:noFill/>
            </a:ln>
          </p:spPr>
        </p:sp>
        <p:sp>
          <p:nvSpPr>
            <p:cNvPr id="288" name="Google Shape;288;p17"/>
            <p:cNvSpPr txBox="1"/>
            <p:nvPr/>
          </p:nvSpPr>
          <p:spPr>
            <a:xfrm>
              <a:off x="114300" y="-47625"/>
              <a:ext cx="73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850" tIns="45850" rIns="45850" bIns="45850" anchor="ctr" anchorCtr="0">
              <a:noAutofit/>
            </a:bodyPr>
            <a:lstStyle/>
            <a:p>
              <a:pPr marL="0" marR="0" lvl="0" indent="0" algn="l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7"/>
          <p:cNvGrpSpPr/>
          <p:nvPr/>
        </p:nvGrpSpPr>
        <p:grpSpPr>
          <a:xfrm>
            <a:off x="5360953" y="1020054"/>
            <a:ext cx="3323638" cy="2585871"/>
            <a:chOff x="0" y="-47625"/>
            <a:chExt cx="959000" cy="746125"/>
          </a:xfrm>
        </p:grpSpPr>
        <p:sp>
          <p:nvSpPr>
            <p:cNvPr id="290" name="Google Shape;290;p17"/>
            <p:cNvSpPr/>
            <p:nvPr/>
          </p:nvSpPr>
          <p:spPr>
            <a:xfrm>
              <a:off x="0" y="0"/>
              <a:ext cx="959000" cy="698500"/>
            </a:xfrm>
            <a:custGeom>
              <a:avLst/>
              <a:gdLst/>
              <a:ahLst/>
              <a:cxnLst/>
              <a:rect l="l" t="t" r="r" b="b"/>
              <a:pathLst>
                <a:path w="959000" h="698500" extrusionOk="0">
                  <a:moveTo>
                    <a:pt x="959000" y="349250"/>
                  </a:moveTo>
                  <a:lnTo>
                    <a:pt x="7558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755800" y="0"/>
                  </a:lnTo>
                  <a:lnTo>
                    <a:pt x="959000" y="349250"/>
                  </a:lnTo>
                  <a:close/>
                </a:path>
              </a:pathLst>
            </a:custGeom>
            <a:solidFill>
              <a:srgbClr val="F7A7AB"/>
            </a:solidFill>
            <a:ln>
              <a:noFill/>
            </a:ln>
          </p:spPr>
        </p:sp>
        <p:sp>
          <p:nvSpPr>
            <p:cNvPr id="291" name="Google Shape;291;p17"/>
            <p:cNvSpPr txBox="1"/>
            <p:nvPr/>
          </p:nvSpPr>
          <p:spPr>
            <a:xfrm>
              <a:off x="114300" y="-47625"/>
              <a:ext cx="73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850" tIns="45850" rIns="45850" bIns="45850" anchor="ctr" anchorCtr="0">
              <a:noAutofit/>
            </a:bodyPr>
            <a:lstStyle/>
            <a:p>
              <a:pPr marL="0" marR="0" lvl="0" indent="0" algn="l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9648308" y="1020054"/>
            <a:ext cx="3323638" cy="2585871"/>
            <a:chOff x="0" y="-47625"/>
            <a:chExt cx="959000" cy="746125"/>
          </a:xfrm>
        </p:grpSpPr>
        <p:sp>
          <p:nvSpPr>
            <p:cNvPr id="293" name="Google Shape;293;p17"/>
            <p:cNvSpPr/>
            <p:nvPr/>
          </p:nvSpPr>
          <p:spPr>
            <a:xfrm>
              <a:off x="0" y="0"/>
              <a:ext cx="959000" cy="698500"/>
            </a:xfrm>
            <a:custGeom>
              <a:avLst/>
              <a:gdLst/>
              <a:ahLst/>
              <a:cxnLst/>
              <a:rect l="l" t="t" r="r" b="b"/>
              <a:pathLst>
                <a:path w="959000" h="698500" extrusionOk="0">
                  <a:moveTo>
                    <a:pt x="959000" y="349250"/>
                  </a:moveTo>
                  <a:lnTo>
                    <a:pt x="7558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755800" y="0"/>
                  </a:lnTo>
                  <a:lnTo>
                    <a:pt x="959000" y="349250"/>
                  </a:lnTo>
                  <a:close/>
                </a:path>
              </a:pathLst>
            </a:custGeom>
            <a:solidFill>
              <a:srgbClr val="FECE6B"/>
            </a:solidFill>
            <a:ln>
              <a:noFill/>
            </a:ln>
          </p:spPr>
        </p:sp>
        <p:sp>
          <p:nvSpPr>
            <p:cNvPr id="294" name="Google Shape;294;p17"/>
            <p:cNvSpPr txBox="1"/>
            <p:nvPr/>
          </p:nvSpPr>
          <p:spPr>
            <a:xfrm>
              <a:off x="114300" y="-47625"/>
              <a:ext cx="73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850" tIns="45850" rIns="45850" bIns="45850" anchor="ctr" anchorCtr="0">
              <a:noAutofit/>
            </a:bodyPr>
            <a:lstStyle/>
            <a:p>
              <a:pPr marL="0" marR="0" lvl="0" indent="0" algn="l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13935662" y="1020054"/>
            <a:ext cx="3323638" cy="2585871"/>
            <a:chOff x="0" y="-47625"/>
            <a:chExt cx="959000" cy="746125"/>
          </a:xfrm>
        </p:grpSpPr>
        <p:sp>
          <p:nvSpPr>
            <p:cNvPr id="296" name="Google Shape;296;p17"/>
            <p:cNvSpPr/>
            <p:nvPr/>
          </p:nvSpPr>
          <p:spPr>
            <a:xfrm>
              <a:off x="0" y="0"/>
              <a:ext cx="959000" cy="698500"/>
            </a:xfrm>
            <a:custGeom>
              <a:avLst/>
              <a:gdLst/>
              <a:ahLst/>
              <a:cxnLst/>
              <a:rect l="l" t="t" r="r" b="b"/>
              <a:pathLst>
                <a:path w="959000" h="698500" extrusionOk="0">
                  <a:moveTo>
                    <a:pt x="959000" y="349250"/>
                  </a:moveTo>
                  <a:lnTo>
                    <a:pt x="7558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755800" y="0"/>
                  </a:lnTo>
                  <a:lnTo>
                    <a:pt x="959000" y="349250"/>
                  </a:lnTo>
                  <a:close/>
                </a:path>
              </a:pathLst>
            </a:custGeom>
            <a:solidFill>
              <a:srgbClr val="674678"/>
            </a:solidFill>
            <a:ln>
              <a:noFill/>
            </a:ln>
          </p:spPr>
        </p:sp>
        <p:sp>
          <p:nvSpPr>
            <p:cNvPr id="297" name="Google Shape;297;p17"/>
            <p:cNvSpPr txBox="1"/>
            <p:nvPr/>
          </p:nvSpPr>
          <p:spPr>
            <a:xfrm>
              <a:off x="114300" y="-47625"/>
              <a:ext cx="73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850" tIns="45850" rIns="45850" bIns="45850" anchor="ctr" anchorCtr="0">
              <a:noAutofit/>
            </a:bodyPr>
            <a:lstStyle/>
            <a:p>
              <a:pPr marL="0" marR="0" lvl="0" indent="0" algn="l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7"/>
          <p:cNvSpPr txBox="1"/>
          <p:nvPr/>
        </p:nvSpPr>
        <p:spPr>
          <a:xfrm>
            <a:off x="2338589" y="1773012"/>
            <a:ext cx="752549" cy="135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99" b="0" i="0" u="none" strike="noStrike" cap="non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</a:t>
            </a:r>
            <a:endParaRPr/>
          </a:p>
        </p:txBody>
      </p:sp>
      <p:sp>
        <p:nvSpPr>
          <p:cNvPr id="299" name="Google Shape;299;p17"/>
          <p:cNvSpPr txBox="1"/>
          <p:nvPr/>
        </p:nvSpPr>
        <p:spPr>
          <a:xfrm>
            <a:off x="6345308" y="1773012"/>
            <a:ext cx="1317886" cy="166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99" dirty="0">
                <a:solidFill>
                  <a:srgbClr val="FFFFFF"/>
                </a:solidFill>
                <a:latin typeface="Montserrat Black"/>
                <a:sym typeface="Montserrat Black"/>
              </a:rPr>
              <a:t>P</a:t>
            </a:r>
            <a:endParaRPr dirty="0"/>
          </a:p>
        </p:txBody>
      </p:sp>
      <p:sp>
        <p:nvSpPr>
          <p:cNvPr id="300" name="Google Shape;300;p17"/>
          <p:cNvSpPr txBox="1"/>
          <p:nvPr/>
        </p:nvSpPr>
        <p:spPr>
          <a:xfrm>
            <a:off x="10817012" y="1773012"/>
            <a:ext cx="949188" cy="166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99" dirty="0">
                <a:solidFill>
                  <a:srgbClr val="FFFFFF"/>
                </a:solidFill>
                <a:latin typeface="Montserrat Black"/>
                <a:sym typeface="Montserrat Black"/>
              </a:rPr>
              <a:t>Q</a:t>
            </a:r>
            <a:endParaRPr dirty="0"/>
          </a:p>
        </p:txBody>
      </p:sp>
      <p:sp>
        <p:nvSpPr>
          <p:cNvPr id="301" name="Google Shape;301;p17"/>
          <p:cNvSpPr txBox="1"/>
          <p:nvPr/>
        </p:nvSpPr>
        <p:spPr>
          <a:xfrm>
            <a:off x="15144855" y="1773012"/>
            <a:ext cx="868210" cy="166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99" dirty="0">
                <a:solidFill>
                  <a:srgbClr val="FFFFFF"/>
                </a:solidFill>
                <a:latin typeface="Montserrat Black"/>
                <a:sym typeface="Montserrat Black"/>
              </a:rPr>
              <a:t>S</a:t>
            </a:r>
            <a:endParaRPr dirty="0"/>
          </a:p>
        </p:txBody>
      </p:sp>
      <p:grpSp>
        <p:nvGrpSpPr>
          <p:cNvPr id="302" name="Google Shape;302;p17"/>
          <p:cNvGrpSpPr/>
          <p:nvPr/>
        </p:nvGrpSpPr>
        <p:grpSpPr>
          <a:xfrm>
            <a:off x="1071566" y="5060943"/>
            <a:ext cx="3323638" cy="4040947"/>
            <a:chOff x="0" y="-214184"/>
            <a:chExt cx="4431517" cy="5387929"/>
          </a:xfrm>
        </p:grpSpPr>
        <p:grpSp>
          <p:nvGrpSpPr>
            <p:cNvPr id="303" name="Google Shape;303;p17"/>
            <p:cNvGrpSpPr/>
            <p:nvPr/>
          </p:nvGrpSpPr>
          <p:grpSpPr>
            <a:xfrm>
              <a:off x="3231" y="-214184"/>
              <a:ext cx="4427253" cy="5387929"/>
              <a:chOff x="0" y="-47625"/>
              <a:chExt cx="984426" cy="1198038"/>
            </a:xfrm>
          </p:grpSpPr>
          <p:sp>
            <p:nvSpPr>
              <p:cNvPr id="304" name="Google Shape;304;p17"/>
              <p:cNvSpPr/>
              <p:nvPr/>
            </p:nvSpPr>
            <p:spPr>
              <a:xfrm>
                <a:off x="0" y="0"/>
                <a:ext cx="984426" cy="1150413"/>
              </a:xfrm>
              <a:custGeom>
                <a:avLst/>
                <a:gdLst/>
                <a:ahLst/>
                <a:cxnLst/>
                <a:rect l="l" t="t" r="r" b="b"/>
                <a:pathLst>
                  <a:path w="984426" h="1150413" extrusionOk="0">
                    <a:moveTo>
                      <a:pt x="104349" y="0"/>
                    </a:moveTo>
                    <a:lnTo>
                      <a:pt x="880077" y="0"/>
                    </a:lnTo>
                    <a:cubicBezTo>
                      <a:pt x="937707" y="0"/>
                      <a:pt x="984426" y="46719"/>
                      <a:pt x="984426" y="104349"/>
                    </a:cubicBezTo>
                    <a:lnTo>
                      <a:pt x="984426" y="1046064"/>
                    </a:lnTo>
                    <a:cubicBezTo>
                      <a:pt x="984426" y="1103694"/>
                      <a:pt x="937707" y="1150413"/>
                      <a:pt x="880077" y="1150413"/>
                    </a:cubicBezTo>
                    <a:lnTo>
                      <a:pt x="104349" y="1150413"/>
                    </a:lnTo>
                    <a:cubicBezTo>
                      <a:pt x="46719" y="1150413"/>
                      <a:pt x="0" y="1103694"/>
                      <a:pt x="0" y="1046064"/>
                    </a:cubicBezTo>
                    <a:lnTo>
                      <a:pt x="0" y="104349"/>
                    </a:lnTo>
                    <a:cubicBezTo>
                      <a:pt x="0" y="46719"/>
                      <a:pt x="46719" y="0"/>
                      <a:pt x="104349" y="0"/>
                    </a:cubicBezTo>
                    <a:close/>
                  </a:path>
                </a:pathLst>
              </a:custGeom>
              <a:solidFill>
                <a:srgbClr val="FFF3F4"/>
              </a:solidFill>
              <a:ln w="76200" cap="rnd" cmpd="sng">
                <a:solidFill>
                  <a:srgbClr val="9468A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7"/>
              <p:cNvSpPr txBox="1"/>
              <p:nvPr/>
            </p:nvSpPr>
            <p:spPr>
              <a:xfrm>
                <a:off x="0" y="-47625"/>
                <a:ext cx="984426" cy="1198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17"/>
            <p:cNvGrpSpPr/>
            <p:nvPr/>
          </p:nvGrpSpPr>
          <p:grpSpPr>
            <a:xfrm>
              <a:off x="0" y="-214184"/>
              <a:ext cx="4431517" cy="1601181"/>
              <a:chOff x="0" y="-47625"/>
              <a:chExt cx="985374" cy="356032"/>
            </a:xfrm>
          </p:grpSpPr>
          <p:sp>
            <p:nvSpPr>
              <p:cNvPr id="307" name="Google Shape;307;p17"/>
              <p:cNvSpPr/>
              <p:nvPr/>
            </p:nvSpPr>
            <p:spPr>
              <a:xfrm>
                <a:off x="0" y="0"/>
                <a:ext cx="985374" cy="308407"/>
              </a:xfrm>
              <a:custGeom>
                <a:avLst/>
                <a:gdLst/>
                <a:ahLst/>
                <a:cxnLst/>
                <a:rect l="l" t="t" r="r" b="b"/>
                <a:pathLst>
                  <a:path w="985374" h="308407" extrusionOk="0">
                    <a:moveTo>
                      <a:pt x="104248" y="0"/>
                    </a:moveTo>
                    <a:lnTo>
                      <a:pt x="881126" y="0"/>
                    </a:lnTo>
                    <a:cubicBezTo>
                      <a:pt x="938700" y="0"/>
                      <a:pt x="985374" y="46674"/>
                      <a:pt x="985374" y="104248"/>
                    </a:cubicBezTo>
                    <a:lnTo>
                      <a:pt x="985374" y="204159"/>
                    </a:lnTo>
                    <a:cubicBezTo>
                      <a:pt x="985374" y="261733"/>
                      <a:pt x="938700" y="308407"/>
                      <a:pt x="881126" y="308407"/>
                    </a:cubicBezTo>
                    <a:lnTo>
                      <a:pt x="104248" y="308407"/>
                    </a:lnTo>
                    <a:cubicBezTo>
                      <a:pt x="46674" y="308407"/>
                      <a:pt x="0" y="261733"/>
                      <a:pt x="0" y="204159"/>
                    </a:cubicBezTo>
                    <a:lnTo>
                      <a:pt x="0" y="104248"/>
                    </a:lnTo>
                    <a:cubicBezTo>
                      <a:pt x="0" y="46674"/>
                      <a:pt x="46674" y="0"/>
                      <a:pt x="104248" y="0"/>
                    </a:cubicBezTo>
                    <a:close/>
                  </a:path>
                </a:pathLst>
              </a:custGeom>
              <a:solidFill>
                <a:srgbClr val="946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7"/>
              <p:cNvSpPr txBox="1"/>
              <p:nvPr/>
            </p:nvSpPr>
            <p:spPr>
              <a:xfrm>
                <a:off x="0" y="-47625"/>
                <a:ext cx="985374" cy="356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9" name="Google Shape;309;p17"/>
          <p:cNvGrpSpPr/>
          <p:nvPr/>
        </p:nvGrpSpPr>
        <p:grpSpPr>
          <a:xfrm>
            <a:off x="5360953" y="5060943"/>
            <a:ext cx="3323638" cy="4040947"/>
            <a:chOff x="0" y="-214184"/>
            <a:chExt cx="4431517" cy="5387929"/>
          </a:xfrm>
        </p:grpSpPr>
        <p:grpSp>
          <p:nvGrpSpPr>
            <p:cNvPr id="310" name="Google Shape;310;p17"/>
            <p:cNvGrpSpPr/>
            <p:nvPr/>
          </p:nvGrpSpPr>
          <p:grpSpPr>
            <a:xfrm>
              <a:off x="3231" y="-214184"/>
              <a:ext cx="4427253" cy="5387929"/>
              <a:chOff x="0" y="-47625"/>
              <a:chExt cx="984426" cy="1198038"/>
            </a:xfrm>
          </p:grpSpPr>
          <p:sp>
            <p:nvSpPr>
              <p:cNvPr id="311" name="Google Shape;311;p17"/>
              <p:cNvSpPr/>
              <p:nvPr/>
            </p:nvSpPr>
            <p:spPr>
              <a:xfrm>
                <a:off x="0" y="0"/>
                <a:ext cx="984426" cy="1150413"/>
              </a:xfrm>
              <a:custGeom>
                <a:avLst/>
                <a:gdLst/>
                <a:ahLst/>
                <a:cxnLst/>
                <a:rect l="l" t="t" r="r" b="b"/>
                <a:pathLst>
                  <a:path w="984426" h="1150413" extrusionOk="0">
                    <a:moveTo>
                      <a:pt x="118911" y="0"/>
                    </a:moveTo>
                    <a:lnTo>
                      <a:pt x="865514" y="0"/>
                    </a:lnTo>
                    <a:cubicBezTo>
                      <a:pt x="931187" y="0"/>
                      <a:pt x="984426" y="53238"/>
                      <a:pt x="984426" y="118911"/>
                    </a:cubicBezTo>
                    <a:lnTo>
                      <a:pt x="984426" y="1031501"/>
                    </a:lnTo>
                    <a:cubicBezTo>
                      <a:pt x="984426" y="1097174"/>
                      <a:pt x="931187" y="1150413"/>
                      <a:pt x="865514" y="1150413"/>
                    </a:cubicBezTo>
                    <a:lnTo>
                      <a:pt x="118911" y="1150413"/>
                    </a:lnTo>
                    <a:cubicBezTo>
                      <a:pt x="53238" y="1150413"/>
                      <a:pt x="0" y="1097174"/>
                      <a:pt x="0" y="1031501"/>
                    </a:cubicBezTo>
                    <a:lnTo>
                      <a:pt x="0" y="118911"/>
                    </a:lnTo>
                    <a:cubicBezTo>
                      <a:pt x="0" y="53238"/>
                      <a:pt x="53238" y="0"/>
                      <a:pt x="118911" y="0"/>
                    </a:cubicBezTo>
                    <a:close/>
                  </a:path>
                </a:pathLst>
              </a:custGeom>
              <a:solidFill>
                <a:srgbClr val="FFF3F4"/>
              </a:solidFill>
              <a:ln w="76200" cap="rnd" cmpd="sng">
                <a:solidFill>
                  <a:srgbClr val="F7A7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7"/>
              <p:cNvSpPr txBox="1"/>
              <p:nvPr/>
            </p:nvSpPr>
            <p:spPr>
              <a:xfrm>
                <a:off x="0" y="-47625"/>
                <a:ext cx="984426" cy="1198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7"/>
            <p:cNvGrpSpPr/>
            <p:nvPr/>
          </p:nvGrpSpPr>
          <p:grpSpPr>
            <a:xfrm>
              <a:off x="0" y="-214184"/>
              <a:ext cx="4431517" cy="1601181"/>
              <a:chOff x="0" y="-47625"/>
              <a:chExt cx="985374" cy="356032"/>
            </a:xfrm>
          </p:grpSpPr>
          <p:sp>
            <p:nvSpPr>
              <p:cNvPr id="314" name="Google Shape;314;p17"/>
              <p:cNvSpPr/>
              <p:nvPr/>
            </p:nvSpPr>
            <p:spPr>
              <a:xfrm>
                <a:off x="0" y="0"/>
                <a:ext cx="985374" cy="308407"/>
              </a:xfrm>
              <a:custGeom>
                <a:avLst/>
                <a:gdLst/>
                <a:ahLst/>
                <a:cxnLst/>
                <a:rect l="l" t="t" r="r" b="b"/>
                <a:pathLst>
                  <a:path w="985374" h="308407" extrusionOk="0">
                    <a:moveTo>
                      <a:pt x="118797" y="0"/>
                    </a:moveTo>
                    <a:lnTo>
                      <a:pt x="866577" y="0"/>
                    </a:lnTo>
                    <a:cubicBezTo>
                      <a:pt x="898084" y="0"/>
                      <a:pt x="928300" y="12516"/>
                      <a:pt x="950579" y="34795"/>
                    </a:cubicBezTo>
                    <a:cubicBezTo>
                      <a:pt x="972858" y="57074"/>
                      <a:pt x="985374" y="87290"/>
                      <a:pt x="985374" y="118797"/>
                    </a:cubicBezTo>
                    <a:lnTo>
                      <a:pt x="985374" y="189610"/>
                    </a:lnTo>
                    <a:cubicBezTo>
                      <a:pt x="985374" y="255220"/>
                      <a:pt x="932187" y="308407"/>
                      <a:pt x="866577" y="308407"/>
                    </a:cubicBezTo>
                    <a:lnTo>
                      <a:pt x="118797" y="308407"/>
                    </a:lnTo>
                    <a:cubicBezTo>
                      <a:pt x="87290" y="308407"/>
                      <a:pt x="57074" y="295891"/>
                      <a:pt x="34795" y="273612"/>
                    </a:cubicBezTo>
                    <a:cubicBezTo>
                      <a:pt x="12516" y="251333"/>
                      <a:pt x="0" y="221117"/>
                      <a:pt x="0" y="189610"/>
                    </a:cubicBezTo>
                    <a:lnTo>
                      <a:pt x="0" y="118797"/>
                    </a:lnTo>
                    <a:cubicBezTo>
                      <a:pt x="0" y="87290"/>
                      <a:pt x="12516" y="57074"/>
                      <a:pt x="34795" y="34795"/>
                    </a:cubicBezTo>
                    <a:cubicBezTo>
                      <a:pt x="57074" y="12516"/>
                      <a:pt x="87290" y="0"/>
                      <a:pt x="118797" y="0"/>
                    </a:cubicBezTo>
                    <a:close/>
                  </a:path>
                </a:pathLst>
              </a:custGeom>
              <a:solidFill>
                <a:srgbClr val="F7A7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7"/>
              <p:cNvSpPr txBox="1"/>
              <p:nvPr/>
            </p:nvSpPr>
            <p:spPr>
              <a:xfrm>
                <a:off x="0" y="-47625"/>
                <a:ext cx="985374" cy="356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17"/>
          <p:cNvGrpSpPr/>
          <p:nvPr/>
        </p:nvGrpSpPr>
        <p:grpSpPr>
          <a:xfrm>
            <a:off x="9648308" y="5060943"/>
            <a:ext cx="3323638" cy="4040947"/>
            <a:chOff x="0" y="-214184"/>
            <a:chExt cx="4431517" cy="5387929"/>
          </a:xfrm>
        </p:grpSpPr>
        <p:grpSp>
          <p:nvGrpSpPr>
            <p:cNvPr id="317" name="Google Shape;317;p17"/>
            <p:cNvGrpSpPr/>
            <p:nvPr/>
          </p:nvGrpSpPr>
          <p:grpSpPr>
            <a:xfrm>
              <a:off x="3231" y="-214184"/>
              <a:ext cx="4427253" cy="5387929"/>
              <a:chOff x="0" y="-47625"/>
              <a:chExt cx="984426" cy="1198038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0" y="0"/>
                <a:ext cx="984426" cy="1150413"/>
              </a:xfrm>
              <a:custGeom>
                <a:avLst/>
                <a:gdLst/>
                <a:ahLst/>
                <a:cxnLst/>
                <a:rect l="l" t="t" r="r" b="b"/>
                <a:pathLst>
                  <a:path w="984426" h="1150413" extrusionOk="0">
                    <a:moveTo>
                      <a:pt x="118911" y="0"/>
                    </a:moveTo>
                    <a:lnTo>
                      <a:pt x="865514" y="0"/>
                    </a:lnTo>
                    <a:cubicBezTo>
                      <a:pt x="931187" y="0"/>
                      <a:pt x="984426" y="53238"/>
                      <a:pt x="984426" y="118911"/>
                    </a:cubicBezTo>
                    <a:lnTo>
                      <a:pt x="984426" y="1031501"/>
                    </a:lnTo>
                    <a:cubicBezTo>
                      <a:pt x="984426" y="1097174"/>
                      <a:pt x="931187" y="1150413"/>
                      <a:pt x="865514" y="1150413"/>
                    </a:cubicBezTo>
                    <a:lnTo>
                      <a:pt x="118911" y="1150413"/>
                    </a:lnTo>
                    <a:cubicBezTo>
                      <a:pt x="53238" y="1150413"/>
                      <a:pt x="0" y="1097174"/>
                      <a:pt x="0" y="1031501"/>
                    </a:cubicBezTo>
                    <a:lnTo>
                      <a:pt x="0" y="118911"/>
                    </a:lnTo>
                    <a:cubicBezTo>
                      <a:pt x="0" y="53238"/>
                      <a:pt x="53238" y="0"/>
                      <a:pt x="118911" y="0"/>
                    </a:cubicBezTo>
                    <a:close/>
                  </a:path>
                </a:pathLst>
              </a:custGeom>
              <a:solidFill>
                <a:srgbClr val="FFF3F4"/>
              </a:solidFill>
              <a:ln w="76200" cap="rnd" cmpd="sng">
                <a:solidFill>
                  <a:srgbClr val="FECE6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7"/>
              <p:cNvSpPr txBox="1"/>
              <p:nvPr/>
            </p:nvSpPr>
            <p:spPr>
              <a:xfrm>
                <a:off x="0" y="-47625"/>
                <a:ext cx="984426" cy="1198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17"/>
            <p:cNvGrpSpPr/>
            <p:nvPr/>
          </p:nvGrpSpPr>
          <p:grpSpPr>
            <a:xfrm>
              <a:off x="0" y="-214184"/>
              <a:ext cx="4431517" cy="1601181"/>
              <a:chOff x="0" y="-47625"/>
              <a:chExt cx="985374" cy="356032"/>
            </a:xfrm>
          </p:grpSpPr>
          <p:sp>
            <p:nvSpPr>
              <p:cNvPr id="321" name="Google Shape;321;p17"/>
              <p:cNvSpPr/>
              <p:nvPr/>
            </p:nvSpPr>
            <p:spPr>
              <a:xfrm>
                <a:off x="0" y="0"/>
                <a:ext cx="985374" cy="308407"/>
              </a:xfrm>
              <a:custGeom>
                <a:avLst/>
                <a:gdLst/>
                <a:ahLst/>
                <a:cxnLst/>
                <a:rect l="l" t="t" r="r" b="b"/>
                <a:pathLst>
                  <a:path w="985374" h="308407" extrusionOk="0">
                    <a:moveTo>
                      <a:pt x="118797" y="0"/>
                    </a:moveTo>
                    <a:lnTo>
                      <a:pt x="866577" y="0"/>
                    </a:lnTo>
                    <a:cubicBezTo>
                      <a:pt x="898084" y="0"/>
                      <a:pt x="928300" y="12516"/>
                      <a:pt x="950579" y="34795"/>
                    </a:cubicBezTo>
                    <a:cubicBezTo>
                      <a:pt x="972858" y="57074"/>
                      <a:pt x="985374" y="87290"/>
                      <a:pt x="985374" y="118797"/>
                    </a:cubicBezTo>
                    <a:lnTo>
                      <a:pt x="985374" y="189610"/>
                    </a:lnTo>
                    <a:cubicBezTo>
                      <a:pt x="985374" y="255220"/>
                      <a:pt x="932187" y="308407"/>
                      <a:pt x="866577" y="308407"/>
                    </a:cubicBezTo>
                    <a:lnTo>
                      <a:pt x="118797" y="308407"/>
                    </a:lnTo>
                    <a:cubicBezTo>
                      <a:pt x="87290" y="308407"/>
                      <a:pt x="57074" y="295891"/>
                      <a:pt x="34795" y="273612"/>
                    </a:cubicBezTo>
                    <a:cubicBezTo>
                      <a:pt x="12516" y="251333"/>
                      <a:pt x="0" y="221117"/>
                      <a:pt x="0" y="189610"/>
                    </a:cubicBezTo>
                    <a:lnTo>
                      <a:pt x="0" y="118797"/>
                    </a:lnTo>
                    <a:cubicBezTo>
                      <a:pt x="0" y="87290"/>
                      <a:pt x="12516" y="57074"/>
                      <a:pt x="34795" y="34795"/>
                    </a:cubicBezTo>
                    <a:cubicBezTo>
                      <a:pt x="57074" y="12516"/>
                      <a:pt x="87290" y="0"/>
                      <a:pt x="118797" y="0"/>
                    </a:cubicBezTo>
                    <a:close/>
                  </a:path>
                </a:pathLst>
              </a:custGeom>
              <a:solidFill>
                <a:srgbClr val="FEC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7"/>
              <p:cNvSpPr txBox="1"/>
              <p:nvPr/>
            </p:nvSpPr>
            <p:spPr>
              <a:xfrm>
                <a:off x="0" y="-47625"/>
                <a:ext cx="985374" cy="356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3" name="Google Shape;323;p17"/>
          <p:cNvGrpSpPr/>
          <p:nvPr/>
        </p:nvGrpSpPr>
        <p:grpSpPr>
          <a:xfrm>
            <a:off x="13935662" y="5060943"/>
            <a:ext cx="3323638" cy="4040947"/>
            <a:chOff x="0" y="-214184"/>
            <a:chExt cx="4431517" cy="5387929"/>
          </a:xfrm>
        </p:grpSpPr>
        <p:grpSp>
          <p:nvGrpSpPr>
            <p:cNvPr id="324" name="Google Shape;324;p17"/>
            <p:cNvGrpSpPr/>
            <p:nvPr/>
          </p:nvGrpSpPr>
          <p:grpSpPr>
            <a:xfrm>
              <a:off x="3231" y="-214184"/>
              <a:ext cx="4427253" cy="5387929"/>
              <a:chOff x="0" y="-47625"/>
              <a:chExt cx="984426" cy="1198038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0" y="0"/>
                <a:ext cx="984426" cy="1150413"/>
              </a:xfrm>
              <a:custGeom>
                <a:avLst/>
                <a:gdLst/>
                <a:ahLst/>
                <a:cxnLst/>
                <a:rect l="l" t="t" r="r" b="b"/>
                <a:pathLst>
                  <a:path w="984426" h="1150413" extrusionOk="0">
                    <a:moveTo>
                      <a:pt x="118911" y="0"/>
                    </a:moveTo>
                    <a:lnTo>
                      <a:pt x="865514" y="0"/>
                    </a:lnTo>
                    <a:cubicBezTo>
                      <a:pt x="931187" y="0"/>
                      <a:pt x="984426" y="53238"/>
                      <a:pt x="984426" y="118911"/>
                    </a:cubicBezTo>
                    <a:lnTo>
                      <a:pt x="984426" y="1031501"/>
                    </a:lnTo>
                    <a:cubicBezTo>
                      <a:pt x="984426" y="1097174"/>
                      <a:pt x="931187" y="1150413"/>
                      <a:pt x="865514" y="1150413"/>
                    </a:cubicBezTo>
                    <a:lnTo>
                      <a:pt x="118911" y="1150413"/>
                    </a:lnTo>
                    <a:cubicBezTo>
                      <a:pt x="53238" y="1150413"/>
                      <a:pt x="0" y="1097174"/>
                      <a:pt x="0" y="1031501"/>
                    </a:cubicBezTo>
                    <a:lnTo>
                      <a:pt x="0" y="118911"/>
                    </a:lnTo>
                    <a:cubicBezTo>
                      <a:pt x="0" y="53238"/>
                      <a:pt x="53238" y="0"/>
                      <a:pt x="118911" y="0"/>
                    </a:cubicBezTo>
                    <a:close/>
                  </a:path>
                </a:pathLst>
              </a:custGeom>
              <a:solidFill>
                <a:srgbClr val="FFF3F4"/>
              </a:solidFill>
              <a:ln w="76200" cap="rnd" cmpd="sng">
                <a:solidFill>
                  <a:srgbClr val="6746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7"/>
              <p:cNvSpPr txBox="1"/>
              <p:nvPr/>
            </p:nvSpPr>
            <p:spPr>
              <a:xfrm>
                <a:off x="0" y="-47625"/>
                <a:ext cx="984426" cy="1198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17"/>
            <p:cNvGrpSpPr/>
            <p:nvPr/>
          </p:nvGrpSpPr>
          <p:grpSpPr>
            <a:xfrm>
              <a:off x="0" y="-214184"/>
              <a:ext cx="4431517" cy="1601181"/>
              <a:chOff x="0" y="-47625"/>
              <a:chExt cx="985374" cy="356032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0" y="0"/>
                <a:ext cx="985374" cy="308407"/>
              </a:xfrm>
              <a:custGeom>
                <a:avLst/>
                <a:gdLst/>
                <a:ahLst/>
                <a:cxnLst/>
                <a:rect l="l" t="t" r="r" b="b"/>
                <a:pathLst>
                  <a:path w="985374" h="308407" extrusionOk="0">
                    <a:moveTo>
                      <a:pt x="118797" y="0"/>
                    </a:moveTo>
                    <a:lnTo>
                      <a:pt x="866577" y="0"/>
                    </a:lnTo>
                    <a:cubicBezTo>
                      <a:pt x="898084" y="0"/>
                      <a:pt x="928300" y="12516"/>
                      <a:pt x="950579" y="34795"/>
                    </a:cubicBezTo>
                    <a:cubicBezTo>
                      <a:pt x="972858" y="57074"/>
                      <a:pt x="985374" y="87290"/>
                      <a:pt x="985374" y="118797"/>
                    </a:cubicBezTo>
                    <a:lnTo>
                      <a:pt x="985374" y="189610"/>
                    </a:lnTo>
                    <a:cubicBezTo>
                      <a:pt x="985374" y="255220"/>
                      <a:pt x="932187" y="308407"/>
                      <a:pt x="866577" y="308407"/>
                    </a:cubicBezTo>
                    <a:lnTo>
                      <a:pt x="118797" y="308407"/>
                    </a:lnTo>
                    <a:cubicBezTo>
                      <a:pt x="87290" y="308407"/>
                      <a:pt x="57074" y="295891"/>
                      <a:pt x="34795" y="273612"/>
                    </a:cubicBezTo>
                    <a:cubicBezTo>
                      <a:pt x="12516" y="251333"/>
                      <a:pt x="0" y="221117"/>
                      <a:pt x="0" y="189610"/>
                    </a:cubicBezTo>
                    <a:lnTo>
                      <a:pt x="0" y="118797"/>
                    </a:lnTo>
                    <a:cubicBezTo>
                      <a:pt x="0" y="87290"/>
                      <a:pt x="12516" y="57074"/>
                      <a:pt x="34795" y="34795"/>
                    </a:cubicBezTo>
                    <a:cubicBezTo>
                      <a:pt x="57074" y="12516"/>
                      <a:pt x="87290" y="0"/>
                      <a:pt x="118797" y="0"/>
                    </a:cubicBezTo>
                    <a:close/>
                  </a:path>
                </a:pathLst>
              </a:custGeom>
              <a:solidFill>
                <a:srgbClr val="6746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7"/>
              <p:cNvSpPr txBox="1"/>
              <p:nvPr/>
            </p:nvSpPr>
            <p:spPr>
              <a:xfrm>
                <a:off x="0" y="-47625"/>
                <a:ext cx="985374" cy="356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0" name="Google Shape;330;p17"/>
          <p:cNvSpPr txBox="1"/>
          <p:nvPr/>
        </p:nvSpPr>
        <p:spPr>
          <a:xfrm>
            <a:off x="1027052" y="5420222"/>
            <a:ext cx="3184841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Montserrat Black"/>
                <a:sym typeface="Montserrat Black"/>
              </a:rPr>
              <a:t>SELENIUM</a:t>
            </a:r>
            <a:endParaRPr dirty="0"/>
          </a:p>
        </p:txBody>
      </p:sp>
      <p:sp>
        <p:nvSpPr>
          <p:cNvPr id="331" name="Google Shape;331;p17"/>
          <p:cNvSpPr txBox="1"/>
          <p:nvPr/>
        </p:nvSpPr>
        <p:spPr>
          <a:xfrm>
            <a:off x="5784991" y="5561897"/>
            <a:ext cx="2475563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Montserrat Black"/>
                <a:sym typeface="Montserrat Black"/>
              </a:rPr>
              <a:t>PYTHON</a:t>
            </a:r>
            <a:endParaRPr dirty="0"/>
          </a:p>
        </p:txBody>
      </p:sp>
      <p:sp>
        <p:nvSpPr>
          <p:cNvPr id="332" name="Google Shape;332;p17"/>
          <p:cNvSpPr txBox="1"/>
          <p:nvPr/>
        </p:nvSpPr>
        <p:spPr>
          <a:xfrm>
            <a:off x="9918317" y="5561897"/>
            <a:ext cx="2783619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Montserrat Black"/>
                <a:sym typeface="Montserrat Black"/>
              </a:rPr>
              <a:t>MySQL</a:t>
            </a:r>
            <a:endParaRPr dirty="0"/>
          </a:p>
        </p:txBody>
      </p:sp>
      <p:sp>
        <p:nvSpPr>
          <p:cNvPr id="333" name="Google Shape;333;p17"/>
          <p:cNvSpPr txBox="1"/>
          <p:nvPr/>
        </p:nvSpPr>
        <p:spPr>
          <a:xfrm>
            <a:off x="14305446" y="5561896"/>
            <a:ext cx="290856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Montserrat Black"/>
                <a:sym typeface="Montserrat Black"/>
              </a:rPr>
              <a:t>STREAMLIT</a:t>
            </a:r>
            <a:endParaRPr sz="1800" dirty="0"/>
          </a:p>
        </p:txBody>
      </p:sp>
      <p:grpSp>
        <p:nvGrpSpPr>
          <p:cNvPr id="334" name="Google Shape;334;p17"/>
          <p:cNvGrpSpPr/>
          <p:nvPr/>
        </p:nvGrpSpPr>
        <p:grpSpPr>
          <a:xfrm>
            <a:off x="16235923" y="867420"/>
            <a:ext cx="635380" cy="635380"/>
            <a:chOff x="0" y="0"/>
            <a:chExt cx="812800" cy="812800"/>
          </a:xfrm>
        </p:grpSpPr>
        <p:sp>
          <p:nvSpPr>
            <p:cNvPr id="335" name="Google Shape;335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13441697" y="3992428"/>
            <a:ext cx="493965" cy="493965"/>
            <a:chOff x="0" y="0"/>
            <a:chExt cx="812800" cy="812800"/>
          </a:xfrm>
        </p:grpSpPr>
        <p:sp>
          <p:nvSpPr>
            <p:cNvPr id="338" name="Google Shape;338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5578960" y="9575423"/>
            <a:ext cx="317690" cy="317690"/>
            <a:chOff x="0" y="0"/>
            <a:chExt cx="812800" cy="812800"/>
          </a:xfrm>
        </p:grpSpPr>
        <p:sp>
          <p:nvSpPr>
            <p:cNvPr id="341" name="Google Shape;34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7"/>
          <p:cNvSpPr txBox="1"/>
          <p:nvPr/>
        </p:nvSpPr>
        <p:spPr>
          <a:xfrm>
            <a:off x="1372434" y="6415125"/>
            <a:ext cx="2685000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Data scraping  via Selenium </a:t>
            </a:r>
            <a:endParaRPr sz="1800" dirty="0"/>
          </a:p>
        </p:txBody>
      </p:sp>
      <p:sp>
        <p:nvSpPr>
          <p:cNvPr id="344" name="Google Shape;344;p17"/>
          <p:cNvSpPr txBox="1"/>
          <p:nvPr/>
        </p:nvSpPr>
        <p:spPr>
          <a:xfrm>
            <a:off x="5680343" y="6415125"/>
            <a:ext cx="2956926" cy="226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Import required libraries for data cleaning  and formatting </a:t>
            </a:r>
            <a:endParaRPr sz="3200" dirty="0"/>
          </a:p>
        </p:txBody>
      </p:sp>
      <p:sp>
        <p:nvSpPr>
          <p:cNvPr id="345" name="Google Shape;345;p17"/>
          <p:cNvSpPr txBox="1"/>
          <p:nvPr/>
        </p:nvSpPr>
        <p:spPr>
          <a:xfrm>
            <a:off x="10017077" y="6415125"/>
            <a:ext cx="2685000" cy="226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stored in SQL and Filters  using SQL queries </a:t>
            </a:r>
            <a:endParaRPr sz="3200" dirty="0"/>
          </a:p>
        </p:txBody>
      </p:sp>
      <p:sp>
        <p:nvSpPr>
          <p:cNvPr id="346" name="Google Shape;346;p17"/>
          <p:cNvSpPr txBox="1"/>
          <p:nvPr/>
        </p:nvSpPr>
        <p:spPr>
          <a:xfrm>
            <a:off x="14305446" y="6415125"/>
            <a:ext cx="2685000" cy="191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Dashboard built using Streamlit </a:t>
            </a:r>
            <a:endParaRPr sz="3600" dirty="0"/>
          </a:p>
        </p:txBody>
      </p:sp>
      <p:pic>
        <p:nvPicPr>
          <p:cNvPr id="347" name="Google Shape;3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400" y="3985836"/>
            <a:ext cx="949200" cy="69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200" y="909514"/>
            <a:ext cx="752550" cy="55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75" y="7103861"/>
            <a:ext cx="949200" cy="69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400" y="9101899"/>
            <a:ext cx="949200" cy="69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005" y="8147035"/>
            <a:ext cx="19307177" cy="76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934" y="-65913"/>
            <a:ext cx="4663451" cy="50874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18"/>
          <p:cNvGrpSpPr/>
          <p:nvPr/>
        </p:nvGrpSpPr>
        <p:grpSpPr>
          <a:xfrm>
            <a:off x="1351626" y="-24263"/>
            <a:ext cx="2025563" cy="2025563"/>
            <a:chOff x="0" y="0"/>
            <a:chExt cx="2700751" cy="2700751"/>
          </a:xfrm>
        </p:grpSpPr>
        <p:grpSp>
          <p:nvGrpSpPr>
            <p:cNvPr id="358" name="Google Shape;358;p18"/>
            <p:cNvGrpSpPr/>
            <p:nvPr/>
          </p:nvGrpSpPr>
          <p:grpSpPr>
            <a:xfrm>
              <a:off x="0" y="0"/>
              <a:ext cx="2700751" cy="2700751"/>
              <a:chOff x="0" y="0"/>
              <a:chExt cx="812800" cy="812800"/>
            </a:xfrm>
          </p:grpSpPr>
          <p:sp>
            <p:nvSpPr>
              <p:cNvPr id="359" name="Google Shape;35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46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8"/>
            <p:cNvGrpSpPr/>
            <p:nvPr/>
          </p:nvGrpSpPr>
          <p:grpSpPr>
            <a:xfrm>
              <a:off x="181205" y="181205"/>
              <a:ext cx="2338340" cy="2338340"/>
              <a:chOff x="0" y="0"/>
              <a:chExt cx="812800" cy="812800"/>
            </a:xfrm>
          </p:grpSpPr>
          <p:sp>
            <p:nvSpPr>
              <p:cNvPr id="362" name="Google Shape;36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4" name="Google Shape;364;p18"/>
          <p:cNvGrpSpPr/>
          <p:nvPr/>
        </p:nvGrpSpPr>
        <p:grpSpPr>
          <a:xfrm>
            <a:off x="7813484" y="8344423"/>
            <a:ext cx="635366" cy="635366"/>
            <a:chOff x="0" y="0"/>
            <a:chExt cx="812800" cy="812800"/>
          </a:xfrm>
        </p:grpSpPr>
        <p:sp>
          <p:nvSpPr>
            <p:cNvPr id="365" name="Google Shape;365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18"/>
          <p:cNvSpPr/>
          <p:nvPr/>
        </p:nvSpPr>
        <p:spPr>
          <a:xfrm>
            <a:off x="13800106" y="2279488"/>
            <a:ext cx="540827" cy="396606"/>
          </a:xfrm>
          <a:custGeom>
            <a:avLst/>
            <a:gdLst/>
            <a:ahLst/>
            <a:cxnLst/>
            <a:rect l="l" t="t" r="r" b="b"/>
            <a:pathLst>
              <a:path w="540827" h="396606" extrusionOk="0">
                <a:moveTo>
                  <a:pt x="0" y="0"/>
                </a:moveTo>
                <a:lnTo>
                  <a:pt x="540827" y="0"/>
                </a:lnTo>
                <a:lnTo>
                  <a:pt x="540827" y="396606"/>
                </a:lnTo>
                <a:lnTo>
                  <a:pt x="0" y="3966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235126" t="-409075" r="-670504" b="-732389"/>
            </a:stretch>
          </a:blipFill>
          <a:ln>
            <a:noFill/>
          </a:ln>
        </p:spPr>
      </p:sp>
      <p:grpSp>
        <p:nvGrpSpPr>
          <p:cNvPr id="368" name="Google Shape;368;p18"/>
          <p:cNvGrpSpPr/>
          <p:nvPr/>
        </p:nvGrpSpPr>
        <p:grpSpPr>
          <a:xfrm>
            <a:off x="9809603" y="1495813"/>
            <a:ext cx="703277" cy="703277"/>
            <a:chOff x="0" y="0"/>
            <a:chExt cx="812800" cy="812800"/>
          </a:xfrm>
        </p:grpSpPr>
        <p:sp>
          <p:nvSpPr>
            <p:cNvPr id="369" name="Google Shape;369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ECE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18"/>
          <p:cNvGrpSpPr/>
          <p:nvPr/>
        </p:nvGrpSpPr>
        <p:grpSpPr>
          <a:xfrm>
            <a:off x="1028700" y="657484"/>
            <a:ext cx="703277" cy="703277"/>
            <a:chOff x="0" y="0"/>
            <a:chExt cx="812800" cy="812800"/>
          </a:xfrm>
        </p:grpSpPr>
        <p:sp>
          <p:nvSpPr>
            <p:cNvPr id="372" name="Google Shape;372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18"/>
          <p:cNvSpPr txBox="1"/>
          <p:nvPr/>
        </p:nvSpPr>
        <p:spPr>
          <a:xfrm>
            <a:off x="3767374" y="18406"/>
            <a:ext cx="924382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dirty="0">
                <a:solidFill>
                  <a:srgbClr val="674678"/>
                </a:solidFill>
                <a:latin typeface="Montserrat Black"/>
                <a:sym typeface="Montserrat Black"/>
              </a:rPr>
              <a:t>Data Collection</a:t>
            </a:r>
            <a:endParaRPr dirty="0"/>
          </a:p>
        </p:txBody>
      </p:sp>
      <p:sp>
        <p:nvSpPr>
          <p:cNvPr id="375" name="Google Shape;375;p18"/>
          <p:cNvSpPr txBox="1"/>
          <p:nvPr/>
        </p:nvSpPr>
        <p:spPr>
          <a:xfrm>
            <a:off x="1350408" y="244929"/>
            <a:ext cx="2025563" cy="138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26" b="0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dirty="0"/>
          </a:p>
        </p:txBody>
      </p:sp>
      <p:cxnSp>
        <p:nvCxnSpPr>
          <p:cNvPr id="376" name="Google Shape;376;p18"/>
          <p:cNvCxnSpPr/>
          <p:nvPr/>
        </p:nvCxnSpPr>
        <p:spPr>
          <a:xfrm>
            <a:off x="10767060" y="10271524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18"/>
          <p:cNvSpPr txBox="1"/>
          <p:nvPr/>
        </p:nvSpPr>
        <p:spPr>
          <a:xfrm>
            <a:off x="3684847" y="1636948"/>
            <a:ext cx="9326348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Selenium for data collection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10 States covered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Fields scraped [bus route, links, name , from, to , type, rating, seat availability, price, etc.]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800" dirty="0"/>
          </a:p>
        </p:txBody>
      </p:sp>
      <p:pic>
        <p:nvPicPr>
          <p:cNvPr id="378" name="Google Shape;3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14231" y="339599"/>
            <a:ext cx="4674324" cy="815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0923" y="657469"/>
            <a:ext cx="1240550" cy="9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2786677" y="8803434"/>
            <a:ext cx="1591700" cy="11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47B2E5-375F-D65E-B1A0-A5733A0A5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6534" y="3864989"/>
            <a:ext cx="13291654" cy="70611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A622-2380-DF13-B363-D6D4708FF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Design &amp; Storage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46169-86C2-AF1F-0522-18BF242E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068" y="3007895"/>
            <a:ext cx="15592574" cy="456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 Created MySQL database to state  structured bus data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Designed relational tables: States, routes , buses, fares, availability.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Inserted scraped data using Python-MySQL-Connectror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3424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64AA-92AB-A082-B5CA-491EDF811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6294" y="107975"/>
            <a:ext cx="15411900" cy="14700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Streamlit Dashboard Development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B248B-3484-D5B8-F212-A938F40D4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" y="1329877"/>
            <a:ext cx="14602584" cy="1959013"/>
          </a:xfrm>
        </p:spPr>
        <p:txBody>
          <a:bodyPr>
            <a:normAutofit/>
          </a:bodyPr>
          <a:lstStyle/>
          <a:p>
            <a:pPr marL="533400" indent="-457200">
              <a:buFont typeface="Wingdings" panose="05000000000000000000" pitchFamily="2" charset="2"/>
              <a:buChar char="Ø"/>
            </a:pPr>
            <a:r>
              <a:rPr lang="en-US" sz="3200" dirty="0"/>
              <a:t>Built an interactive dashboard using Streamlit .</a:t>
            </a:r>
          </a:p>
          <a:p>
            <a:pPr marL="533400" indent="-457200">
              <a:buFont typeface="Wingdings" panose="05000000000000000000" pitchFamily="2" charset="2"/>
              <a:buChar char="Ø"/>
            </a:pPr>
            <a:r>
              <a:rPr lang="en-US" sz="3200" dirty="0"/>
              <a:t>Implemented filters for : State , Route, Price range , District.</a:t>
            </a:r>
          </a:p>
          <a:p>
            <a:pPr marL="533400" indent="-457200">
              <a:buFont typeface="Wingdings" panose="05000000000000000000" pitchFamily="2" charset="2"/>
              <a:buChar char="Ø"/>
            </a:pPr>
            <a:r>
              <a:rPr lang="en-US" sz="3200" dirty="0"/>
              <a:t>Displayed results using tables.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E9FD0-5B0B-FC26-3B75-98CA73B5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90" y="3359224"/>
            <a:ext cx="14631668" cy="77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3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05276" y="5334038"/>
            <a:ext cx="7731450" cy="75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224" y="-6324149"/>
            <a:ext cx="13893724" cy="13798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20"/>
          <p:cNvGrpSpPr/>
          <p:nvPr/>
        </p:nvGrpSpPr>
        <p:grpSpPr>
          <a:xfrm>
            <a:off x="3527444" y="567856"/>
            <a:ext cx="541579" cy="541579"/>
            <a:chOff x="0" y="0"/>
            <a:chExt cx="812800" cy="812800"/>
          </a:xfrm>
        </p:grpSpPr>
        <p:sp>
          <p:nvSpPr>
            <p:cNvPr id="447" name="Google Shape;447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5755398" y="3865582"/>
            <a:ext cx="541579" cy="541579"/>
            <a:chOff x="0" y="0"/>
            <a:chExt cx="812800" cy="812800"/>
          </a:xfrm>
        </p:grpSpPr>
        <p:sp>
          <p:nvSpPr>
            <p:cNvPr id="450" name="Google Shape;450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20"/>
          <p:cNvGrpSpPr/>
          <p:nvPr/>
        </p:nvGrpSpPr>
        <p:grpSpPr>
          <a:xfrm>
            <a:off x="6927170" y="8863069"/>
            <a:ext cx="541579" cy="541579"/>
            <a:chOff x="0" y="0"/>
            <a:chExt cx="812800" cy="812800"/>
          </a:xfrm>
        </p:grpSpPr>
        <p:sp>
          <p:nvSpPr>
            <p:cNvPr id="453" name="Google Shape;453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0"/>
          <p:cNvGrpSpPr/>
          <p:nvPr/>
        </p:nvGrpSpPr>
        <p:grpSpPr>
          <a:xfrm>
            <a:off x="487121" y="9404648"/>
            <a:ext cx="541579" cy="541579"/>
            <a:chOff x="0" y="0"/>
            <a:chExt cx="812800" cy="812800"/>
          </a:xfrm>
        </p:grpSpPr>
        <p:sp>
          <p:nvSpPr>
            <p:cNvPr id="456" name="Google Shape;456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13182963" y="3865582"/>
            <a:ext cx="541579" cy="541579"/>
            <a:chOff x="0" y="0"/>
            <a:chExt cx="812800" cy="812800"/>
          </a:xfrm>
        </p:grpSpPr>
        <p:sp>
          <p:nvSpPr>
            <p:cNvPr id="459" name="Google Shape;459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1" name="Google Shape;461;p20"/>
          <p:cNvSpPr txBox="1"/>
          <p:nvPr/>
        </p:nvSpPr>
        <p:spPr>
          <a:xfrm>
            <a:off x="757910" y="633195"/>
            <a:ext cx="120918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dirty="0">
                <a:solidFill>
                  <a:srgbClr val="674678"/>
                </a:solidFill>
                <a:latin typeface="Montserrat Black"/>
                <a:sym typeface="Montserrat Black"/>
              </a:rPr>
              <a:t>Streamlit dashboard</a:t>
            </a:r>
            <a:endParaRPr dirty="0"/>
          </a:p>
        </p:txBody>
      </p:sp>
      <p:pic>
        <p:nvPicPr>
          <p:cNvPr id="463" name="Google Shape;4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6873" y="1"/>
            <a:ext cx="1169114" cy="8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07024" y="1775883"/>
            <a:ext cx="735864" cy="5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48" y="3328137"/>
            <a:ext cx="735875" cy="53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3BB55-A471-BB7F-697A-677BAB4FB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894" y="2122380"/>
            <a:ext cx="17416057" cy="7773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ansport Consulting">
  <a:themeElements>
    <a:clrScheme name="Office">
      <a:dk1>
        <a:srgbClr val="000000"/>
      </a:dk1>
      <a:lt1>
        <a:srgbClr val="FFFFFF"/>
      </a:lt1>
      <a:dk2>
        <a:srgbClr val="F7A7AB"/>
      </a:dk2>
      <a:lt2>
        <a:srgbClr val="FFF3F4"/>
      </a:lt2>
      <a:accent1>
        <a:srgbClr val="674678"/>
      </a:accent1>
      <a:accent2>
        <a:srgbClr val="9468AC"/>
      </a:accent2>
      <a:accent3>
        <a:srgbClr val="FECE6B"/>
      </a:accent3>
      <a:accent4>
        <a:srgbClr val="888888"/>
      </a:accent4>
      <a:accent5>
        <a:srgbClr val="F7A7AB"/>
      </a:accent5>
      <a:accent6>
        <a:srgbClr val="FFF3F4"/>
      </a:accent6>
      <a:hlink>
        <a:srgbClr val="67467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269</Words>
  <Application>Microsoft Office PowerPoint</Application>
  <PresentationFormat>Custom</PresentationFormat>
  <Paragraphs>55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Montserrat</vt:lpstr>
      <vt:lpstr>Montserrat Black</vt:lpstr>
      <vt:lpstr>Arial</vt:lpstr>
      <vt:lpstr>Wingdings</vt:lpstr>
      <vt:lpstr>Calibri</vt:lpstr>
      <vt:lpstr>Open Sans</vt:lpstr>
      <vt:lpstr>Transport Consulting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 &amp; Storage </vt:lpstr>
      <vt:lpstr>Streamlit Dashboard Development</vt:lpstr>
      <vt:lpstr>PowerPoint Presentation</vt:lpstr>
      <vt:lpstr>PowerPoint Presentation</vt:lpstr>
      <vt:lpstr>PowerPoint Presentation</vt:lpstr>
      <vt:lpstr>Business use cases &amp;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Mugil's Lap</cp:lastModifiedBy>
  <cp:revision>3</cp:revision>
  <dcterms:modified xsi:type="dcterms:W3CDTF">2025-04-08T09:38:54Z</dcterms:modified>
</cp:coreProperties>
</file>