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Lst>
  <p:sldSz cx="9144000" cy="5143500" type="screen16x9"/>
  <p:notesSz cx="9144000" cy="51435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507B34-5443-4228-9B65-A02A66516F84}" v="3" dt="2023-05-12T07:26:00.953"/>
  </p1510:revLst>
</p1510:revInfo>
</file>

<file path=ppt/tableStyles.xml><?xml version="1.0" encoding="utf-8"?>
<a:tblStyleLst xmlns:a="http://schemas.openxmlformats.org/drawingml/2006/main" def="{90651C3A-4460-11DB-9652-00E08161165F}">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 Narayan" userId="9de2541d672a5733" providerId="LiveId" clId="{F2507B34-5443-4228-9B65-A02A66516F84}"/>
    <pc:docChg chg="custSel modSld">
      <pc:chgData name="Adith Narayan" userId="9de2541d672a5733" providerId="LiveId" clId="{F2507B34-5443-4228-9B65-A02A66516F84}" dt="2023-05-12T07:27:33.703" v="50" actId="255"/>
      <pc:docMkLst>
        <pc:docMk/>
      </pc:docMkLst>
      <pc:sldChg chg="addSp delSp modSp mod">
        <pc:chgData name="Adith Narayan" userId="9de2541d672a5733" providerId="LiveId" clId="{F2507B34-5443-4228-9B65-A02A66516F84}" dt="2023-05-12T07:27:33.703" v="50" actId="255"/>
        <pc:sldMkLst>
          <pc:docMk/>
          <pc:sldMk cId="0" sldId="260"/>
        </pc:sldMkLst>
        <pc:spChg chg="add mod">
          <ac:chgData name="Adith Narayan" userId="9de2541d672a5733" providerId="LiveId" clId="{F2507B34-5443-4228-9B65-A02A66516F84}" dt="2023-05-12T07:27:16.568" v="48" actId="1076"/>
          <ac:spMkLst>
            <pc:docMk/>
            <pc:sldMk cId="0" sldId="260"/>
            <ac:spMk id="7" creationId="{6C9085BF-7A5A-14E7-7B8F-647A6754853E}"/>
          </ac:spMkLst>
        </pc:spChg>
        <pc:spChg chg="add mod">
          <ac:chgData name="Adith Narayan" userId="9de2541d672a5733" providerId="LiveId" clId="{F2507B34-5443-4228-9B65-A02A66516F84}" dt="2023-05-12T07:25:51.707" v="45"/>
          <ac:spMkLst>
            <pc:docMk/>
            <pc:sldMk cId="0" sldId="260"/>
            <ac:spMk id="8" creationId="{64F57BF3-AAEF-4D32-F6A0-A87DB2BE6BE1}"/>
          </ac:spMkLst>
        </pc:spChg>
        <pc:spChg chg="del mod">
          <ac:chgData name="Adith Narayan" userId="9de2541d672a5733" providerId="LiveId" clId="{F2507B34-5443-4228-9B65-A02A66516F84}" dt="2023-05-12T07:25:33.476" v="43" actId="21"/>
          <ac:spMkLst>
            <pc:docMk/>
            <pc:sldMk cId="0" sldId="260"/>
            <ac:spMk id="9" creationId="{B66CA632-BB19-EE63-DB94-996E0FBD3424}"/>
          </ac:spMkLst>
        </pc:spChg>
        <pc:spChg chg="add mod">
          <ac:chgData name="Adith Narayan" userId="9de2541d672a5733" providerId="LiveId" clId="{F2507B34-5443-4228-9B65-A02A66516F84}" dt="2023-05-12T07:27:33.703" v="50" actId="255"/>
          <ac:spMkLst>
            <pc:docMk/>
            <pc:sldMk cId="0" sldId="260"/>
            <ac:spMk id="10" creationId="{E4991A11-35AA-9829-62D8-91F16A7EFD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5"/>
            <a:ext cx="9143999" cy="514347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71272" y="3448811"/>
            <a:ext cx="173990" cy="439420"/>
          </a:xfrm>
          <a:custGeom>
            <a:avLst/>
            <a:gdLst/>
            <a:ahLst/>
            <a:cxnLst/>
            <a:rect l="l" t="t" r="r" b="b"/>
            <a:pathLst>
              <a:path w="173990" h="439420">
                <a:moveTo>
                  <a:pt x="173736" y="0"/>
                </a:moveTo>
                <a:lnTo>
                  <a:pt x="0" y="0"/>
                </a:lnTo>
                <a:lnTo>
                  <a:pt x="0" y="438912"/>
                </a:lnTo>
                <a:lnTo>
                  <a:pt x="173736" y="438912"/>
                </a:lnTo>
                <a:lnTo>
                  <a:pt x="173736" y="0"/>
                </a:lnTo>
                <a:close/>
              </a:path>
            </a:pathLst>
          </a:custGeom>
          <a:solidFill>
            <a:srgbClr val="C78B31"/>
          </a:solidFill>
        </p:spPr>
        <p:txBody>
          <a:bodyPr wrap="square" lIns="0" tIns="0" rIns="0" bIns="0" rtlCol="0"/>
          <a:lstStyle/>
          <a:p>
            <a:endParaRPr/>
          </a:p>
        </p:txBody>
      </p:sp>
      <p:sp>
        <p:nvSpPr>
          <p:cNvPr id="18" name="bg object 18"/>
          <p:cNvSpPr/>
          <p:nvPr/>
        </p:nvSpPr>
        <p:spPr>
          <a:xfrm>
            <a:off x="358140" y="3697223"/>
            <a:ext cx="0" cy="1304290"/>
          </a:xfrm>
          <a:custGeom>
            <a:avLst/>
            <a:gdLst/>
            <a:ahLst/>
            <a:cxnLst/>
            <a:rect l="l" t="t" r="r" b="b"/>
            <a:pathLst>
              <a:path h="1304289">
                <a:moveTo>
                  <a:pt x="0" y="0"/>
                </a:moveTo>
                <a:lnTo>
                  <a:pt x="0" y="1303921"/>
                </a:lnTo>
              </a:path>
            </a:pathLst>
          </a:custGeom>
          <a:ln w="12700">
            <a:solidFill>
              <a:srgbClr val="C78B31"/>
            </a:solidFill>
          </a:ln>
        </p:spPr>
        <p:txBody>
          <a:bodyPr wrap="square" lIns="0" tIns="0" rIns="0" bIns="0" rtlCol="0"/>
          <a:lstStyle/>
          <a:p>
            <a:endParaRPr/>
          </a:p>
        </p:txBody>
      </p:sp>
      <p:sp>
        <p:nvSpPr>
          <p:cNvPr id="19" name="bg object 19"/>
          <p:cNvSpPr/>
          <p:nvPr/>
        </p:nvSpPr>
        <p:spPr>
          <a:xfrm>
            <a:off x="355092" y="467868"/>
            <a:ext cx="2540" cy="2673985"/>
          </a:xfrm>
          <a:custGeom>
            <a:avLst/>
            <a:gdLst/>
            <a:ahLst/>
            <a:cxnLst/>
            <a:rect l="l" t="t" r="r" b="b"/>
            <a:pathLst>
              <a:path w="2539" h="2673985">
                <a:moveTo>
                  <a:pt x="2400" y="0"/>
                </a:moveTo>
                <a:lnTo>
                  <a:pt x="0" y="2673985"/>
                </a:lnTo>
              </a:path>
            </a:pathLst>
          </a:custGeom>
          <a:ln w="12700">
            <a:solidFill>
              <a:srgbClr val="213669"/>
            </a:solidFill>
          </a:ln>
        </p:spPr>
        <p:txBody>
          <a:bodyPr wrap="square" lIns="0" tIns="0" rIns="0" bIns="0" rtlCol="0"/>
          <a:lstStyle/>
          <a:p>
            <a:endParaRPr/>
          </a:p>
        </p:txBody>
      </p:sp>
      <p:sp>
        <p:nvSpPr>
          <p:cNvPr id="20" name="bg object 20"/>
          <p:cNvSpPr/>
          <p:nvPr/>
        </p:nvSpPr>
        <p:spPr>
          <a:xfrm>
            <a:off x="271272" y="225552"/>
            <a:ext cx="173990" cy="439420"/>
          </a:xfrm>
          <a:custGeom>
            <a:avLst/>
            <a:gdLst/>
            <a:ahLst/>
            <a:cxnLst/>
            <a:rect l="l" t="t" r="r" b="b"/>
            <a:pathLst>
              <a:path w="173990" h="439420">
                <a:moveTo>
                  <a:pt x="173736" y="0"/>
                </a:moveTo>
                <a:lnTo>
                  <a:pt x="0" y="0"/>
                </a:lnTo>
                <a:lnTo>
                  <a:pt x="0" y="438912"/>
                </a:lnTo>
                <a:lnTo>
                  <a:pt x="173736" y="438912"/>
                </a:lnTo>
                <a:lnTo>
                  <a:pt x="173736" y="0"/>
                </a:lnTo>
                <a:close/>
              </a:path>
            </a:pathLst>
          </a:custGeom>
          <a:solidFill>
            <a:srgbClr val="21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570"/>
            <a:ext cx="9143999" cy="5134356"/>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45186" y="3257550"/>
            <a:ext cx="527050" cy="0"/>
          </a:xfrm>
          <a:custGeom>
            <a:avLst/>
            <a:gdLst/>
            <a:ahLst/>
            <a:cxnLst/>
            <a:rect l="l" t="t" r="r" b="b"/>
            <a:pathLst>
              <a:path w="527050">
                <a:moveTo>
                  <a:pt x="0" y="0"/>
                </a:moveTo>
                <a:lnTo>
                  <a:pt x="527037" y="0"/>
                </a:lnTo>
              </a:path>
            </a:pathLst>
          </a:custGeom>
          <a:ln w="28575">
            <a:solidFill>
              <a:srgbClr val="21366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2315" y="405510"/>
            <a:ext cx="7859369" cy="299720"/>
          </a:xfrm>
          <a:prstGeom prst="rect">
            <a:avLst/>
          </a:prstGeom>
        </p:spPr>
        <p:txBody>
          <a:bodyPr wrap="square" lIns="0" tIns="0" rIns="0" bIns="0">
            <a:spAutoFit/>
          </a:bodyPr>
          <a:lstStyle>
            <a:lvl1pPr>
              <a:defRPr sz="1800" b="1" i="0">
                <a:solidFill>
                  <a:srgbClr val="C78B31"/>
                </a:solidFill>
                <a:latin typeface="Carlito"/>
                <a:cs typeface="Carlito"/>
              </a:defRPr>
            </a:lvl1pPr>
          </a:lstStyle>
          <a:p>
            <a:endParaRPr/>
          </a:p>
        </p:txBody>
      </p:sp>
      <p:sp>
        <p:nvSpPr>
          <p:cNvPr id="3" name="Holder 3"/>
          <p:cNvSpPr>
            <a:spLocks noGrp="1"/>
          </p:cNvSpPr>
          <p:nvPr>
            <p:ph type="body" idx="1"/>
          </p:nvPr>
        </p:nvSpPr>
        <p:spPr>
          <a:xfrm>
            <a:off x="642315" y="893826"/>
            <a:ext cx="7859369" cy="30137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github.com/gokul-cce/RIT-NM-FSD.gi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339953" y="2571750"/>
            <a:ext cx="3774900" cy="39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dirty="0">
                <a:solidFill>
                  <a:srgbClr val="002060"/>
                </a:solidFill>
              </a:rPr>
              <a:t>“JOB SEARCH WEBSITE</a:t>
            </a:r>
            <a:r>
              <a:rPr lang="en-US" sz="2400" b="1" dirty="0">
                <a:solidFill>
                  <a:srgbClr val="213669"/>
                </a:solidFill>
                <a:latin typeface="Arial"/>
                <a:cs typeface="Arial"/>
                <a:sym typeface="Arial"/>
              </a:rPr>
              <a:t>”</a:t>
            </a:r>
            <a:endParaRPr sz="2400" dirty="0">
              <a:latin typeface="Arial"/>
              <a:ea typeface="Arial"/>
              <a:cs typeface="Arial"/>
              <a:sym typeface="Arial"/>
            </a:endParaRPr>
          </a:p>
        </p:txBody>
      </p:sp>
      <p:sp>
        <p:nvSpPr>
          <p:cNvPr id="24" name="Google Shape;24;p1"/>
          <p:cNvSpPr txBox="1"/>
          <p:nvPr/>
        </p:nvSpPr>
        <p:spPr>
          <a:xfrm>
            <a:off x="304800" y="3475990"/>
            <a:ext cx="2057400" cy="3783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400" b="1">
                <a:solidFill>
                  <a:srgbClr val="213669"/>
                </a:solidFill>
              </a:rPr>
              <a:t>Task - 5</a:t>
            </a:r>
            <a:endParaRPr sz="2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0" y="638555"/>
            <a:ext cx="5081155" cy="4030979"/>
            <a:chOff x="0" y="638555"/>
            <a:chExt cx="4733925" cy="4030979"/>
          </a:xfrm>
        </p:grpSpPr>
        <p:sp>
          <p:nvSpPr>
            <p:cNvPr id="4" name="object 4"/>
            <p:cNvSpPr/>
            <p:nvPr/>
          </p:nvSpPr>
          <p:spPr>
            <a:xfrm>
              <a:off x="0" y="638555"/>
              <a:ext cx="4733925" cy="4030979"/>
            </a:xfrm>
            <a:custGeom>
              <a:avLst/>
              <a:gdLst/>
              <a:ahLst/>
              <a:cxnLst/>
              <a:rect l="l" t="t" r="r" b="b"/>
              <a:pathLst>
                <a:path w="4733925" h="4030979">
                  <a:moveTo>
                    <a:pt x="4733544" y="0"/>
                  </a:moveTo>
                  <a:lnTo>
                    <a:pt x="0" y="0"/>
                  </a:lnTo>
                  <a:lnTo>
                    <a:pt x="0" y="4030979"/>
                  </a:lnTo>
                  <a:lnTo>
                    <a:pt x="4733544" y="4030979"/>
                  </a:lnTo>
                  <a:lnTo>
                    <a:pt x="4733544" y="0"/>
                  </a:lnTo>
                  <a:close/>
                </a:path>
              </a:pathLst>
            </a:custGeom>
            <a:solidFill>
              <a:srgbClr val="213669"/>
            </a:solidFill>
          </p:spPr>
          <p:txBody>
            <a:bodyPr wrap="square" lIns="0" tIns="0" rIns="0" bIns="0" rtlCol="0"/>
            <a:lstStyle/>
            <a:p>
              <a:endParaRPr/>
            </a:p>
          </p:txBody>
        </p:sp>
        <p:sp>
          <p:nvSpPr>
            <p:cNvPr id="5" name="object 5"/>
            <p:cNvSpPr/>
            <p:nvPr/>
          </p:nvSpPr>
          <p:spPr>
            <a:xfrm>
              <a:off x="0" y="819911"/>
              <a:ext cx="144780" cy="323215"/>
            </a:xfrm>
            <a:custGeom>
              <a:avLst/>
              <a:gdLst/>
              <a:ahLst/>
              <a:cxnLst/>
              <a:rect l="l" t="t" r="r" b="b"/>
              <a:pathLst>
                <a:path w="144780" h="323215">
                  <a:moveTo>
                    <a:pt x="144780" y="0"/>
                  </a:moveTo>
                  <a:lnTo>
                    <a:pt x="0" y="0"/>
                  </a:lnTo>
                  <a:lnTo>
                    <a:pt x="0" y="323088"/>
                  </a:lnTo>
                  <a:lnTo>
                    <a:pt x="144780" y="323088"/>
                  </a:lnTo>
                  <a:lnTo>
                    <a:pt x="144780" y="0"/>
                  </a:lnTo>
                  <a:close/>
                </a:path>
              </a:pathLst>
            </a:custGeom>
            <a:solidFill>
              <a:srgbClr val="C78B31"/>
            </a:solidFill>
          </p:spPr>
          <p:txBody>
            <a:bodyPr wrap="square" lIns="0" tIns="0" rIns="0" bIns="0" rtlCol="0"/>
            <a:lstStyle/>
            <a:p>
              <a:endParaRPr/>
            </a:p>
          </p:txBody>
        </p:sp>
      </p:grpSp>
      <p:sp>
        <p:nvSpPr>
          <p:cNvPr id="6" name="object 6"/>
          <p:cNvSpPr txBox="1"/>
          <p:nvPr/>
        </p:nvSpPr>
        <p:spPr>
          <a:xfrm>
            <a:off x="221994" y="816940"/>
            <a:ext cx="3872625" cy="304165"/>
          </a:xfrm>
          <a:prstGeom prst="rect">
            <a:avLst/>
          </a:prstGeom>
        </p:spPr>
        <p:txBody>
          <a:bodyPr vert="horz" wrap="square" lIns="0" tIns="15875" rIns="0" bIns="0" rtlCol="0">
            <a:spAutoFit/>
          </a:bodyPr>
          <a:lstStyle/>
          <a:p>
            <a:pPr marL="12700">
              <a:lnSpc>
                <a:spcPct val="100000"/>
              </a:lnSpc>
              <a:spcBef>
                <a:spcPts val="125"/>
              </a:spcBef>
            </a:pPr>
            <a:r>
              <a:rPr lang="en-IN" b="1" spc="5" dirty="0">
                <a:solidFill>
                  <a:srgbClr val="C78B31"/>
                </a:solidFill>
                <a:latin typeface="Carlito"/>
                <a:cs typeface="Carlito"/>
              </a:rPr>
              <a:t>JOB SEARCH</a:t>
            </a:r>
            <a:r>
              <a:rPr sz="1800" b="1" spc="-20" dirty="0">
                <a:solidFill>
                  <a:srgbClr val="C78B31"/>
                </a:solidFill>
                <a:latin typeface="Carlito"/>
                <a:cs typeface="Carlito"/>
              </a:rPr>
              <a:t> </a:t>
            </a:r>
            <a:r>
              <a:rPr sz="1800" b="1" spc="10" dirty="0">
                <a:solidFill>
                  <a:srgbClr val="C78B31"/>
                </a:solidFill>
                <a:latin typeface="Carlito"/>
                <a:cs typeface="Carlito"/>
              </a:rPr>
              <a:t>Website</a:t>
            </a:r>
            <a:endParaRPr sz="1800" dirty="0">
              <a:latin typeface="Carlito"/>
              <a:cs typeface="Carlito"/>
            </a:endParaRPr>
          </a:p>
        </p:txBody>
      </p:sp>
      <p:sp>
        <p:nvSpPr>
          <p:cNvPr id="7" name="object 7"/>
          <p:cNvSpPr/>
          <p:nvPr/>
        </p:nvSpPr>
        <p:spPr>
          <a:xfrm>
            <a:off x="4267200" y="242341"/>
            <a:ext cx="4876800" cy="490115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17360" y="2273820"/>
            <a:ext cx="4037329" cy="1723389"/>
          </a:xfrm>
          <a:custGeom>
            <a:avLst/>
            <a:gdLst/>
            <a:ahLst/>
            <a:cxnLst/>
            <a:rect l="l" t="t" r="r" b="b"/>
            <a:pathLst>
              <a:path w="4037329" h="1723389">
                <a:moveTo>
                  <a:pt x="1497965" y="1378712"/>
                </a:moveTo>
                <a:lnTo>
                  <a:pt x="0" y="1378712"/>
                </a:lnTo>
                <a:lnTo>
                  <a:pt x="0" y="1723339"/>
                </a:lnTo>
                <a:lnTo>
                  <a:pt x="1497965" y="1723339"/>
                </a:lnTo>
                <a:lnTo>
                  <a:pt x="1497965" y="1378712"/>
                </a:lnTo>
                <a:close/>
              </a:path>
              <a:path w="4037329" h="1723389">
                <a:moveTo>
                  <a:pt x="1497965" y="0"/>
                </a:moveTo>
                <a:lnTo>
                  <a:pt x="0" y="0"/>
                </a:lnTo>
                <a:lnTo>
                  <a:pt x="0" y="344665"/>
                </a:lnTo>
                <a:lnTo>
                  <a:pt x="0" y="689343"/>
                </a:lnTo>
                <a:lnTo>
                  <a:pt x="0" y="1034021"/>
                </a:lnTo>
                <a:lnTo>
                  <a:pt x="0" y="1378699"/>
                </a:lnTo>
                <a:lnTo>
                  <a:pt x="1497965" y="1378699"/>
                </a:lnTo>
                <a:lnTo>
                  <a:pt x="1497965" y="1034021"/>
                </a:lnTo>
                <a:lnTo>
                  <a:pt x="1497965" y="689343"/>
                </a:lnTo>
                <a:lnTo>
                  <a:pt x="1497965" y="344665"/>
                </a:lnTo>
                <a:lnTo>
                  <a:pt x="1497965" y="0"/>
                </a:lnTo>
                <a:close/>
              </a:path>
              <a:path w="4037329" h="1723389">
                <a:moveTo>
                  <a:pt x="4036707" y="1378712"/>
                </a:moveTo>
                <a:lnTo>
                  <a:pt x="2691155" y="1378712"/>
                </a:lnTo>
                <a:lnTo>
                  <a:pt x="1497977" y="1378712"/>
                </a:lnTo>
                <a:lnTo>
                  <a:pt x="1497977" y="1723339"/>
                </a:lnTo>
                <a:lnTo>
                  <a:pt x="2691142" y="1723339"/>
                </a:lnTo>
                <a:lnTo>
                  <a:pt x="4036707" y="1723339"/>
                </a:lnTo>
                <a:lnTo>
                  <a:pt x="4036707" y="1378712"/>
                </a:lnTo>
                <a:close/>
              </a:path>
              <a:path w="4037329" h="1723389">
                <a:moveTo>
                  <a:pt x="4036707" y="0"/>
                </a:moveTo>
                <a:lnTo>
                  <a:pt x="2691155" y="0"/>
                </a:lnTo>
                <a:lnTo>
                  <a:pt x="1497977" y="0"/>
                </a:lnTo>
                <a:lnTo>
                  <a:pt x="1497977" y="344665"/>
                </a:lnTo>
                <a:lnTo>
                  <a:pt x="1497977" y="689343"/>
                </a:lnTo>
                <a:lnTo>
                  <a:pt x="1497977" y="1034021"/>
                </a:lnTo>
                <a:lnTo>
                  <a:pt x="1497977" y="1378699"/>
                </a:lnTo>
                <a:lnTo>
                  <a:pt x="2691142" y="1378699"/>
                </a:lnTo>
                <a:lnTo>
                  <a:pt x="4036707" y="1378699"/>
                </a:lnTo>
                <a:lnTo>
                  <a:pt x="4036707" y="1034021"/>
                </a:lnTo>
                <a:lnTo>
                  <a:pt x="4036707" y="689343"/>
                </a:lnTo>
                <a:lnTo>
                  <a:pt x="4036707" y="344665"/>
                </a:lnTo>
                <a:lnTo>
                  <a:pt x="4036707" y="0"/>
                </a:lnTo>
                <a:close/>
              </a:path>
            </a:pathLst>
          </a:custGeom>
          <a:solidFill>
            <a:srgbClr val="1F3669"/>
          </a:solid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3055798647"/>
              </p:ext>
            </p:extLst>
          </p:nvPr>
        </p:nvGraphicFramePr>
        <p:xfrm>
          <a:off x="93518" y="1267691"/>
          <a:ext cx="4925291" cy="3330410"/>
        </p:xfrm>
        <a:graphic>
          <a:graphicData uri="http://schemas.openxmlformats.org/drawingml/2006/table">
            <a:tbl>
              <a:tblPr firstRow="1" bandRow="1">
                <a:tableStyleId>{2D5ABB26-0587-4C30-8999-92F81FD0307C}</a:tableStyleId>
              </a:tblPr>
              <a:tblGrid>
                <a:gridCol w="1786640">
                  <a:extLst>
                    <a:ext uri="{9D8B030D-6E8A-4147-A177-3AD203B41FA5}">
                      <a16:colId xmlns:a16="http://schemas.microsoft.com/office/drawing/2014/main" val="20000"/>
                    </a:ext>
                  </a:extLst>
                </a:gridCol>
                <a:gridCol w="1423102">
                  <a:extLst>
                    <a:ext uri="{9D8B030D-6E8A-4147-A177-3AD203B41FA5}">
                      <a16:colId xmlns:a16="http://schemas.microsoft.com/office/drawing/2014/main" val="20001"/>
                    </a:ext>
                  </a:extLst>
                </a:gridCol>
                <a:gridCol w="1715549">
                  <a:extLst>
                    <a:ext uri="{9D8B030D-6E8A-4147-A177-3AD203B41FA5}">
                      <a16:colId xmlns:a16="http://schemas.microsoft.com/office/drawing/2014/main" val="20002"/>
                    </a:ext>
                  </a:extLst>
                </a:gridCol>
              </a:tblGrid>
              <a:tr h="906939">
                <a:tc>
                  <a:txBody>
                    <a:bodyPr/>
                    <a:lstStyle/>
                    <a:p>
                      <a:pPr algn="ctr">
                        <a:lnSpc>
                          <a:spcPct val="100000"/>
                        </a:lnSpc>
                        <a:spcBef>
                          <a:spcPts val="240"/>
                        </a:spcBef>
                      </a:pPr>
                      <a:r>
                        <a:rPr sz="1400" spc="-5" dirty="0">
                          <a:solidFill>
                            <a:srgbClr val="E26C08"/>
                          </a:solidFill>
                          <a:latin typeface="Arial"/>
                          <a:cs typeface="Arial"/>
                        </a:rPr>
                        <a:t>LMS</a:t>
                      </a:r>
                      <a:r>
                        <a:rPr sz="1400" spc="-25" dirty="0">
                          <a:solidFill>
                            <a:srgbClr val="E26C08"/>
                          </a:solidFill>
                          <a:latin typeface="Arial"/>
                          <a:cs typeface="Arial"/>
                        </a:rPr>
                        <a:t> </a:t>
                      </a:r>
                      <a:r>
                        <a:rPr sz="1400" spc="-5" dirty="0">
                          <a:solidFill>
                            <a:srgbClr val="E26C08"/>
                          </a:solidFill>
                          <a:latin typeface="Arial"/>
                          <a:cs typeface="Arial"/>
                        </a:rPr>
                        <a:t>Username</a:t>
                      </a:r>
                      <a:endParaRPr sz="1400" dirty="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89560">
                        <a:lnSpc>
                          <a:spcPct val="100000"/>
                        </a:lnSpc>
                        <a:spcBef>
                          <a:spcPts val="240"/>
                        </a:spcBef>
                      </a:pPr>
                      <a:r>
                        <a:rPr sz="1400" spc="-5" dirty="0">
                          <a:solidFill>
                            <a:srgbClr val="E26C08"/>
                          </a:solidFill>
                          <a:latin typeface="Arial"/>
                          <a:cs typeface="Arial"/>
                        </a:rPr>
                        <a:t>Name</a:t>
                      </a:r>
                      <a:endParaRPr sz="1400" dirty="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algn="ctr">
                        <a:lnSpc>
                          <a:spcPct val="100000"/>
                        </a:lnSpc>
                        <a:spcBef>
                          <a:spcPts val="240"/>
                        </a:spcBef>
                      </a:pPr>
                      <a:r>
                        <a:rPr sz="1400" dirty="0">
                          <a:solidFill>
                            <a:srgbClr val="E26C08"/>
                          </a:solidFill>
                          <a:latin typeface="Arial"/>
                          <a:cs typeface="Arial"/>
                        </a:rPr>
                        <a:t>Batch</a:t>
                      </a:r>
                      <a:endParaRPr sz="14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0"/>
                  </a:ext>
                </a:extLst>
              </a:tr>
              <a:tr h="662088">
                <a:tc>
                  <a:txBody>
                    <a:bodyPr/>
                    <a:lstStyle/>
                    <a:p>
                      <a:pPr algn="ctr">
                        <a:lnSpc>
                          <a:spcPct val="100000"/>
                        </a:lnSpc>
                        <a:spcBef>
                          <a:spcPts val="245"/>
                        </a:spcBef>
                      </a:pPr>
                      <a:r>
                        <a:rPr sz="1400" spc="-5" dirty="0">
                          <a:solidFill>
                            <a:srgbClr val="EFEFEF"/>
                          </a:solidFill>
                          <a:latin typeface="Arial"/>
                          <a:cs typeface="Arial"/>
                        </a:rPr>
                        <a:t>2113a52</a:t>
                      </a:r>
                      <a:r>
                        <a:rPr lang="en-US" sz="1400" spc="-5" dirty="0">
                          <a:solidFill>
                            <a:srgbClr val="EFEFEF"/>
                          </a:solidFill>
                          <a:latin typeface="Arial"/>
                          <a:cs typeface="Arial"/>
                        </a:rPr>
                        <a:t>189</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16535" algn="l">
                        <a:lnSpc>
                          <a:spcPct val="100000"/>
                        </a:lnSpc>
                        <a:spcBef>
                          <a:spcPts val="245"/>
                        </a:spcBef>
                      </a:pPr>
                      <a:r>
                        <a:rPr lang="en-US" sz="1400" dirty="0">
                          <a:solidFill>
                            <a:srgbClr val="EFEFEF"/>
                          </a:solidFill>
                          <a:latin typeface="Arial"/>
                          <a:cs typeface="Arial"/>
                        </a:rPr>
                        <a:t>MUGILAN.E</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45"/>
                        </a:spcBef>
                      </a:pPr>
                      <a:r>
                        <a:rPr sz="1400" spc="-5" dirty="0">
                          <a:solidFill>
                            <a:srgbClr val="EFEFEF"/>
                          </a:solidFill>
                          <a:latin typeface="Arial"/>
                          <a:cs typeface="Arial"/>
                        </a:rPr>
                        <a:t>A52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1"/>
                  </a:ext>
                </a:extLst>
              </a:tr>
              <a:tr h="544807">
                <a:tc>
                  <a:txBody>
                    <a:bodyPr/>
                    <a:lstStyle/>
                    <a:p>
                      <a:pPr algn="ctr">
                        <a:lnSpc>
                          <a:spcPct val="100000"/>
                        </a:lnSpc>
                        <a:spcBef>
                          <a:spcPts val="245"/>
                        </a:spcBef>
                      </a:pPr>
                      <a:r>
                        <a:rPr sz="1400" spc="-5" dirty="0">
                          <a:solidFill>
                            <a:srgbClr val="EFEFEF"/>
                          </a:solidFill>
                          <a:latin typeface="Arial"/>
                          <a:cs typeface="Arial"/>
                        </a:rPr>
                        <a:t>2113a521</a:t>
                      </a:r>
                      <a:r>
                        <a:rPr lang="en-US" sz="1400" spc="-5" dirty="0">
                          <a:solidFill>
                            <a:srgbClr val="EFEFEF"/>
                          </a:solidFill>
                          <a:latin typeface="Arial"/>
                          <a:cs typeface="Arial"/>
                        </a:rPr>
                        <a:t>67</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161925" algn="l">
                        <a:lnSpc>
                          <a:spcPct val="100000"/>
                        </a:lnSpc>
                        <a:spcBef>
                          <a:spcPts val="245"/>
                        </a:spcBef>
                      </a:pPr>
                      <a:r>
                        <a:rPr lang="en-US" sz="1400" dirty="0">
                          <a:solidFill>
                            <a:srgbClr val="EFEFEF"/>
                          </a:solidFill>
                          <a:latin typeface="Arial"/>
                          <a:cs typeface="Arial"/>
                        </a:rPr>
                        <a:t>ADITH NARAYAN.A</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45"/>
                        </a:spcBef>
                      </a:pPr>
                      <a:r>
                        <a:rPr sz="1400" spc="-5" dirty="0">
                          <a:solidFill>
                            <a:srgbClr val="EFEFEF"/>
                          </a:solidFill>
                          <a:latin typeface="Arial"/>
                          <a:cs typeface="Arial"/>
                        </a:rPr>
                        <a:t>A52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2"/>
                  </a:ext>
                </a:extLst>
              </a:tr>
              <a:tr h="544804">
                <a:tc>
                  <a:txBody>
                    <a:bodyPr/>
                    <a:lstStyle/>
                    <a:p>
                      <a:pPr algn="ctr">
                        <a:lnSpc>
                          <a:spcPct val="100000"/>
                        </a:lnSpc>
                        <a:spcBef>
                          <a:spcPts val="250"/>
                        </a:spcBef>
                      </a:pPr>
                      <a:r>
                        <a:rPr sz="1400" spc="-5" dirty="0">
                          <a:solidFill>
                            <a:srgbClr val="EFEFEF"/>
                          </a:solidFill>
                          <a:latin typeface="Arial"/>
                          <a:cs typeface="Arial"/>
                        </a:rPr>
                        <a:t>2113a521</a:t>
                      </a:r>
                      <a:r>
                        <a:rPr lang="en-US" sz="1400" spc="-5" dirty="0">
                          <a:solidFill>
                            <a:srgbClr val="EFEFEF"/>
                          </a:solidFill>
                          <a:latin typeface="Arial"/>
                          <a:cs typeface="Arial"/>
                        </a:rPr>
                        <a:t>68</a:t>
                      </a:r>
                      <a:endParaRPr sz="1400" dirty="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55904" algn="l">
                        <a:lnSpc>
                          <a:spcPct val="100000"/>
                        </a:lnSpc>
                        <a:spcBef>
                          <a:spcPts val="250"/>
                        </a:spcBef>
                      </a:pPr>
                      <a:r>
                        <a:rPr lang="en-US" sz="1400" spc="-5">
                          <a:solidFill>
                            <a:srgbClr val="EFEFEF"/>
                          </a:solidFill>
                          <a:latin typeface="Arial"/>
                          <a:cs typeface="Arial"/>
                        </a:rPr>
                        <a:t>AJMAL MOHAMMED.S</a:t>
                      </a:r>
                      <a:endParaRPr sz="1400" dirty="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50"/>
                        </a:spcBef>
                      </a:pPr>
                      <a:r>
                        <a:rPr sz="1400" spc="-5" dirty="0">
                          <a:solidFill>
                            <a:srgbClr val="EFEFEF"/>
                          </a:solidFill>
                          <a:latin typeface="Arial"/>
                          <a:cs typeface="Arial"/>
                        </a:rPr>
                        <a:t>A52</a:t>
                      </a:r>
                      <a:endParaRPr sz="140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3"/>
                  </a:ext>
                </a:extLst>
              </a:tr>
              <a:tr h="544746">
                <a:tc>
                  <a:txBody>
                    <a:bodyPr/>
                    <a:lstStyle/>
                    <a:p>
                      <a:pPr algn="ctr">
                        <a:lnSpc>
                          <a:spcPct val="100000"/>
                        </a:lnSpc>
                        <a:spcBef>
                          <a:spcPts val="254"/>
                        </a:spcBef>
                      </a:pPr>
                      <a:r>
                        <a:rPr sz="1400" spc="-5" dirty="0">
                          <a:solidFill>
                            <a:srgbClr val="EFEFEF"/>
                          </a:solidFill>
                          <a:latin typeface="Arial"/>
                          <a:cs typeface="Arial"/>
                        </a:rPr>
                        <a:t>2113a521</a:t>
                      </a:r>
                      <a:r>
                        <a:rPr lang="en-US" sz="1400" spc="-5" dirty="0">
                          <a:solidFill>
                            <a:srgbClr val="EFEFEF"/>
                          </a:solidFill>
                          <a:latin typeface="Arial"/>
                          <a:cs typeface="Arial"/>
                        </a:rPr>
                        <a:t>83</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123825" algn="l">
                        <a:lnSpc>
                          <a:spcPct val="100000"/>
                        </a:lnSpc>
                        <a:spcBef>
                          <a:spcPts val="254"/>
                        </a:spcBef>
                      </a:pPr>
                      <a:r>
                        <a:rPr lang="en-US" sz="1400" dirty="0">
                          <a:solidFill>
                            <a:srgbClr val="EFEFEF"/>
                          </a:solidFill>
                          <a:latin typeface="Arial"/>
                          <a:cs typeface="Arial"/>
                        </a:rPr>
                        <a:t>MANOJ.J</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54"/>
                        </a:spcBef>
                      </a:pPr>
                      <a:r>
                        <a:rPr sz="1400" spc="-5" dirty="0">
                          <a:solidFill>
                            <a:srgbClr val="EFEFEF"/>
                          </a:solidFill>
                          <a:latin typeface="Arial"/>
                          <a:cs typeface="Arial"/>
                        </a:rPr>
                        <a:t>A52</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662" y="254584"/>
            <a:ext cx="4961738" cy="300355"/>
          </a:xfrm>
          <a:prstGeom prst="rect">
            <a:avLst/>
          </a:prstGeom>
        </p:spPr>
        <p:txBody>
          <a:bodyPr vert="horz" wrap="square" lIns="0" tIns="12700" rIns="0" bIns="0" rtlCol="0">
            <a:spAutoFit/>
          </a:bodyPr>
          <a:lstStyle/>
          <a:p>
            <a:pPr marL="12700">
              <a:lnSpc>
                <a:spcPct val="100000"/>
              </a:lnSpc>
              <a:spcBef>
                <a:spcPts val="100"/>
              </a:spcBef>
            </a:pPr>
            <a:r>
              <a:rPr dirty="0">
                <a:solidFill>
                  <a:srgbClr val="213669"/>
                </a:solidFill>
              </a:rPr>
              <a:t>Step-Wise</a:t>
            </a:r>
            <a:r>
              <a:rPr spc="-45" dirty="0">
                <a:solidFill>
                  <a:srgbClr val="213669"/>
                </a:solidFill>
              </a:rPr>
              <a:t> </a:t>
            </a:r>
            <a:r>
              <a:rPr spc="-10" dirty="0">
                <a:solidFill>
                  <a:srgbClr val="213669"/>
                </a:solidFill>
              </a:rPr>
              <a:t>Description</a:t>
            </a:r>
          </a:p>
        </p:txBody>
      </p:sp>
      <p:sp>
        <p:nvSpPr>
          <p:cNvPr id="3" name="object 3"/>
          <p:cNvSpPr txBox="1"/>
          <p:nvPr/>
        </p:nvSpPr>
        <p:spPr>
          <a:xfrm>
            <a:off x="854150" y="1155431"/>
            <a:ext cx="7680250" cy="3245119"/>
          </a:xfrm>
          <a:prstGeom prst="rect">
            <a:avLst/>
          </a:prstGeom>
        </p:spPr>
        <p:txBody>
          <a:bodyPr vert="horz" wrap="square" lIns="0" tIns="13335" rIns="0" bIns="0" rtlCol="0">
            <a:spAutoFit/>
          </a:bodyPr>
          <a:lstStyle/>
          <a:p>
            <a:pPr marL="285750" indent="-285750">
              <a:buFont typeface="Arial" panose="020B0604020202020204" pitchFamily="34" charset="0"/>
              <a:buChar char="•"/>
            </a:pPr>
            <a:r>
              <a:rPr lang="en-US" sz="1400" b="1" dirty="0"/>
              <a:t>Introduction</a:t>
            </a:r>
            <a:r>
              <a:rPr lang="en-US" sz="1400" dirty="0"/>
              <a:t>: In this presentation, we will cover the process of hosting and deploying a fully functional Job Search website using HTML, CSS, React.js, Node.js, and database connectivity.</a:t>
            </a:r>
          </a:p>
          <a:p>
            <a:pPr marL="285750" indent="-285750">
              <a:buFont typeface="Arial" panose="020B0604020202020204" pitchFamily="34" charset="0"/>
              <a:buChar char="•"/>
            </a:pPr>
            <a:r>
              <a:rPr lang="en-US" sz="1400" b="1" dirty="0"/>
              <a:t>Hosting the Portfolio Website</a:t>
            </a:r>
            <a:r>
              <a:rPr lang="en-US" sz="1400" dirty="0"/>
              <a:t>: Making your website accessible from anywhere is crucial.</a:t>
            </a:r>
          </a:p>
          <a:p>
            <a:pPr marL="285750" indent="-285750">
              <a:buFont typeface="Arial" panose="020B0604020202020204" pitchFamily="34" charset="0"/>
              <a:buChar char="•"/>
            </a:pPr>
            <a:r>
              <a:rPr lang="en-US" sz="1400" b="1" dirty="0"/>
              <a:t>Hosting the Backend on AWS</a:t>
            </a:r>
            <a:r>
              <a:rPr lang="en-US" sz="1400" dirty="0"/>
              <a:t>: Utilizing AWS for hosting the backend ensures scalability and reliability.</a:t>
            </a:r>
          </a:p>
          <a:p>
            <a:pPr marL="285750" indent="-285750">
              <a:buFont typeface="Arial" panose="020B0604020202020204" pitchFamily="34" charset="0"/>
              <a:buChar char="•"/>
            </a:pPr>
            <a:r>
              <a:rPr lang="en-US" sz="1400" b="1" dirty="0"/>
              <a:t>Whitelisting API Ports and Database Hosting</a:t>
            </a:r>
            <a:r>
              <a:rPr lang="en-US" sz="1400" dirty="0"/>
              <a:t>: Whitelisting API ports enables external access to the backend and allows the backend to process API requests.</a:t>
            </a:r>
          </a:p>
          <a:p>
            <a:pPr marL="285750" indent="-285750">
              <a:buFont typeface="Arial" panose="020B0604020202020204" pitchFamily="34" charset="0"/>
              <a:buChar char="•"/>
            </a:pPr>
            <a:r>
              <a:rPr lang="en-US" sz="1400" b="1" dirty="0"/>
              <a:t>Migrating the Database to MongoDB Atlas</a:t>
            </a:r>
            <a:r>
              <a:rPr lang="en-US" sz="1400" dirty="0"/>
              <a:t>: MongoDB Atlas is a cloud-based database service that provides secure and efficient database management.</a:t>
            </a:r>
          </a:p>
          <a:p>
            <a:pPr marL="285750" indent="-285750">
              <a:buFont typeface="Arial" panose="020B0604020202020204" pitchFamily="34" charset="0"/>
              <a:buChar char="•"/>
            </a:pPr>
            <a:r>
              <a:rPr lang="en-US" sz="1400" b="1" dirty="0"/>
              <a:t>Building and Hosting the React App</a:t>
            </a:r>
            <a:r>
              <a:rPr lang="en-US" sz="1400" dirty="0"/>
              <a:t>: React.js allows the creation of interactive and responsive user interfaces for the frontend.</a:t>
            </a:r>
          </a:p>
          <a:p>
            <a:pPr marL="285750" indent="-285750">
              <a:buFont typeface="Arial" panose="020B0604020202020204" pitchFamily="34" charset="0"/>
              <a:buChar char="•"/>
            </a:pPr>
            <a:r>
              <a:rPr lang="en-US" sz="1400" b="1" dirty="0"/>
              <a:t>Connecting the Frontend with the Hosted Backend</a:t>
            </a:r>
            <a:r>
              <a:rPr lang="en-US" sz="1400" dirty="0"/>
              <a:t>: Configuring the hosted backend URL within the frontend code establishes the connection between the two.</a:t>
            </a:r>
          </a:p>
          <a:p>
            <a:pPr marL="285750" indent="-285750">
              <a:buFont typeface="Arial" panose="020B0604020202020204" pitchFamily="34" charset="0"/>
              <a:buChar char="•"/>
            </a:pPr>
            <a:r>
              <a:rPr lang="en-US" sz="1400" b="1" dirty="0"/>
              <a:t>Testing and Conclusion</a:t>
            </a:r>
            <a:r>
              <a:rPr lang="en-US" sz="1400" dirty="0"/>
              <a:t>: Thorough testing of both frontend and backend is vital to identify and resolve any issues before final deployment. By following these steps, we can successfully host and deploy a fully functional portfolio 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2315" y="405510"/>
            <a:ext cx="3015285" cy="299720"/>
          </a:xfrm>
          <a:prstGeom prst="rect">
            <a:avLst/>
          </a:prstGeom>
        </p:spPr>
        <p:txBody>
          <a:bodyPr vert="horz" wrap="square" lIns="0" tIns="12700" rIns="0" bIns="0" rtlCol="0">
            <a:spAutoFit/>
          </a:bodyPr>
          <a:lstStyle/>
          <a:p>
            <a:pPr marL="12700">
              <a:lnSpc>
                <a:spcPct val="100000"/>
              </a:lnSpc>
              <a:spcBef>
                <a:spcPts val="100"/>
              </a:spcBef>
            </a:pPr>
            <a:r>
              <a:rPr spc="-5" dirty="0"/>
              <a:t>Summary </a:t>
            </a:r>
            <a:r>
              <a:rPr dirty="0"/>
              <a:t>of your</a:t>
            </a:r>
            <a:r>
              <a:rPr spc="-110" dirty="0"/>
              <a:t> </a:t>
            </a:r>
            <a:r>
              <a:rPr dirty="0"/>
              <a:t>task</a:t>
            </a:r>
          </a:p>
        </p:txBody>
      </p:sp>
      <p:sp>
        <p:nvSpPr>
          <p:cNvPr id="3" name="object 3"/>
          <p:cNvSpPr txBox="1"/>
          <p:nvPr/>
        </p:nvSpPr>
        <p:spPr>
          <a:xfrm>
            <a:off x="838201" y="1352550"/>
            <a:ext cx="7315200" cy="2563972"/>
          </a:xfrm>
          <a:prstGeom prst="rect">
            <a:avLst/>
          </a:prstGeom>
        </p:spPr>
        <p:txBody>
          <a:bodyPr vert="horz" wrap="square" lIns="0" tIns="13335" rIns="0" bIns="0" rtlCol="0">
            <a:spAutoFit/>
          </a:bodyPr>
          <a:lstStyle/>
          <a:p>
            <a:pPr marL="298450" marR="5080" indent="-285750">
              <a:lnSpc>
                <a:spcPct val="150000"/>
              </a:lnSpc>
              <a:spcBef>
                <a:spcPts val="105"/>
              </a:spcBef>
              <a:buFont typeface="Arial" panose="020B0604020202020204" pitchFamily="34" charset="0"/>
              <a:buChar char="•"/>
            </a:pPr>
            <a:r>
              <a:rPr lang="en-US" sz="1400" dirty="0"/>
              <a:t>In this presentation, we'll explore the hosting and deployment of a fully functional Job Search website. We'll cover key steps, including hosting the backend on AWS, whitelisting API ports, and migrating the database to MongoDB Atlas for scalability and security. Using React.js, we'll build and host the frontend, creating engaging user interfaces. Configuring the backend URL within the frontend ensures seamless communication between components. The testing of both the frontend and backend guarantees a robust website. By following these processes, we achieve reliable hosting, accessibility, and optimal performance. Whether it's showcasing your work or attracting potential clients, hosting your Job Search website is essential. </a:t>
            </a:r>
            <a:endParaRPr sz="14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755"/>
            <a:ext cx="9143999" cy="5143473"/>
          </a:xfrm>
          <a:prstGeom prst="rect">
            <a:avLst/>
          </a:prstGeom>
          <a:blipFill>
            <a:blip r:embed="rId2" cstate="print"/>
            <a:stretch>
              <a:fillRect/>
            </a:stretch>
          </a:blipFill>
        </p:spPr>
        <p:txBody>
          <a:bodyPr wrap="square" lIns="0" tIns="0" rIns="0" bIns="0" rtlCol="0"/>
          <a:lstStyle/>
          <a:p>
            <a:endParaRPr lang="en-US" sz="2000" dirty="0"/>
          </a:p>
        </p:txBody>
      </p:sp>
      <p:sp>
        <p:nvSpPr>
          <p:cNvPr id="3" name="object 3"/>
          <p:cNvSpPr/>
          <p:nvPr/>
        </p:nvSpPr>
        <p:spPr>
          <a:xfrm>
            <a:off x="2240279" y="1408175"/>
            <a:ext cx="4811395" cy="76200"/>
          </a:xfrm>
          <a:custGeom>
            <a:avLst/>
            <a:gdLst/>
            <a:ahLst/>
            <a:cxnLst/>
            <a:rect l="l" t="t" r="r" b="b"/>
            <a:pathLst>
              <a:path w="4811395" h="76200">
                <a:moveTo>
                  <a:pt x="4811268" y="0"/>
                </a:moveTo>
                <a:lnTo>
                  <a:pt x="0" y="0"/>
                </a:lnTo>
                <a:lnTo>
                  <a:pt x="0" y="76200"/>
                </a:lnTo>
                <a:lnTo>
                  <a:pt x="4811268" y="76200"/>
                </a:lnTo>
                <a:lnTo>
                  <a:pt x="4811268" y="0"/>
                </a:lnTo>
                <a:close/>
              </a:path>
            </a:pathLst>
          </a:custGeom>
          <a:solidFill>
            <a:srgbClr val="EFC7CE"/>
          </a:solidFill>
        </p:spPr>
        <p:txBody>
          <a:bodyPr wrap="square" lIns="0" tIns="0" rIns="0" bIns="0" rtlCol="0"/>
          <a:lstStyle/>
          <a:p>
            <a:endParaRPr/>
          </a:p>
        </p:txBody>
      </p:sp>
      <p:sp>
        <p:nvSpPr>
          <p:cNvPr id="4" name="object 4"/>
          <p:cNvSpPr/>
          <p:nvPr/>
        </p:nvSpPr>
        <p:spPr>
          <a:xfrm>
            <a:off x="2692907" y="1784604"/>
            <a:ext cx="1181099" cy="1181100"/>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2232660" y="614172"/>
            <a:ext cx="4819015" cy="794385"/>
          </a:xfrm>
          <a:custGeom>
            <a:avLst/>
            <a:gdLst/>
            <a:ahLst/>
            <a:cxnLst/>
            <a:rect l="l" t="t" r="r" b="b"/>
            <a:pathLst>
              <a:path w="4819015" h="794385">
                <a:moveTo>
                  <a:pt x="4818888" y="0"/>
                </a:moveTo>
                <a:lnTo>
                  <a:pt x="0" y="0"/>
                </a:lnTo>
                <a:lnTo>
                  <a:pt x="0" y="794003"/>
                </a:lnTo>
                <a:lnTo>
                  <a:pt x="4818888" y="794003"/>
                </a:lnTo>
                <a:lnTo>
                  <a:pt x="4818888" y="0"/>
                </a:lnTo>
                <a:close/>
              </a:path>
            </a:pathLst>
          </a:custGeom>
          <a:solidFill>
            <a:srgbClr val="213669"/>
          </a:solidFill>
        </p:spPr>
        <p:txBody>
          <a:bodyPr wrap="square" lIns="0" tIns="0" rIns="0" bIns="0" rtlCol="0"/>
          <a:lstStyle/>
          <a:p>
            <a:endParaRPr/>
          </a:p>
        </p:txBody>
      </p:sp>
      <p:sp>
        <p:nvSpPr>
          <p:cNvPr id="6" name="object 6"/>
          <p:cNvSpPr txBox="1"/>
          <p:nvPr/>
        </p:nvSpPr>
        <p:spPr>
          <a:xfrm>
            <a:off x="2232660" y="862076"/>
            <a:ext cx="4819015" cy="299720"/>
          </a:xfrm>
          <a:prstGeom prst="rect">
            <a:avLst/>
          </a:prstGeom>
        </p:spPr>
        <p:txBody>
          <a:bodyPr vert="horz" wrap="square" lIns="0" tIns="12700" rIns="0" bIns="0" rtlCol="0">
            <a:spAutoFit/>
          </a:bodyPr>
          <a:lstStyle/>
          <a:p>
            <a:pPr algn="ctr">
              <a:lnSpc>
                <a:spcPct val="100000"/>
              </a:lnSpc>
              <a:spcBef>
                <a:spcPts val="100"/>
              </a:spcBef>
            </a:pPr>
            <a:r>
              <a:rPr sz="1800" b="1" i="1" spc="-5" dirty="0">
                <a:solidFill>
                  <a:srgbClr val="FFFFFF"/>
                </a:solidFill>
                <a:latin typeface="Carlito"/>
                <a:cs typeface="Carlito"/>
              </a:rPr>
              <a:t>Submission</a:t>
            </a:r>
            <a:r>
              <a:rPr sz="1800" b="1" i="1" spc="-10" dirty="0">
                <a:solidFill>
                  <a:srgbClr val="FFFFFF"/>
                </a:solidFill>
                <a:latin typeface="Carlito"/>
                <a:cs typeface="Carlito"/>
              </a:rPr>
              <a:t> </a:t>
            </a:r>
            <a:r>
              <a:rPr sz="1800" b="1" i="1" spc="-5" dirty="0">
                <a:solidFill>
                  <a:srgbClr val="FFFFFF"/>
                </a:solidFill>
                <a:latin typeface="Carlito"/>
                <a:cs typeface="Carlito"/>
              </a:rPr>
              <a:t>Github</a:t>
            </a:r>
            <a:endParaRPr sz="1800">
              <a:latin typeface="Carlito"/>
              <a:cs typeface="Carlito"/>
            </a:endParaRPr>
          </a:p>
        </p:txBody>
      </p:sp>
      <p:sp>
        <p:nvSpPr>
          <p:cNvPr id="7" name="TextBox 6">
            <a:extLst>
              <a:ext uri="{FF2B5EF4-FFF2-40B4-BE49-F238E27FC236}">
                <a16:creationId xmlns:a16="http://schemas.microsoft.com/office/drawing/2014/main" id="{6C9085BF-7A5A-14E7-7B8F-647A6754853E}"/>
              </a:ext>
            </a:extLst>
          </p:cNvPr>
          <p:cNvSpPr txBox="1"/>
          <p:nvPr/>
        </p:nvSpPr>
        <p:spPr>
          <a:xfrm>
            <a:off x="4006850" y="1975662"/>
            <a:ext cx="2844800" cy="812800"/>
          </a:xfrm>
          <a:prstGeom prst="rect">
            <a:avLst/>
          </a:prstGeom>
          <a:noFill/>
        </p:spPr>
        <p:txBody>
          <a:bodyPr wrap="square" rtlCol="0">
            <a:spAutoFit/>
          </a:bodyPr>
          <a:lstStyle/>
          <a:p>
            <a:endParaRPr lang="en-IN" dirty="0"/>
          </a:p>
        </p:txBody>
      </p:sp>
      <p:sp>
        <p:nvSpPr>
          <p:cNvPr id="8" name="TextBox 7">
            <a:hlinkClick r:id="rId4"/>
            <a:extLst>
              <a:ext uri="{FF2B5EF4-FFF2-40B4-BE49-F238E27FC236}">
                <a16:creationId xmlns:a16="http://schemas.microsoft.com/office/drawing/2014/main" id="{64F57BF3-AAEF-4D32-F6A0-A87DB2BE6BE1}"/>
              </a:ext>
            </a:extLst>
          </p:cNvPr>
          <p:cNvSpPr txBox="1"/>
          <p:nvPr/>
        </p:nvSpPr>
        <p:spPr>
          <a:xfrm>
            <a:off x="4073230" y="2005444"/>
            <a:ext cx="2670469" cy="369332"/>
          </a:xfrm>
          <a:prstGeom prst="rect">
            <a:avLst/>
          </a:prstGeom>
          <a:noFill/>
        </p:spPr>
        <p:txBody>
          <a:bodyPr wrap="square" rtlCol="0">
            <a:spAutoFit/>
          </a:bodyPr>
          <a:lstStyle/>
          <a:p>
            <a:pPr algn="just"/>
            <a:endParaRPr lang="en-US" dirty="0"/>
          </a:p>
        </p:txBody>
      </p:sp>
      <p:sp>
        <p:nvSpPr>
          <p:cNvPr id="10" name="TextBox 9">
            <a:hlinkClick r:id="rId4"/>
            <a:extLst>
              <a:ext uri="{FF2B5EF4-FFF2-40B4-BE49-F238E27FC236}">
                <a16:creationId xmlns:a16="http://schemas.microsoft.com/office/drawing/2014/main" id="{E4991A11-35AA-9829-62D8-91F16A7EFD8F}"/>
              </a:ext>
            </a:extLst>
          </p:cNvPr>
          <p:cNvSpPr txBox="1"/>
          <p:nvPr/>
        </p:nvSpPr>
        <p:spPr>
          <a:xfrm>
            <a:off x="4091886" y="2005444"/>
            <a:ext cx="2670469" cy="861774"/>
          </a:xfrm>
          <a:prstGeom prst="rect">
            <a:avLst/>
          </a:prstGeom>
          <a:noFill/>
        </p:spPr>
        <p:txBody>
          <a:bodyPr wrap="square" rtlCol="0">
            <a:spAutoFit/>
          </a:bodyPr>
          <a:lstStyle/>
          <a:p>
            <a:pPr algn="just"/>
            <a:r>
              <a:rPr lang="en-IN" sz="1600" b="0" i="0" dirty="0">
                <a:solidFill>
                  <a:srgbClr val="BD8738"/>
                </a:solidFill>
                <a:latin typeface="EB Garamond SemiBold"/>
                <a:ea typeface="EB Garamond SemiBold"/>
                <a:cs typeface="EB Garamond SemiBold"/>
                <a:sym typeface="EB Garamond SemiBold"/>
              </a:rPr>
              <a:t>https://github.com/Mugilan0122/Naan-Mudhalvan-FSD</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
            <a:ext cx="9143999" cy="51434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384</Words>
  <Application>Microsoft Office PowerPoint</Application>
  <PresentationFormat>On-screen Show (16:9)</PresentationFormat>
  <Paragraphs>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Carlito</vt:lpstr>
      <vt:lpstr>EB Garamond SemiBold</vt:lpstr>
      <vt:lpstr>Office Theme</vt:lpstr>
      <vt:lpstr>“JOB SEARCH WEBSITE”</vt:lpstr>
      <vt:lpstr>PowerPoint Presentation</vt:lpstr>
      <vt:lpstr>Step-Wise Description</vt:lpstr>
      <vt:lpstr>Summary of your task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Website</dc:title>
  <dc:creator>BHARATHKUMAR</dc:creator>
  <cp:lastModifiedBy>Adith Narayan</cp:lastModifiedBy>
  <cp:revision>2</cp:revision>
  <dcterms:modified xsi:type="dcterms:W3CDTF">2023-05-12T07:27:37Z</dcterms:modified>
</cp:coreProperties>
</file>