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335815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668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3783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6323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6206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887968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85623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5292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30178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540530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48749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870AFF-F187-4FA6-908E-CD59BF8D9170}"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0250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870AFF-F187-4FA6-908E-CD59BF8D9170}"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407896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70AFF-F187-4FA6-908E-CD59BF8D9170}"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81137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97554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694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870AFF-F187-4FA6-908E-CD59BF8D9170}" type="datetimeFigureOut">
              <a:rPr lang="en-US" smtClean="0"/>
              <a:t>4/2/2024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958728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pPr algn="ctr"/>
            <a:r>
              <a:rPr lang="en-US" b="1" dirty="0">
                <a:solidFill>
                  <a:schemeClr val="accent4"/>
                </a:solidFill>
                <a:latin typeface="Times New Roman" panose="02020603050405020304" pitchFamily="18" charset="0"/>
                <a:cs typeface="Times New Roman" panose="02020603050405020304" pitchFamily="18" charset="0"/>
              </a:rPr>
              <a:t>CAPSTON PROJECT</a:t>
            </a:r>
            <a:br>
              <a:rPr lang="en-US" b="1" dirty="0">
                <a:solidFill>
                  <a:schemeClr val="accent4"/>
                </a:solidFill>
                <a:latin typeface="Times New Roman" panose="02020603050405020304" pitchFamily="18" charset="0"/>
                <a:cs typeface="Times New Roman" panose="02020603050405020304" pitchFamily="18" charset="0"/>
              </a:rPr>
            </a:br>
            <a:br>
              <a:rPr lang="en-US" b="1" dirty="0">
                <a:solidFill>
                  <a:schemeClr val="accent4"/>
                </a:solidFill>
                <a:latin typeface="Times New Roman" panose="02020603050405020304" pitchFamily="18" charset="0"/>
                <a:cs typeface="Times New Roman" panose="02020603050405020304" pitchFamily="18" charset="0"/>
              </a:rPr>
            </a:br>
            <a:r>
              <a:rPr lang="en-US" b="1" dirty="0">
                <a:solidFill>
                  <a:schemeClr val="accent4"/>
                </a:solidFill>
                <a:latin typeface="Times New Roman" panose="02020603050405020304" pitchFamily="18" charset="0"/>
                <a:cs typeface="Times New Roman" panose="02020603050405020304" pitchFamily="18" charset="0"/>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a:bodyPr>
          <a:lstStyle/>
          <a:p>
            <a:pPr algn="ctr"/>
            <a:r>
              <a:rPr lang="en-US" dirty="0"/>
              <a:t>                     </a:t>
            </a:r>
            <a:r>
              <a:rPr lang="en-US" dirty="0">
                <a:solidFill>
                  <a:schemeClr val="accent2"/>
                </a:solidFill>
                <a:latin typeface="Times New Roman" panose="02020603050405020304" pitchFamily="18" charset="0"/>
                <a:cs typeface="Times New Roman" panose="02020603050405020304" pitchFamily="18" charset="0"/>
              </a:rPr>
              <a:t>PRESENTED BY </a:t>
            </a:r>
          </a:p>
          <a:p>
            <a:pPr algn="ctr"/>
            <a:r>
              <a:rPr lang="en-US" dirty="0">
                <a:solidFill>
                  <a:schemeClr val="accent5"/>
                </a:solidFill>
                <a:latin typeface="Times New Roman" panose="02020603050405020304" pitchFamily="18" charset="0"/>
                <a:cs typeface="Times New Roman" panose="02020603050405020304" pitchFamily="18" charset="0"/>
              </a:rPr>
              <a:t>                                                 </a:t>
            </a:r>
            <a:r>
              <a:rPr lang="en-US" dirty="0" err="1">
                <a:solidFill>
                  <a:schemeClr val="accent5"/>
                </a:solidFill>
                <a:latin typeface="Times New Roman" panose="02020603050405020304" pitchFamily="18" charset="0"/>
                <a:cs typeface="Times New Roman" panose="02020603050405020304" pitchFamily="18" charset="0"/>
              </a:rPr>
              <a:t>S.Mugilan</a:t>
            </a:r>
            <a:r>
              <a:rPr lang="en-US" dirty="0">
                <a:solidFill>
                  <a:schemeClr val="accent5"/>
                </a:solidFill>
                <a:latin typeface="Times New Roman" panose="02020603050405020304" pitchFamily="18" charset="0"/>
                <a:cs typeface="Times New Roman" panose="02020603050405020304" pitchFamily="18" charset="0"/>
              </a:rPr>
              <a:t> (510421114020)</a:t>
            </a:r>
          </a:p>
          <a:p>
            <a:pPr algn="ctr"/>
            <a:r>
              <a:rPr lang="en-US" dirty="0">
                <a:solidFill>
                  <a:schemeClr val="accent5"/>
                </a:solidFill>
                <a:latin typeface="Times New Roman" panose="02020603050405020304" pitchFamily="18" charset="0"/>
                <a:cs typeface="Times New Roman" panose="02020603050405020304" pitchFamily="18" charset="0"/>
              </a:rPr>
              <a:t>                                                                  ARUNAI ENGINEERING COLLEGE</a:t>
            </a:r>
          </a:p>
          <a:p>
            <a:pPr algn="ctr"/>
            <a:r>
              <a:rPr lang="en-US" dirty="0">
                <a:solidFill>
                  <a:schemeClr val="accent5"/>
                </a:solidFill>
                <a:latin typeface="Times New Roman" panose="02020603050405020304" pitchFamily="18" charset="0"/>
                <a:cs typeface="Times New Roman" panose="02020603050405020304" pitchFamily="18" charset="0"/>
              </a:rPr>
              <a:t>                                                                      </a:t>
            </a:r>
            <a:r>
              <a:rPr lang="en-US" sz="2000" dirty="0">
                <a:solidFill>
                  <a:schemeClr val="accent5"/>
                </a:solidFill>
                <a:latin typeface="Times New Roman" panose="02020603050405020304" pitchFamily="18" charset="0"/>
                <a:cs typeface="Times New Roman" panose="02020603050405020304" pitchFamily="18" charset="0"/>
              </a:rPr>
              <a:t>3</a:t>
            </a:r>
            <a:r>
              <a:rPr lang="en-US" sz="2000" baseline="30000" dirty="0">
                <a:solidFill>
                  <a:schemeClr val="accent5"/>
                </a:solidFill>
                <a:latin typeface="Times New Roman" panose="02020603050405020304" pitchFamily="18" charset="0"/>
                <a:cs typeface="Times New Roman" panose="02020603050405020304" pitchFamily="18" charset="0"/>
              </a:rPr>
              <a:t>RD</a:t>
            </a:r>
            <a:r>
              <a:rPr lang="en-US" sz="2000" dirty="0">
                <a:solidFill>
                  <a:schemeClr val="accent5"/>
                </a:solidFill>
                <a:latin typeface="Times New Roman" panose="02020603050405020304" pitchFamily="18" charset="0"/>
                <a:cs typeface="Times New Roman" panose="02020603050405020304" pitchFamily="18" charset="0"/>
              </a:rPr>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latin typeface="Times New Roman" panose="02020603050405020304" pitchFamily="18" charset="0"/>
                <a:cs typeface="Times New Roman" panose="02020603050405020304" pitchFamily="18" charset="0"/>
              </a:rPr>
              <a:t>ALGORITM &amp; DEPLOYMENT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a:xfrm>
            <a:off x="677334" y="1166676"/>
            <a:ext cx="8596668" cy="3880773"/>
          </a:xfrm>
        </p:spPr>
        <p:txBody>
          <a:bodyPr>
            <a:normAutofit fontScale="25000" lnSpcReduction="20000"/>
          </a:bodyPr>
          <a:lstStyle/>
          <a:p>
            <a:pPr marL="0" indent="0">
              <a:buNone/>
            </a:pPr>
            <a:r>
              <a:rPr lang="en-US"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P</a:t>
            </a:r>
            <a:r>
              <a:rPr lang="en-US" sz="9600" b="1" i="0" dirty="0">
                <a:effectLst/>
                <a:latin typeface="Times New Roman" panose="02020603050405020304" pitchFamily="18" charset="0"/>
                <a:cs typeface="Times New Roman" panose="02020603050405020304" pitchFamily="18" charset="0"/>
              </a:rPr>
              <a:t>rediction process:</a:t>
            </a:r>
          </a:p>
          <a:p>
            <a:pPr marL="0" indent="0" algn="l">
              <a:buNone/>
            </a:pPr>
            <a:r>
              <a:rPr lang="en-US" sz="7200" b="1" i="0" dirty="0">
                <a:effectLst/>
                <a:latin typeface="Times New Roman" panose="02020603050405020304" pitchFamily="18" charset="0"/>
                <a:cs typeface="Times New Roman" panose="02020603050405020304" pitchFamily="18" charset="0"/>
              </a:rPr>
              <a:t>Data Preparation:</a:t>
            </a:r>
            <a:endParaRPr lang="en-US" sz="72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7200" b="0" i="0" dirty="0">
                <a:effectLst/>
                <a:latin typeface="Times New Roman" panose="02020603050405020304" pitchFamily="18" charset="0"/>
                <a:cs typeface="Times New Roman" panose="02020603050405020304" pitchFamily="18" charset="0"/>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Times New Roman" panose="02020603050405020304" pitchFamily="18" charset="0"/>
                <a:cs typeface="Times New Roman" panose="02020603050405020304" pitchFamily="18" charset="0"/>
              </a:rPr>
              <a:t>User and Movie Representation:</a:t>
            </a:r>
            <a:endParaRPr lang="en-US" sz="72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7200" b="0" i="0" dirty="0">
                <a:effectLst/>
                <a:latin typeface="Times New Roman" panose="02020603050405020304" pitchFamily="18" charset="0"/>
                <a:cs typeface="Times New Roman" panose="02020603050405020304" pitchFamily="18" charset="0"/>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Times New Roman" panose="02020603050405020304" pitchFamily="18" charset="0"/>
                <a:cs typeface="Times New Roman" panose="02020603050405020304" pitchFamily="18" charset="0"/>
              </a:rPr>
              <a:t>Model Selection:</a:t>
            </a:r>
            <a:endParaRPr lang="en-US" sz="72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7200" b="0" i="0" dirty="0">
                <a:effectLst/>
                <a:latin typeface="Times New Roman" panose="02020603050405020304" pitchFamily="18" charset="0"/>
                <a:cs typeface="Times New Roman" panose="02020603050405020304" pitchFamily="18" charset="0"/>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Times New Roman" panose="02020603050405020304" pitchFamily="18" charset="0"/>
                <a:cs typeface="Times New Roman" panose="02020603050405020304" pitchFamily="18" charset="0"/>
              </a:rPr>
              <a:t>Model Prediction:</a:t>
            </a:r>
            <a:endParaRPr lang="en-US" sz="72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7200" b="0" i="0" dirty="0">
                <a:effectLst/>
                <a:latin typeface="Times New Roman" panose="02020603050405020304" pitchFamily="18" charset="0"/>
                <a:cs typeface="Times New Roman" panose="02020603050405020304" pitchFamily="18" charset="0"/>
              </a:rPr>
              <a:t>Use the trained prediction model to make predictions or recommendations for users and movies.</a:t>
            </a:r>
          </a:p>
          <a:p>
            <a:pPr algn="l">
              <a:buFont typeface="Arial" panose="020B0604020202020204" pitchFamily="34" charset="0"/>
              <a:buChar char="•"/>
            </a:pPr>
            <a:r>
              <a:rPr lang="en-US" sz="7200" b="0" i="0" dirty="0">
                <a:effectLst/>
                <a:latin typeface="Times New Roman" panose="02020603050405020304" pitchFamily="18" charset="0"/>
                <a:cs typeface="Times New Roman" panose="02020603050405020304" pitchFamily="18" charset="0"/>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Times New Roman" panose="02020603050405020304" pitchFamily="18" charset="0"/>
                <a:cs typeface="Times New Roman" panose="02020603050405020304" pitchFamily="18" charset="0"/>
              </a:rPr>
              <a:t>RESULT</a:t>
            </a:r>
          </a:p>
        </p:txBody>
      </p:sp>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2"/>
          <a:stretch/>
        </p:blipFill>
        <p:spPr>
          <a:xfrm>
            <a:off x="677863" y="2352640"/>
            <a:ext cx="8596312" cy="3497332"/>
          </a:xfrm>
          <a:prstGeom prst="rect">
            <a:avLst/>
          </a:prstGeom>
        </p:spPr>
      </p:pic>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3"/>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4"/>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5"/>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6"/>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7"/>
          <a:srcRect l="24175" r="3" b="3"/>
          <a:stretch/>
        </p:blipFill>
        <p:spPr>
          <a:xfrm>
            <a:off x="4195500" y="4257335"/>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fontScale="92500" lnSpcReduction="10000"/>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7500" lnSpcReduction="20000"/>
          </a:bodyPr>
          <a:lstStyle/>
          <a:p>
            <a:pPr marL="0" indent="0" algn="l">
              <a:buNone/>
            </a:pPr>
            <a:r>
              <a:rPr lang="en-US" b="1" i="0" dirty="0">
                <a:effectLst/>
                <a:latin typeface="Times New Roman" panose="02020603050405020304" pitchFamily="18" charset="0"/>
                <a:cs typeface="Times New Roman" panose="02020603050405020304" pitchFamily="18" charset="0"/>
              </a:rPr>
              <a:t>Augmented Reality (AR) and Virtual Reality (VR):</a:t>
            </a:r>
            <a:endParaRPr lang="en-US" b="0" i="0" dirty="0">
              <a:effectLst/>
              <a:latin typeface="Times New Roman" panose="02020603050405020304" pitchFamily="18" charset="0"/>
              <a:cs typeface="Times New Roman" panose="02020603050405020304" pitchFamily="18" charset="0"/>
            </a:endParaRPr>
          </a:p>
          <a:p>
            <a:pPr lvl="1"/>
            <a:r>
              <a:rPr lang="en-US" b="0" i="0" dirty="0">
                <a:effectLst/>
                <a:latin typeface="Times New Roman" panose="02020603050405020304" pitchFamily="18" charset="0"/>
                <a:cs typeface="Times New Roman" panose="02020603050405020304" pitchFamily="18" charset="0"/>
              </a:rPr>
              <a:t>Exploring AR and VR technologies to create immersive movie discovery experiences, allowing users to explore virtual movie theaters, watch trailers, and interact with movie posters in real-time.</a:t>
            </a:r>
          </a:p>
          <a:p>
            <a:pPr lvl="1"/>
            <a:r>
              <a:rPr lang="en-US" b="0" i="0" dirty="0">
                <a:effectLst/>
                <a:latin typeface="Times New Roman" panose="02020603050405020304" pitchFamily="18" charset="0"/>
                <a:cs typeface="Times New Roman" panose="02020603050405020304" pitchFamily="18" charset="0"/>
              </a:rPr>
              <a:t>Implementing AR-powered recommendation systems that overlay movie recommendations onto real-world environments based on user preferences and context.</a:t>
            </a:r>
          </a:p>
          <a:p>
            <a:pPr marL="0" indent="0">
              <a:buNone/>
            </a:pPr>
            <a:r>
              <a:rPr lang="en-US" b="1" i="0" dirty="0">
                <a:effectLst/>
                <a:latin typeface="Times New Roman" panose="02020603050405020304" pitchFamily="18" charset="0"/>
                <a:cs typeface="Times New Roman" panose="02020603050405020304" pitchFamily="18" charset="0"/>
              </a:rPr>
              <a:t>Predictive Analytics:</a:t>
            </a:r>
            <a:endParaRPr lang="en-US" b="0" i="0" dirty="0">
              <a:effectLst/>
              <a:latin typeface="Times New Roman" panose="02020603050405020304" pitchFamily="18" charset="0"/>
              <a:cs typeface="Times New Roman" panose="02020603050405020304" pitchFamily="18" charset="0"/>
            </a:endParaRPr>
          </a:p>
          <a:p>
            <a:pPr lvl="1"/>
            <a:r>
              <a:rPr lang="en-US" b="0" i="0" dirty="0">
                <a:effectLst/>
                <a:latin typeface="Times New Roman" panose="02020603050405020304" pitchFamily="18" charset="0"/>
                <a:cs typeface="Times New Roman" panose="02020603050405020304" pitchFamily="18" charset="0"/>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Times New Roman" panose="02020603050405020304" pitchFamily="18" charset="0"/>
                <a:cs typeface="Times New Roman" panose="02020603050405020304" pitchFamily="18" charset="0"/>
              </a:rPr>
              <a:t>Integrating predictive models with streaming platforms to personalize content recommendations in real-time as users navigate through their movie-watching journey.</a:t>
            </a:r>
          </a:p>
          <a:p>
            <a:pPr marL="0" indent="0">
              <a:buNone/>
            </a:pPr>
            <a:r>
              <a:rPr lang="en-US" b="1" i="0" dirty="0">
                <a:effectLst/>
                <a:latin typeface="Times New Roman" panose="02020603050405020304" pitchFamily="18" charset="0"/>
                <a:cs typeface="Times New Roman" panose="02020603050405020304" pitchFamily="18" charset="0"/>
              </a:rPr>
              <a:t>Interactive User Interfaces:</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Integrating chatbots or virtual assistants to engage with users in real-time, offering personalized recommendations, answering queries, and providing movie-related insights.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a:xfrm>
            <a:off x="838200" y="391629"/>
            <a:ext cx="10515600" cy="1325563"/>
          </a:xfrm>
        </p:spPr>
        <p:txBody>
          <a:bodyPr/>
          <a:lstStyle/>
          <a:p>
            <a:r>
              <a:rPr lang="en-US" dirty="0">
                <a:solidFill>
                  <a:schemeClr val="accent4"/>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a:xfrm>
            <a:off x="838200" y="1891886"/>
            <a:ext cx="10515600" cy="4351338"/>
          </a:xfrm>
        </p:spPr>
        <p:txBody>
          <a:bodyPr>
            <a:normAutofit/>
          </a:bodyPr>
          <a:lstStyle/>
          <a:p>
            <a:r>
              <a:rPr lang="en-US" sz="2400" u="sng" dirty="0">
                <a:solidFill>
                  <a:schemeClr val="accent6"/>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latin typeface="Times New Roman" panose="02020603050405020304" pitchFamily="18" charset="0"/>
              <a:cs typeface="Times New Roman" panose="02020603050405020304" pitchFamily="18" charset="0"/>
            </a:endParaRPr>
          </a:p>
          <a:p>
            <a:r>
              <a:rPr lang="en-US" sz="2400" u="sng" dirty="0">
                <a:solidFill>
                  <a:schemeClr val="accent6"/>
                </a:solidFill>
                <a:latin typeface="Times New Roman" panose="02020603050405020304" pitchFamily="18" charset="0"/>
                <a:cs typeface="Times New Roman" panose="02020603050405020304" pitchFamily="18" charset="0"/>
              </a:rPr>
              <a:t>http://pandas.pydata.org/pandas-docs/stable/user_guide/index.html</a:t>
            </a:r>
          </a:p>
          <a:p>
            <a:r>
              <a:rPr lang="en-US" sz="2400" u="sng" dirty="0">
                <a:solidFill>
                  <a:schemeClr val="accent6"/>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latin typeface="Times New Roman" panose="02020603050405020304" pitchFamily="18" charset="0"/>
              <a:cs typeface="Times New Roman" panose="02020603050405020304" pitchFamily="18" charset="0"/>
            </a:endParaRPr>
          </a:p>
          <a:p>
            <a:r>
              <a:rPr lang="en-US" sz="2400" u="sng" dirty="0">
                <a:solidFill>
                  <a:schemeClr val="accent6"/>
                </a:solidFill>
                <a:latin typeface="Times New Roman" panose="02020603050405020304" pitchFamily="18" charset="0"/>
                <a:cs typeface="Times New Roman" panose="02020603050405020304" pitchFamily="18" charset="0"/>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latin typeface="Times New Roman" panose="02020603050405020304" pitchFamily="18" charset="0"/>
                <a:cs typeface="Times New Roman" panose="02020603050405020304" pitchFamily="18" charset="0"/>
              </a:rPr>
              <a:t>OUTLINE</a:t>
            </a:r>
            <a:r>
              <a:rPr lang="en-US" dirty="0">
                <a:solidFill>
                  <a:schemeClr val="accent4"/>
                </a:solidFill>
              </a:rPr>
              <a:t>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Problem statement </a:t>
            </a:r>
          </a:p>
          <a:p>
            <a:r>
              <a:rPr lang="en-US" dirty="0">
                <a:latin typeface="Times New Roman" panose="02020603050405020304" pitchFamily="18" charset="0"/>
                <a:cs typeface="Times New Roman" panose="02020603050405020304" pitchFamily="18" charset="0"/>
              </a:rPr>
              <a:t>Proposed System/Solution </a:t>
            </a:r>
          </a:p>
          <a:p>
            <a:r>
              <a:rPr lang="en-US" dirty="0">
                <a:latin typeface="Times New Roman" panose="02020603050405020304" pitchFamily="18" charset="0"/>
                <a:cs typeface="Times New Roman" panose="02020603050405020304" pitchFamily="18" charset="0"/>
              </a:rPr>
              <a:t>System Development Approach</a:t>
            </a:r>
          </a:p>
          <a:p>
            <a:r>
              <a:rPr lang="en-US" dirty="0">
                <a:latin typeface="Times New Roman" panose="02020603050405020304" pitchFamily="18" charset="0"/>
                <a:cs typeface="Times New Roman" panose="02020603050405020304" pitchFamily="18" charset="0"/>
              </a:rPr>
              <a:t>Algorithm &amp; Deployment</a:t>
            </a:r>
          </a:p>
          <a:p>
            <a:r>
              <a:rPr lang="en-US" dirty="0">
                <a:latin typeface="Times New Roman" panose="02020603050405020304" pitchFamily="18" charset="0"/>
                <a:cs typeface="Times New Roman" panose="02020603050405020304" pitchFamily="18" charset="0"/>
              </a:rPr>
              <a:t>Result</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Future Scope</a:t>
            </a:r>
          </a:p>
          <a:p>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Times New Roman" panose="02020603050405020304" pitchFamily="18" charset="0"/>
                <a:cs typeface="Times New Roman" panose="02020603050405020304" pitchFamily="18" charset="0"/>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0" i="0" dirty="0">
                <a:effectLst/>
                <a:latin typeface="Times New Roman" panose="02020603050405020304" pitchFamily="18" charset="0"/>
                <a:cs typeface="Times New Roman" panose="02020603050405020304" pitchFamily="18" charset="0"/>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a:xfrm>
            <a:off x="838200" y="1812373"/>
            <a:ext cx="10515600" cy="4351338"/>
          </a:xfrm>
        </p:spPr>
        <p:txBody>
          <a:bodyPr>
            <a:normAutofit/>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Implement robust algorithms to detect and filter out fake or manipulated ratings.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Utilize cross-platform comparison and data integrity checks to ensure rating authenticity.</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Introduce user feedback mechanisms to report suspicious ratings and enhance transparency.</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Incorporate context-aware recommendation strategies to account for diverse user preferences and viewing contexts.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a:xfrm>
            <a:off x="584569" y="225287"/>
            <a:ext cx="8596668" cy="1320800"/>
          </a:xfrm>
        </p:spPr>
        <p:txBody>
          <a:bodyPr/>
          <a:lstStyle/>
          <a:p>
            <a:r>
              <a:rPr lang="en-US" dirty="0">
                <a:solidFill>
                  <a:schemeClr val="accent3"/>
                </a:solidFill>
                <a:latin typeface="Times New Roman" panose="02020603050405020304" pitchFamily="18" charset="0"/>
                <a:cs typeface="Times New Roman" panose="02020603050405020304" pitchFamily="18" charset="0"/>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a:xfrm>
            <a:off x="584569" y="779670"/>
            <a:ext cx="9858144" cy="6363252"/>
          </a:xfrm>
        </p:spPr>
        <p:txBody>
          <a:bodyPr>
            <a:noAutofit/>
          </a:bodyPr>
          <a:lstStyle/>
          <a:p>
            <a:r>
              <a:rPr lang="en-US" dirty="0">
                <a:latin typeface="Times New Roman" panose="02020603050405020304" pitchFamily="18" charset="0"/>
                <a:cs typeface="Times New Roman" panose="02020603050405020304" pitchFamily="18" charset="0"/>
              </a:rPr>
              <a:t>System Requirement </a:t>
            </a:r>
          </a:p>
          <a:p>
            <a:endParaRPr lang="en-US" dirty="0">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Hardware :</a:t>
            </a:r>
          </a:p>
          <a:p>
            <a:pPr algn="l"/>
            <a:endParaRPr lang="en-US" b="0" i="0" dirty="0">
              <a:effectLst/>
              <a:latin typeface="Times New Roman" panose="02020603050405020304" pitchFamily="18" charset="0"/>
              <a:cs typeface="Times New Roman" panose="02020603050405020304" pitchFamily="18" charset="0"/>
            </a:endParaRPr>
          </a:p>
          <a:p>
            <a:pPr lvl="1"/>
            <a:r>
              <a:rPr lang="en-US" sz="1800" b="0" i="0" dirty="0">
                <a:effectLst/>
                <a:latin typeface="Times New Roman" panose="02020603050405020304" pitchFamily="18" charset="0"/>
                <a:cs typeface="Times New Roman" panose="02020603050405020304" pitchFamily="18" charset="0"/>
              </a:rPr>
              <a:t>High-performance servers to handle data processing, analysis, and storage.</a:t>
            </a:r>
          </a:p>
          <a:p>
            <a:pPr lvl="1"/>
            <a:r>
              <a:rPr lang="en-US" sz="1800" b="0" i="0" dirty="0">
                <a:effectLst/>
                <a:latin typeface="Times New Roman" panose="02020603050405020304" pitchFamily="18" charset="0"/>
                <a:cs typeface="Times New Roman" panose="02020603050405020304" pitchFamily="18" charset="0"/>
              </a:rPr>
              <a:t>Multi-core processors (e.g., Intel Xeon) for parallel processing of large datasets.</a:t>
            </a:r>
          </a:p>
          <a:p>
            <a:pPr lvl="1"/>
            <a:r>
              <a:rPr lang="en-US" sz="1800" b="0" i="0" dirty="0">
                <a:effectLst/>
                <a:latin typeface="Times New Roman" panose="02020603050405020304" pitchFamily="18" charset="0"/>
                <a:cs typeface="Times New Roman" panose="02020603050405020304" pitchFamily="18" charset="0"/>
              </a:rPr>
              <a:t>Sufficient RAM (Random Access Memory) to accommodate data processing and analysis tasks efficiently.</a:t>
            </a:r>
          </a:p>
          <a:p>
            <a:pPr algn="l"/>
            <a:r>
              <a:rPr lang="en-US" b="1" i="0" dirty="0">
                <a:effectLst/>
                <a:latin typeface="Times New Roman" panose="02020603050405020304" pitchFamily="18" charset="0"/>
                <a:cs typeface="Times New Roman" panose="02020603050405020304" pitchFamily="18" charset="0"/>
              </a:rPr>
              <a:t>Software :</a:t>
            </a:r>
            <a:endParaRPr lang="en-US" b="0" i="0" dirty="0">
              <a:effectLst/>
              <a:latin typeface="Times New Roman" panose="02020603050405020304" pitchFamily="18" charset="0"/>
              <a:cs typeface="Times New Roman" panose="02020603050405020304" pitchFamily="18" charset="0"/>
            </a:endParaRPr>
          </a:p>
          <a:p>
            <a:pPr marL="0" indent="0" algn="l">
              <a:buNone/>
            </a:pPr>
            <a:endParaRPr lang="en-US" b="0" i="0" dirty="0">
              <a:effectLst/>
              <a:latin typeface="Times New Roman" panose="02020603050405020304" pitchFamily="18" charset="0"/>
              <a:cs typeface="Times New Roman" panose="02020603050405020304" pitchFamily="18" charset="0"/>
            </a:endParaRPr>
          </a:p>
          <a:p>
            <a:pPr lvl="1"/>
            <a:r>
              <a:rPr lang="en-US" sz="1800" b="0" i="0" dirty="0">
                <a:effectLst/>
                <a:latin typeface="Times New Roman" panose="02020603050405020304" pitchFamily="18" charset="0"/>
                <a:cs typeface="Times New Roman" panose="02020603050405020304" pitchFamily="18" charset="0"/>
              </a:rPr>
              <a:t>Server-grade operating systems such as Linux (e.g., Ubuntu Server, CentOS) or Windows Server for hosting the movie rating analysis system.</a:t>
            </a:r>
          </a:p>
          <a:p>
            <a:pPr lvl="1"/>
            <a:r>
              <a:rPr lang="en-US" sz="1800" b="0" i="0" dirty="0">
                <a:effectLst/>
                <a:latin typeface="Times New Roman" panose="02020603050405020304" pitchFamily="18" charset="0"/>
                <a:cs typeface="Times New Roman" panose="02020603050405020304" pitchFamily="18" charset="0"/>
              </a:rPr>
              <a:t>Client devices may use various operating systems (e.g., Windows, macOS, Linux, Android, iOS) to access the system through web interfaces or applications.</a:t>
            </a:r>
          </a:p>
          <a:p>
            <a:pPr lvl="1"/>
            <a:r>
              <a:rPr lang="en-US" sz="1800" b="0" i="0" dirty="0">
                <a:effectLst/>
                <a:latin typeface="Times New Roman" panose="02020603050405020304" pitchFamily="18" charset="0"/>
                <a:cs typeface="Times New Roman" panose="02020603050405020304" pitchFamily="18" charset="0"/>
              </a:rPr>
              <a:t>Relational Database Management System (RDBMS) such as MySQL, PostgreSQL, or MariaDB for storing structured movie data.</a:t>
            </a:r>
          </a:p>
          <a:p>
            <a:pPr marL="457200" lvl="1" indent="0" algn="l">
              <a:buNone/>
            </a:pPr>
            <a:endParaRPr lang="en-US" sz="18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latin typeface="Times New Roman" panose="02020603050405020304" pitchFamily="18" charset="0"/>
                <a:cs typeface="Times New Roman" panose="02020603050405020304" pitchFamily="18" charset="0"/>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Library Requirement :</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Data Collection and Processing:</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1" i="0" dirty="0">
                <a:effectLst/>
                <a:latin typeface="Times New Roman" panose="02020603050405020304" pitchFamily="18" charset="0"/>
                <a:cs typeface="Times New Roman" panose="02020603050405020304" pitchFamily="18" charset="0"/>
              </a:rPr>
              <a:t>Pandas:</a:t>
            </a:r>
            <a:r>
              <a:rPr lang="en-US" b="0" i="0" dirty="0">
                <a:effectLst/>
                <a:latin typeface="Times New Roman" panose="02020603050405020304" pitchFamily="18" charset="0"/>
                <a:cs typeface="Times New Roman" panose="02020603050405020304" pitchFamily="18" charset="0"/>
              </a:rPr>
              <a:t> For data manipulation and analysis, such as cleaning and organizing collected movie data.</a:t>
            </a:r>
          </a:p>
          <a:p>
            <a:pPr marL="742950" lvl="1" indent="-285750" algn="l">
              <a:buFont typeface="+mj-lt"/>
              <a:buAutoNum type="arabicPeriod"/>
            </a:pPr>
            <a:r>
              <a:rPr lang="en-US" b="1" i="0" dirty="0">
                <a:effectLst/>
                <a:latin typeface="Times New Roman" panose="02020603050405020304" pitchFamily="18" charset="0"/>
                <a:cs typeface="Times New Roman" panose="02020603050405020304" pitchFamily="18" charset="0"/>
              </a:rPr>
              <a:t>NumPy:</a:t>
            </a:r>
            <a:r>
              <a:rPr lang="en-US" b="0" i="0" dirty="0">
                <a:effectLst/>
                <a:latin typeface="Times New Roman" panose="02020603050405020304" pitchFamily="18" charset="0"/>
                <a:cs typeface="Times New Roman" panose="02020603050405020304" pitchFamily="18" charset="0"/>
              </a:rPr>
              <a:t> For numerical computing tasks that may arise during data preprocessing.</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Rating Verification and Authenticity:</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1" i="0" dirty="0">
                <a:effectLst/>
                <a:latin typeface="Times New Roman" panose="02020603050405020304" pitchFamily="18" charset="0"/>
                <a:cs typeface="Times New Roman" panose="02020603050405020304" pitchFamily="18" charset="0"/>
              </a:rPr>
              <a:t>Scikit-learn:</a:t>
            </a:r>
            <a:r>
              <a:rPr lang="en-US" b="0" i="0" dirty="0">
                <a:effectLst/>
                <a:latin typeface="Times New Roman" panose="02020603050405020304" pitchFamily="18" charset="0"/>
                <a:cs typeface="Times New Roman" panose="02020603050405020304" pitchFamily="18" charset="0"/>
              </a:rPr>
              <a:t> For implementing machine learning models for detecting fake or manipulated ratings.</a:t>
            </a:r>
          </a:p>
          <a:p>
            <a:pPr marL="742950" lvl="1" indent="-285750" algn="l">
              <a:buFont typeface="+mj-lt"/>
              <a:buAutoNum type="arabicPeriod"/>
            </a:pPr>
            <a:r>
              <a:rPr lang="en-US" b="1" i="0" dirty="0">
                <a:effectLst/>
                <a:latin typeface="Times New Roman" panose="02020603050405020304" pitchFamily="18" charset="0"/>
                <a:cs typeface="Times New Roman" panose="02020603050405020304" pitchFamily="18" charset="0"/>
              </a:rPr>
              <a:t>NLTK (Natural Language Toolkit):</a:t>
            </a:r>
            <a:r>
              <a:rPr lang="en-US" b="0" i="0" dirty="0">
                <a:effectLst/>
                <a:latin typeface="Times New Roman" panose="02020603050405020304" pitchFamily="18" charset="0"/>
                <a:cs typeface="Times New Roman" panose="02020603050405020304" pitchFamily="18" charset="0"/>
              </a:rPr>
              <a:t> For text processing and sentiment analysis to identify biased or misleading reviews.</a:t>
            </a:r>
          </a:p>
          <a:p>
            <a:pPr marL="742950" lvl="1" indent="-285750" algn="l">
              <a:buFont typeface="+mj-lt"/>
              <a:buAutoNum type="arabicPeriod"/>
            </a:pPr>
            <a:r>
              <a:rPr lang="en-US" b="1" i="0" dirty="0">
                <a:effectLst/>
                <a:latin typeface="Times New Roman" panose="02020603050405020304" pitchFamily="18" charset="0"/>
                <a:cs typeface="Times New Roman" panose="02020603050405020304" pitchFamily="18" charset="0"/>
              </a:rPr>
              <a:t>Matplotlib or Seaborn:</a:t>
            </a:r>
            <a:r>
              <a:rPr lang="en-US" b="0" i="0" dirty="0">
                <a:effectLst/>
                <a:latin typeface="Times New Roman" panose="02020603050405020304" pitchFamily="18" charset="0"/>
                <a:cs typeface="Times New Roman" panose="02020603050405020304" pitchFamily="18" charset="0"/>
              </a:rPr>
              <a:t> For visualizing patterns and anomalies in rating data</a:t>
            </a:r>
            <a:r>
              <a:rPr lang="en-US" b="0" i="0" dirty="0">
                <a:solidFill>
                  <a:srgbClr val="ECECEC"/>
                </a:solidFill>
                <a:effectLst/>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latin typeface="Times New Roman" panose="02020603050405020304" pitchFamily="18" charset="0"/>
                <a:cs typeface="Times New Roman" panose="02020603050405020304" pitchFamily="18" charset="0"/>
              </a:rPr>
              <a:t>ALGORITM &amp; DEPLOYMENT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92500"/>
          </a:bodyPr>
          <a:lstStyle/>
          <a:p>
            <a:pPr marL="0" indent="0" algn="l">
              <a:buNone/>
            </a:pPr>
            <a:r>
              <a:rPr lang="en-US" b="1" i="0" dirty="0">
                <a:effectLst/>
                <a:latin typeface="Times New Roman" panose="02020603050405020304" pitchFamily="18" charset="0"/>
                <a:cs typeface="Times New Roman" panose="02020603050405020304" pitchFamily="18" charset="0"/>
              </a:rPr>
              <a:t>                                                  </a:t>
            </a:r>
            <a:r>
              <a:rPr lang="en-US" sz="3800" b="1" i="0" dirty="0">
                <a:effectLst/>
                <a:latin typeface="Times New Roman" panose="02020603050405020304" pitchFamily="18" charset="0"/>
                <a:cs typeface="Times New Roman" panose="02020603050405020304" pitchFamily="18" charset="0"/>
              </a:rPr>
              <a:t>Algorithm Selection :</a:t>
            </a:r>
            <a:endParaRPr lang="en-US" sz="38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Data Availability:</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System Requirements:</a:t>
            </a:r>
            <a:r>
              <a:rPr lang="en-US" b="0" i="0" dirty="0">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Assess computational resources, scalability, and real-time performance requirements of the system.</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User Experience: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Evaluation Metrics: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Select algorithms based on performance metrics such as accuracy, coverage, and novelty.</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Integration: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Ensure seamless integration with other system components such as data pipelines, user interfaces, and feedback mechanisms.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latin typeface="Times New Roman" panose="02020603050405020304" pitchFamily="18" charset="0"/>
                <a:cs typeface="Times New Roman" panose="02020603050405020304" pitchFamily="18" charset="0"/>
              </a:rPr>
              <a:t>ALGORITM &amp; DEPLOYMENT</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a:xfrm>
            <a:off x="677334" y="1484728"/>
            <a:ext cx="8596668" cy="5048594"/>
          </a:xfrm>
        </p:spPr>
        <p:txBody>
          <a:bodyPr>
            <a:normAutofit fontScale="32500" lnSpcReduction="20000"/>
          </a:bodyPr>
          <a:lstStyle/>
          <a:p>
            <a:r>
              <a:rPr lang="en-US" sz="5100" dirty="0">
                <a:latin typeface="Times New Roman" panose="02020603050405020304" pitchFamily="18" charset="0"/>
                <a:cs typeface="Times New Roman" panose="02020603050405020304" pitchFamily="18" charset="0"/>
              </a:rPr>
              <a:t>                                                  Data Input</a:t>
            </a:r>
          </a:p>
          <a:p>
            <a:pPr algn="l">
              <a:buFont typeface="+mj-lt"/>
              <a:buAutoNum type="arabicPeriod"/>
            </a:pPr>
            <a:r>
              <a:rPr lang="en-US" sz="4200" b="1" i="0" dirty="0">
                <a:effectLst/>
                <a:latin typeface="Times New Roman" panose="02020603050405020304" pitchFamily="18" charset="0"/>
                <a:cs typeface="Times New Roman" panose="02020603050405020304" pitchFamily="18" charset="0"/>
              </a:rPr>
              <a:t>Data Collection:</a:t>
            </a:r>
            <a:endParaRPr lang="en-US" sz="42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4200" b="0" i="0" dirty="0">
                <a:effectLst/>
                <a:latin typeface="Times New Roman" panose="02020603050405020304" pitchFamily="18" charset="0"/>
                <a:cs typeface="Times New Roman" panose="02020603050405020304" pitchFamily="18" charset="0"/>
              </a:rPr>
              <a:t>The system starts by collecting movie data from various sources such as APIs (e.g., IMDb, TMDB) and web scraping techniques.</a:t>
            </a:r>
          </a:p>
          <a:p>
            <a:pPr marL="742950" lvl="1" indent="-285750" algn="l">
              <a:buFont typeface="+mj-lt"/>
              <a:buAutoNum type="arabicPeriod"/>
            </a:pPr>
            <a:r>
              <a:rPr lang="en-US" sz="4200" b="0" i="0" dirty="0">
                <a:effectLst/>
                <a:latin typeface="Times New Roman" panose="02020603050405020304" pitchFamily="18" charset="0"/>
                <a:cs typeface="Times New Roman" panose="02020603050405020304" pitchFamily="18" charset="0"/>
              </a:rPr>
              <a:t>Data collection involves retrieving information such as movie titles, ratings, reviews, genres, cast, crew, release dates, and box office performance.</a:t>
            </a:r>
          </a:p>
          <a:p>
            <a:pPr algn="l">
              <a:buFont typeface="+mj-lt"/>
              <a:buAutoNum type="arabicPeriod"/>
            </a:pPr>
            <a:r>
              <a:rPr lang="en-US" sz="4200" b="1" i="0" dirty="0">
                <a:effectLst/>
                <a:latin typeface="Times New Roman" panose="02020603050405020304" pitchFamily="18" charset="0"/>
                <a:cs typeface="Times New Roman" panose="02020603050405020304" pitchFamily="18" charset="0"/>
              </a:rPr>
              <a:t>Data Preprocessing:</a:t>
            </a:r>
            <a:endParaRPr lang="en-US" sz="42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4200" b="0" i="0" dirty="0">
                <a:effectLst/>
                <a:latin typeface="Times New Roman" panose="02020603050405020304" pitchFamily="18" charset="0"/>
                <a:cs typeface="Times New Roman" panose="02020603050405020304" pitchFamily="18" charset="0"/>
              </a:rPr>
              <a:t>The collected data undergoes preprocessing to clean and organize it for further analysis.</a:t>
            </a:r>
          </a:p>
          <a:p>
            <a:pPr marL="742950" lvl="1" indent="-285750" algn="l">
              <a:buFont typeface="+mj-lt"/>
              <a:buAutoNum type="arabicPeriod"/>
            </a:pPr>
            <a:r>
              <a:rPr lang="en-US" sz="4200" b="0" i="0" dirty="0">
                <a:effectLst/>
                <a:latin typeface="Times New Roman" panose="02020603050405020304" pitchFamily="18" charset="0"/>
                <a:cs typeface="Times New Roman" panose="02020603050405020304" pitchFamily="18" charset="0"/>
              </a:rPr>
              <a:t>Preprocessing tasks may include removing duplicate entries, handling missing values, standardizing data formats, and resolving inconsistencies.</a:t>
            </a:r>
          </a:p>
          <a:p>
            <a:pPr algn="l">
              <a:buFont typeface="+mj-lt"/>
              <a:buAutoNum type="arabicPeriod"/>
            </a:pPr>
            <a:r>
              <a:rPr lang="en-US" sz="4200" b="1" i="0" dirty="0">
                <a:effectLst/>
                <a:latin typeface="Times New Roman" panose="02020603050405020304" pitchFamily="18" charset="0"/>
                <a:cs typeface="Times New Roman" panose="02020603050405020304" pitchFamily="18" charset="0"/>
              </a:rPr>
              <a:t>Data Integration:</a:t>
            </a:r>
            <a:endParaRPr lang="en-US" sz="42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4200" b="0" i="0" dirty="0">
                <a:effectLst/>
                <a:latin typeface="Times New Roman" panose="02020603050405020304" pitchFamily="18" charset="0"/>
                <a:cs typeface="Times New Roman" panose="02020603050405020304" pitchFamily="18" charset="0"/>
              </a:rPr>
              <a:t>Once preprocessed, the data from different sources is integrated into a unified dataset.</a:t>
            </a:r>
          </a:p>
          <a:p>
            <a:pPr marL="742950" lvl="1" indent="-285750" algn="l">
              <a:buFont typeface="+mj-lt"/>
              <a:buAutoNum type="arabicPeriod"/>
            </a:pPr>
            <a:r>
              <a:rPr lang="en-US" sz="4200" b="0" i="0" dirty="0">
                <a:effectLst/>
                <a:latin typeface="Times New Roman" panose="02020603050405020304" pitchFamily="18" charset="0"/>
                <a:cs typeface="Times New Roman" panose="02020603050405020304" pitchFamily="18" charset="0"/>
              </a:rPr>
              <a:t>Integration involves merging, joining, or combining data from various sources based on common identifiers such as movie titles or IDs.</a:t>
            </a:r>
          </a:p>
          <a:p>
            <a:pPr algn="l">
              <a:buFont typeface="+mj-lt"/>
              <a:buAutoNum type="arabicPeriod"/>
            </a:pPr>
            <a:r>
              <a:rPr lang="en-US" sz="4200" b="1" i="0" dirty="0">
                <a:effectLst/>
                <a:latin typeface="Times New Roman" panose="02020603050405020304" pitchFamily="18" charset="0"/>
                <a:cs typeface="Times New Roman" panose="02020603050405020304" pitchFamily="18" charset="0"/>
              </a:rPr>
              <a:t>Data Storage:</a:t>
            </a:r>
            <a:endParaRPr lang="en-US" sz="42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4200" b="0" i="0" dirty="0">
                <a:effectLst/>
                <a:latin typeface="Times New Roman" panose="02020603050405020304" pitchFamily="18" charset="0"/>
                <a:cs typeface="Times New Roman" panose="02020603050405020304" pitchFamily="18" charset="0"/>
              </a:rPr>
              <a:t>The integrated dataset is stored in a database management system (DBMS) for efficient storage and retrieval.</a:t>
            </a:r>
          </a:p>
          <a:p>
            <a:pPr marL="742950" lvl="1" indent="-285750" algn="l">
              <a:buFont typeface="+mj-lt"/>
              <a:buAutoNum type="arabicPeriod"/>
            </a:pPr>
            <a:r>
              <a:rPr lang="en-US" sz="4200" b="0" i="0" dirty="0">
                <a:effectLst/>
                <a:latin typeface="Times New Roman" panose="02020603050405020304" pitchFamily="18" charset="0"/>
                <a:cs typeface="Times New Roman" panose="02020603050405020304" pitchFamily="18" charset="0"/>
              </a:rPr>
              <a:t>The DBMS may be relational (e.g., MySQL, PostgreSQL) or NoSQL (e.g., MongoDB, Cassandra) depending on the nature of the data and querying </a:t>
            </a:r>
            <a:r>
              <a:rPr lang="en-US" b="0" i="0" dirty="0">
                <a:effectLst/>
                <a:latin typeface="Times New Roman" panose="02020603050405020304" pitchFamily="18" charset="0"/>
                <a:cs typeface="Times New Roman" panose="02020603050405020304" pitchFamily="18" charset="0"/>
              </a:rPr>
              <a:t>requirements.</a:t>
            </a:r>
          </a:p>
          <a:p>
            <a:pPr marL="0" indent="0" algn="l">
              <a:buNone/>
            </a:pPr>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latin typeface="Times New Roman" panose="02020603050405020304" pitchFamily="18" charset="0"/>
                <a:cs typeface="Times New Roman" panose="02020603050405020304" pitchFamily="18" charset="0"/>
              </a:rPr>
              <a:t>ALGORITM &amp; DEPLOYMENT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85000" lnSpcReduction="20000"/>
          </a:bodyPr>
          <a:lstStyle/>
          <a:p>
            <a:pPr marL="0" indent="0" algn="l">
              <a:buNone/>
            </a:pPr>
            <a:r>
              <a:rPr lang="en-US" b="1" dirty="0">
                <a:latin typeface="Times New Roman" panose="02020603050405020304" pitchFamily="18" charset="0"/>
                <a:cs typeface="Times New Roman" panose="02020603050405020304" pitchFamily="18" charset="0"/>
              </a:rPr>
              <a:t>                                                  </a:t>
            </a:r>
            <a:r>
              <a:rPr lang="en-US" sz="4600" b="1" dirty="0">
                <a:latin typeface="Times New Roman" panose="02020603050405020304" pitchFamily="18" charset="0"/>
                <a:cs typeface="Times New Roman" panose="02020603050405020304" pitchFamily="18" charset="0"/>
              </a:rPr>
              <a:t>Training process</a:t>
            </a:r>
          </a:p>
          <a:p>
            <a:pPr marL="0" indent="0" algn="l">
              <a:buNone/>
            </a:pPr>
            <a:r>
              <a:rPr lang="en-US" b="1" i="0" dirty="0">
                <a:effectLst/>
                <a:latin typeface="Times New Roman" panose="02020603050405020304" pitchFamily="18" charset="0"/>
                <a:cs typeface="Times New Roman" panose="02020603050405020304" pitchFamily="18" charset="0"/>
              </a:rPr>
              <a:t>Model Training:</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Split the dataset into training and validation sets to train and evaluate the model's performance.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Train the selected algorithm on the training dataset using appropriate training techniques .</a:t>
            </a:r>
          </a:p>
          <a:p>
            <a:pPr marL="0" indent="0" algn="l">
              <a:buNone/>
            </a:pPr>
            <a:r>
              <a:rPr lang="en-US" b="1" i="0" dirty="0">
                <a:effectLst/>
                <a:latin typeface="Times New Roman" panose="02020603050405020304" pitchFamily="18" charset="0"/>
                <a:cs typeface="Times New Roman" panose="02020603050405020304" pitchFamily="18" charset="0"/>
              </a:rPr>
              <a:t> Evaluation:</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Evaluate the trained model's performance on the validation dataset using suitable evaluation metrics .</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Compare the performance of different models and algorithms to select the best-performing one for movie rating analysis.</a:t>
            </a:r>
          </a:p>
          <a:p>
            <a:pPr marL="0" indent="0" algn="l">
              <a:buNone/>
            </a:pPr>
            <a:r>
              <a:rPr lang="en-US" b="1" i="0" dirty="0">
                <a:effectLst/>
                <a:latin typeface="Times New Roman" panose="02020603050405020304" pitchFamily="18" charset="0"/>
                <a:cs typeface="Times New Roman" panose="02020603050405020304" pitchFamily="18" charset="0"/>
              </a:rPr>
              <a:t> Model Deployment:</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Once the model is trained and evaluated, deploy it into production to make predictions on new data.</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0" indent="0" algn="l">
              <a:buNone/>
            </a:pPr>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290</TotalTime>
  <Words>1335</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Times New Roman</vt:lpstr>
      <vt:lpstr>Trebuchet MS</vt:lpstr>
      <vt:lpstr>Wingdings 3</vt:lpstr>
      <vt:lpstr>Facet</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Mugilan</cp:lastModifiedBy>
  <cp:revision>6</cp:revision>
  <dcterms:created xsi:type="dcterms:W3CDTF">2024-03-31T06:22:37Z</dcterms:created>
  <dcterms:modified xsi:type="dcterms:W3CDTF">2024-04-02T06:07:28Z</dcterms:modified>
</cp:coreProperties>
</file>