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pivot table 460.xlsx]Sheet4!PivotTable2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bar"/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Sum of beginning employees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F8-486B-9DB7-3CB70BF264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F8-486B-9DB7-3CB70BF264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4F8-486B-9DB7-3CB70BF264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4F8-486B-9DB7-3CB70BF264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4F8-486B-9DB7-3CB70BF264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4F8-486B-9DB7-3CB70BF264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4F8-486B-9DB7-3CB70BF264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4F8-486B-9DB7-3CB70BF264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4F8-486B-9DB7-3CB70BF264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4F8-486B-9DB7-3CB70BF264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4F8-486B-9DB7-3CB70BF264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4F8-486B-9DB7-3CB70BF264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4F8-486B-9DB7-3CB70BF26400}"/>
              </c:ext>
            </c:extLst>
          </c:dPt>
          <c:cat>
            <c:multiLvlStrRef>
              <c:f>Sheet4!$A$4:$A$28</c:f>
              <c:multiLvlStrCache>
                <c:ptCount val="12"/>
                <c:lvl>
                  <c:pt idx="0">
                    <c:v>nov</c:v>
                  </c:pt>
                  <c:pt idx="1">
                    <c:v>june</c:v>
                  </c:pt>
                  <c:pt idx="2">
                    <c:v>oct</c:v>
                  </c:pt>
                  <c:pt idx="3">
                    <c:v>july</c:v>
                  </c:pt>
                  <c:pt idx="4">
                    <c:v>apr</c:v>
                  </c:pt>
                  <c:pt idx="5">
                    <c:v>dec</c:v>
                  </c:pt>
                  <c:pt idx="6">
                    <c:v>may</c:v>
                  </c:pt>
                  <c:pt idx="7">
                    <c:v>sep</c:v>
                  </c:pt>
                  <c:pt idx="8">
                    <c:v>jan</c:v>
                  </c:pt>
                  <c:pt idx="9">
                    <c:v>mar</c:v>
                  </c:pt>
                  <c:pt idx="10">
                    <c:v>feb</c:v>
                  </c:pt>
                  <c:pt idx="11">
                    <c:v>aug</c:v>
                  </c:pt>
                </c:lvl>
                <c:lvl>
                  <c:pt idx="0">
                    <c:v>arun</c:v>
                  </c:pt>
                  <c:pt idx="1">
                    <c:v>gowtham</c:v>
                  </c:pt>
                  <c:pt idx="2">
                    <c:v>hari</c:v>
                  </c:pt>
                  <c:pt idx="3">
                    <c:v>jagan</c:v>
                  </c:pt>
                  <c:pt idx="4">
                    <c:v>karthi</c:v>
                  </c:pt>
                  <c:pt idx="5">
                    <c:v>kumar</c:v>
                  </c:pt>
                  <c:pt idx="6">
                    <c:v>prakash</c:v>
                  </c:pt>
                  <c:pt idx="7">
                    <c:v>ragu</c:v>
                  </c:pt>
                  <c:pt idx="8">
                    <c:v>ram</c:v>
                  </c:pt>
                  <c:pt idx="9">
                    <c:v>ravi</c:v>
                  </c:pt>
                  <c:pt idx="10">
                    <c:v>sam</c:v>
                  </c:pt>
                  <c:pt idx="11">
                    <c:v>vicky</c:v>
                  </c:pt>
                </c:lvl>
              </c:multiLvlStrCache>
            </c:multiLvlStrRef>
          </c:cat>
          <c:val>
            <c:numRef>
              <c:f>Sheet4!$B$4:$B$28</c:f>
              <c:numCache>
                <c:formatCode>General</c:formatCode>
                <c:ptCount val="12"/>
                <c:pt idx="0">
                  <c:v>358</c:v>
                </c:pt>
                <c:pt idx="1">
                  <c:v>348</c:v>
                </c:pt>
                <c:pt idx="2">
                  <c:v>362</c:v>
                </c:pt>
                <c:pt idx="3">
                  <c:v>349</c:v>
                </c:pt>
                <c:pt idx="4">
                  <c:v>342</c:v>
                </c:pt>
                <c:pt idx="5">
                  <c:v>354</c:v>
                </c:pt>
                <c:pt idx="6">
                  <c:v>339</c:v>
                </c:pt>
                <c:pt idx="7">
                  <c:v>358</c:v>
                </c:pt>
                <c:pt idx="8">
                  <c:v>320</c:v>
                </c:pt>
                <c:pt idx="9">
                  <c:v>329</c:v>
                </c:pt>
                <c:pt idx="10">
                  <c:v>324</c:v>
                </c:pt>
                <c:pt idx="11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4F8-486B-9DB7-3CB70BF26400}"/>
            </c:ext>
          </c:extLst>
        </c:ser>
        <c:ser>
          <c:idx val="1"/>
          <c:order val="1"/>
          <c:tx>
            <c:strRef>
              <c:f>Sheet4!$C$3</c:f>
              <c:strCache>
                <c:ptCount val="1"/>
                <c:pt idx="0">
                  <c:v>Sum of new hires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54F8-486B-9DB7-3CB70BF264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54F8-486B-9DB7-3CB70BF264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54F8-486B-9DB7-3CB70BF264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54F8-486B-9DB7-3CB70BF264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54F8-486B-9DB7-3CB70BF264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54F8-486B-9DB7-3CB70BF264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54F8-486B-9DB7-3CB70BF264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54F8-486B-9DB7-3CB70BF264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54F8-486B-9DB7-3CB70BF264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54F8-486B-9DB7-3CB70BF264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54F8-486B-9DB7-3CB70BF264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54F8-486B-9DB7-3CB70BF264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54F8-486B-9DB7-3CB70BF26400}"/>
              </c:ext>
            </c:extLst>
          </c:dPt>
          <c:cat>
            <c:multiLvlStrRef>
              <c:f>Sheet4!$A$4:$A$28</c:f>
              <c:multiLvlStrCache>
                <c:ptCount val="12"/>
                <c:lvl>
                  <c:pt idx="0">
                    <c:v>nov</c:v>
                  </c:pt>
                  <c:pt idx="1">
                    <c:v>june</c:v>
                  </c:pt>
                  <c:pt idx="2">
                    <c:v>oct</c:v>
                  </c:pt>
                  <c:pt idx="3">
                    <c:v>july</c:v>
                  </c:pt>
                  <c:pt idx="4">
                    <c:v>apr</c:v>
                  </c:pt>
                  <c:pt idx="5">
                    <c:v>dec</c:v>
                  </c:pt>
                  <c:pt idx="6">
                    <c:v>may</c:v>
                  </c:pt>
                  <c:pt idx="7">
                    <c:v>sep</c:v>
                  </c:pt>
                  <c:pt idx="8">
                    <c:v>jan</c:v>
                  </c:pt>
                  <c:pt idx="9">
                    <c:v>mar</c:v>
                  </c:pt>
                  <c:pt idx="10">
                    <c:v>feb</c:v>
                  </c:pt>
                  <c:pt idx="11">
                    <c:v>aug</c:v>
                  </c:pt>
                </c:lvl>
                <c:lvl>
                  <c:pt idx="0">
                    <c:v>arun</c:v>
                  </c:pt>
                  <c:pt idx="1">
                    <c:v>gowtham</c:v>
                  </c:pt>
                  <c:pt idx="2">
                    <c:v>hari</c:v>
                  </c:pt>
                  <c:pt idx="3">
                    <c:v>jagan</c:v>
                  </c:pt>
                  <c:pt idx="4">
                    <c:v>karthi</c:v>
                  </c:pt>
                  <c:pt idx="5">
                    <c:v>kumar</c:v>
                  </c:pt>
                  <c:pt idx="6">
                    <c:v>prakash</c:v>
                  </c:pt>
                  <c:pt idx="7">
                    <c:v>ragu</c:v>
                  </c:pt>
                  <c:pt idx="8">
                    <c:v>ram</c:v>
                  </c:pt>
                  <c:pt idx="9">
                    <c:v>ravi</c:v>
                  </c:pt>
                  <c:pt idx="10">
                    <c:v>sam</c:v>
                  </c:pt>
                  <c:pt idx="11">
                    <c:v>vicky</c:v>
                  </c:pt>
                </c:lvl>
              </c:multiLvlStrCache>
            </c:multiLvlStrRef>
          </c:cat>
          <c:val>
            <c:numRef>
              <c:f>Sheet4!$C$4:$C$28</c:f>
              <c:numCache>
                <c:formatCode>General</c:formatCode>
                <c:ptCount val="12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6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5</c:v>
                </c:pt>
                <c:pt idx="10">
                  <c:v>18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54F8-486B-9DB7-3CB70BF26400}"/>
            </c:ext>
          </c:extLst>
        </c:ser>
        <c:ser>
          <c:idx val="2"/>
          <c:order val="2"/>
          <c:tx>
            <c:strRef>
              <c:f>Sheet4!$D$3</c:f>
              <c:strCache>
                <c:ptCount val="1"/>
                <c:pt idx="0">
                  <c:v>Sum of separations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54F8-486B-9DB7-3CB70BF264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54F8-486B-9DB7-3CB70BF264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54F8-486B-9DB7-3CB70BF264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54F8-486B-9DB7-3CB70BF264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54F8-486B-9DB7-3CB70BF264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54F8-486B-9DB7-3CB70BF264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54F8-486B-9DB7-3CB70BF264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54F8-486B-9DB7-3CB70BF264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54F8-486B-9DB7-3CB70BF264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54F8-486B-9DB7-3CB70BF264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54F8-486B-9DB7-3CB70BF264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54F8-486B-9DB7-3CB70BF264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54F8-486B-9DB7-3CB70BF26400}"/>
              </c:ext>
            </c:extLst>
          </c:dPt>
          <c:cat>
            <c:multiLvlStrRef>
              <c:f>Sheet4!$A$4:$A$28</c:f>
              <c:multiLvlStrCache>
                <c:ptCount val="12"/>
                <c:lvl>
                  <c:pt idx="0">
                    <c:v>nov</c:v>
                  </c:pt>
                  <c:pt idx="1">
                    <c:v>june</c:v>
                  </c:pt>
                  <c:pt idx="2">
                    <c:v>oct</c:v>
                  </c:pt>
                  <c:pt idx="3">
                    <c:v>july</c:v>
                  </c:pt>
                  <c:pt idx="4">
                    <c:v>apr</c:v>
                  </c:pt>
                  <c:pt idx="5">
                    <c:v>dec</c:v>
                  </c:pt>
                  <c:pt idx="6">
                    <c:v>may</c:v>
                  </c:pt>
                  <c:pt idx="7">
                    <c:v>sep</c:v>
                  </c:pt>
                  <c:pt idx="8">
                    <c:v>jan</c:v>
                  </c:pt>
                  <c:pt idx="9">
                    <c:v>mar</c:v>
                  </c:pt>
                  <c:pt idx="10">
                    <c:v>feb</c:v>
                  </c:pt>
                  <c:pt idx="11">
                    <c:v>aug</c:v>
                  </c:pt>
                </c:lvl>
                <c:lvl>
                  <c:pt idx="0">
                    <c:v>arun</c:v>
                  </c:pt>
                  <c:pt idx="1">
                    <c:v>gowtham</c:v>
                  </c:pt>
                  <c:pt idx="2">
                    <c:v>hari</c:v>
                  </c:pt>
                  <c:pt idx="3">
                    <c:v>jagan</c:v>
                  </c:pt>
                  <c:pt idx="4">
                    <c:v>karthi</c:v>
                  </c:pt>
                  <c:pt idx="5">
                    <c:v>kumar</c:v>
                  </c:pt>
                  <c:pt idx="6">
                    <c:v>prakash</c:v>
                  </c:pt>
                  <c:pt idx="7">
                    <c:v>ragu</c:v>
                  </c:pt>
                  <c:pt idx="8">
                    <c:v>ram</c:v>
                  </c:pt>
                  <c:pt idx="9">
                    <c:v>ravi</c:v>
                  </c:pt>
                  <c:pt idx="10">
                    <c:v>sam</c:v>
                  </c:pt>
                  <c:pt idx="11">
                    <c:v>vicky</c:v>
                  </c:pt>
                </c:lvl>
              </c:multiLvlStrCache>
            </c:multiLvlStrRef>
          </c:cat>
          <c:val>
            <c:numRef>
              <c:f>Sheet4!$D$4:$D$28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7</c:v>
                </c:pt>
                <c:pt idx="3">
                  <c:v>7</c:v>
                </c:pt>
                <c:pt idx="4">
                  <c:v>5</c:v>
                </c:pt>
                <c:pt idx="5">
                  <c:v>3</c:v>
                </c:pt>
                <c:pt idx="6">
                  <c:v>1</c:v>
                </c:pt>
                <c:pt idx="7">
                  <c:v>5</c:v>
                </c:pt>
                <c:pt idx="8">
                  <c:v>5</c:v>
                </c:pt>
                <c:pt idx="9">
                  <c:v>2</c:v>
                </c:pt>
                <c:pt idx="10">
                  <c:v>3</c:v>
                </c:pt>
                <c:pt idx="1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54F8-486B-9DB7-3CB70BF26400}"/>
            </c:ext>
          </c:extLst>
        </c:ser>
        <c:ser>
          <c:idx val="3"/>
          <c:order val="3"/>
          <c:tx>
            <c:strRef>
              <c:f>Sheet4!$E$3</c:f>
              <c:strCache>
                <c:ptCount val="1"/>
                <c:pt idx="0">
                  <c:v>Sum of ending employees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54F8-486B-9DB7-3CB70BF264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54F8-486B-9DB7-3CB70BF264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6-54F8-486B-9DB7-3CB70BF264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8-54F8-486B-9DB7-3CB70BF264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A-54F8-486B-9DB7-3CB70BF264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C-54F8-486B-9DB7-3CB70BF264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E-54F8-486B-9DB7-3CB70BF264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0-54F8-486B-9DB7-3CB70BF264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2-54F8-486B-9DB7-3CB70BF264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4-54F8-486B-9DB7-3CB70BF264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6-54F8-486B-9DB7-3CB70BF264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8-54F8-486B-9DB7-3CB70BF264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A-54F8-486B-9DB7-3CB70BF26400}"/>
              </c:ext>
            </c:extLst>
          </c:dPt>
          <c:cat>
            <c:multiLvlStrRef>
              <c:f>Sheet4!$A$4:$A$28</c:f>
              <c:multiLvlStrCache>
                <c:ptCount val="12"/>
                <c:lvl>
                  <c:pt idx="0">
                    <c:v>nov</c:v>
                  </c:pt>
                  <c:pt idx="1">
                    <c:v>june</c:v>
                  </c:pt>
                  <c:pt idx="2">
                    <c:v>oct</c:v>
                  </c:pt>
                  <c:pt idx="3">
                    <c:v>july</c:v>
                  </c:pt>
                  <c:pt idx="4">
                    <c:v>apr</c:v>
                  </c:pt>
                  <c:pt idx="5">
                    <c:v>dec</c:v>
                  </c:pt>
                  <c:pt idx="6">
                    <c:v>may</c:v>
                  </c:pt>
                  <c:pt idx="7">
                    <c:v>sep</c:v>
                  </c:pt>
                  <c:pt idx="8">
                    <c:v>jan</c:v>
                  </c:pt>
                  <c:pt idx="9">
                    <c:v>mar</c:v>
                  </c:pt>
                  <c:pt idx="10">
                    <c:v>feb</c:v>
                  </c:pt>
                  <c:pt idx="11">
                    <c:v>aug</c:v>
                  </c:pt>
                </c:lvl>
                <c:lvl>
                  <c:pt idx="0">
                    <c:v>arun</c:v>
                  </c:pt>
                  <c:pt idx="1">
                    <c:v>gowtham</c:v>
                  </c:pt>
                  <c:pt idx="2">
                    <c:v>hari</c:v>
                  </c:pt>
                  <c:pt idx="3">
                    <c:v>jagan</c:v>
                  </c:pt>
                  <c:pt idx="4">
                    <c:v>karthi</c:v>
                  </c:pt>
                  <c:pt idx="5">
                    <c:v>kumar</c:v>
                  </c:pt>
                  <c:pt idx="6">
                    <c:v>prakash</c:v>
                  </c:pt>
                  <c:pt idx="7">
                    <c:v>ragu</c:v>
                  </c:pt>
                  <c:pt idx="8">
                    <c:v>ram</c:v>
                  </c:pt>
                  <c:pt idx="9">
                    <c:v>ravi</c:v>
                  </c:pt>
                  <c:pt idx="10">
                    <c:v>sam</c:v>
                  </c:pt>
                  <c:pt idx="11">
                    <c:v>vicky</c:v>
                  </c:pt>
                </c:lvl>
              </c:multiLvlStrCache>
            </c:multiLvlStrRef>
          </c:cat>
          <c:val>
            <c:numRef>
              <c:f>Sheet4!$E$4:$E$28</c:f>
              <c:numCache>
                <c:formatCode>General</c:formatCode>
                <c:ptCount val="12"/>
                <c:pt idx="0">
                  <c:v>354</c:v>
                </c:pt>
                <c:pt idx="1">
                  <c:v>349</c:v>
                </c:pt>
                <c:pt idx="2">
                  <c:v>358</c:v>
                </c:pt>
                <c:pt idx="3">
                  <c:v>347</c:v>
                </c:pt>
                <c:pt idx="4">
                  <c:v>339</c:v>
                </c:pt>
                <c:pt idx="5">
                  <c:v>357</c:v>
                </c:pt>
                <c:pt idx="6">
                  <c:v>348</c:v>
                </c:pt>
                <c:pt idx="7">
                  <c:v>362</c:v>
                </c:pt>
                <c:pt idx="8">
                  <c:v>324</c:v>
                </c:pt>
                <c:pt idx="9">
                  <c:v>342</c:v>
                </c:pt>
                <c:pt idx="10">
                  <c:v>339</c:v>
                </c:pt>
                <c:pt idx="11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54F8-486B-9DB7-3CB70BF26400}"/>
            </c:ext>
          </c:extLst>
        </c:ser>
        <c:ser>
          <c:idx val="4"/>
          <c:order val="4"/>
          <c:tx>
            <c:strRef>
              <c:f>Sheet4!$F$3</c:f>
              <c:strCache>
                <c:ptCount val="1"/>
                <c:pt idx="0">
                  <c:v>Sum of total separation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54F8-486B-9DB7-3CB70BF264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54F8-486B-9DB7-3CB70BF264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54F8-486B-9DB7-3CB70BF264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54F8-486B-9DB7-3CB70BF264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54F8-486B-9DB7-3CB70BF264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54F8-486B-9DB7-3CB70BF264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54F8-486B-9DB7-3CB70BF264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54F8-486B-9DB7-3CB70BF264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54F8-486B-9DB7-3CB70BF264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54F8-486B-9DB7-3CB70BF264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54F8-486B-9DB7-3CB70BF264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54F8-486B-9DB7-3CB70BF264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54F8-486B-9DB7-3CB70BF26400}"/>
              </c:ext>
            </c:extLst>
          </c:dPt>
          <c:cat>
            <c:multiLvlStrRef>
              <c:f>Sheet4!$A$4:$A$28</c:f>
              <c:multiLvlStrCache>
                <c:ptCount val="12"/>
                <c:lvl>
                  <c:pt idx="0">
                    <c:v>nov</c:v>
                  </c:pt>
                  <c:pt idx="1">
                    <c:v>june</c:v>
                  </c:pt>
                  <c:pt idx="2">
                    <c:v>oct</c:v>
                  </c:pt>
                  <c:pt idx="3">
                    <c:v>july</c:v>
                  </c:pt>
                  <c:pt idx="4">
                    <c:v>apr</c:v>
                  </c:pt>
                  <c:pt idx="5">
                    <c:v>dec</c:v>
                  </c:pt>
                  <c:pt idx="6">
                    <c:v>may</c:v>
                  </c:pt>
                  <c:pt idx="7">
                    <c:v>sep</c:v>
                  </c:pt>
                  <c:pt idx="8">
                    <c:v>jan</c:v>
                  </c:pt>
                  <c:pt idx="9">
                    <c:v>mar</c:v>
                  </c:pt>
                  <c:pt idx="10">
                    <c:v>feb</c:v>
                  </c:pt>
                  <c:pt idx="11">
                    <c:v>aug</c:v>
                  </c:pt>
                </c:lvl>
                <c:lvl>
                  <c:pt idx="0">
                    <c:v>arun</c:v>
                  </c:pt>
                  <c:pt idx="1">
                    <c:v>gowtham</c:v>
                  </c:pt>
                  <c:pt idx="2">
                    <c:v>hari</c:v>
                  </c:pt>
                  <c:pt idx="3">
                    <c:v>jagan</c:v>
                  </c:pt>
                  <c:pt idx="4">
                    <c:v>karthi</c:v>
                  </c:pt>
                  <c:pt idx="5">
                    <c:v>kumar</c:v>
                  </c:pt>
                  <c:pt idx="6">
                    <c:v>prakash</c:v>
                  </c:pt>
                  <c:pt idx="7">
                    <c:v>ragu</c:v>
                  </c:pt>
                  <c:pt idx="8">
                    <c:v>ram</c:v>
                  </c:pt>
                  <c:pt idx="9">
                    <c:v>ravi</c:v>
                  </c:pt>
                  <c:pt idx="10">
                    <c:v>sam</c:v>
                  </c:pt>
                  <c:pt idx="11">
                    <c:v>vicky</c:v>
                  </c:pt>
                </c:lvl>
              </c:multiLvlStrCache>
            </c:multiLvlStrRef>
          </c:cat>
          <c:val>
            <c:numRef>
              <c:f>Sheet4!$F$4:$F$28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7</c:v>
                </c:pt>
                <c:pt idx="3">
                  <c:v>7</c:v>
                </c:pt>
                <c:pt idx="4">
                  <c:v>5</c:v>
                </c:pt>
                <c:pt idx="5">
                  <c:v>3</c:v>
                </c:pt>
                <c:pt idx="6">
                  <c:v>1</c:v>
                </c:pt>
                <c:pt idx="7">
                  <c:v>5</c:v>
                </c:pt>
                <c:pt idx="8">
                  <c:v>5</c:v>
                </c:pt>
                <c:pt idx="9">
                  <c:v>2</c:v>
                </c:pt>
                <c:pt idx="10">
                  <c:v>3</c:v>
                </c:pt>
                <c:pt idx="1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54F8-486B-9DB7-3CB70BF26400}"/>
            </c:ext>
          </c:extLst>
        </c:ser>
        <c:ser>
          <c:idx val="5"/>
          <c:order val="5"/>
          <c:tx>
            <c:strRef>
              <c:f>Sheet4!$G$3</c:f>
              <c:strCache>
                <c:ptCount val="1"/>
                <c:pt idx="0">
                  <c:v>Sum of average monthly employment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8-54F8-486B-9DB7-3CB70BF264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A-54F8-486B-9DB7-3CB70BF264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C-54F8-486B-9DB7-3CB70BF264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E-54F8-486B-9DB7-3CB70BF264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0-54F8-486B-9DB7-3CB70BF264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2-54F8-486B-9DB7-3CB70BF264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4-54F8-486B-9DB7-3CB70BF264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6-54F8-486B-9DB7-3CB70BF264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8-54F8-486B-9DB7-3CB70BF264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A-54F8-486B-9DB7-3CB70BF264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C-54F8-486B-9DB7-3CB70BF264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E-54F8-486B-9DB7-3CB70BF264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0-54F8-486B-9DB7-3CB70BF26400}"/>
              </c:ext>
            </c:extLst>
          </c:dPt>
          <c:cat>
            <c:multiLvlStrRef>
              <c:f>Sheet4!$A$4:$A$28</c:f>
              <c:multiLvlStrCache>
                <c:ptCount val="12"/>
                <c:lvl>
                  <c:pt idx="0">
                    <c:v>nov</c:v>
                  </c:pt>
                  <c:pt idx="1">
                    <c:v>june</c:v>
                  </c:pt>
                  <c:pt idx="2">
                    <c:v>oct</c:v>
                  </c:pt>
                  <c:pt idx="3">
                    <c:v>july</c:v>
                  </c:pt>
                  <c:pt idx="4">
                    <c:v>apr</c:v>
                  </c:pt>
                  <c:pt idx="5">
                    <c:v>dec</c:v>
                  </c:pt>
                  <c:pt idx="6">
                    <c:v>may</c:v>
                  </c:pt>
                  <c:pt idx="7">
                    <c:v>sep</c:v>
                  </c:pt>
                  <c:pt idx="8">
                    <c:v>jan</c:v>
                  </c:pt>
                  <c:pt idx="9">
                    <c:v>mar</c:v>
                  </c:pt>
                  <c:pt idx="10">
                    <c:v>feb</c:v>
                  </c:pt>
                  <c:pt idx="11">
                    <c:v>aug</c:v>
                  </c:pt>
                </c:lvl>
                <c:lvl>
                  <c:pt idx="0">
                    <c:v>arun</c:v>
                  </c:pt>
                  <c:pt idx="1">
                    <c:v>gowtham</c:v>
                  </c:pt>
                  <c:pt idx="2">
                    <c:v>hari</c:v>
                  </c:pt>
                  <c:pt idx="3">
                    <c:v>jagan</c:v>
                  </c:pt>
                  <c:pt idx="4">
                    <c:v>karthi</c:v>
                  </c:pt>
                  <c:pt idx="5">
                    <c:v>kumar</c:v>
                  </c:pt>
                  <c:pt idx="6">
                    <c:v>prakash</c:v>
                  </c:pt>
                  <c:pt idx="7">
                    <c:v>ragu</c:v>
                  </c:pt>
                  <c:pt idx="8">
                    <c:v>ram</c:v>
                  </c:pt>
                  <c:pt idx="9">
                    <c:v>ravi</c:v>
                  </c:pt>
                  <c:pt idx="10">
                    <c:v>sam</c:v>
                  </c:pt>
                  <c:pt idx="11">
                    <c:v>vicky</c:v>
                  </c:pt>
                </c:lvl>
              </c:multiLvlStrCache>
            </c:multiLvlStrRef>
          </c:cat>
          <c:val>
            <c:numRef>
              <c:f>Sheet4!$G$4:$G$28</c:f>
              <c:numCache>
                <c:formatCode>General</c:formatCode>
                <c:ptCount val="12"/>
                <c:pt idx="0">
                  <c:v>179.5</c:v>
                </c:pt>
                <c:pt idx="1">
                  <c:v>175.5</c:v>
                </c:pt>
                <c:pt idx="2">
                  <c:v>182.5</c:v>
                </c:pt>
                <c:pt idx="3">
                  <c:v>177</c:v>
                </c:pt>
                <c:pt idx="4">
                  <c:v>172</c:v>
                </c:pt>
                <c:pt idx="5">
                  <c:v>180</c:v>
                </c:pt>
                <c:pt idx="6">
                  <c:v>174.5</c:v>
                </c:pt>
                <c:pt idx="7">
                  <c:v>183.5</c:v>
                </c:pt>
                <c:pt idx="8">
                  <c:v>164.5</c:v>
                </c:pt>
                <c:pt idx="9">
                  <c:v>169.5</c:v>
                </c:pt>
                <c:pt idx="10">
                  <c:v>171</c:v>
                </c:pt>
                <c:pt idx="11">
                  <c:v>183.5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54F8-486B-9DB7-3CB70BF26400}"/>
            </c:ext>
          </c:extLst>
        </c:ser>
        <c:ser>
          <c:idx val="6"/>
          <c:order val="6"/>
          <c:tx>
            <c:strRef>
              <c:f>Sheet4!$H$3</c:f>
              <c:strCache>
                <c:ptCount val="1"/>
                <c:pt idx="0">
                  <c:v>Sum of average number of employee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54F8-486B-9DB7-3CB70BF264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54F8-486B-9DB7-3CB70BF264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54F8-486B-9DB7-3CB70BF264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54F8-486B-9DB7-3CB70BF264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54F8-486B-9DB7-3CB70BF264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54F8-486B-9DB7-3CB70BF264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54F8-486B-9DB7-3CB70BF264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54F8-486B-9DB7-3CB70BF264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54F8-486B-9DB7-3CB70BF264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54F8-486B-9DB7-3CB70BF264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54F8-486B-9DB7-3CB70BF264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54F8-486B-9DB7-3CB70BF264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54F8-486B-9DB7-3CB70BF26400}"/>
              </c:ext>
            </c:extLst>
          </c:dPt>
          <c:cat>
            <c:multiLvlStrRef>
              <c:f>Sheet4!$A$4:$A$28</c:f>
              <c:multiLvlStrCache>
                <c:ptCount val="12"/>
                <c:lvl>
                  <c:pt idx="0">
                    <c:v>nov</c:v>
                  </c:pt>
                  <c:pt idx="1">
                    <c:v>june</c:v>
                  </c:pt>
                  <c:pt idx="2">
                    <c:v>oct</c:v>
                  </c:pt>
                  <c:pt idx="3">
                    <c:v>july</c:v>
                  </c:pt>
                  <c:pt idx="4">
                    <c:v>apr</c:v>
                  </c:pt>
                  <c:pt idx="5">
                    <c:v>dec</c:v>
                  </c:pt>
                  <c:pt idx="6">
                    <c:v>may</c:v>
                  </c:pt>
                  <c:pt idx="7">
                    <c:v>sep</c:v>
                  </c:pt>
                  <c:pt idx="8">
                    <c:v>jan</c:v>
                  </c:pt>
                  <c:pt idx="9">
                    <c:v>mar</c:v>
                  </c:pt>
                  <c:pt idx="10">
                    <c:v>feb</c:v>
                  </c:pt>
                  <c:pt idx="11">
                    <c:v>aug</c:v>
                  </c:pt>
                </c:lvl>
                <c:lvl>
                  <c:pt idx="0">
                    <c:v>arun</c:v>
                  </c:pt>
                  <c:pt idx="1">
                    <c:v>gowtham</c:v>
                  </c:pt>
                  <c:pt idx="2">
                    <c:v>hari</c:v>
                  </c:pt>
                  <c:pt idx="3">
                    <c:v>jagan</c:v>
                  </c:pt>
                  <c:pt idx="4">
                    <c:v>karthi</c:v>
                  </c:pt>
                  <c:pt idx="5">
                    <c:v>kumar</c:v>
                  </c:pt>
                  <c:pt idx="6">
                    <c:v>prakash</c:v>
                  </c:pt>
                  <c:pt idx="7">
                    <c:v>ragu</c:v>
                  </c:pt>
                  <c:pt idx="8">
                    <c:v>ram</c:v>
                  </c:pt>
                  <c:pt idx="9">
                    <c:v>ravi</c:v>
                  </c:pt>
                  <c:pt idx="10">
                    <c:v>sam</c:v>
                  </c:pt>
                  <c:pt idx="11">
                    <c:v>vicky</c:v>
                  </c:pt>
                </c:lvl>
              </c:multiLvlStrCache>
            </c:multiLvlStrRef>
          </c:cat>
          <c:val>
            <c:numRef>
              <c:f>Sheet4!$H$4:$H$28</c:f>
              <c:numCache>
                <c:formatCode>General</c:formatCode>
                <c:ptCount val="12"/>
                <c:pt idx="0">
                  <c:v>535</c:v>
                </c:pt>
                <c:pt idx="1">
                  <c:v>522.5</c:v>
                </c:pt>
                <c:pt idx="2">
                  <c:v>541</c:v>
                </c:pt>
                <c:pt idx="3">
                  <c:v>522.5</c:v>
                </c:pt>
                <c:pt idx="4">
                  <c:v>511.5</c:v>
                </c:pt>
                <c:pt idx="5">
                  <c:v>532.5</c:v>
                </c:pt>
                <c:pt idx="6">
                  <c:v>513</c:v>
                </c:pt>
                <c:pt idx="7">
                  <c:v>539</c:v>
                </c:pt>
                <c:pt idx="8">
                  <c:v>322</c:v>
                </c:pt>
                <c:pt idx="9">
                  <c:v>335.5</c:v>
                </c:pt>
                <c:pt idx="10">
                  <c:v>331.5</c:v>
                </c:pt>
                <c:pt idx="11">
                  <c:v>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54F8-486B-9DB7-3CB70BF26400}"/>
            </c:ext>
          </c:extLst>
        </c:ser>
        <c:ser>
          <c:idx val="7"/>
          <c:order val="7"/>
          <c:tx>
            <c:strRef>
              <c:f>Sheet4!$I$3</c:f>
              <c:strCache>
                <c:ptCount val="1"/>
                <c:pt idx="0">
                  <c:v>Sum of employee turnover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E-54F8-486B-9DB7-3CB70BF264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0-54F8-486B-9DB7-3CB70BF264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2-54F8-486B-9DB7-3CB70BF264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4-54F8-486B-9DB7-3CB70BF264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6-54F8-486B-9DB7-3CB70BF264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8-54F8-486B-9DB7-3CB70BF264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A-54F8-486B-9DB7-3CB70BF264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C-54F8-486B-9DB7-3CB70BF264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E-54F8-486B-9DB7-3CB70BF264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0-54F8-486B-9DB7-3CB70BF264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2-54F8-486B-9DB7-3CB70BF264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4-54F8-486B-9DB7-3CB70BF264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6-54F8-486B-9DB7-3CB70BF26400}"/>
              </c:ext>
            </c:extLst>
          </c:dPt>
          <c:cat>
            <c:multiLvlStrRef>
              <c:f>Sheet4!$A$4:$A$28</c:f>
              <c:multiLvlStrCache>
                <c:ptCount val="12"/>
                <c:lvl>
                  <c:pt idx="0">
                    <c:v>nov</c:v>
                  </c:pt>
                  <c:pt idx="1">
                    <c:v>june</c:v>
                  </c:pt>
                  <c:pt idx="2">
                    <c:v>oct</c:v>
                  </c:pt>
                  <c:pt idx="3">
                    <c:v>july</c:v>
                  </c:pt>
                  <c:pt idx="4">
                    <c:v>apr</c:v>
                  </c:pt>
                  <c:pt idx="5">
                    <c:v>dec</c:v>
                  </c:pt>
                  <c:pt idx="6">
                    <c:v>may</c:v>
                  </c:pt>
                  <c:pt idx="7">
                    <c:v>sep</c:v>
                  </c:pt>
                  <c:pt idx="8">
                    <c:v>jan</c:v>
                  </c:pt>
                  <c:pt idx="9">
                    <c:v>mar</c:v>
                  </c:pt>
                  <c:pt idx="10">
                    <c:v>feb</c:v>
                  </c:pt>
                  <c:pt idx="11">
                    <c:v>aug</c:v>
                  </c:pt>
                </c:lvl>
                <c:lvl>
                  <c:pt idx="0">
                    <c:v>arun</c:v>
                  </c:pt>
                  <c:pt idx="1">
                    <c:v>gowtham</c:v>
                  </c:pt>
                  <c:pt idx="2">
                    <c:v>hari</c:v>
                  </c:pt>
                  <c:pt idx="3">
                    <c:v>jagan</c:v>
                  </c:pt>
                  <c:pt idx="4">
                    <c:v>karthi</c:v>
                  </c:pt>
                  <c:pt idx="5">
                    <c:v>kumar</c:v>
                  </c:pt>
                  <c:pt idx="6">
                    <c:v>prakash</c:v>
                  </c:pt>
                  <c:pt idx="7">
                    <c:v>ragu</c:v>
                  </c:pt>
                  <c:pt idx="8">
                    <c:v>ram</c:v>
                  </c:pt>
                  <c:pt idx="9">
                    <c:v>ravi</c:v>
                  </c:pt>
                  <c:pt idx="10">
                    <c:v>sam</c:v>
                  </c:pt>
                  <c:pt idx="11">
                    <c:v>vicky</c:v>
                  </c:pt>
                </c:lvl>
              </c:multiLvlStrCache>
            </c:multiLvlStrRef>
          </c:cat>
          <c:val>
            <c:numRef>
              <c:f>Sheet4!$I$4:$I$28</c:f>
              <c:numCache>
                <c:formatCode>General</c:formatCode>
                <c:ptCount val="12"/>
                <c:pt idx="0">
                  <c:v>183.75</c:v>
                </c:pt>
                <c:pt idx="1">
                  <c:v>180.75</c:v>
                </c:pt>
                <c:pt idx="2">
                  <c:v>187</c:v>
                </c:pt>
                <c:pt idx="3">
                  <c:v>188.25</c:v>
                </c:pt>
                <c:pt idx="4">
                  <c:v>176.25</c:v>
                </c:pt>
                <c:pt idx="5">
                  <c:v>91.5</c:v>
                </c:pt>
                <c:pt idx="6">
                  <c:v>176.5</c:v>
                </c:pt>
                <c:pt idx="7">
                  <c:v>189</c:v>
                </c:pt>
                <c:pt idx="8">
                  <c:v>171.75</c:v>
                </c:pt>
                <c:pt idx="9">
                  <c:v>174.25</c:v>
                </c:pt>
                <c:pt idx="10">
                  <c:v>172.75</c:v>
                </c:pt>
                <c:pt idx="11">
                  <c:v>190.5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7-54F8-486B-9DB7-3CB70BF264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Employee  Analysis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5479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 err="1"/>
              <a:t>mugilan.j</a:t>
            </a:r>
            <a:endParaRPr lang="en-US" sz="2400" dirty="0"/>
          </a:p>
          <a:p>
            <a:r>
              <a:rPr lang="en-US" sz="2400" dirty="0"/>
              <a:t>REGISTER NO: 3122004</a:t>
            </a:r>
            <a:r>
              <a:rPr lang="en-GB" sz="2400" dirty="0"/>
              <a:t>35</a:t>
            </a:r>
            <a:endParaRPr lang="en-US" sz="2400" dirty="0"/>
          </a:p>
          <a:p>
            <a:r>
              <a:rPr lang="en-US" sz="2400" dirty="0"/>
              <a:t>DEPARTMENT: B.COM(C.A)</a:t>
            </a:r>
          </a:p>
          <a:p>
            <a:r>
              <a:rPr lang="en-US" sz="2400" dirty="0"/>
              <a:t>COLLEGE: S.I.V.E.T.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7108825" cy="45095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>
                <a:latin typeface="Trebuchet MS"/>
                <a:cs typeface="Trebuchet MS"/>
              </a:rPr>
              <a:t>    </a:t>
            </a:r>
            <a:r>
              <a:rPr lang="en-US" sz="4800" i="1" spc="5" dirty="0">
                <a:solidFill>
                  <a:schemeClr val="tx2"/>
                </a:solidFill>
                <a:latin typeface="Trebuchet MS"/>
                <a:cs typeface="Trebuchet MS"/>
              </a:rPr>
              <a:t>1.Group data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i="1" spc="5" dirty="0">
                <a:solidFill>
                  <a:schemeClr val="tx2"/>
                </a:solidFill>
                <a:latin typeface="Trebuchet MS"/>
                <a:cs typeface="Trebuchet MS"/>
              </a:rPr>
              <a:t>    2.Calculated field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i="1" spc="5" dirty="0">
                <a:solidFill>
                  <a:schemeClr val="tx2"/>
                </a:solidFill>
                <a:latin typeface="Trebuchet MS"/>
                <a:cs typeface="Trebuchet MS"/>
              </a:rPr>
              <a:t>    3.Visualization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i="1" spc="5" dirty="0">
                <a:solidFill>
                  <a:schemeClr val="tx2"/>
                </a:solidFill>
                <a:latin typeface="Trebuchet MS"/>
                <a:cs typeface="Trebuchet MS"/>
              </a:rPr>
              <a:t>    4.Slicers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061150"/>
              </p:ext>
            </p:extLst>
          </p:nvPr>
        </p:nvGraphicFramePr>
        <p:xfrm>
          <a:off x="1905001" y="1676399"/>
          <a:ext cx="7629524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can guide management in addressing turnover challenges by focusing on improving  employee satisfaction, refining recruitment strategies , or enhancing specific area of the work environment to reduce future turnover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 FOR EMPLOYEE TURNOVER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157403" cy="41947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>   </a:t>
            </a:r>
            <a:br>
              <a:rPr lang="en-US" sz="4250" spc="10" dirty="0"/>
            </a:br>
            <a:r>
              <a:rPr lang="en-US" sz="4250" spc="10" dirty="0"/>
              <a:t>           </a:t>
            </a:r>
            <a:br>
              <a:rPr lang="en-US" sz="4250" spc="10" dirty="0"/>
            </a:br>
            <a:r>
              <a:rPr lang="en-US" sz="4250" spc="10" dirty="0"/>
              <a:t>        </a:t>
            </a:r>
            <a:r>
              <a:rPr lang="en-US" sz="3600" b="0" i="1" spc="10" dirty="0">
                <a:solidFill>
                  <a:schemeClr val="tx2"/>
                </a:solidFill>
              </a:rPr>
              <a:t>To analyze employee turnover rate across various department, job role and time periods within the company using pivot tables.</a:t>
            </a:r>
            <a:endParaRPr sz="3600" b="0" i="1" dirty="0">
              <a:solidFill>
                <a:schemeClr val="tx2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918450" cy="4564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4250" spc="-20" dirty="0"/>
              <a:t>       </a:t>
            </a:r>
            <a:br>
              <a:rPr lang="en-US" sz="4250" spc="-20"/>
            </a:br>
            <a:r>
              <a:rPr lang="en-US" sz="4250" spc="-20"/>
              <a:t>        </a:t>
            </a:r>
            <a:r>
              <a:rPr lang="en-US" sz="2400" b="0" i="1" spc="-20">
                <a:solidFill>
                  <a:schemeClr val="tx2"/>
                </a:solidFill>
              </a:rPr>
              <a:t>The purpose of this project is </a:t>
            </a:r>
            <a:r>
              <a:rPr lang="en-US" sz="2400" b="0" i="1" spc="-20" dirty="0">
                <a:solidFill>
                  <a:schemeClr val="tx2"/>
                </a:solidFill>
              </a:rPr>
              <a:t>to provide a detailed analysis of employee turn over rates within the company across  various dimensions such as departments , </a:t>
            </a:r>
            <a:r>
              <a:rPr lang="en-US" sz="2400" b="0" i="1" spc="-20" dirty="0" err="1">
                <a:solidFill>
                  <a:schemeClr val="tx2"/>
                </a:solidFill>
              </a:rPr>
              <a:t>jobroles</a:t>
            </a:r>
            <a:r>
              <a:rPr lang="en-US" sz="2400" b="0" i="1" spc="-20" dirty="0">
                <a:solidFill>
                  <a:schemeClr val="tx2"/>
                </a:solidFill>
              </a:rPr>
              <a:t> , tenure and </a:t>
            </a:r>
            <a:r>
              <a:rPr lang="en-US" sz="2400" b="0" i="1" spc="-20" dirty="0" err="1">
                <a:solidFill>
                  <a:schemeClr val="tx2"/>
                </a:solidFill>
              </a:rPr>
              <a:t>demographics.The</a:t>
            </a:r>
            <a:r>
              <a:rPr lang="en-US" sz="2400" b="0" i="1" spc="-20" dirty="0">
                <a:solidFill>
                  <a:schemeClr val="tx2"/>
                </a:solidFill>
              </a:rPr>
              <a:t> use of pivot table will enable a dynamic exploration of </a:t>
            </a:r>
            <a:r>
              <a:rPr lang="en-US" sz="2400" b="0" i="1" spc="-20" dirty="0" err="1">
                <a:solidFill>
                  <a:schemeClr val="tx2"/>
                </a:solidFill>
              </a:rPr>
              <a:t>data,uncovering</a:t>
            </a:r>
            <a:r>
              <a:rPr lang="en-US" sz="2400" b="0" i="1" spc="-20" dirty="0">
                <a:solidFill>
                  <a:schemeClr val="tx2"/>
                </a:solidFill>
              </a:rPr>
              <a:t> insights that can inform strategic decisions aimed at reducing turnover and improving employee satisfaction.</a:t>
            </a:r>
            <a:endParaRPr sz="2400" b="0" i="1" dirty="0">
              <a:solidFill>
                <a:schemeClr val="tx2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428750" y="317426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1" y="891793"/>
            <a:ext cx="5996623" cy="5433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b="0" i="1" spc="5" dirty="0">
                <a:solidFill>
                  <a:schemeClr val="tx2"/>
                </a:solidFill>
              </a:rPr>
              <a:t>1.</a:t>
            </a:r>
            <a:r>
              <a:rPr lang="en-US" sz="2800" b="0" i="1" spc="5" dirty="0">
                <a:solidFill>
                  <a:schemeClr val="tx2"/>
                </a:solidFill>
              </a:rPr>
              <a:t>HR managers and Analysts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2.Department managers and team leaders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3.Senior management and executives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4.Business Analysts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5.Finance teams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6.Consultants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7.Data Analysts and Data Scientist.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3200" spc="5" dirty="0"/>
              <a:t>        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38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r>
              <a:rPr lang="en-US" sz="3600" dirty="0"/>
              <a:t>           </a:t>
            </a:r>
            <a:br>
              <a:rPr lang="en-US" sz="3600" dirty="0"/>
            </a:br>
            <a:r>
              <a:rPr lang="en-US" sz="3600" dirty="0"/>
              <a:t>           VALUE PROPOSITION:</a:t>
            </a:r>
            <a:br>
              <a:rPr lang="en-US" sz="3600" dirty="0"/>
            </a:br>
            <a:r>
              <a:rPr lang="en-US" sz="3600" dirty="0"/>
              <a:t>               </a:t>
            </a:r>
            <a:r>
              <a:rPr lang="en-US" sz="2000" b="0" i="1" dirty="0">
                <a:solidFill>
                  <a:schemeClr val="tx2"/>
                </a:solidFill>
              </a:rPr>
              <a:t>1.Data-driven decision making 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2000" b="0" i="1" dirty="0">
                <a:solidFill>
                  <a:schemeClr val="tx2"/>
                </a:solidFill>
              </a:rPr>
              <a:t>                           2.Improved employee retention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2000" b="0" i="1" dirty="0">
                <a:solidFill>
                  <a:schemeClr val="tx2"/>
                </a:solidFill>
              </a:rPr>
              <a:t>                           3.Enhanced organizational performance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2000" b="0" i="1" dirty="0">
                <a:solidFill>
                  <a:schemeClr val="tx2"/>
                </a:solidFill>
              </a:rPr>
              <a:t>                           4.Customization and flexibility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2000" b="0" i="1" dirty="0">
                <a:solidFill>
                  <a:schemeClr val="tx2"/>
                </a:solidFill>
              </a:rPr>
              <a:t>                           5.Cost effective analysis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3600" b="0" i="1" dirty="0">
                <a:solidFill>
                  <a:schemeClr val="tx2"/>
                </a:solidFill>
              </a:rPr>
              <a:t>            </a:t>
            </a:r>
            <a:br>
              <a:rPr lang="en-US" sz="3600" b="0" i="1" dirty="0">
                <a:solidFill>
                  <a:schemeClr val="tx2"/>
                </a:solidFill>
              </a:rPr>
            </a:br>
            <a:r>
              <a:rPr lang="en-US" sz="3600" b="0" i="1" dirty="0">
                <a:solidFill>
                  <a:schemeClr val="tx2"/>
                </a:solidFill>
              </a:rPr>
              <a:t>           </a:t>
            </a:r>
            <a:r>
              <a:rPr lang="en-US" sz="3600" dirty="0"/>
              <a:t>SOLUTION</a:t>
            </a:r>
            <a:r>
              <a:rPr lang="en-US" sz="3600" b="0" i="1" dirty="0">
                <a:solidFill>
                  <a:schemeClr val="tx2"/>
                </a:solidFill>
              </a:rPr>
              <a:t>:</a:t>
            </a:r>
            <a:br>
              <a:rPr lang="en-US" sz="3600" b="0" i="1" dirty="0">
                <a:solidFill>
                  <a:schemeClr val="tx2"/>
                </a:solidFill>
              </a:rPr>
            </a:br>
            <a:r>
              <a:rPr lang="en-US" sz="3600" b="0" i="1" dirty="0">
                <a:solidFill>
                  <a:schemeClr val="tx2"/>
                </a:solidFill>
              </a:rPr>
              <a:t>               </a:t>
            </a:r>
            <a:r>
              <a:rPr lang="en-US" sz="2000" b="0" i="1" dirty="0">
                <a:solidFill>
                  <a:schemeClr val="tx2"/>
                </a:solidFill>
              </a:rPr>
              <a:t>The solution adds significant value enabling organization to understand and address the root cause of employee turnover and ultimately contributing the organization long term success</a:t>
            </a:r>
            <a:r>
              <a:rPr lang="en-US" sz="2000" dirty="0"/>
              <a:t>.</a:t>
            </a:r>
            <a:endParaRPr sz="20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755969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dirty="0"/>
              <a:t>  </a:t>
            </a:r>
            <a:r>
              <a:rPr lang="en-IN" sz="2400" b="0" i="1" dirty="0">
                <a:solidFill>
                  <a:schemeClr val="tx2"/>
                </a:solidFill>
              </a:rPr>
              <a:t>1.Emplyoee information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2.Job information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3.Department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4.Hire date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5.Exit date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6.Length of service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7.Exit reason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8.Gender 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9.Age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10.Location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11.Employement type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12.Performance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13.Salary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dirty="0"/>
              <a:t>   </a:t>
            </a:r>
            <a:br>
              <a:rPr lang="en-IN" sz="2400" dirty="0"/>
            </a:br>
            <a:r>
              <a:rPr lang="en-IN" dirty="0"/>
              <a:t>        </a:t>
            </a:r>
            <a:br>
              <a:rPr lang="en-IN" dirty="0"/>
            </a:br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1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34" name="Google Shape;34;p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2743200" y="2019300"/>
            <a:ext cx="85341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Char char="•"/>
            </a:pPr>
            <a:r>
              <a:rPr lang="en-US" sz="3600" b="0" i="1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Data segmentation</a:t>
            </a:r>
            <a:endParaRPr sz="3600">
              <a:solidFill>
                <a:srgbClr val="0B5394"/>
              </a:solidFill>
            </a:endParaRPr>
          </a:p>
          <a:p>
            <a:pPr marL="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Realtime filtering</a:t>
            </a:r>
            <a:endParaRPr sz="3600">
              <a:solidFill>
                <a:srgbClr val="0B5394"/>
              </a:solidFill>
            </a:endParaRPr>
          </a:p>
          <a:p>
            <a:pPr marL="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Char char="•"/>
            </a:pPr>
            <a:r>
              <a:rPr lang="en-US" sz="3600" b="0" i="1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</a:t>
            </a:r>
            <a:r>
              <a:rPr lang="en-US" sz="3600" i="1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 and summarization</a:t>
            </a:r>
            <a:endParaRPr sz="3600">
              <a:solidFill>
                <a:srgbClr val="0B5394"/>
              </a:solidFill>
            </a:endParaRPr>
          </a:p>
          <a:p>
            <a:pPr marL="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Representation</a:t>
            </a:r>
            <a:endParaRPr sz="3600">
              <a:solidFill>
                <a:srgbClr val="0B5394"/>
              </a:solidFill>
            </a:endParaRPr>
          </a:p>
          <a:p>
            <a:pPr marL="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 Analysis</a:t>
            </a:r>
            <a:endParaRPr sz="3600">
              <a:solidFill>
                <a:srgbClr val="0B5394"/>
              </a:solidFill>
            </a:endParaRPr>
          </a:p>
          <a:p>
            <a:pPr marL="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Calculations</a:t>
            </a:r>
            <a:endParaRPr sz="3600">
              <a:solidFill>
                <a:srgbClr val="0B5394"/>
              </a:solidFill>
            </a:endParaRPr>
          </a:p>
          <a:p>
            <a:pPr marL="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Ease of Use </a:t>
            </a:r>
            <a:endParaRPr sz="3600" b="0" i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36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Pivot Table for Employee  Analysis</vt:lpstr>
      <vt:lpstr>PROJECT TITLE</vt:lpstr>
      <vt:lpstr>AGENDA</vt:lpstr>
      <vt:lpstr>PROBLEM STATEMENT                        To analyze employee turnover rate across various department, job role and time periods within the company using pivot tables.</vt:lpstr>
      <vt:lpstr>PROJECT OVERVIEW                 The purpose of this project is to provide a detailed analysis of employee turn over rates within the company across  various dimensions such as departments , jobroles , tenure and demographics.The use of pivot table will enable a dynamic exploration of data,uncovering insights that can inform strategic decisions aimed at reducing turnover and improving employee satisfaction.</vt:lpstr>
      <vt:lpstr>WHO ARE THE END USERS?  1.HR managers and Analysts 2.Department managers and team leaders 3.Senior management and executives 4.Business Analysts 5.Finance teams 6.Consultants 7.Data Analysts and Data Scientist.         </vt:lpstr>
      <vt:lpstr>OUR SOLUTION AND ITS VALUE PROPOSITION                        VALUE PROPOSITION:                1.Data-driven decision making                             2.Improved employee retention                            3.Enhanced organizational performance                            4.Customization and flexibility                            5.Cost effective analysis                         SOLUTION:                The solution adds significant value enabling organization to understand and address the root cause of employee turnover and ultimately contributing the organization long term success.</vt:lpstr>
      <vt:lpstr>Dataset Description   1.Emplyoee information      2.Job information      3.Department      4.Hire date      5.Exit date      6.Length of service      7.Exit reason      8.Gender       9.Age      10.Location      11.Employement type      12.Performance      13.Salary                   </vt:lpstr>
      <vt:lpstr>THE "WOW" IN OUR SOLUTION</vt:lpstr>
      <vt:lpstr>PowerPoint Presentation</vt:lpstr>
      <vt:lpstr>RESULTS</vt:lpstr>
      <vt:lpstr>Conclusion         This analysis can guide management in addressing turnover challenges by focusing on improving  employee satisfaction, refining recruitment strategies , or enhancing specific area of the work environment to reduce future turnover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 Table for Employee  Analysis</dc:title>
  <cp:lastModifiedBy>mugilanboss2004@gmail.com</cp:lastModifiedBy>
  <cp:revision>1</cp:revision>
  <dcterms:modified xsi:type="dcterms:W3CDTF">2024-09-10T06:29:41Z</dcterms:modified>
</cp:coreProperties>
</file>