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p:cViewPr varScale="1">
        <p:scale>
          <a:sx n="91" d="100"/>
          <a:sy n="91" d="100"/>
        </p:scale>
        <p:origin x="8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133600" y="4724400"/>
            <a:ext cx="8229600" cy="1247777"/>
          </a:xfrm>
          <a:prstGeom prst="rect">
            <a:avLst/>
          </a:prstGeom>
        </p:spPr>
        <p:txBody>
          <a:bodyPr vert="horz" wrap="square" lIns="0" tIns="16510" rIns="0" bIns="0" rtlCol="0">
            <a:spAutoFit/>
          </a:bodyPr>
          <a:lstStyle/>
          <a:p>
            <a:pPr marL="12700">
              <a:lnSpc>
                <a:spcPct val="100000"/>
              </a:lnSpc>
              <a:spcBef>
                <a:spcPts val="130"/>
              </a:spcBef>
            </a:pPr>
            <a:r>
              <a:rPr lang="en-US" sz="2000" b="1" dirty="0">
                <a:cs typeface="Calibri" panose="020F0502020204030204" pitchFamily="34" charset="0"/>
              </a:rPr>
              <a:t>Presented by:</a:t>
            </a:r>
            <a:r>
              <a:rPr lang="en-US" sz="2000" dirty="0">
                <a:cs typeface="Calibri" panose="020F0502020204030204" pitchFamily="34" charset="0"/>
              </a:rPr>
              <a:t/>
            </a:r>
            <a:br>
              <a:rPr lang="en-US" sz="2000" dirty="0">
                <a:cs typeface="Calibri" panose="020F0502020204030204" pitchFamily="34" charset="0"/>
              </a:rPr>
            </a:br>
            <a:r>
              <a:rPr lang="en-US" sz="2000" dirty="0">
                <a:cs typeface="Calibri" panose="020F0502020204030204" pitchFamily="34" charset="0"/>
              </a:rPr>
              <a:t>	</a:t>
            </a:r>
            <a:r>
              <a:rPr lang="en-US" sz="2000" dirty="0" smtClean="0">
                <a:cs typeface="Calibri" panose="020F0502020204030204" pitchFamily="34" charset="0"/>
              </a:rPr>
              <a:t>           MUGILAN S</a:t>
            </a:r>
            <a:r>
              <a:rPr lang="en-US" sz="2000" dirty="0">
                <a:cs typeface="Calibri" panose="020F0502020204030204" pitchFamily="34" charset="0"/>
              </a:rPr>
              <a:t/>
            </a:r>
            <a:br>
              <a:rPr lang="en-US" sz="2000" dirty="0">
                <a:cs typeface="Calibri" panose="020F0502020204030204" pitchFamily="34" charset="0"/>
              </a:rPr>
            </a:br>
            <a:r>
              <a:rPr lang="en-US" sz="2000" dirty="0">
                <a:cs typeface="Calibri" panose="020F0502020204030204" pitchFamily="34" charset="0"/>
              </a:rPr>
              <a:t>                        B.TECH AI&amp;DS III</a:t>
            </a:r>
            <a:r>
              <a:rPr lang="en-IN" sz="2000" dirty="0">
                <a:cs typeface="Calibri" panose="020F0502020204030204" pitchFamily="34" charset="0"/>
              </a:rPr>
              <a:t/>
            </a:r>
            <a:br>
              <a:rPr lang="en-IN" sz="2000" dirty="0">
                <a:cs typeface="Calibri" panose="020F0502020204030204" pitchFamily="34" charset="0"/>
              </a:rPr>
            </a:br>
            <a:r>
              <a:rPr lang="en-US" sz="2000" dirty="0">
                <a:cs typeface="Calibri" panose="020F0502020204030204" pitchFamily="34" charset="0"/>
              </a:rPr>
              <a:t>                        Sir </a:t>
            </a:r>
            <a:r>
              <a:rPr lang="en-US" sz="2000" dirty="0" err="1">
                <a:cs typeface="Calibri" panose="020F0502020204030204" pitchFamily="34" charset="0"/>
              </a:rPr>
              <a:t>Issac</a:t>
            </a:r>
            <a:r>
              <a:rPr lang="en-US" sz="2000" dirty="0">
                <a:cs typeface="Calibri" panose="020F0502020204030204" pitchFamily="34" charset="0"/>
              </a:rPr>
              <a:t> Newton College Of Engineering &amp; Technology</a:t>
            </a:r>
            <a:endParaRPr sz="2000" dirty="0">
              <a:latin typeface="Segoe UI Symbol" panose="020B0502040204020203" pitchFamily="34" charset="0"/>
              <a:ea typeface="Segoe UI Symbol" panose="020B0502040204020203" pitchFamily="34" charset="0"/>
              <a:cs typeface="Trebuchet MS"/>
            </a:endParaRPr>
          </a:p>
        </p:txBody>
      </p:sp>
      <p:sp>
        <p:nvSpPr>
          <p:cNvPr id="8" name="object 8"/>
          <p:cNvSpPr txBox="1"/>
          <p:nvPr/>
        </p:nvSpPr>
        <p:spPr>
          <a:xfrm>
            <a:off x="1981200" y="3688576"/>
            <a:ext cx="7924800" cy="689932"/>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Trebuchet MS"/>
                <a:cs typeface="Trebuchet MS"/>
              </a:rPr>
              <a:t> </a:t>
            </a:r>
            <a:r>
              <a:rPr lang="en-US" sz="4400" dirty="0" err="1">
                <a:latin typeface="Algerian" panose="04020705040A02060702" pitchFamily="82" charset="0"/>
                <a:cs typeface="Trebuchet MS"/>
              </a:rPr>
              <a:t>Handwriting_Recognition</a:t>
            </a:r>
            <a:endParaRPr sz="4400" dirty="0">
              <a:latin typeface="Algerian" panose="04020705040A02060702" pitchFamily="82" charset="0"/>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9413"/>
            <a:ext cx="8686800" cy="36193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164240"/>
            <a:ext cx="8610600" cy="5381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590800"/>
            <a:ext cx="5943600" cy="1846659"/>
          </a:xfrm>
        </p:spPr>
        <p:txBody>
          <a:bodyPr/>
          <a:lstStyle/>
          <a:p>
            <a:r>
              <a:rPr lang="en-IN" sz="6000" dirty="0">
                <a:latin typeface="Constantia" panose="02030602050306030303" pitchFamily="18" charset="0"/>
              </a:rPr>
              <a:t>THANK YOU!</a:t>
            </a:r>
            <a:endParaRPr lang="en-US" sz="6000" dirty="0"/>
          </a:p>
        </p:txBody>
      </p:sp>
    </p:spTree>
    <p:extLst>
      <p:ext uri="{BB962C8B-B14F-4D97-AF65-F5344CB8AC3E}">
        <p14:creationId xmlns:p14="http://schemas.microsoft.com/office/powerpoint/2010/main" val="386975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654"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6" name="Title 25">
            <a:extLst>
              <a:ext uri="{FF2B5EF4-FFF2-40B4-BE49-F238E27FC236}">
                <a16:creationId xmlns:a16="http://schemas.microsoft.com/office/drawing/2014/main" id="{0B7A2FC5-CFBE-90E2-E0A8-1CD304030B3A}"/>
              </a:ext>
            </a:extLst>
          </p:cNvPr>
          <p:cNvSpPr>
            <a:spLocks noGrp="1"/>
          </p:cNvSpPr>
          <p:nvPr>
            <p:ph type="title"/>
          </p:nvPr>
        </p:nvSpPr>
        <p:spPr>
          <a:xfrm>
            <a:off x="558165" y="385445"/>
            <a:ext cx="9764395" cy="757556"/>
          </a:xfrm>
        </p:spPr>
        <p:txBody>
          <a:bodyPr/>
          <a:lstStyle/>
          <a:p>
            <a:r>
              <a:rPr lang="en-US" sz="2000" dirty="0"/>
              <a:t>Neural Network Project on Handwriting Recognition Tool using Autoencoders source code</a:t>
            </a:r>
            <a:r>
              <a:rPr lang="en-US" dirty="0"/>
              <a:t/>
            </a:r>
            <a:br>
              <a:rPr lang="en-US" dirty="0"/>
            </a:br>
            <a:r>
              <a:rPr lang="en-US" dirty="0"/>
              <a:t/>
            </a:r>
            <a:br>
              <a:rPr lang="en-US" dirty="0"/>
            </a:br>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4" name="Picture 23">
            <a:extLst>
              <a:ext uri="{FF2B5EF4-FFF2-40B4-BE49-F238E27FC236}">
                <a16:creationId xmlns:a16="http://schemas.microsoft.com/office/drawing/2014/main" id="{692BA457-1519-3AEA-BDB4-076CF2785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6" y="1385793"/>
            <a:ext cx="10251934" cy="5491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133"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object 21">
            <a:extLst>
              <a:ext uri="{FF2B5EF4-FFF2-40B4-BE49-F238E27FC236}">
                <a16:creationId xmlns:a16="http://schemas.microsoft.com/office/drawing/2014/main" id="{24E300C9-963C-FF18-C87A-4BF676764E31}"/>
              </a:ext>
            </a:extLst>
          </p:cNvPr>
          <p:cNvSpPr txBox="1">
            <a:spLocks/>
          </p:cNvSpPr>
          <p:nvPr/>
        </p:nvSpPr>
        <p:spPr>
          <a:xfrm>
            <a:off x="1781175" y="1155541"/>
            <a:ext cx="8486684" cy="5244641"/>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algn="l">
              <a:buFont typeface="+mj-lt"/>
              <a:buAutoNum type="arabicPeriod"/>
            </a:pPr>
            <a:r>
              <a:rPr lang="en-US" sz="2400" i="0" dirty="0">
                <a:solidFill>
                  <a:srgbClr val="0D0D0D"/>
                </a:solidFill>
                <a:effectLst/>
                <a:latin typeface="Söhne"/>
              </a:rPr>
              <a:t>Introduction</a:t>
            </a:r>
            <a:r>
              <a:rPr lang="en-US" sz="2400" b="0" i="0" dirty="0">
                <a:solidFill>
                  <a:srgbClr val="0D0D0D"/>
                </a:solidFill>
                <a:effectLst/>
                <a:latin typeface="Söhne"/>
              </a:rPr>
              <a:t>: Provide an overview of handwriting recognition and its significance in digitizing handwritten content.</a:t>
            </a:r>
          </a:p>
          <a:p>
            <a:pPr algn="l">
              <a:buFont typeface="+mj-lt"/>
              <a:buAutoNum type="arabicPeriod"/>
            </a:pPr>
            <a:r>
              <a:rPr lang="en-US" sz="2400" i="0" dirty="0">
                <a:solidFill>
                  <a:srgbClr val="0D0D0D"/>
                </a:solidFill>
                <a:effectLst/>
                <a:latin typeface="Söhne"/>
              </a:rPr>
              <a:t>Challenges</a:t>
            </a:r>
            <a:r>
              <a:rPr lang="en-US" sz="2400" b="0" i="0" dirty="0">
                <a:solidFill>
                  <a:srgbClr val="0D0D0D"/>
                </a:solidFill>
                <a:effectLst/>
                <a:latin typeface="Söhne"/>
              </a:rPr>
              <a:t>: Discuss the difficulties and complexities involved in recognizing handwritten text, such as variability in handwriting styles and character shapes.</a:t>
            </a:r>
          </a:p>
          <a:p>
            <a:pPr algn="l">
              <a:buFont typeface="+mj-lt"/>
              <a:buAutoNum type="arabicPeriod"/>
            </a:pPr>
            <a:r>
              <a:rPr lang="en-US" sz="2400" i="0" dirty="0">
                <a:solidFill>
                  <a:srgbClr val="0D0D0D"/>
                </a:solidFill>
                <a:effectLst/>
                <a:latin typeface="Söhne"/>
              </a:rPr>
              <a:t>Techniques</a:t>
            </a:r>
            <a:r>
              <a:rPr lang="en-US" sz="2400" b="0" i="0" dirty="0">
                <a:solidFill>
                  <a:srgbClr val="0D0D0D"/>
                </a:solidFill>
                <a:effectLst/>
                <a:latin typeface="Söhne"/>
              </a:rPr>
              <a:t>: Explore the various methods and algorithms used for handwriting recognition, including neural networks, Hidden Markov Models (HMMs), and Support Vector Machines (SVMs).</a:t>
            </a:r>
          </a:p>
          <a:p>
            <a:pPr algn="l">
              <a:buFont typeface="+mj-lt"/>
              <a:buAutoNum type="arabicPeriod"/>
            </a:pPr>
            <a:r>
              <a:rPr lang="en-US" sz="2400" i="0" dirty="0">
                <a:solidFill>
                  <a:srgbClr val="0D0D0D"/>
                </a:solidFill>
                <a:effectLst/>
                <a:latin typeface="Söhne"/>
              </a:rPr>
              <a:t>Applications</a:t>
            </a:r>
            <a:r>
              <a:rPr lang="en-US" sz="2400" b="0" i="0" dirty="0">
                <a:solidFill>
                  <a:srgbClr val="0D0D0D"/>
                </a:solidFill>
                <a:effectLst/>
                <a:latin typeface="Söhne"/>
              </a:rPr>
              <a:t>: Highlight the practical applications of handwriting recognition, such as converting handwritten text to digital format, signature verification, and form processing.</a:t>
            </a:r>
          </a:p>
          <a:p>
            <a:pPr algn="l">
              <a:buFont typeface="+mj-lt"/>
              <a:buAutoNum type="arabicPeriod"/>
            </a:pPr>
            <a:r>
              <a:rPr lang="en-US" sz="2400" i="0" dirty="0">
                <a:solidFill>
                  <a:srgbClr val="0D0D0D"/>
                </a:solidFill>
                <a:effectLst/>
                <a:latin typeface="Söhne"/>
              </a:rPr>
              <a:t>Recent Advances: </a:t>
            </a:r>
            <a:r>
              <a:rPr lang="en-US" sz="2400" b="0" i="0" dirty="0">
                <a:solidFill>
                  <a:srgbClr val="0D0D0D"/>
                </a:solidFill>
                <a:effectLst/>
                <a:latin typeface="Söhne"/>
              </a:rPr>
              <a:t>Discuss recent advancements in handwriting recognition technology, including the role of deep learning and artificial intelligence.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object 7">
            <a:extLst>
              <a:ext uri="{FF2B5EF4-FFF2-40B4-BE49-F238E27FC236}">
                <a16:creationId xmlns:a16="http://schemas.microsoft.com/office/drawing/2014/main" id="{8EDFBAF6-978F-E147-902B-1E2B6179EEF3}"/>
              </a:ext>
            </a:extLst>
          </p:cNvPr>
          <p:cNvSpPr txBox="1">
            <a:spLocks/>
          </p:cNvSpPr>
          <p:nvPr/>
        </p:nvSpPr>
        <p:spPr>
          <a:xfrm>
            <a:off x="834072" y="1443630"/>
            <a:ext cx="5638800" cy="463332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b="0" i="0" dirty="0">
                <a:solidFill>
                  <a:srgbClr val="0D0D0D"/>
                </a:solidFill>
                <a:effectLst/>
                <a:latin typeface="Söhne"/>
              </a:rPr>
              <a:t>Creating a robust and efficient handwriting recognition system to address the increasing demand for digitizing handwritten content. The system must accurately interpret a wide range of handwriting styles and characters, including cursive and print, while handling potential challenges such as varying writing sizes, angles, and quality of input images. Additionally, the system should be capable of real-time processing to ensure seamless integration into various applications, such as document digitization, signature verification, and form processing. Overall, the goal is to develop a versatile solution that improves productivity, enhances accessibility, and facilitates the transition from traditional pen-and-paper methods to digital platforms.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US" sz="4250" spc="-10" dirty="0"/>
              <a:t> </a:t>
            </a:r>
            <a:r>
              <a:rPr sz="4250" spc="-1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object 7">
            <a:extLst>
              <a:ext uri="{FF2B5EF4-FFF2-40B4-BE49-F238E27FC236}">
                <a16:creationId xmlns:a16="http://schemas.microsoft.com/office/drawing/2014/main" id="{446408FA-6355-C344-F69F-DA182454D8C1}"/>
              </a:ext>
            </a:extLst>
          </p:cNvPr>
          <p:cNvSpPr txBox="1">
            <a:spLocks/>
          </p:cNvSpPr>
          <p:nvPr/>
        </p:nvSpPr>
        <p:spPr>
          <a:xfrm>
            <a:off x="831215" y="1740453"/>
            <a:ext cx="5264785" cy="407932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643505" algn="l"/>
              </a:tabLst>
            </a:pPr>
            <a:r>
              <a:rPr lang="en-US" sz="2400" b="0" i="0" dirty="0">
                <a:solidFill>
                  <a:srgbClr val="0D0D0D"/>
                </a:solidFill>
                <a:effectLst/>
                <a:latin typeface="Söhne"/>
              </a:rPr>
              <a:t>The handwriting recognition project aims to develop an accurate system for converting handwritten text into digital format. It involves data collection, preprocessing, feature extraction, model development, evaluation, and integration into practical applications. The goal is to improve efficiency and accessibility in handling handwritten content, facilitating seamless interaction between analog and digital mediums.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82549" y="969741"/>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object 5">
            <a:extLst>
              <a:ext uri="{FF2B5EF4-FFF2-40B4-BE49-F238E27FC236}">
                <a16:creationId xmlns:a16="http://schemas.microsoft.com/office/drawing/2014/main" id="{21326944-734E-93CA-0E50-352D7E634476}"/>
              </a:ext>
            </a:extLst>
          </p:cNvPr>
          <p:cNvSpPr txBox="1">
            <a:spLocks/>
          </p:cNvSpPr>
          <p:nvPr/>
        </p:nvSpPr>
        <p:spPr>
          <a:xfrm>
            <a:off x="582549" y="1936179"/>
            <a:ext cx="7567803" cy="2743955"/>
          </a:xfrm>
          <a:prstGeom prst="rect">
            <a:avLst/>
          </a:prstGeom>
        </p:spPr>
        <p:txBody>
          <a:bodyPr vert="horz" wrap="square" lIns="0" tIns="522858" rIns="0" bIns="0" rtlCol="0">
            <a:spAutoFit/>
          </a:bodyPr>
          <a:lstStyle>
            <a:lvl1pPr>
              <a:defRPr sz="4800" b="1" i="0">
                <a:solidFill>
                  <a:schemeClr val="tx1"/>
                </a:solidFill>
                <a:latin typeface="Trebuchet MS"/>
                <a:ea typeface="+mj-ea"/>
                <a:cs typeface="Trebuchet MS"/>
              </a:defRPr>
            </a:lvl1pPr>
          </a:lstStyle>
          <a:p>
            <a:pPr marL="153670">
              <a:spcBef>
                <a:spcPts val="130"/>
              </a:spcBef>
            </a:pPr>
            <a:r>
              <a:rPr lang="en-US" sz="2400" dirty="0"/>
              <a:t/>
            </a:r>
            <a:br>
              <a:rPr lang="en-US" sz="2400" dirty="0"/>
            </a:br>
            <a:r>
              <a:rPr lang="en-US" sz="2400" b="0" i="0" dirty="0">
                <a:solidFill>
                  <a:srgbClr val="0D0D0D"/>
                </a:solidFill>
                <a:effectLst/>
                <a:latin typeface="Söhne"/>
              </a:rPr>
              <a:t>End users of handwriting recognition systems include individuals, businesses, educational institutions, and government agencies, who utilize the technology for tasks such as document digitization, form processing, signature verification, and data entry, among others.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object 6">
            <a:extLst>
              <a:ext uri="{FF2B5EF4-FFF2-40B4-BE49-F238E27FC236}">
                <a16:creationId xmlns:a16="http://schemas.microsoft.com/office/drawing/2014/main" id="{F3ED61A3-09E9-59E5-93B9-15A9B0034D4E}"/>
              </a:ext>
            </a:extLst>
          </p:cNvPr>
          <p:cNvSpPr txBox="1">
            <a:spLocks/>
          </p:cNvSpPr>
          <p:nvPr/>
        </p:nvSpPr>
        <p:spPr>
          <a:xfrm>
            <a:off x="2759074" y="1368677"/>
            <a:ext cx="8910829" cy="5489323"/>
          </a:xfrm>
          <a:prstGeom prst="rect">
            <a:avLst/>
          </a:prstGeom>
        </p:spPr>
        <p:txBody>
          <a:bodyPr vert="horz" wrap="square" lIns="0" tIns="485775" rIns="0" bIns="0" rtlCol="0">
            <a:spAutoFit/>
          </a:bodyPr>
          <a:lstStyle>
            <a:lvl1pPr>
              <a:defRPr sz="4800" b="1" i="0">
                <a:solidFill>
                  <a:schemeClr val="tx1"/>
                </a:solidFill>
                <a:latin typeface="Trebuchet MS"/>
                <a:ea typeface="+mj-ea"/>
                <a:cs typeface="Trebuchet MS"/>
              </a:defRPr>
            </a:lvl1pPr>
          </a:lstStyle>
          <a:p>
            <a:pPr algn="l"/>
            <a:r>
              <a:rPr lang="en-US" sz="2000" b="0" i="0" dirty="0">
                <a:solidFill>
                  <a:srgbClr val="0D0D0D"/>
                </a:solidFill>
                <a:effectLst/>
                <a:latin typeface="Söhne"/>
              </a:rPr>
              <a:t>Our handwriting recognition solution utilizes cutting-edge machine learning and computer vision techniques to accurately convert handwritten text into digital format. By collecting diverse datasets and preprocessing input images, we extract relevant features and develop robust models for recognition. Rigorous evaluation ensures high accuracy and reliability across various scenarios.</a:t>
            </a:r>
          </a:p>
          <a:p>
            <a:pPr algn="l"/>
            <a:r>
              <a:rPr lang="en-US" sz="2000" b="0" i="0" dirty="0">
                <a:solidFill>
                  <a:srgbClr val="0D0D0D"/>
                </a:solidFill>
                <a:effectLst/>
                <a:latin typeface="Söhne"/>
              </a:rPr>
              <a:t>Value Proposition</a:t>
            </a:r>
          </a:p>
          <a:p>
            <a:pPr algn="l"/>
            <a:r>
              <a:rPr lang="en-US" sz="2800" i="0" dirty="0">
                <a:solidFill>
                  <a:srgbClr val="0D0D0D"/>
                </a:solidFill>
                <a:effectLst/>
                <a:latin typeface="Söhne"/>
              </a:rPr>
              <a:t>Our solution offers:</a:t>
            </a:r>
          </a:p>
          <a:p>
            <a:pPr algn="l">
              <a:buFont typeface="+mj-lt"/>
              <a:buAutoNum type="arabicPeriod"/>
            </a:pPr>
            <a:r>
              <a:rPr lang="en-US" sz="2000" b="0" i="0" dirty="0">
                <a:solidFill>
                  <a:srgbClr val="0D0D0D"/>
                </a:solidFill>
                <a:effectLst/>
                <a:latin typeface="Söhne"/>
              </a:rPr>
              <a:t>High Accuracy: Reliable conversion of handwritten text into digital format.</a:t>
            </a:r>
          </a:p>
          <a:p>
            <a:pPr algn="l">
              <a:buFont typeface="+mj-lt"/>
              <a:buAutoNum type="arabicPeriod"/>
            </a:pPr>
            <a:r>
              <a:rPr lang="en-US" sz="2000" b="0" i="0" dirty="0">
                <a:solidFill>
                  <a:srgbClr val="0D0D0D"/>
                </a:solidFill>
                <a:effectLst/>
                <a:latin typeface="Söhne"/>
              </a:rPr>
              <a:t>Efficiency: Streamlined automation of handwriting recognition tasks, saving time and effort.</a:t>
            </a:r>
          </a:p>
          <a:p>
            <a:pPr algn="l">
              <a:buFont typeface="+mj-lt"/>
              <a:buAutoNum type="arabicPeriod"/>
            </a:pPr>
            <a:r>
              <a:rPr lang="en-US" sz="2000" b="0" i="0" dirty="0">
                <a:solidFill>
                  <a:srgbClr val="0D0D0D"/>
                </a:solidFill>
                <a:effectLst/>
                <a:latin typeface="Söhne"/>
              </a:rPr>
              <a:t>Versatility: Capability to recognize diverse handwriting styles and languages.</a:t>
            </a:r>
          </a:p>
          <a:p>
            <a:pPr algn="l">
              <a:buFont typeface="+mj-lt"/>
              <a:buAutoNum type="arabicPeriod"/>
            </a:pPr>
            <a:r>
              <a:rPr lang="en-US" sz="2000" b="0" i="0" dirty="0">
                <a:solidFill>
                  <a:srgbClr val="0D0D0D"/>
                </a:solidFill>
                <a:effectLst/>
                <a:latin typeface="Söhne"/>
              </a:rPr>
              <a:t>Integration: Seamless integration into existing workflows and applications.</a:t>
            </a:r>
          </a:p>
          <a:p>
            <a:pPr algn="l">
              <a:buFont typeface="+mj-lt"/>
              <a:buAutoNum type="arabicPeriod"/>
            </a:pPr>
            <a:r>
              <a:rPr lang="en-US" sz="2000" b="0" i="0" dirty="0">
                <a:solidFill>
                  <a:srgbClr val="0D0D0D"/>
                </a:solidFill>
                <a:effectLst/>
                <a:latin typeface="Söhne"/>
              </a:rPr>
              <a:t>Enhanced Productivity: Improved efficiency and reduced operational costs in handling handwritten documents.</a:t>
            </a:r>
          </a:p>
          <a:p>
            <a:pPr marL="12700">
              <a:spcBef>
                <a:spcPts val="105"/>
              </a:spcBef>
            </a:pP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937323"/>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object 7">
            <a:extLst>
              <a:ext uri="{FF2B5EF4-FFF2-40B4-BE49-F238E27FC236}">
                <a16:creationId xmlns:a16="http://schemas.microsoft.com/office/drawing/2014/main" id="{DC04ED05-9329-A8DD-FE47-A108AEC1DD7B}"/>
              </a:ext>
            </a:extLst>
          </p:cNvPr>
          <p:cNvSpPr txBox="1">
            <a:spLocks/>
          </p:cNvSpPr>
          <p:nvPr/>
        </p:nvSpPr>
        <p:spPr>
          <a:xfrm>
            <a:off x="3048000" y="2135885"/>
            <a:ext cx="6715124" cy="2751010"/>
          </a:xfrm>
          <a:prstGeom prst="rect">
            <a:avLst/>
          </a:prstGeom>
        </p:spPr>
        <p:txBody>
          <a:bodyPr vert="horz" wrap="square" lIns="0" tIns="286004" rIns="0" bIns="0" rtlCol="0">
            <a:spAutoFit/>
          </a:bodyPr>
          <a:lstStyle>
            <a:lvl1pPr>
              <a:defRPr sz="4800" b="1" i="0">
                <a:solidFill>
                  <a:schemeClr val="tx1"/>
                </a:solidFill>
                <a:latin typeface="Trebuchet MS"/>
                <a:ea typeface="+mj-ea"/>
                <a:cs typeface="Trebuchet MS"/>
              </a:defRPr>
            </a:lvl1pPr>
          </a:lstStyle>
          <a:p>
            <a:pPr marL="193675">
              <a:spcBef>
                <a:spcPts val="130"/>
              </a:spcBef>
            </a:pPr>
            <a:r>
              <a:rPr lang="en-US" sz="1600" dirty="0"/>
              <a:t/>
            </a:r>
            <a:br>
              <a:rPr lang="en-US" sz="1600" dirty="0"/>
            </a:br>
            <a:r>
              <a:rPr lang="en-US" sz="2400" b="0" i="0" dirty="0">
                <a:solidFill>
                  <a:srgbClr val="0D0D0D"/>
                </a:solidFill>
                <a:effectLst/>
                <a:latin typeface="Söhne"/>
              </a:rPr>
              <a:t>The "wow" factor in our handwriting recognition solution is its remarkable accuracy, lightning-fast real-time processing, universal compatibility across languages and writing styles, intuitive user experience, and commitment to continuous improvement.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1" name="object 8">
            <a:extLst>
              <a:ext uri="{FF2B5EF4-FFF2-40B4-BE49-F238E27FC236}">
                <a16:creationId xmlns:a16="http://schemas.microsoft.com/office/drawing/2014/main" id="{BE97CBB6-031C-3DD6-337A-A23975BE4E7E}"/>
              </a:ext>
            </a:extLst>
          </p:cNvPr>
          <p:cNvSpPr txBox="1">
            <a:spLocks/>
          </p:cNvSpPr>
          <p:nvPr/>
        </p:nvSpPr>
        <p:spPr>
          <a:xfrm>
            <a:off x="739775" y="1049337"/>
            <a:ext cx="6804025" cy="4076116"/>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dirty="0"/>
              <a:t/>
            </a:r>
            <a:br>
              <a:rPr lang="en-US" dirty="0"/>
            </a:br>
            <a:r>
              <a:rPr lang="en-US" sz="2400" b="0" i="0" dirty="0">
                <a:solidFill>
                  <a:srgbClr val="0D0D0D"/>
                </a:solidFill>
                <a:effectLst/>
                <a:latin typeface="Söhne"/>
              </a:rPr>
              <a:t>In modeling handwriting recognition, we employ machine learning techniques to process diverse handwritten samples. We extract features, such as stroke direction and curvature, and train models like convolutional neural networks (CNNs) or recurrent neural networks (RNNs). Through training and optimization, we ensure high accuracy and robustness. Finally, validated models are deployed for real-time recognition tasks.</a:t>
            </a:r>
            <a:endParaRPr lang="en-US" sz="24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471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Calibri</vt:lpstr>
      <vt:lpstr>Constantia</vt:lpstr>
      <vt:lpstr>Segoe UI Symbol</vt:lpstr>
      <vt:lpstr>Söhne</vt:lpstr>
      <vt:lpstr>Trebuchet MS</vt:lpstr>
      <vt:lpstr>Office Theme</vt:lpstr>
      <vt:lpstr>PowerPoint Presentation</vt:lpstr>
      <vt:lpstr>Neural Network Project on Handwriting Recognition Tool using Autoencoders source code  </vt:lpstr>
      <vt:lpstr>AGENDA</vt:lpstr>
      <vt:lpstr>PROBLEM STATEMENT</vt:lpstr>
      <vt:lpstr>PROJECT OVERVIEW</vt:lpstr>
      <vt:lpstr>WHO ARE THE END USERS?</vt:lpstr>
      <vt:lpstr>YOUR SOLUTION AND ITS VALUE PROPOSITION</vt:lpstr>
      <vt:lpstr>THE WOW IN YOUR SOLUTION</vt:lpstr>
      <vt:lpstr>MODELLING</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7</cp:revision>
  <dcterms:created xsi:type="dcterms:W3CDTF">2024-03-28T08:58:49Z</dcterms:created>
  <dcterms:modified xsi:type="dcterms:W3CDTF">2024-04-02T09:00:14Z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