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 SYSTEM SURVILLANCE USING 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882001" y="3893637"/>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NAME: </a:t>
            </a:r>
            <a:r>
              <a:rPr lang="en-US" sz="2000" b="1" dirty="0" err="1" smtClean="0">
                <a:solidFill>
                  <a:schemeClr val="accent1">
                    <a:lumMod val="75000"/>
                  </a:schemeClr>
                </a:solidFill>
                <a:latin typeface="Arial"/>
                <a:cs typeface="Arial"/>
              </a:rPr>
              <a:t>Mugilmathi</a:t>
            </a:r>
            <a:r>
              <a:rPr lang="en-US" sz="2000" b="1" smtClean="0">
                <a:solidFill>
                  <a:schemeClr val="accent1">
                    <a:lumMod val="75000"/>
                  </a:schemeClr>
                </a:solidFill>
                <a:latin typeface="Arial"/>
                <a:cs typeface="Arial"/>
              </a:rPr>
              <a:t> P</a:t>
            </a:r>
            <a:endParaRPr lang="en-US" sz="2000" b="1" dirty="0" smtClean="0">
              <a:solidFill>
                <a:schemeClr val="accent1">
                  <a:lumMod val="75000"/>
                </a:schemeClr>
              </a:solidFill>
              <a:latin typeface="Arial"/>
              <a:cs typeface="Arial"/>
            </a:endParaRPr>
          </a:p>
          <a:p>
            <a:pPr marL="457200" indent="-457200">
              <a:buAutoNum type="arabicPeriod" startAt="2"/>
            </a:pPr>
            <a:r>
              <a:rPr lang="en-US" sz="2000" b="1" dirty="0" smtClean="0">
                <a:solidFill>
                  <a:schemeClr val="accent1">
                    <a:lumMod val="75000"/>
                  </a:schemeClr>
                </a:solidFill>
                <a:latin typeface="Arial"/>
                <a:cs typeface="Arial"/>
              </a:rPr>
              <a:t>COLLEGE NAME: Apollo Engineering College</a:t>
            </a:r>
          </a:p>
          <a:p>
            <a:pPr marL="457200" indent="-457200">
              <a:buAutoNum type="arabicPeriod" startAt="2"/>
            </a:pPr>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43345" y="0"/>
            <a:ext cx="11038673" cy="5910956"/>
          </a:xfrm>
        </p:spPr>
        <p:txBody>
          <a:bodyPr>
            <a:normAutofit/>
          </a:bodyPr>
          <a:lstStyle/>
          <a:p>
            <a:pPr marL="0" indent="0">
              <a:buNone/>
            </a:pPr>
            <a:endParaRPr lang="en-GB" sz="2400" dirty="0" smtClean="0">
              <a:latin typeface="Times New Roman" panose="02020603050405020304" pitchFamily="18" charset="0"/>
              <a:cs typeface="Times New Roman" panose="02020603050405020304" pitchFamily="18" charset="0"/>
            </a:endParaRPr>
          </a:p>
          <a:p>
            <a:pPr marL="0" indent="0">
              <a:buNone/>
            </a:pPr>
            <a:r>
              <a:rPr lang="en-GB" sz="2400" dirty="0" smtClean="0">
                <a:latin typeface="Times New Roman" panose="02020603050405020304" pitchFamily="18" charset="0"/>
                <a:cs typeface="Times New Roman" panose="02020603050405020304" pitchFamily="18" charset="0"/>
              </a:rPr>
              <a:t>In </a:t>
            </a:r>
            <a:r>
              <a:rPr lang="en-GB" sz="2400" dirty="0">
                <a:latin typeface="Times New Roman" panose="02020603050405020304" pitchFamily="18" charset="0"/>
                <a:cs typeface="Times New Roman" panose="02020603050405020304" pitchFamily="18" charset="0"/>
              </a:rPr>
              <a:t>today's digital age, ensuring the security and integrity of computer systems is paramount. However, despite the implementation of various security measures, unauthorized access, data breaches, and insider threats continue to pose significant challenges. To combat these threats effectively, there is a growing need for advanced surveillance systems capable of monitoring user activity on computing devices</a:t>
            </a:r>
            <a:r>
              <a:rPr lang="en-GB" sz="2400" dirty="0" smtClean="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28942"/>
            <a:ext cx="11613485" cy="5563973"/>
          </a:xfrm>
        </p:spPr>
        <p:txBody>
          <a:bodyPr vert="horz" lIns="91440" tIns="45720" rIns="91440" bIns="45720" rtlCol="0" anchor="ctr">
            <a:noAutofit/>
          </a:bodyPr>
          <a:lstStyle/>
          <a:p>
            <a:pPr marL="305435" indent="-305435"/>
            <a:r>
              <a:rPr lang="en-GB" sz="1200" dirty="0">
                <a:solidFill>
                  <a:srgbClr val="0D0D0D"/>
                </a:solidFill>
                <a:latin typeface="Times New Roman" panose="02020603050405020304" pitchFamily="18" charset="0"/>
                <a:cs typeface="Times New Roman" panose="02020603050405020304" pitchFamily="18" charset="0"/>
              </a:rPr>
              <a:t>To address the problem of system surveillance using </a:t>
            </a:r>
            <a:r>
              <a:rPr lang="en-GB" sz="1200" dirty="0" err="1">
                <a:solidFill>
                  <a:srgbClr val="0D0D0D"/>
                </a:solidFill>
                <a:latin typeface="Times New Roman" panose="02020603050405020304" pitchFamily="18" charset="0"/>
                <a:cs typeface="Times New Roman" panose="02020603050405020304" pitchFamily="18" charset="0"/>
              </a:rPr>
              <a:t>keyloggers</a:t>
            </a:r>
            <a:r>
              <a:rPr lang="en-GB" sz="1200" dirty="0">
                <a:solidFill>
                  <a:srgbClr val="0D0D0D"/>
                </a:solidFill>
                <a:latin typeface="Times New Roman" panose="02020603050405020304" pitchFamily="18" charset="0"/>
                <a:cs typeface="Times New Roman" panose="02020603050405020304" pitchFamily="18" charset="0"/>
              </a:rPr>
              <a:t>, a comprehensive solution is required that encompasses both technical and ethical considerations. Here's a proposed approach:</a:t>
            </a:r>
            <a:endParaRPr lang="en-IN" sz="1200" b="1" dirty="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Data Collection:</a:t>
            </a:r>
          </a:p>
          <a:p>
            <a:pPr marL="629435" lvl="1" indent="-305435"/>
            <a:r>
              <a:rPr lang="en-IN" sz="1200" b="1" dirty="0" smtClean="0">
                <a:latin typeface="Times New Roman" panose="02020603050405020304" pitchFamily="18" charset="0"/>
                <a:ea typeface="+mn-lt"/>
                <a:cs typeface="Times New Roman" panose="02020603050405020304" pitchFamily="18" charset="0"/>
              </a:rPr>
              <a:t> </a:t>
            </a:r>
            <a:r>
              <a:rPr lang="en-GB" sz="1200" b="1" dirty="0" smtClean="0">
                <a:latin typeface="Times New Roman" panose="02020603050405020304" pitchFamily="18" charset="0"/>
                <a:ea typeface="+mn-lt"/>
                <a:cs typeface="Times New Roman" panose="02020603050405020304" pitchFamily="18" charset="0"/>
              </a:rPr>
              <a:t>Develop </a:t>
            </a:r>
            <a:r>
              <a:rPr lang="en-GB" sz="1200" b="1" dirty="0">
                <a:latin typeface="Times New Roman" panose="02020603050405020304" pitchFamily="18" charset="0"/>
                <a:ea typeface="+mn-lt"/>
                <a:cs typeface="Times New Roman" panose="02020603050405020304" pitchFamily="18" charset="0"/>
              </a:rPr>
              <a:t>a </a:t>
            </a:r>
            <a:r>
              <a:rPr lang="en-GB" sz="1200" b="1" dirty="0" err="1">
                <a:latin typeface="Times New Roman" panose="02020603050405020304" pitchFamily="18" charset="0"/>
                <a:ea typeface="+mn-lt"/>
                <a:cs typeface="Times New Roman" panose="02020603050405020304" pitchFamily="18" charset="0"/>
              </a:rPr>
              <a:t>keylogger</a:t>
            </a:r>
            <a:r>
              <a:rPr lang="en-GB" sz="1200" b="1" dirty="0">
                <a:latin typeface="Times New Roman" panose="02020603050405020304" pitchFamily="18" charset="0"/>
                <a:ea typeface="+mn-lt"/>
                <a:cs typeface="Times New Roman" panose="02020603050405020304" pitchFamily="18" charset="0"/>
              </a:rPr>
              <a:t> software that records keystrokes, mouse clicks, application usage, and other relevant user activities.</a:t>
            </a:r>
          </a:p>
          <a:p>
            <a:pPr marL="629435" lvl="1" indent="-305435"/>
            <a:r>
              <a:rPr lang="en-GB" sz="1200" b="1" dirty="0">
                <a:latin typeface="Times New Roman" panose="02020603050405020304" pitchFamily="18" charset="0"/>
                <a:ea typeface="+mn-lt"/>
                <a:cs typeface="Times New Roman" panose="02020603050405020304" pitchFamily="18" charset="0"/>
              </a:rPr>
              <a:t>Capture data in real-time and store it securely in a designated location, ensuring encryption and access controls are in place.</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Data </a:t>
            </a:r>
            <a:r>
              <a:rPr lang="en-IN" sz="1200" b="1" dirty="0" err="1" smtClean="0">
                <a:latin typeface="Times New Roman" panose="02020603050405020304" pitchFamily="18" charset="0"/>
                <a:ea typeface="+mn-lt"/>
                <a:cs typeface="Times New Roman" panose="02020603050405020304" pitchFamily="18" charset="0"/>
              </a:rPr>
              <a:t>Preprocessing</a:t>
            </a:r>
            <a:r>
              <a:rPr lang="en-IN" sz="1200" b="1" dirty="0" smtClean="0">
                <a:latin typeface="Times New Roman" panose="02020603050405020304" pitchFamily="18" charset="0"/>
                <a:ea typeface="+mn-lt"/>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Clean the collected data by removing any noise or irrelevant entries</a:t>
            </a:r>
            <a:r>
              <a:rPr lang="en-GB"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Normalize or standardize features to ensure consistency and improve the performance of machine learning algorithms</a:t>
            </a:r>
            <a:r>
              <a:rPr lang="en-GB" b="1" dirty="0">
                <a:latin typeface="Times New Roman" panose="02020603050405020304" pitchFamily="18" charset="0"/>
                <a:cs typeface="Times New Roman" panose="02020603050405020304" pitchFamily="18" charset="0"/>
              </a:rPr>
              <a:t>.</a:t>
            </a:r>
            <a:r>
              <a:rPr lang="en-IN" sz="900" b="1" dirty="0" smtClean="0">
                <a:latin typeface="Times New Roman" panose="02020603050405020304" pitchFamily="18" charset="0"/>
                <a:ea typeface="+mn-lt"/>
                <a:cs typeface="Times New Roman" panose="02020603050405020304" pitchFamily="18" charset="0"/>
              </a:rPr>
              <a:t>   </a:t>
            </a:r>
            <a:endParaRPr lang="en-IN" sz="9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Machine Learning Algorithm:</a:t>
            </a:r>
          </a:p>
          <a:p>
            <a:pPr marL="629435" lvl="1" indent="-305435"/>
            <a:r>
              <a:rPr lang="en-IN" sz="1200" b="1" dirty="0">
                <a:latin typeface="Times New Roman" panose="02020603050405020304" pitchFamily="18" charset="0"/>
                <a:ea typeface="+mn-lt"/>
                <a:cs typeface="Times New Roman" panose="02020603050405020304" pitchFamily="18" charset="0"/>
              </a:rPr>
              <a:t> </a:t>
            </a:r>
            <a:r>
              <a:rPr lang="en-IN" sz="1200" b="1" i="1" dirty="0">
                <a:latin typeface="Times New Roman" panose="02020603050405020304" pitchFamily="18" charset="0"/>
                <a:ea typeface="+mn-lt"/>
                <a:cs typeface="Times New Roman" panose="02020603050405020304" pitchFamily="18" charset="0"/>
              </a:rPr>
              <a:t>I</a:t>
            </a:r>
            <a:r>
              <a:rPr lang="en-GB" sz="1200" b="1" dirty="0" smtClean="0">
                <a:latin typeface="Times New Roman" panose="02020603050405020304" pitchFamily="18" charset="0"/>
                <a:cs typeface="Times New Roman" panose="02020603050405020304" pitchFamily="18" charset="0"/>
              </a:rPr>
              <a:t>solation </a:t>
            </a:r>
            <a:r>
              <a:rPr lang="en-GB" sz="1200" b="1" dirty="0">
                <a:latin typeface="Times New Roman" panose="02020603050405020304" pitchFamily="18" charset="0"/>
                <a:cs typeface="Times New Roman" panose="02020603050405020304" pitchFamily="18" charset="0"/>
              </a:rPr>
              <a:t>Forest: Effective for detecting outliers in high-dimensional data</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Deep Learning Models: Utilize recurrent neural networks (RNNs) or convolutional neural networks (CNNs) for sequence or pattern detection in keystroke data.</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Deployment:</a:t>
            </a:r>
          </a:p>
          <a:p>
            <a:pPr marL="629435" lvl="1" indent="-305435"/>
            <a:r>
              <a:rPr lang="en-IN" sz="1200" b="1" dirty="0">
                <a:latin typeface="Times New Roman" panose="02020603050405020304" pitchFamily="18" charset="0"/>
                <a:ea typeface="+mn-lt"/>
                <a:cs typeface="Times New Roman" panose="02020603050405020304" pitchFamily="18" charset="0"/>
              </a:rPr>
              <a:t> </a:t>
            </a:r>
            <a:r>
              <a:rPr lang="en-IN" sz="1200" b="1" dirty="0" smtClean="0">
                <a:latin typeface="Times New Roman" panose="02020603050405020304" pitchFamily="18" charset="0"/>
                <a:ea typeface="+mn-lt"/>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Deploy the trained machine learning model in a production environment, ensuring scalability and compatibility with the target system architecture</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Implement mechanisms for real-time monitoring and alerting, enabling administrators to respond promptly to detected anomalies.</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Evaluation:</a:t>
            </a:r>
          </a:p>
          <a:p>
            <a:pPr marL="629435" lvl="1" indent="-305435"/>
            <a:r>
              <a:rPr lang="en-IN" sz="900" b="1" dirty="0" smtClean="0">
                <a:latin typeface="Times New Roman" panose="02020603050405020304" pitchFamily="18" charset="0"/>
                <a:ea typeface="+mn-lt"/>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Evaluate the performance of the deployed surveillance system using appropriate metrics such as precision, recall, F1-score, and area under the ROC curve (AUC</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Conduct comprehensive testing under various scenarios, including normal user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simulated attacks, and adversarial attempts to evade detection</a:t>
            </a:r>
            <a:r>
              <a:rPr lang="en-GB" b="1" dirty="0">
                <a:latin typeface="Times New Roman" panose="02020603050405020304" pitchFamily="18" charset="0"/>
                <a:cs typeface="Times New Roman" panose="02020603050405020304" pitchFamily="18" charset="0"/>
              </a:rPr>
              <a:t>.</a:t>
            </a:r>
            <a:r>
              <a:rPr lang="en-IN" sz="900" b="1" dirty="0" smtClean="0">
                <a:latin typeface="Times New Roman" panose="02020603050405020304" pitchFamily="18" charset="0"/>
                <a:ea typeface="+mn-lt"/>
                <a:cs typeface="Times New Roman" panose="02020603050405020304" pitchFamily="18" charset="0"/>
              </a:rPr>
              <a:t>    </a:t>
            </a:r>
          </a:p>
          <a:p>
            <a:pPr marL="0" indent="0">
              <a:buNone/>
            </a:pPr>
            <a:r>
              <a:rPr lang="en-IN" sz="1200" b="1" dirty="0" smtClean="0">
                <a:latin typeface="Calibri"/>
                <a:ea typeface="+mn-lt"/>
                <a:cs typeface="+mn-lt"/>
              </a:rPr>
              <a:t>   </a:t>
            </a:r>
            <a:endParaRPr lang="en-IN" dirty="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2216727"/>
            <a:ext cx="11029615" cy="5320145"/>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The product will be operating in windows, Linux environment. The hardware configuration </a:t>
            </a:r>
            <a:r>
              <a:rPr lang="en-GB" sz="2400" dirty="0" smtClean="0">
                <a:latin typeface="Times New Roman" panose="02020603050405020304" pitchFamily="18" charset="0"/>
                <a:cs typeface="Times New Roman" panose="02020603050405020304" pitchFamily="18" charset="0"/>
              </a:rPr>
              <a:t>include </a:t>
            </a:r>
            <a:r>
              <a:rPr lang="en-GB" sz="2400" dirty="0">
                <a:latin typeface="Times New Roman" panose="02020603050405020304" pitchFamily="18" charset="0"/>
                <a:cs typeface="Times New Roman" panose="02020603050405020304" pitchFamily="18" charset="0"/>
              </a:rPr>
              <a:t>Hard Disk: 40 GB, Monitor: 15” </a:t>
            </a:r>
            <a:r>
              <a:rPr lang="en-GB" sz="2400" dirty="0" err="1">
                <a:latin typeface="Times New Roman" panose="02020603050405020304" pitchFamily="18" charset="0"/>
                <a:cs typeface="Times New Roman" panose="02020603050405020304" pitchFamily="18" charset="0"/>
              </a:rPr>
              <a:t>Color</a:t>
            </a:r>
            <a:r>
              <a:rPr lang="en-GB" sz="2400" dirty="0">
                <a:latin typeface="Times New Roman" panose="02020603050405020304" pitchFamily="18" charset="0"/>
                <a:cs typeface="Times New Roman" panose="02020603050405020304" pitchFamily="18" charset="0"/>
              </a:rPr>
              <a:t> monitor, Keyboard: 122 keys. The basic input </a:t>
            </a:r>
            <a:r>
              <a:rPr lang="en-GB" sz="2400" dirty="0" smtClean="0">
                <a:latin typeface="Times New Roman" panose="02020603050405020304" pitchFamily="18" charset="0"/>
                <a:cs typeface="Times New Roman" panose="02020603050405020304" pitchFamily="18" charset="0"/>
              </a:rPr>
              <a:t>devices </a:t>
            </a:r>
            <a:r>
              <a:rPr lang="en-GB" sz="2400" dirty="0">
                <a:latin typeface="Times New Roman" panose="02020603050405020304" pitchFamily="18" charset="0"/>
                <a:cs typeface="Times New Roman" panose="02020603050405020304" pitchFamily="18" charset="0"/>
              </a:rPr>
              <a:t>required are keyboard, mouse and output devices are monitor, mobile devices </a:t>
            </a:r>
            <a:r>
              <a:rPr lang="en-GB" sz="2400" dirty="0" smtClean="0">
                <a:latin typeface="Times New Roman" panose="02020603050405020304" pitchFamily="18" charset="0"/>
                <a:cs typeface="Times New Roman" panose="02020603050405020304" pitchFamily="18" charset="0"/>
              </a:rPr>
              <a:t>etc</a:t>
            </a:r>
            <a:r>
              <a:rPr lang="en-GB" dirty="0" smtClean="0"/>
              <a: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HARDWARE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Operating system : Windows and Linux specified</a:t>
            </a:r>
          </a:p>
          <a:p>
            <a:pPr lvl="1"/>
            <a:r>
              <a:rPr lang="en-IN" dirty="0">
                <a:solidFill>
                  <a:srgbClr val="000000"/>
                </a:solidFill>
                <a:latin typeface="Times New Roman" panose="02020603050405020304" pitchFamily="18" charset="0"/>
                <a:cs typeface="Times New Roman" panose="02020603050405020304" pitchFamily="18" charset="0"/>
              </a:rPr>
              <a:t>RAM : 512MB (minimum requirement)</a:t>
            </a:r>
          </a:p>
          <a:p>
            <a:pPr lvl="1"/>
            <a:r>
              <a:rPr lang="en-IN" dirty="0">
                <a:solidFill>
                  <a:srgbClr val="000000"/>
                </a:solidFill>
                <a:latin typeface="Times New Roman" panose="02020603050405020304" pitchFamily="18" charset="0"/>
                <a:cs typeface="Times New Roman" panose="02020603050405020304" pitchFamily="18" charset="0"/>
              </a:rPr>
              <a:t>Hard Disk : 1GB working space (minimum requirement)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SOFTWARE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Languages : Python</a:t>
            </a:r>
          </a:p>
          <a:p>
            <a:pPr lvl="1"/>
            <a:r>
              <a:rPr lang="en-IN" dirty="0">
                <a:solidFill>
                  <a:srgbClr val="000000"/>
                </a:solidFill>
                <a:latin typeface="Times New Roman" panose="02020603050405020304" pitchFamily="18" charset="0"/>
                <a:cs typeface="Times New Roman" panose="02020603050405020304" pitchFamily="18" charset="0"/>
              </a:rPr>
              <a:t>Tools : Visual studio code, python 3.10</a:t>
            </a:r>
          </a:p>
          <a:p>
            <a:pPr lvl="1"/>
            <a:r>
              <a:rPr lang="en-IN" dirty="0">
                <a:solidFill>
                  <a:srgbClr val="000000"/>
                </a:solidFill>
                <a:latin typeface="Times New Roman" panose="02020603050405020304" pitchFamily="18" charset="0"/>
                <a:cs typeface="Times New Roman" panose="02020603050405020304" pitchFamily="18" charset="0"/>
              </a:rPr>
              <a:t>Technology : Advanced programming using Python</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99008"/>
            <a:ext cx="11029615" cy="4673324"/>
          </a:xfrm>
        </p:spPr>
        <p:txBody>
          <a:bodyPr>
            <a:normAutofit/>
          </a:bodyPr>
          <a:lstStyle/>
          <a:p>
            <a:pPr marL="305435" indent="-305435"/>
            <a:r>
              <a:rPr lang="en-IN" sz="1400" dirty="0">
                <a:latin typeface="Times New Roman" panose="02020603050405020304" pitchFamily="18" charset="0"/>
                <a:ea typeface="+mn-lt"/>
                <a:cs typeface="Times New Roman" panose="02020603050405020304" pitchFamily="18" charset="0"/>
              </a:rPr>
              <a:t>In the Algorithm section, describe the machine learning algorithm chosen for predicting bike counts. Here's an example structure for this section:</a:t>
            </a:r>
            <a:endParaRPr lang="en-IN" sz="1400"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Algorithm Selection</a:t>
            </a:r>
            <a:r>
              <a:rPr lang="en-IN" sz="1400" b="1" dirty="0" smtClean="0">
                <a:latin typeface="Times New Roman" panose="02020603050405020304" pitchFamily="18" charset="0"/>
                <a:ea typeface="+mn-lt"/>
                <a:cs typeface="Times New Roman" panose="02020603050405020304" pitchFamily="18" charset="0"/>
              </a:rPr>
              <a:t>:</a:t>
            </a:r>
          </a:p>
          <a:p>
            <a:pPr marL="629435" lvl="1" indent="-305435"/>
            <a:r>
              <a:rPr lang="en-GB" dirty="0">
                <a:latin typeface="Times New Roman" panose="02020603050405020304" pitchFamily="18" charset="0"/>
                <a:cs typeface="Times New Roman" panose="02020603050405020304" pitchFamily="18" charset="0"/>
              </a:rPr>
              <a:t>Since user activity data is inherently sequential (e.g., sequences of keystrokes), algorithms capable of </a:t>
            </a:r>
            <a:r>
              <a:rPr lang="en-GB" dirty="0" err="1">
                <a:latin typeface="Times New Roman" panose="02020603050405020304" pitchFamily="18" charset="0"/>
                <a:cs typeface="Times New Roman" panose="02020603050405020304" pitchFamily="18" charset="0"/>
              </a:rPr>
              <a:t>modeling</a:t>
            </a:r>
            <a:r>
              <a:rPr lang="en-GB" dirty="0">
                <a:latin typeface="Times New Roman" panose="02020603050405020304" pitchFamily="18" charset="0"/>
                <a:cs typeface="Times New Roman" panose="02020603050405020304" pitchFamily="18" charset="0"/>
              </a:rPr>
              <a:t> sequential patterns effectively are desirable. Recurrent Neural Networks (RNNs) or variants such as Long Short-Term Memory (LSTM) networks are well-suited for this purpose.</a:t>
            </a:r>
            <a:endParaRPr lang="en-IN" dirty="0">
              <a:latin typeface="Times New Roman" panose="02020603050405020304" pitchFamily="18" charset="0"/>
              <a:cs typeface="Times New Roman" panose="02020603050405020304" pitchFamily="18" charset="0"/>
            </a:endParaRPr>
          </a:p>
          <a:p>
            <a:pPr marL="305435" indent="-305435"/>
            <a:r>
              <a:rPr lang="en-IN" sz="1400" b="1" dirty="0" smtClean="0">
                <a:latin typeface="Times New Roman" panose="02020603050405020304" pitchFamily="18" charset="0"/>
                <a:ea typeface="+mn-lt"/>
                <a:cs typeface="Times New Roman" panose="02020603050405020304" pitchFamily="18" charset="0"/>
              </a:rPr>
              <a:t>Data </a:t>
            </a:r>
            <a:r>
              <a:rPr lang="en-IN" sz="1400" b="1" dirty="0">
                <a:latin typeface="Times New Roman" panose="02020603050405020304" pitchFamily="18" charset="0"/>
                <a:ea typeface="+mn-lt"/>
                <a:cs typeface="Times New Roman" panose="02020603050405020304" pitchFamily="18" charset="0"/>
              </a:rPr>
              <a:t>Input:</a:t>
            </a:r>
            <a:endParaRPr lang="en-IN" sz="1400" dirty="0">
              <a:latin typeface="Times New Roman" panose="02020603050405020304" pitchFamily="18" charset="0"/>
              <a:cs typeface="Times New Roman" panose="02020603050405020304" pitchFamily="18" charset="0"/>
            </a:endParaRPr>
          </a:p>
          <a:p>
            <a:pPr marL="629920" lvl="1" indent="-305435"/>
            <a:r>
              <a:rPr lang="en-GB" dirty="0">
                <a:latin typeface="Times New Roman" panose="02020603050405020304" pitchFamily="18" charset="0"/>
                <a:cs typeface="Times New Roman" panose="02020603050405020304" pitchFamily="18" charset="0"/>
              </a:rPr>
              <a:t>The primary data source for the surveillance system is the keystroke logs captured by the </a:t>
            </a:r>
            <a:r>
              <a:rPr lang="en-GB" dirty="0" err="1">
                <a:latin typeface="Times New Roman" panose="02020603050405020304" pitchFamily="18" charset="0"/>
                <a:cs typeface="Times New Roman" panose="02020603050405020304" pitchFamily="18" charset="0"/>
              </a:rPr>
              <a:t>keylogger</a:t>
            </a:r>
            <a:r>
              <a:rPr lang="en-GB" dirty="0">
                <a:latin typeface="Times New Roman" panose="02020603050405020304" pitchFamily="18" charset="0"/>
                <a:cs typeface="Times New Roman" panose="02020603050405020304" pitchFamily="18" charset="0"/>
              </a:rPr>
              <a:t> software. This includes information such as keystrokes, mouse clicks, application usage, timestamps, and other relevant metadata.</a:t>
            </a:r>
            <a:r>
              <a:rPr lang="en-IN" dirty="0" smtClean="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Training Process</a:t>
            </a:r>
            <a:r>
              <a:rPr lang="en-IN" sz="1400" b="1" dirty="0" smtClean="0">
                <a:latin typeface="Times New Roman" panose="02020603050405020304" pitchFamily="18" charset="0"/>
                <a:ea typeface="+mn-lt"/>
                <a:cs typeface="Times New Roman" panose="02020603050405020304" pitchFamily="18" charset="0"/>
              </a:rPr>
              <a:t>:</a:t>
            </a:r>
          </a:p>
          <a:p>
            <a:pPr marL="629435" lvl="1" indent="-305435"/>
            <a:r>
              <a:rPr lang="en-GB" dirty="0">
                <a:latin typeface="Times New Roman" panose="02020603050405020304" pitchFamily="18" charset="0"/>
                <a:cs typeface="Times New Roman" panose="02020603050405020304" pitchFamily="18" charset="0"/>
              </a:rPr>
              <a:t>Choose an appropriate algorithm for anomaly detection based on the characteristics of the data and the requirements of the surveillance system. For example, a combination of LSTM (Long Short-Term Memory) networks and Isolation Forests can be effective for capturing sequential patterns and detecting anomalies.</a:t>
            </a:r>
            <a:endParaRPr lang="en-IN" dirty="0">
              <a:latin typeface="Times New Roman" panose="02020603050405020304" pitchFamily="18" charset="0"/>
              <a:cs typeface="Times New Roman" panose="02020603050405020304" pitchFamily="18" charset="0"/>
            </a:endParaRPr>
          </a:p>
          <a:p>
            <a:pPr marL="305435" indent="-305435"/>
            <a:r>
              <a:rPr lang="en-IN" sz="1400" b="1" dirty="0" smtClean="0">
                <a:latin typeface="Times New Roman" panose="02020603050405020304" pitchFamily="18" charset="0"/>
                <a:ea typeface="+mn-lt"/>
                <a:cs typeface="Times New Roman" panose="02020603050405020304" pitchFamily="18" charset="0"/>
              </a:rPr>
              <a:t>Prediction </a:t>
            </a:r>
            <a:r>
              <a:rPr lang="en-IN" sz="1400" b="1" dirty="0">
                <a:latin typeface="Times New Roman" panose="02020603050405020304" pitchFamily="18" charset="0"/>
                <a:ea typeface="+mn-lt"/>
                <a:cs typeface="Times New Roman" panose="02020603050405020304" pitchFamily="18" charset="0"/>
              </a:rPr>
              <a:t>Process:</a:t>
            </a:r>
            <a:endParaRPr lang="en-IN" sz="1400" dirty="0">
              <a:latin typeface="Times New Roman" panose="02020603050405020304" pitchFamily="18" charset="0"/>
              <a:cs typeface="Times New Roman" panose="02020603050405020304" pitchFamily="18" charset="0"/>
            </a:endParaRPr>
          </a:p>
          <a:p>
            <a:pPr marL="629920" lvl="1" indent="-305435"/>
            <a:r>
              <a:rPr lang="en-GB" b="1" dirty="0">
                <a:latin typeface="Times New Roman" panose="02020603050405020304" pitchFamily="18" charset="0"/>
                <a:cs typeface="Times New Roman" panose="02020603050405020304" pitchFamily="18" charset="0"/>
              </a:rPr>
              <a:t>Real-Time Data Input</a:t>
            </a:r>
            <a:r>
              <a:rPr lang="en-GB" dirty="0">
                <a:latin typeface="Times New Roman" panose="02020603050405020304" pitchFamily="18" charset="0"/>
                <a:cs typeface="Times New Roman" panose="02020603050405020304" pitchFamily="18" charset="0"/>
              </a:rPr>
              <a:t>: In the prediction process, the surveillance system continuously receives real-time input data from the </a:t>
            </a:r>
            <a:r>
              <a:rPr lang="en-GB" dirty="0" err="1">
                <a:latin typeface="Times New Roman" panose="02020603050405020304" pitchFamily="18" charset="0"/>
                <a:cs typeface="Times New Roman" panose="02020603050405020304" pitchFamily="18" charset="0"/>
              </a:rPr>
              <a:t>keylogger</a:t>
            </a:r>
            <a:r>
              <a:rPr lang="en-GB" dirty="0">
                <a:latin typeface="Times New Roman" panose="02020603050405020304" pitchFamily="18" charset="0"/>
                <a:cs typeface="Times New Roman" panose="02020603050405020304" pitchFamily="18" charset="0"/>
              </a:rPr>
              <a:t>, capturing user activity as it occurs.</a:t>
            </a:r>
            <a:endParaRPr lang="en-IN"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The system surveillance solution, employing </a:t>
            </a:r>
            <a:r>
              <a:rPr lang="en-GB" sz="2400" dirty="0" err="1">
                <a:latin typeface="Times New Roman" panose="02020603050405020304" pitchFamily="18" charset="0"/>
                <a:cs typeface="Times New Roman" panose="02020603050405020304" pitchFamily="18" charset="0"/>
              </a:rPr>
              <a:t>keyloggers</a:t>
            </a:r>
            <a:r>
              <a:rPr lang="en-GB" sz="2400" dirty="0">
                <a:latin typeface="Times New Roman" panose="02020603050405020304" pitchFamily="18" charset="0"/>
                <a:cs typeface="Times New Roman" panose="02020603050405020304" pitchFamily="18" charset="0"/>
              </a:rPr>
              <a:t>, monitors user activity on devices to bolster cybersecurity. By discreetly capturing keystrokes and application usage, it swiftly identifies anomalies in </a:t>
            </a:r>
            <a:r>
              <a:rPr lang="en-GB" sz="2400" dirty="0" err="1">
                <a:latin typeface="Times New Roman" panose="02020603050405020304" pitchFamily="18" charset="0"/>
                <a:cs typeface="Times New Roman" panose="02020603050405020304" pitchFamily="18" charset="0"/>
              </a:rPr>
              <a:t>behavior</a:t>
            </a:r>
            <a:r>
              <a:rPr lang="en-GB" sz="2400" dirty="0">
                <a:latin typeface="Times New Roman" panose="02020603050405020304" pitchFamily="18" charset="0"/>
                <a:cs typeface="Times New Roman" panose="02020603050405020304" pitchFamily="18" charset="0"/>
              </a:rPr>
              <a:t>, enabling prompt intervention against potential threats. This proactive approach enhances incident response, reduces security incidents, and ensures compliance with legal standards, fortifying overall digital </a:t>
            </a:r>
            <a:r>
              <a:rPr lang="en-GB" sz="2400" dirty="0" err="1">
                <a:latin typeface="Times New Roman" panose="02020603050405020304" pitchFamily="18" charset="0"/>
                <a:cs typeface="Times New Roman" panose="02020603050405020304" pitchFamily="18" charset="0"/>
              </a:rPr>
              <a:t>defenses</a:t>
            </a:r>
            <a:r>
              <a:rPr lang="en-GB"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t>T</a:t>
            </a:r>
            <a:r>
              <a:rPr lang="en-GB" sz="2400" dirty="0" smtClean="0"/>
              <a:t>he </a:t>
            </a:r>
            <a:r>
              <a:rPr lang="en-GB" sz="2400" dirty="0"/>
              <a:t>implementation of a system surveillance solution using </a:t>
            </a:r>
            <a:r>
              <a:rPr lang="en-GB" sz="2400" dirty="0" err="1"/>
              <a:t>keyloggers</a:t>
            </a:r>
            <a:r>
              <a:rPr lang="en-GB" sz="2400" dirty="0"/>
              <a:t> enhances cybersecurity by monitoring user activity and swiftly detecting anomalies. Through real-time monitoring, timely alerts, and improved incident response, organizations can reduce security risks and ensure compliance with regulations, fortifying overall digital </a:t>
            </a:r>
            <a:r>
              <a:rPr lang="en-GB" sz="2400" dirty="0" err="1"/>
              <a:t>defenses</a:t>
            </a:r>
            <a:r>
              <a:rPr lang="en-GB" sz="2400" dirty="0"/>
              <a:t>.</a:t>
            </a:r>
            <a:endParaRPr lang="en-IN" sz="2400" dirty="0"/>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In the future, system surveillance using </a:t>
            </a:r>
            <a:r>
              <a:rPr lang="en-GB" sz="2400" dirty="0" err="1">
                <a:latin typeface="Times New Roman" panose="02020603050405020304" pitchFamily="18" charset="0"/>
                <a:cs typeface="Times New Roman" panose="02020603050405020304" pitchFamily="18" charset="0"/>
              </a:rPr>
              <a:t>keyloggers</a:t>
            </a:r>
            <a:r>
              <a:rPr lang="en-GB" sz="2400" dirty="0">
                <a:latin typeface="Times New Roman" panose="02020603050405020304" pitchFamily="18" charset="0"/>
                <a:cs typeface="Times New Roman" panose="02020603050405020304" pitchFamily="18" charset="0"/>
              </a:rPr>
              <a:t> will advance with more accurate anomaly detection, integration of </a:t>
            </a:r>
            <a:r>
              <a:rPr lang="en-GB" sz="2400" dirty="0" err="1">
                <a:latin typeface="Times New Roman" panose="02020603050405020304" pitchFamily="18" charset="0"/>
                <a:cs typeface="Times New Roman" panose="02020603050405020304" pitchFamily="18" charset="0"/>
              </a:rPr>
              <a:t>behavioral</a:t>
            </a:r>
            <a:r>
              <a:rPr lang="en-GB" sz="2400" dirty="0">
                <a:latin typeface="Times New Roman" panose="02020603050405020304" pitchFamily="18" charset="0"/>
                <a:cs typeface="Times New Roman" panose="02020603050405020304" pitchFamily="18" charset="0"/>
              </a:rPr>
              <a:t> biometrics, and enhanced privacy measures. Contextual awareness and adaptive threat intelligence will bolster security across diverse platforms. Educating users on cybersecurity will be key to maximizing the effectiveness of these advancements.</a:t>
            </a:r>
            <a:endParaRPr lang="en-US" sz="24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65</TotalTime>
  <Words>893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 SYSTEM SURVILLANCE USING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34</cp:revision>
  <dcterms:created xsi:type="dcterms:W3CDTF">2021-05-26T16:50:10Z</dcterms:created>
  <dcterms:modified xsi:type="dcterms:W3CDTF">2024-04-03T15:28:03Z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