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65" r:id="rId3"/>
    <p:sldId id="257" r:id="rId4"/>
    <p:sldId id="258" r:id="rId5"/>
    <p:sldId id="259" r:id="rId6"/>
    <p:sldId id="260" r:id="rId7"/>
    <p:sldId id="266" r:id="rId8"/>
    <p:sldId id="261" r:id="rId9"/>
    <p:sldId id="268" r:id="rId10"/>
    <p:sldId id="262" r:id="rId11"/>
    <p:sldId id="269" r:id="rId12"/>
    <p:sldId id="263" r:id="rId13"/>
    <p:sldId id="270"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690" autoAdjust="0"/>
  </p:normalViewPr>
  <p:slideViewPr>
    <p:cSldViewPr snapToGrid="0">
      <p:cViewPr varScale="1">
        <p:scale>
          <a:sx n="96" d="100"/>
          <a:sy n="96" d="100"/>
        </p:scale>
        <p:origin x="545"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36094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93678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686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671647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945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207149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612933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46053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32016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61077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63EB7-B567-4010-BBAF-9A389BDD4BBB}"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57326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63EB7-B567-4010-BBAF-9A389BDD4BBB}" type="datetimeFigureOut">
              <a:rPr lang="en-IN" smtClean="0"/>
              <a:t>21-10-2023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417224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63EB7-B567-4010-BBAF-9A389BDD4BBB}"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90202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63EB7-B567-4010-BBAF-9A389BDD4BBB}" type="datetimeFigureOut">
              <a:rPr lang="en-IN" smtClean="0"/>
              <a:t>21-10-2023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88252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76135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78101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063EB7-B567-4010-BBAF-9A389BDD4BBB}" type="datetimeFigureOut">
              <a:rPr lang="en-IN" smtClean="0"/>
              <a:t>21-10-2023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F9103E-A848-4D4C-877F-FC653827E89C}" type="slidenum">
              <a:rPr lang="en-IN" smtClean="0"/>
              <a:t>‹#›</a:t>
            </a:fld>
            <a:endParaRPr lang="en-IN"/>
          </a:p>
        </p:txBody>
      </p:sp>
    </p:spTree>
    <p:extLst>
      <p:ext uri="{BB962C8B-B14F-4D97-AF65-F5344CB8AC3E}">
        <p14:creationId xmlns:p14="http://schemas.microsoft.com/office/powerpoint/2010/main" val="343818110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F31D-9B0B-1141-EEE3-7520693CC898}"/>
              </a:ext>
            </a:extLst>
          </p:cNvPr>
          <p:cNvSpPr>
            <a:spLocks noGrp="1"/>
          </p:cNvSpPr>
          <p:nvPr>
            <p:ph type="title"/>
          </p:nvPr>
        </p:nvSpPr>
        <p:spPr>
          <a:xfrm>
            <a:off x="924444" y="1025156"/>
            <a:ext cx="10396699" cy="1430661"/>
          </a:xfrm>
        </p:spPr>
        <p:txBody>
          <a:bodyPr>
            <a:normAutofit fontScale="90000"/>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KNOWLEDGE INSTITUTE OF TECHNOLOGY</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IN" sz="2400" b="1" dirty="0">
                <a:effectLst/>
                <a:latin typeface="Times New Roman" panose="02020603050405020304" pitchFamily="18" charset="0"/>
                <a:ea typeface="Times New Roman" panose="02020603050405020304" pitchFamily="18" charset="0"/>
              </a:rPr>
              <a:t>A</a:t>
            </a:r>
            <a:r>
              <a:rPr lang="en-US" sz="2400" b="1" dirty="0">
                <a:effectLst/>
                <a:latin typeface="Times New Roman" panose="02020603050405020304" pitchFamily="18" charset="0"/>
                <a:ea typeface="Times New Roman" panose="02020603050405020304" pitchFamily="18" charset="0"/>
              </a:rPr>
              <a:t>QUATIC INSIGHTS: COGNOS -POWERED WATER PORTABILITY ANALYSIS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DATA ANALYTICS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5" name="image2.png">
            <a:extLst>
              <a:ext uri="{FF2B5EF4-FFF2-40B4-BE49-F238E27FC236}">
                <a16:creationId xmlns:a16="http://schemas.microsoft.com/office/drawing/2014/main" id="{DC71579E-96DD-54BF-200D-A4F739901112}"/>
              </a:ext>
            </a:extLst>
          </p:cNvPr>
          <p:cNvPicPr>
            <a:picLocks noChangeAspect="1"/>
          </p:cNvPicPr>
          <p:nvPr/>
        </p:nvPicPr>
        <p:blipFill>
          <a:blip r:embed="rId2" cstate="print"/>
          <a:stretch>
            <a:fillRect/>
          </a:stretch>
        </p:blipFill>
        <p:spPr>
          <a:xfrm>
            <a:off x="10259895" y="203518"/>
            <a:ext cx="1515338" cy="1638227"/>
          </a:xfrm>
          <a:prstGeom prst="rect">
            <a:avLst/>
          </a:prstGeom>
        </p:spPr>
      </p:pic>
      <p:sp>
        <p:nvSpPr>
          <p:cNvPr id="7" name="TextBox 6">
            <a:extLst>
              <a:ext uri="{FF2B5EF4-FFF2-40B4-BE49-F238E27FC236}">
                <a16:creationId xmlns:a16="http://schemas.microsoft.com/office/drawing/2014/main" id="{AE00E984-54FC-0626-C6A3-E0FD19C98D31}"/>
              </a:ext>
            </a:extLst>
          </p:cNvPr>
          <p:cNvSpPr txBox="1"/>
          <p:nvPr/>
        </p:nvSpPr>
        <p:spPr>
          <a:xfrm>
            <a:off x="1577009" y="3817856"/>
            <a:ext cx="53803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MENTOR NAME </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Mr.J.Murugesan, AP / IT</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E90B76-1719-A9CF-DC1D-DF1130F5B927}"/>
              </a:ext>
            </a:extLst>
          </p:cNvPr>
          <p:cNvSpPr txBox="1"/>
          <p:nvPr/>
        </p:nvSpPr>
        <p:spPr>
          <a:xfrm>
            <a:off x="7410677" y="4551816"/>
            <a:ext cx="5088835" cy="178510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a:t>
            </a:r>
          </a:p>
          <a:p>
            <a:endParaRPr lang="en-IN" dirty="0"/>
          </a:p>
          <a:p>
            <a:r>
              <a:rPr lang="en-IN" dirty="0">
                <a:latin typeface="Times New Roman" panose="02020603050405020304" pitchFamily="18" charset="0"/>
                <a:cs typeface="Times New Roman" panose="02020603050405020304" pitchFamily="18" charset="0"/>
              </a:rPr>
              <a:t>MUGIL VENDHAN  G    (611220104090)</a:t>
            </a:r>
          </a:p>
          <a:p>
            <a:r>
              <a:rPr lang="en-IN" dirty="0">
                <a:latin typeface="Times New Roman" panose="02020603050405020304" pitchFamily="18" charset="0"/>
                <a:cs typeface="Times New Roman" panose="02020603050405020304" pitchFamily="18" charset="0"/>
              </a:rPr>
              <a:t>POMMI SUJITHA  E        (611220104104)</a:t>
            </a:r>
          </a:p>
          <a:p>
            <a:r>
              <a:rPr lang="en-IN" dirty="0">
                <a:latin typeface="Times New Roman" panose="02020603050405020304" pitchFamily="18" charset="0"/>
                <a:cs typeface="Times New Roman" panose="02020603050405020304" pitchFamily="18" charset="0"/>
              </a:rPr>
              <a:t>PREETHI  M		           (611220104109)</a:t>
            </a:r>
          </a:p>
          <a:p>
            <a:r>
              <a:rPr lang="en-IN" dirty="0">
                <a:latin typeface="Times New Roman" panose="02020603050405020304" pitchFamily="18" charset="0"/>
                <a:cs typeface="Times New Roman" panose="02020603050405020304" pitchFamily="18" charset="0"/>
              </a:rPr>
              <a:t>PRINCY  M                       (611220104110)</a:t>
            </a:r>
          </a:p>
        </p:txBody>
      </p:sp>
      <p:sp>
        <p:nvSpPr>
          <p:cNvPr id="10" name="TextBox 9">
            <a:extLst>
              <a:ext uri="{FF2B5EF4-FFF2-40B4-BE49-F238E27FC236}">
                <a16:creationId xmlns:a16="http://schemas.microsoft.com/office/drawing/2014/main" id="{5623A52E-C284-5C0A-3862-7E9BCE962AAF}"/>
              </a:ext>
            </a:extLst>
          </p:cNvPr>
          <p:cNvSpPr txBox="1"/>
          <p:nvPr/>
        </p:nvSpPr>
        <p:spPr>
          <a:xfrm>
            <a:off x="7410677" y="3848634"/>
            <a:ext cx="376090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ID</a:t>
            </a:r>
            <a:r>
              <a:rPr lang="en-US" dirty="0"/>
              <a:t>: NM2023TMID01874</a:t>
            </a:r>
            <a:endParaRPr lang="en-IN" dirty="0"/>
          </a:p>
        </p:txBody>
      </p:sp>
    </p:spTree>
    <p:extLst>
      <p:ext uri="{BB962C8B-B14F-4D97-AF65-F5344CB8AC3E}">
        <p14:creationId xmlns:p14="http://schemas.microsoft.com/office/powerpoint/2010/main" val="124736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906-A4B4-3C37-8CF2-4D1E2FD3FA4F}"/>
              </a:ext>
            </a:extLst>
          </p:cNvPr>
          <p:cNvSpPr>
            <a:spLocks noGrp="1"/>
          </p:cNvSpPr>
          <p:nvPr>
            <p:ph type="ctrTitle"/>
          </p:nvPr>
        </p:nvSpPr>
        <p:spPr>
          <a:xfrm>
            <a:off x="1595269" y="874543"/>
            <a:ext cx="9001462" cy="201612"/>
          </a:xfrm>
        </p:spPr>
        <p:txBody>
          <a:bodyPr>
            <a:noAutofit/>
          </a:bodyPr>
          <a:lstStyle/>
          <a:p>
            <a:pPr algn="ctr"/>
            <a:r>
              <a:rPr lang="en-IN" sz="3600" dirty="0">
                <a:latin typeface="Times New Roman" panose="02020603050405020304" pitchFamily="18" charset="0"/>
                <a:ea typeface="Calibri" panose="020F0502020204030204" pitchFamily="34" charset="0"/>
                <a:cs typeface="Times New Roman" panose="02020603050405020304" pitchFamily="18" charset="0"/>
              </a:rPr>
              <a:t>STORY</a:t>
            </a:r>
          </a:p>
        </p:txBody>
      </p:sp>
      <p:sp>
        <p:nvSpPr>
          <p:cNvPr id="3" name="Subtitle 2">
            <a:extLst>
              <a:ext uri="{FF2B5EF4-FFF2-40B4-BE49-F238E27FC236}">
                <a16:creationId xmlns:a16="http://schemas.microsoft.com/office/drawing/2014/main" id="{7E8B6B7F-93F1-4CD1-8C1C-F91EFA859B91}"/>
              </a:ext>
            </a:extLst>
          </p:cNvPr>
          <p:cNvSpPr>
            <a:spLocks noGrp="1"/>
          </p:cNvSpPr>
          <p:nvPr>
            <p:ph type="subTitle" idx="1"/>
          </p:nvPr>
        </p:nvSpPr>
        <p:spPr>
          <a:xfrm>
            <a:off x="1524000" y="1543050"/>
            <a:ext cx="9072731" cy="3714750"/>
          </a:xfrm>
        </p:spPr>
        <p:txBody>
          <a:bodyPr/>
          <a:lstStyle/>
          <a:p>
            <a:r>
              <a:rPr lang="en-IN" dirty="0"/>
              <a:t> </a:t>
            </a:r>
          </a:p>
        </p:txBody>
      </p:sp>
      <p:sp>
        <p:nvSpPr>
          <p:cNvPr id="4" name="AutoShape 2">
            <a:extLst>
              <a:ext uri="{FF2B5EF4-FFF2-40B4-BE49-F238E27FC236}">
                <a16:creationId xmlns:a16="http://schemas.microsoft.com/office/drawing/2014/main" id="{0A5DA6DD-9106-BFC3-DBD9-73052D8462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299A12D-5E9F-794D-C493-DE7A7ECD221E}"/>
              </a:ext>
            </a:extLst>
          </p:cNvPr>
          <p:cNvPicPr>
            <a:picLocks noChangeAspect="1"/>
          </p:cNvPicPr>
          <p:nvPr/>
        </p:nvPicPr>
        <p:blipFill>
          <a:blip r:embed="rId2"/>
          <a:stretch>
            <a:fillRect/>
          </a:stretch>
        </p:blipFill>
        <p:spPr>
          <a:xfrm>
            <a:off x="975360" y="1042644"/>
            <a:ext cx="10546080" cy="5655335"/>
          </a:xfrm>
          <a:prstGeom prst="rect">
            <a:avLst/>
          </a:prstGeom>
        </p:spPr>
      </p:pic>
    </p:spTree>
    <p:extLst>
      <p:ext uri="{BB962C8B-B14F-4D97-AF65-F5344CB8AC3E}">
        <p14:creationId xmlns:p14="http://schemas.microsoft.com/office/powerpoint/2010/main" val="2018745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906-A4B4-3C37-8CF2-4D1E2FD3FA4F}"/>
              </a:ext>
            </a:extLst>
          </p:cNvPr>
          <p:cNvSpPr>
            <a:spLocks noGrp="1"/>
          </p:cNvSpPr>
          <p:nvPr>
            <p:ph type="ctrTitle"/>
          </p:nvPr>
        </p:nvSpPr>
        <p:spPr>
          <a:xfrm>
            <a:off x="1595269" y="490330"/>
            <a:ext cx="9001462" cy="453303"/>
          </a:xfrm>
        </p:spPr>
        <p:txBody>
          <a:bodyPr>
            <a:noAutofit/>
          </a:bodyPr>
          <a:lstStyle/>
          <a:p>
            <a:pPr algn="ctr"/>
            <a:r>
              <a:rPr lang="en-IN" sz="3600" dirty="0">
                <a:latin typeface="Times New Roman" panose="02020603050405020304" pitchFamily="18" charset="0"/>
                <a:ea typeface="Calibri" panose="020F0502020204030204" pitchFamily="34" charset="0"/>
                <a:cs typeface="Times New Roman" panose="02020603050405020304" pitchFamily="18" charset="0"/>
              </a:rPr>
              <a:t>STORY</a:t>
            </a:r>
          </a:p>
        </p:txBody>
      </p:sp>
      <p:sp>
        <p:nvSpPr>
          <p:cNvPr id="3" name="Subtitle 2">
            <a:extLst>
              <a:ext uri="{FF2B5EF4-FFF2-40B4-BE49-F238E27FC236}">
                <a16:creationId xmlns:a16="http://schemas.microsoft.com/office/drawing/2014/main" id="{7E8B6B7F-93F1-4CD1-8C1C-F91EFA859B91}"/>
              </a:ext>
            </a:extLst>
          </p:cNvPr>
          <p:cNvSpPr>
            <a:spLocks noGrp="1"/>
          </p:cNvSpPr>
          <p:nvPr>
            <p:ph type="subTitle" idx="1"/>
          </p:nvPr>
        </p:nvSpPr>
        <p:spPr>
          <a:xfrm>
            <a:off x="1524000" y="1543050"/>
            <a:ext cx="9072731" cy="3714750"/>
          </a:xfrm>
        </p:spPr>
        <p:txBody>
          <a:bodyPr/>
          <a:lstStyle/>
          <a:p>
            <a:r>
              <a:rPr lang="en-IN" dirty="0"/>
              <a:t> </a:t>
            </a:r>
          </a:p>
        </p:txBody>
      </p:sp>
      <p:pic>
        <p:nvPicPr>
          <p:cNvPr id="4" name="Picture 3">
            <a:extLst>
              <a:ext uri="{FF2B5EF4-FFF2-40B4-BE49-F238E27FC236}">
                <a16:creationId xmlns:a16="http://schemas.microsoft.com/office/drawing/2014/main" id="{4670C27B-ABA2-A64F-507D-F2F32683B06C}"/>
              </a:ext>
            </a:extLst>
          </p:cNvPr>
          <p:cNvPicPr>
            <a:picLocks noChangeAspect="1"/>
          </p:cNvPicPr>
          <p:nvPr/>
        </p:nvPicPr>
        <p:blipFill>
          <a:blip r:embed="rId2"/>
          <a:stretch>
            <a:fillRect/>
          </a:stretch>
        </p:blipFill>
        <p:spPr>
          <a:xfrm>
            <a:off x="809896" y="943633"/>
            <a:ext cx="10807337" cy="5842717"/>
          </a:xfrm>
          <a:prstGeom prst="rect">
            <a:avLst/>
          </a:prstGeom>
        </p:spPr>
      </p:pic>
    </p:spTree>
    <p:extLst>
      <p:ext uri="{BB962C8B-B14F-4D97-AF65-F5344CB8AC3E}">
        <p14:creationId xmlns:p14="http://schemas.microsoft.com/office/powerpoint/2010/main" val="4133578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91D1-F83F-3D9E-E203-1752A57983B1}"/>
              </a:ext>
            </a:extLst>
          </p:cNvPr>
          <p:cNvSpPr>
            <a:spLocks noGrp="1"/>
          </p:cNvSpPr>
          <p:nvPr>
            <p:ph type="title"/>
          </p:nvPr>
        </p:nvSpPr>
        <p:spPr>
          <a:xfrm>
            <a:off x="919119" y="481132"/>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id="{B04CBE6A-2B73-D50D-F29F-B483413E7796}"/>
              </a:ext>
            </a:extLst>
          </p:cNvPr>
          <p:cNvSpPr>
            <a:spLocks noGrp="1"/>
          </p:cNvSpPr>
          <p:nvPr>
            <p:ph idx="1"/>
          </p:nvPr>
        </p:nvSpPr>
        <p:spPr/>
        <p:txBody>
          <a:bodyPr/>
          <a:lstStyle/>
          <a:p>
            <a:pPr marL="0" indent="0">
              <a:buNone/>
            </a:pPr>
            <a:r>
              <a:rPr lang="en-IN" dirty="0"/>
              <a:t> </a:t>
            </a:r>
          </a:p>
        </p:txBody>
      </p:sp>
      <p:pic>
        <p:nvPicPr>
          <p:cNvPr id="6" name="Picture 5">
            <a:extLst>
              <a:ext uri="{FF2B5EF4-FFF2-40B4-BE49-F238E27FC236}">
                <a16:creationId xmlns:a16="http://schemas.microsoft.com/office/drawing/2014/main" id="{3FACDCB4-6423-4274-3B57-597F44CA60E4}"/>
              </a:ext>
            </a:extLst>
          </p:cNvPr>
          <p:cNvPicPr>
            <a:picLocks noChangeAspect="1"/>
          </p:cNvPicPr>
          <p:nvPr/>
        </p:nvPicPr>
        <p:blipFill>
          <a:blip r:embed="rId2"/>
          <a:stretch>
            <a:fillRect/>
          </a:stretch>
        </p:blipFill>
        <p:spPr>
          <a:xfrm>
            <a:off x="383177" y="1341120"/>
            <a:ext cx="11488518" cy="5035748"/>
          </a:xfrm>
          <a:prstGeom prst="rect">
            <a:avLst/>
          </a:prstGeom>
        </p:spPr>
      </p:pic>
    </p:spTree>
    <p:extLst>
      <p:ext uri="{BB962C8B-B14F-4D97-AF65-F5344CB8AC3E}">
        <p14:creationId xmlns:p14="http://schemas.microsoft.com/office/powerpoint/2010/main" val="20497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7262-92DF-50C9-E9E6-A4506A21DF19}"/>
              </a:ext>
            </a:extLst>
          </p:cNvPr>
          <p:cNvSpPr>
            <a:spLocks noGrp="1"/>
          </p:cNvSpPr>
          <p:nvPr>
            <p:ph type="title"/>
          </p:nvPr>
        </p:nvSpPr>
        <p:spPr>
          <a:xfrm>
            <a:off x="1425976" y="624110"/>
            <a:ext cx="8911687" cy="1280890"/>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REPORT</a:t>
            </a:r>
            <a:endParaRPr lang="en-IN" dirty="0"/>
          </a:p>
        </p:txBody>
      </p:sp>
      <p:pic>
        <p:nvPicPr>
          <p:cNvPr id="5" name="Content Placeholder 4">
            <a:extLst>
              <a:ext uri="{FF2B5EF4-FFF2-40B4-BE49-F238E27FC236}">
                <a16:creationId xmlns:a16="http://schemas.microsoft.com/office/drawing/2014/main" id="{573FEAF3-C640-E69E-5275-71D47EA25FEF}"/>
              </a:ext>
            </a:extLst>
          </p:cNvPr>
          <p:cNvPicPr>
            <a:picLocks noGrp="1" noChangeAspect="1"/>
          </p:cNvPicPr>
          <p:nvPr>
            <p:ph idx="1"/>
          </p:nvPr>
        </p:nvPicPr>
        <p:blipFill>
          <a:blip r:embed="rId2"/>
          <a:stretch>
            <a:fillRect/>
          </a:stretch>
        </p:blipFill>
        <p:spPr>
          <a:xfrm>
            <a:off x="738630" y="1479010"/>
            <a:ext cx="11203054" cy="4947916"/>
          </a:xfrm>
        </p:spPr>
      </p:pic>
    </p:spTree>
    <p:extLst>
      <p:ext uri="{BB962C8B-B14F-4D97-AF65-F5344CB8AC3E}">
        <p14:creationId xmlns:p14="http://schemas.microsoft.com/office/powerpoint/2010/main" val="368410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9174-2AF2-089C-8948-6BC8C2DE387F}"/>
              </a:ext>
            </a:extLst>
          </p:cNvPr>
          <p:cNvSpPr>
            <a:spLocks noGrp="1"/>
          </p:cNvSpPr>
          <p:nvPr>
            <p:ph type="title"/>
          </p:nvPr>
        </p:nvSpPr>
        <p:spPr>
          <a:xfrm>
            <a:off x="1521771" y="624110"/>
            <a:ext cx="8911687" cy="1280890"/>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REPORT</a:t>
            </a:r>
            <a:endParaRPr lang="en-IN" dirty="0"/>
          </a:p>
        </p:txBody>
      </p:sp>
      <p:pic>
        <p:nvPicPr>
          <p:cNvPr id="5" name="Content Placeholder 4">
            <a:extLst>
              <a:ext uri="{FF2B5EF4-FFF2-40B4-BE49-F238E27FC236}">
                <a16:creationId xmlns:a16="http://schemas.microsoft.com/office/drawing/2014/main" id="{89DCF354-EDDF-DC5F-BF3F-C3E9F1A52B45}"/>
              </a:ext>
            </a:extLst>
          </p:cNvPr>
          <p:cNvPicPr>
            <a:picLocks noGrp="1" noChangeAspect="1"/>
          </p:cNvPicPr>
          <p:nvPr>
            <p:ph idx="1"/>
          </p:nvPr>
        </p:nvPicPr>
        <p:blipFill>
          <a:blip r:embed="rId2"/>
          <a:stretch>
            <a:fillRect/>
          </a:stretch>
        </p:blipFill>
        <p:spPr>
          <a:xfrm>
            <a:off x="576071" y="1645919"/>
            <a:ext cx="11284634" cy="4737463"/>
          </a:xfrm>
        </p:spPr>
      </p:pic>
    </p:spTree>
    <p:extLst>
      <p:ext uri="{BB962C8B-B14F-4D97-AF65-F5344CB8AC3E}">
        <p14:creationId xmlns:p14="http://schemas.microsoft.com/office/powerpoint/2010/main" val="116633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F5A4-F949-B5F1-77E7-4B02F66CE78B}"/>
              </a:ext>
            </a:extLst>
          </p:cNvPr>
          <p:cNvSpPr>
            <a:spLocks noGrp="1"/>
          </p:cNvSpPr>
          <p:nvPr>
            <p:ph type="title" idx="4294967295"/>
          </p:nvPr>
        </p:nvSpPr>
        <p:spPr>
          <a:xfrm>
            <a:off x="0" y="668338"/>
            <a:ext cx="12268200" cy="5519737"/>
          </a:xfrm>
        </p:spPr>
        <p:txBody>
          <a:bodyPr>
            <a:normAutofit/>
          </a:bodyPr>
          <a:lstStyle/>
          <a:p>
            <a:pPr algn="ct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275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DC95-54B4-6540-56B9-A3485905A448}"/>
              </a:ext>
            </a:extLst>
          </p:cNvPr>
          <p:cNvSpPr>
            <a:spLocks noGrp="1"/>
          </p:cNvSpPr>
          <p:nvPr>
            <p:ph type="title"/>
          </p:nvPr>
        </p:nvSpPr>
        <p:spPr>
          <a:xfrm>
            <a:off x="1229244" y="947956"/>
            <a:ext cx="9733512" cy="884209"/>
          </a:xfrm>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1212F3-2EDA-2136-F96D-FA5DC82C9D4A}"/>
              </a:ext>
            </a:extLst>
          </p:cNvPr>
          <p:cNvSpPr>
            <a:spLocks noGrp="1"/>
          </p:cNvSpPr>
          <p:nvPr>
            <p:ph type="body" idx="1"/>
          </p:nvPr>
        </p:nvSpPr>
        <p:spPr>
          <a:xfrm>
            <a:off x="1229244" y="2419191"/>
            <a:ext cx="9733512" cy="1500187"/>
          </a:xfrm>
        </p:spPr>
        <p:txBody>
          <a:bodyPr>
            <a:normAutofit/>
          </a:bodyPr>
          <a:lstStyle/>
          <a:p>
            <a:pPr marL="342900" indent="-3429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To analyses the “</a:t>
            </a:r>
            <a:r>
              <a:rPr lang="en-IN" sz="2200" dirty="0">
                <a:solidFill>
                  <a:schemeClr val="tx1"/>
                </a:solidFill>
                <a:latin typeface="Söhne"/>
                <a:cs typeface="Times New Roman" panose="02020603050405020304" pitchFamily="18" charset="0"/>
              </a:rPr>
              <a:t>A</a:t>
            </a:r>
            <a:r>
              <a:rPr lang="en-US" sz="2200" dirty="0">
                <a:solidFill>
                  <a:schemeClr val="tx1"/>
                </a:solidFill>
                <a:latin typeface="Söhne"/>
                <a:cs typeface="Times New Roman" panose="02020603050405020304" pitchFamily="18" charset="0"/>
              </a:rPr>
              <a:t>QUATIC INSIGHTS: COGNOS -POWERED WATER PORTABILITY ANALYSIS</a:t>
            </a:r>
            <a:r>
              <a:rPr lang="en-US" sz="2200" dirty="0">
                <a:solidFill>
                  <a:schemeClr val="tx1"/>
                </a:solidFill>
                <a:latin typeface="Times New Roman" panose="02020603050405020304" pitchFamily="18" charset="0"/>
                <a:cs typeface="Times New Roman" panose="02020603050405020304" pitchFamily="18" charset="0"/>
              </a:rPr>
              <a:t>” using IBM Cognos.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29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1237-1EE1-1DED-71A8-E52239E67FC0}"/>
              </a:ext>
            </a:extLst>
          </p:cNvPr>
          <p:cNvSpPr>
            <a:spLocks noGrp="1"/>
          </p:cNvSpPr>
          <p:nvPr>
            <p:ph type="title"/>
          </p:nvPr>
        </p:nvSpPr>
        <p:spPr>
          <a:xfrm>
            <a:off x="1095603" y="625557"/>
            <a:ext cx="9644029" cy="832182"/>
          </a:xfrm>
        </p:spPr>
        <p:txBody>
          <a:bodyPr>
            <a:normAutofit/>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CF8C18C-0A83-2030-F578-24A1E5DCD355}"/>
              </a:ext>
            </a:extLst>
          </p:cNvPr>
          <p:cNvSpPr>
            <a:spLocks noGrp="1"/>
          </p:cNvSpPr>
          <p:nvPr>
            <p:ph idx="1"/>
          </p:nvPr>
        </p:nvSpPr>
        <p:spPr>
          <a:xfrm>
            <a:off x="614266" y="1853468"/>
            <a:ext cx="10963468" cy="5135160"/>
          </a:xfrm>
        </p:spPr>
        <p:txBody>
          <a:bodyPr>
            <a:normAutofit/>
          </a:bodyPr>
          <a:lstStyle/>
          <a:p>
            <a:pPr algn="just"/>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000" b="0" i="0" dirty="0">
                <a:solidFill>
                  <a:srgbClr val="374151"/>
                </a:solidFill>
                <a:effectLst/>
                <a:latin typeface="Söhne"/>
              </a:rPr>
              <a:t>Aquatic Insights" utilizes Cognos-powered data analysis to assess water portability. This abstract highlights its innovative approach to comprehensively study water quality, availability, and distribution. The research aims to enhance our understanding of aquatic ecosystems and improve water resource management through advanced analytics, providing valuable insights into the sustainability of water sources and their impact on the environment. </a:t>
            </a:r>
          </a:p>
          <a:p>
            <a:pPr algn="just"/>
            <a:r>
              <a:rPr lang="en-US" sz="2000" b="0" i="0" dirty="0">
                <a:solidFill>
                  <a:srgbClr val="374151"/>
                </a:solidFill>
                <a:effectLst/>
                <a:latin typeface="Söhne"/>
              </a:rPr>
              <a:t>This research offers a multifaceted examination of water systems, assessing factors such as quality, access, and transport. By leveraging advanced data analysis, this study seeks to elevate our comprehension of aquatic environments and elevate water resource management strategies. The outcomes promise to drive sustainable water source utilization while considering environmental implications.</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9832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B27-4E83-ADB2-00FF-02A9D45B12FE}"/>
              </a:ext>
            </a:extLst>
          </p:cNvPr>
          <p:cNvSpPr>
            <a:spLocks noGrp="1"/>
          </p:cNvSpPr>
          <p:nvPr>
            <p:ph type="title"/>
          </p:nvPr>
        </p:nvSpPr>
        <p:spPr>
          <a:xfrm>
            <a:off x="913795" y="673893"/>
            <a:ext cx="10353761" cy="823604"/>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CD7DCB5-726C-19CA-6DE6-4417DADA9DC0}"/>
              </a:ext>
            </a:extLst>
          </p:cNvPr>
          <p:cNvSpPr>
            <a:spLocks noGrp="1"/>
          </p:cNvSpPr>
          <p:nvPr>
            <p:ph idx="1"/>
          </p:nvPr>
        </p:nvSpPr>
        <p:spPr>
          <a:xfrm>
            <a:off x="755170" y="1916155"/>
            <a:ext cx="10671009" cy="3777622"/>
          </a:xfrm>
        </p:spPr>
        <p:txBody>
          <a:bodyPr>
            <a:normAutofit/>
          </a:bodyPr>
          <a:lstStyle/>
          <a:p>
            <a:pPr algn="just"/>
            <a:r>
              <a:rPr lang="en-US" sz="2000" b="0" i="0" dirty="0">
                <a:solidFill>
                  <a:srgbClr val="374151"/>
                </a:solidFill>
                <a:effectLst/>
                <a:latin typeface="Söhne"/>
              </a:rPr>
              <a:t>"Develop an analytics solution using IBM Cognos to assess and improve water portability. Analyze data related to water quality, supply, and infrastructure, identifying bottlenecks, vulnerabilities, and optimization opportunities. Deliver actionable insights and recommendations for efficient, safe, and sustainable water distribution, ensuring access to clean water for all.”</a:t>
            </a:r>
          </a:p>
          <a:p>
            <a:pPr algn="just"/>
            <a:r>
              <a:rPr lang="en-US" sz="2000" b="0" i="0" dirty="0">
                <a:solidFill>
                  <a:srgbClr val="374151"/>
                </a:solidFill>
                <a:effectLst/>
                <a:latin typeface="Söhne"/>
              </a:rPr>
              <a:t>This project will study water quality, distribution, and infrastructure data, revealing issues and optimization opportunities. The objective is to provide practical recommendations for more efficient, secure, and sustainable water distribution. The goal is to ensure clean water access for all communities.</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8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D403-EEC4-1803-BB1D-8177DBEC4915}"/>
              </a:ext>
            </a:extLst>
          </p:cNvPr>
          <p:cNvSpPr>
            <a:spLocks noGrp="1"/>
          </p:cNvSpPr>
          <p:nvPr>
            <p:ph type="ctrTitle"/>
          </p:nvPr>
        </p:nvSpPr>
        <p:spPr>
          <a:xfrm>
            <a:off x="1595269" y="675862"/>
            <a:ext cx="9001462" cy="655728"/>
          </a:xfrm>
        </p:spPr>
        <p:txBody>
          <a:bodyPr>
            <a:noAutofit/>
          </a:bodyPr>
          <a:lstStyle/>
          <a:p>
            <a:pPr algn="ctr"/>
            <a:r>
              <a:rPr lang="en-IN" sz="3600" dirty="0">
                <a:latin typeface="Times New Roman" panose="02020603050405020304" pitchFamily="18" charset="0"/>
                <a:ea typeface="Calibri" panose="020F0502020204030204" pitchFamily="34" charset="0"/>
                <a:cs typeface="Times New Roman" panose="02020603050405020304" pitchFamily="18" charset="0"/>
              </a:rPr>
              <a:t>SOLUTION</a:t>
            </a:r>
          </a:p>
        </p:txBody>
      </p:sp>
      <p:sp>
        <p:nvSpPr>
          <p:cNvPr id="3" name="Subtitle 2">
            <a:extLst>
              <a:ext uri="{FF2B5EF4-FFF2-40B4-BE49-F238E27FC236}">
                <a16:creationId xmlns:a16="http://schemas.microsoft.com/office/drawing/2014/main" id="{35F44EDC-45CA-A3BF-BD04-65B0240C609F}"/>
              </a:ext>
            </a:extLst>
          </p:cNvPr>
          <p:cNvSpPr>
            <a:spLocks noGrp="1"/>
          </p:cNvSpPr>
          <p:nvPr>
            <p:ph type="subTitle" idx="1"/>
          </p:nvPr>
        </p:nvSpPr>
        <p:spPr>
          <a:xfrm>
            <a:off x="1436512" y="1694114"/>
            <a:ext cx="10053123" cy="4488024"/>
          </a:xfrm>
        </p:spPr>
        <p:txBody>
          <a:bodyPr>
            <a:noAutofit/>
          </a:bodyPr>
          <a:lstStyle/>
          <a:p>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374151"/>
                </a:solidFill>
                <a:effectLst/>
                <a:latin typeface="Söhne"/>
              </a:rPr>
              <a:t>For "Aquatic Insights," we propose a Cognos-powered solution for water portability analysis. This system leverages IBM Cognos analytics to provide real-time data visualization and reporting. It monitors water quality, availability, and distribution to ensure safe and efficient water access. Cognos analytics help optimize resource allocation and decision-making, ensuring reliable water supply for all.</a:t>
            </a:r>
          </a:p>
          <a:p>
            <a:pPr marL="342900" indent="-342900" algn="just">
              <a:buFont typeface="Arial" panose="020B0604020202020204" pitchFamily="34" charset="0"/>
              <a:buChar char="•"/>
            </a:pPr>
            <a:r>
              <a:rPr lang="en-US" sz="2000" b="0" i="0" dirty="0">
                <a:solidFill>
                  <a:srgbClr val="374151"/>
                </a:solidFill>
                <a:effectLst/>
                <a:latin typeface="Söhne"/>
              </a:rPr>
              <a:t>Our comprehensive solution for "Aquatic Insights" integrates IBM Cognos analytics to enable data-driven water portability analysis. It harnesses real-time data for monitoring water quality, availability, and distribution, facilitating informed decision-making to optimize resource allocation and ensure equitable, safe, and efficient water access.</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390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9B3B-5871-2DE6-48DC-94950E9D9B04}"/>
              </a:ext>
            </a:extLst>
          </p:cNvPr>
          <p:cNvSpPr>
            <a:spLocks noGrp="1"/>
          </p:cNvSpPr>
          <p:nvPr>
            <p:ph type="title"/>
          </p:nvPr>
        </p:nvSpPr>
        <p:spPr>
          <a:xfrm>
            <a:off x="1061994" y="438150"/>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SOLUTION ARCHITECTURE</a:t>
            </a:r>
          </a:p>
        </p:txBody>
      </p:sp>
      <p:pic>
        <p:nvPicPr>
          <p:cNvPr id="4" name="Picture 3">
            <a:extLst>
              <a:ext uri="{FF2B5EF4-FFF2-40B4-BE49-F238E27FC236}">
                <a16:creationId xmlns:a16="http://schemas.microsoft.com/office/drawing/2014/main" id="{B18CC1BA-BC79-DD09-4BB5-56E6A676D429}"/>
              </a:ext>
            </a:extLst>
          </p:cNvPr>
          <p:cNvPicPr>
            <a:picLocks noChangeAspect="1"/>
          </p:cNvPicPr>
          <p:nvPr/>
        </p:nvPicPr>
        <p:blipFill>
          <a:blip r:embed="rId2"/>
          <a:stretch>
            <a:fillRect/>
          </a:stretch>
        </p:blipFill>
        <p:spPr>
          <a:xfrm>
            <a:off x="2473234" y="1764471"/>
            <a:ext cx="7698377" cy="4430103"/>
          </a:xfrm>
          <a:prstGeom prst="rect">
            <a:avLst/>
          </a:prstGeom>
        </p:spPr>
      </p:pic>
    </p:spTree>
    <p:extLst>
      <p:ext uri="{BB962C8B-B14F-4D97-AF65-F5344CB8AC3E}">
        <p14:creationId xmlns:p14="http://schemas.microsoft.com/office/powerpoint/2010/main" val="2697984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36F-E22C-32D1-31F2-6576AE397A9A}"/>
              </a:ext>
            </a:extLst>
          </p:cNvPr>
          <p:cNvSpPr>
            <a:spLocks noGrp="1"/>
          </p:cNvSpPr>
          <p:nvPr>
            <p:ph type="title"/>
          </p:nvPr>
        </p:nvSpPr>
        <p:spPr>
          <a:xfrm>
            <a:off x="1229244" y="318781"/>
            <a:ext cx="9733512" cy="796954"/>
          </a:xfrm>
        </p:spPr>
        <p:txBody>
          <a:bodyPr/>
          <a:lstStyle/>
          <a:p>
            <a:pPr algn="ctr"/>
            <a:r>
              <a:rPr lang="en-US" dirty="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2D26481-C14A-92C2-0AA5-8BA284177311}"/>
              </a:ext>
            </a:extLst>
          </p:cNvPr>
          <p:cNvSpPr>
            <a:spLocks noGrp="1"/>
          </p:cNvSpPr>
          <p:nvPr>
            <p:ph type="body" idx="1"/>
          </p:nvPr>
        </p:nvSpPr>
        <p:spPr>
          <a:xfrm>
            <a:off x="1785836" y="1115735"/>
            <a:ext cx="9733512" cy="6963228"/>
          </a:xfrm>
        </p:spPr>
        <p:txBody>
          <a:bodyPr>
            <a:noAutofit/>
          </a:bodyPr>
          <a:lstStyle/>
          <a:p>
            <a:pPr algn="l"/>
            <a:r>
              <a:rPr lang="en-US" sz="1900" b="1" dirty="0">
                <a:solidFill>
                  <a:schemeClr val="tx1"/>
                </a:solidFill>
                <a:latin typeface="Times New Roman" panose="02020603050405020304" pitchFamily="18" charset="0"/>
                <a:cs typeface="Times New Roman" panose="02020603050405020304" pitchFamily="18" charset="0"/>
              </a:rPr>
              <a:t>HARDWARE REQUIREMENS</a:t>
            </a:r>
          </a:p>
          <a:p>
            <a:pPr algn="l"/>
            <a:r>
              <a:rPr lang="en-US" sz="1900" dirty="0">
                <a:solidFill>
                  <a:schemeClr val="tx1"/>
                </a:solidFill>
                <a:latin typeface="Times New Roman" panose="02020603050405020304" pitchFamily="18" charset="0"/>
                <a:cs typeface="Times New Roman" panose="02020603050405020304" pitchFamily="18" charset="0"/>
              </a:rPr>
              <a:t>            Processor                  :          Intel Core i3</a:t>
            </a:r>
          </a:p>
          <a:p>
            <a:pPr algn="l"/>
            <a:r>
              <a:rPr lang="en-US" sz="1900" dirty="0">
                <a:solidFill>
                  <a:schemeClr val="tx1"/>
                </a:solidFill>
                <a:latin typeface="Times New Roman" panose="02020603050405020304" pitchFamily="18" charset="0"/>
                <a:cs typeface="Times New Roman" panose="02020603050405020304" pitchFamily="18" charset="0"/>
              </a:rPr>
              <a:t>            RAM                           :           8 GB</a:t>
            </a:r>
          </a:p>
          <a:p>
            <a:pPr algn="l"/>
            <a:r>
              <a:rPr lang="en-US" sz="1900" dirty="0">
                <a:solidFill>
                  <a:schemeClr val="tx1"/>
                </a:solidFill>
                <a:latin typeface="Times New Roman" panose="02020603050405020304" pitchFamily="18" charset="0"/>
                <a:cs typeface="Times New Roman" panose="02020603050405020304" pitchFamily="18" charset="0"/>
              </a:rPr>
              <a:t>            Hard Disk                 :           500 GB</a:t>
            </a:r>
          </a:p>
          <a:p>
            <a:pPr algn="l"/>
            <a:r>
              <a:rPr lang="en-US" sz="1900" b="1" dirty="0">
                <a:solidFill>
                  <a:schemeClr val="tx1"/>
                </a:solidFill>
                <a:latin typeface="Times New Roman" panose="02020603050405020304" pitchFamily="18" charset="0"/>
                <a:cs typeface="Times New Roman" panose="02020603050405020304" pitchFamily="18" charset="0"/>
              </a:rPr>
              <a:t>SOFTWARE REQUIREMENTS</a:t>
            </a:r>
          </a:p>
          <a:p>
            <a:pPr algn="l"/>
            <a:r>
              <a:rPr lang="en-US" sz="1900" dirty="0">
                <a:solidFill>
                  <a:schemeClr val="tx1"/>
                </a:solidFill>
                <a:latin typeface="Times New Roman" panose="02020603050405020304" pitchFamily="18" charset="0"/>
                <a:cs typeface="Times New Roman" panose="02020603050405020304" pitchFamily="18" charset="0"/>
              </a:rPr>
              <a:t>           Operating System   :       Windows</a:t>
            </a:r>
          </a:p>
          <a:p>
            <a:pPr algn="l"/>
            <a:r>
              <a:rPr lang="en-US" sz="1900" dirty="0">
                <a:solidFill>
                  <a:schemeClr val="tx1"/>
                </a:solidFill>
                <a:latin typeface="Times New Roman" panose="02020603050405020304" pitchFamily="18" charset="0"/>
                <a:cs typeface="Times New Roman" panose="02020603050405020304" pitchFamily="18" charset="0"/>
              </a:rPr>
              <a:t>           Language                  :       HTML, CSS, JavaScript, Python</a:t>
            </a:r>
          </a:p>
          <a:p>
            <a:pPr algn="l"/>
            <a:r>
              <a:rPr lang="en-US" sz="1900" dirty="0">
                <a:solidFill>
                  <a:schemeClr val="tx1"/>
                </a:solidFill>
                <a:latin typeface="Times New Roman" panose="02020603050405020304" pitchFamily="18" charset="0"/>
                <a:cs typeface="Times New Roman" panose="02020603050405020304" pitchFamily="18" charset="0"/>
              </a:rPr>
              <a:t>           Program – Tool        :        Visual Studio Code</a:t>
            </a:r>
          </a:p>
          <a:p>
            <a:pPr algn="l"/>
            <a:r>
              <a:rPr lang="en-US" sz="1900" dirty="0">
                <a:solidFill>
                  <a:schemeClr val="tx1"/>
                </a:solidFill>
                <a:latin typeface="Times New Roman" panose="02020603050405020304" pitchFamily="18" charset="0"/>
                <a:cs typeface="Times New Roman" panose="02020603050405020304" pitchFamily="18" charset="0"/>
              </a:rPr>
              <a:t>           Web Framework     :         Flask</a:t>
            </a:r>
          </a:p>
          <a:p>
            <a:pPr algn="l"/>
            <a:r>
              <a:rPr lang="en-US" sz="1900" b="1" dirty="0">
                <a:solidFill>
                  <a:schemeClr val="tx1"/>
                </a:solidFill>
                <a:latin typeface="Times New Roman" panose="02020603050405020304" pitchFamily="18" charset="0"/>
                <a:cs typeface="Times New Roman" panose="02020603050405020304" pitchFamily="18" charset="0"/>
              </a:rPr>
              <a:t>TOOL REQUIREMENTS</a:t>
            </a:r>
          </a:p>
          <a:p>
            <a:pPr algn="l"/>
            <a:r>
              <a:rPr lang="en-US" sz="1900" dirty="0">
                <a:solidFill>
                  <a:schemeClr val="tx1"/>
                </a:solidFill>
                <a:latin typeface="Times New Roman" panose="02020603050405020304" pitchFamily="18" charset="0"/>
                <a:cs typeface="Times New Roman" panose="02020603050405020304" pitchFamily="18" charset="0"/>
              </a:rPr>
              <a:t>           Operating System   :       Windows 10</a:t>
            </a:r>
          </a:p>
          <a:p>
            <a:pPr algn="l"/>
            <a:r>
              <a:rPr lang="en-US" sz="1900" dirty="0">
                <a:solidFill>
                  <a:schemeClr val="tx1"/>
                </a:solidFill>
                <a:latin typeface="Times New Roman" panose="02020603050405020304" pitchFamily="18" charset="0"/>
                <a:cs typeface="Times New Roman" panose="02020603050405020304" pitchFamily="18" charset="0"/>
              </a:rPr>
              <a:t>            Disk Space               :        256 MB</a:t>
            </a:r>
          </a:p>
          <a:p>
            <a:pPr algn="l"/>
            <a:r>
              <a:rPr lang="en-US" sz="1900" dirty="0">
                <a:solidFill>
                  <a:schemeClr val="tx1"/>
                </a:solidFill>
                <a:latin typeface="Times New Roman" panose="02020603050405020304" pitchFamily="18" charset="0"/>
                <a:cs typeface="Times New Roman" panose="02020603050405020304" pitchFamily="18" charset="0"/>
              </a:rPr>
              <a:t>            Processor                 :         Intel atom processor</a:t>
            </a:r>
          </a:p>
          <a:p>
            <a:pPr algn="l"/>
            <a:r>
              <a:rPr lang="en-US" sz="1900" dirty="0">
                <a:solidFill>
                  <a:schemeClr val="tx1"/>
                </a:solidFill>
                <a:latin typeface="Times New Roman" panose="02020603050405020304" pitchFamily="18" charset="0"/>
                <a:cs typeface="Times New Roman" panose="02020603050405020304" pitchFamily="18" charset="0"/>
              </a:rPr>
              <a:t>            Version                     :         3.6.2</a:t>
            </a:r>
          </a:p>
        </p:txBody>
      </p:sp>
    </p:spTree>
    <p:extLst>
      <p:ext uri="{BB962C8B-B14F-4D97-AF65-F5344CB8AC3E}">
        <p14:creationId xmlns:p14="http://schemas.microsoft.com/office/powerpoint/2010/main" val="210555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2AE-5476-7A63-74CC-A18D80204FA3}"/>
              </a:ext>
            </a:extLst>
          </p:cNvPr>
          <p:cNvSpPr>
            <a:spLocks noGrp="1"/>
          </p:cNvSpPr>
          <p:nvPr>
            <p:ph type="title"/>
          </p:nvPr>
        </p:nvSpPr>
        <p:spPr>
          <a:xfrm>
            <a:off x="919119" y="547380"/>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4C783E25-0D52-37EA-F8F9-A1807683E389}"/>
              </a:ext>
            </a:extLst>
          </p:cNvPr>
          <p:cNvPicPr>
            <a:picLocks noChangeAspect="1"/>
          </p:cNvPicPr>
          <p:nvPr/>
        </p:nvPicPr>
        <p:blipFill>
          <a:blip r:embed="rId2"/>
          <a:stretch>
            <a:fillRect/>
          </a:stretch>
        </p:blipFill>
        <p:spPr>
          <a:xfrm>
            <a:off x="1358537" y="1243492"/>
            <a:ext cx="9474926" cy="5349148"/>
          </a:xfrm>
          <a:prstGeom prst="rect">
            <a:avLst/>
          </a:prstGeom>
        </p:spPr>
      </p:pic>
    </p:spTree>
    <p:extLst>
      <p:ext uri="{BB962C8B-B14F-4D97-AF65-F5344CB8AC3E}">
        <p14:creationId xmlns:p14="http://schemas.microsoft.com/office/powerpoint/2010/main" val="1759680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2AE-5476-7A63-74CC-A18D80204FA3}"/>
              </a:ext>
            </a:extLst>
          </p:cNvPr>
          <p:cNvSpPr>
            <a:spLocks noGrp="1"/>
          </p:cNvSpPr>
          <p:nvPr>
            <p:ph type="title"/>
          </p:nvPr>
        </p:nvSpPr>
        <p:spPr>
          <a:xfrm>
            <a:off x="919120" y="534128"/>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DASHBOARD</a:t>
            </a:r>
          </a:p>
        </p:txBody>
      </p:sp>
      <p:pic>
        <p:nvPicPr>
          <p:cNvPr id="5" name="Picture 4">
            <a:extLst>
              <a:ext uri="{FF2B5EF4-FFF2-40B4-BE49-F238E27FC236}">
                <a16:creationId xmlns:a16="http://schemas.microsoft.com/office/drawing/2014/main" id="{3DD9A85C-7789-2FEC-90BE-F28A4F756298}"/>
              </a:ext>
            </a:extLst>
          </p:cNvPr>
          <p:cNvPicPr>
            <a:picLocks noChangeAspect="1"/>
          </p:cNvPicPr>
          <p:nvPr/>
        </p:nvPicPr>
        <p:blipFill>
          <a:blip r:embed="rId2"/>
          <a:stretch>
            <a:fillRect/>
          </a:stretch>
        </p:blipFill>
        <p:spPr>
          <a:xfrm>
            <a:off x="1271451" y="1149531"/>
            <a:ext cx="9839769" cy="5510476"/>
          </a:xfrm>
          <a:prstGeom prst="rect">
            <a:avLst/>
          </a:prstGeom>
        </p:spPr>
      </p:pic>
    </p:spTree>
    <p:extLst>
      <p:ext uri="{BB962C8B-B14F-4D97-AF65-F5344CB8AC3E}">
        <p14:creationId xmlns:p14="http://schemas.microsoft.com/office/powerpoint/2010/main" val="8745618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601</TotalTime>
  <Words>525</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Söhne</vt:lpstr>
      <vt:lpstr>Times New Roman</vt:lpstr>
      <vt:lpstr>Wingdings 3</vt:lpstr>
      <vt:lpstr>Wisp</vt:lpstr>
      <vt:lpstr> KNOWLEDGE INSTITUTE OF TECHNOLOGY  AQUATIC INSIGHTS: COGNOS -POWERED WATER PORTABILITY ANALYSIS  DATA ANALYTICS  </vt:lpstr>
      <vt:lpstr>OBJECTIVE</vt:lpstr>
      <vt:lpstr>ABSTRACT</vt:lpstr>
      <vt:lpstr>PROBLEM STATEMENT</vt:lpstr>
      <vt:lpstr>SOLUTION</vt:lpstr>
      <vt:lpstr>SOLUTION ARCHITECTURE</vt:lpstr>
      <vt:lpstr>TOOLS USED</vt:lpstr>
      <vt:lpstr>DASHBOARD</vt:lpstr>
      <vt:lpstr>DASHBOARD</vt:lpstr>
      <vt:lpstr>STORY</vt:lpstr>
      <vt:lpstr>STORY</vt:lpstr>
      <vt:lpstr>REPORT</vt:lpstr>
      <vt:lpstr>REPORT</vt:lpstr>
      <vt:lpstr>REPORT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Kolaru !</dc:creator>
  <cp:lastModifiedBy>mr.prinsundar1310@gmail.com</cp:lastModifiedBy>
  <cp:revision>17</cp:revision>
  <dcterms:created xsi:type="dcterms:W3CDTF">2023-05-18T05:33:58Z</dcterms:created>
  <dcterms:modified xsi:type="dcterms:W3CDTF">2023-10-21T15:12:51Z</dcterms:modified>
</cp:coreProperties>
</file>