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MugoBrian/Kcse-Data-Analysis"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github.com/MugoBrian/Kcse-Data-Analysis"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github.com/MugoBrian/Kcse-Data-Analysis" TargetMode="External"/><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ithub.com/MugoBrian/Kcse-Data-Analysis"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810000"/>
            <a:ext cx="9070560" cy="1294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ea typeface="DejaVu Sans"/>
              </a:rPr>
              <a:t>KCSE DATA ANALYSIS</a:t>
            </a:r>
            <a:endParaRPr b="0" lang="en-US" sz="4400" spc="-1" strike="noStrike">
              <a:latin typeface="Arial"/>
            </a:endParaRPr>
          </a:p>
        </p:txBody>
      </p:sp>
      <p:sp>
        <p:nvSpPr>
          <p:cNvPr id="77" name="CustomShape 2"/>
          <p:cNvSpPr/>
          <p:nvPr/>
        </p:nvSpPr>
        <p:spPr>
          <a:xfrm>
            <a:off x="529560" y="2046600"/>
            <a:ext cx="9070560" cy="275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400" spc="-1" strike="noStrike">
                <a:solidFill>
                  <a:srgbClr val="ffffff"/>
                </a:solidFill>
                <a:latin typeface="Arial"/>
                <a:ea typeface="DejaVu Sans"/>
              </a:rPr>
              <a:t>An exploratory analysis of KCSE dataset project assignment</a:t>
            </a:r>
            <a:endParaRPr b="0" lang="en-US" sz="2400" spc="-1" strike="noStrike">
              <a:latin typeface="Arial"/>
            </a:endParaRPr>
          </a:p>
          <a:p>
            <a:pPr algn="ctr">
              <a:lnSpc>
                <a:spcPct val="100000"/>
              </a:lnSpc>
            </a:pPr>
            <a:r>
              <a:rPr b="0" lang="en-US" sz="2400" spc="-1" strike="noStrike">
                <a:solidFill>
                  <a:srgbClr val="ffffff"/>
                </a:solidFill>
                <a:latin typeface="Arial"/>
                <a:ea typeface="DejaVu Sans"/>
              </a:rPr>
              <a:t>(KamiLimu DataScience Track)</a:t>
            </a:r>
            <a:endParaRPr b="0" lang="en-US" sz="2400" spc="-1" strike="noStrike">
              <a:latin typeface="Arial"/>
            </a:endParaRPr>
          </a:p>
        </p:txBody>
      </p:sp>
      <p:sp>
        <p:nvSpPr>
          <p:cNvPr id="78" name="CustomShape 3"/>
          <p:cNvSpPr/>
          <p:nvPr/>
        </p:nvSpPr>
        <p:spPr>
          <a:xfrm>
            <a:off x="914400" y="5162760"/>
            <a:ext cx="5028840" cy="323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400" spc="-1" strike="noStrike">
                <a:latin typeface="Bitstream Vera Sans"/>
              </a:rPr>
              <a:t> </a:t>
            </a:r>
            <a:r>
              <a:rPr b="0" lang="en-US" sz="1400" spc="-1" strike="noStrike" u="sng">
                <a:solidFill>
                  <a:srgbClr val="0000ff"/>
                </a:solidFill>
                <a:uFillTx/>
                <a:latin typeface="Bitstream Vera Sans"/>
                <a:hlinkClick r:id="rId1"/>
              </a:rPr>
              <a:t>https://github.com/MugoBrian/Kcse-Data-Analysis</a:t>
            </a:r>
            <a:endParaRPr b="0" lang="en-US" sz="1400" spc="-1" strike="noStrike">
              <a:latin typeface="Arial"/>
            </a:endParaRPr>
          </a:p>
        </p:txBody>
      </p:sp>
      <p:sp>
        <p:nvSpPr>
          <p:cNvPr id="79" name="CustomShape 4"/>
          <p:cNvSpPr/>
          <p:nvPr/>
        </p:nvSpPr>
        <p:spPr>
          <a:xfrm>
            <a:off x="914400" y="4705560"/>
            <a:ext cx="2742840" cy="323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400" spc="-1" strike="noStrike">
                <a:latin typeface="Bitstream Vera Sans"/>
              </a:rPr>
              <a:t>NB: For the full report visit: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5720"/>
            <a:ext cx="907056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Hypothesis</a:t>
            </a:r>
            <a:endParaRPr b="0" lang="en-US" sz="3300" spc="-1" strike="noStrike">
              <a:latin typeface="Arial"/>
            </a:endParaRPr>
          </a:p>
        </p:txBody>
      </p:sp>
      <p:sp>
        <p:nvSpPr>
          <p:cNvPr id="81" name="CustomShape 2"/>
          <p:cNvSpPr/>
          <p:nvPr/>
        </p:nvSpPr>
        <p:spPr>
          <a:xfrm>
            <a:off x="504000" y="1326600"/>
            <a:ext cx="9070560" cy="3287160"/>
          </a:xfrm>
          <a:prstGeom prst="rect">
            <a:avLst/>
          </a:prstGeom>
          <a:noFill/>
          <a:ln w="0">
            <a:noFill/>
          </a:ln>
        </p:spPr>
        <p:style>
          <a:lnRef idx="0"/>
          <a:fillRef idx="0"/>
          <a:effectRef idx="0"/>
          <a:fontRef idx="minor"/>
        </p:style>
      </p:sp>
      <p:sp>
        <p:nvSpPr>
          <p:cNvPr id="82" name="CustomShape 3"/>
          <p:cNvSpPr/>
          <p:nvPr/>
        </p:nvSpPr>
        <p:spPr>
          <a:xfrm>
            <a:off x="457200" y="985680"/>
            <a:ext cx="8686440" cy="532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500" spc="-1" strike="noStrike">
                <a:latin typeface="Bitstream Vera Sans"/>
              </a:rPr>
              <a:t>In my exploratory analysis, I used the hypothesis questions (formulated by Allan Gitau after our group discussion)</a:t>
            </a:r>
            <a:endParaRPr b="0" lang="en-US" sz="1500" spc="-1" strike="noStrike">
              <a:latin typeface="Arial"/>
            </a:endParaRPr>
          </a:p>
        </p:txBody>
      </p:sp>
      <p:sp>
        <p:nvSpPr>
          <p:cNvPr id="83" name="CustomShape 4"/>
          <p:cNvSpPr/>
          <p:nvPr/>
        </p:nvSpPr>
        <p:spPr>
          <a:xfrm>
            <a:off x="457200" y="1418040"/>
            <a:ext cx="8457840" cy="361080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Bitstream Vera Sans"/>
                <a:ea typeface="DejaVu Sans"/>
              </a:rPr>
              <a:t>Has performance improved or declined?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Bitstream Vera Sans"/>
                <a:ea typeface="DejaVu Sans"/>
              </a:rPr>
              <a:t>Has the number of candidates increased or decreasaed?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Bitstream Vera Sans"/>
                <a:ea typeface="DejaVu Sans"/>
              </a:rPr>
              <a:t>What is the difference between male and female performance?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Bitstream Vera Sans"/>
                <a:ea typeface="DejaVu Sans"/>
              </a:rPr>
              <a:t>Has the gap in gender difference increased or decreased?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Bitstream Vera Sans"/>
                <a:ea typeface="DejaVu Sans"/>
              </a:rPr>
              <a:t>How do the quality grades (A – C+) compare to non-quality grades(C – 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Bitstream Vera Sans"/>
                <a:ea typeface="DejaVu Sans"/>
              </a:rPr>
              <a:t>What is the trend seen from the data over the years?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Bitstream Vera Sans"/>
                <a:ea typeface="DejaVu Sans"/>
              </a:rPr>
              <a:t>What is the most common grade (mode, mean)?</a:t>
            </a:r>
            <a:endParaRPr b="0" lang="en-US" sz="1600" spc="-1" strike="noStrike">
              <a:latin typeface="Arial"/>
            </a:endParaRPr>
          </a:p>
          <a:p>
            <a:pPr>
              <a:lnSpc>
                <a:spcPct val="100000"/>
              </a:lnSpc>
            </a:pPr>
            <a:r>
              <a:rPr b="0" lang="en-US" sz="1600" spc="-1" strike="noStrike">
                <a:solidFill>
                  <a:srgbClr val="000000"/>
                </a:solidFill>
                <a:latin typeface="Bitstream Vera Sans"/>
                <a:ea typeface="DejaVu Sans"/>
              </a:rPr>
              <a:t> </a:t>
            </a:r>
            <a:endParaRPr b="0" lang="en-US" sz="1600" spc="-1" strike="noStrike">
              <a:latin typeface="Arial"/>
            </a:endParaRPr>
          </a:p>
        </p:txBody>
      </p:sp>
      <p:sp>
        <p:nvSpPr>
          <p:cNvPr id="84" name="CustomShape 5"/>
          <p:cNvSpPr/>
          <p:nvPr/>
        </p:nvSpPr>
        <p:spPr>
          <a:xfrm>
            <a:off x="457200" y="5029200"/>
            <a:ext cx="6857640" cy="268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Bitstream Vera Sans"/>
              </a:rPr>
              <a:t>NB: For the full report visit </a:t>
            </a:r>
            <a:r>
              <a:rPr b="0" lang="en-US" sz="1200" spc="-1" strike="noStrike" u="sng">
                <a:solidFill>
                  <a:srgbClr val="0000ff"/>
                </a:solidFill>
                <a:uFillTx/>
                <a:latin typeface="Bitstream Vera Sans"/>
                <a:hlinkClick r:id="rId1"/>
              </a:rPr>
              <a:t>https://github.com/MugoBrian/Kcse-Data-Analysis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28600" y="228600"/>
            <a:ext cx="2057040" cy="688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Findings</a:t>
            </a:r>
            <a:endParaRPr b="0" lang="en-US" sz="3300" spc="-1" strike="noStrike">
              <a:latin typeface="Arial"/>
            </a:endParaRPr>
          </a:p>
        </p:txBody>
      </p:sp>
      <p:sp>
        <p:nvSpPr>
          <p:cNvPr id="86" name="CustomShape 2"/>
          <p:cNvSpPr/>
          <p:nvPr/>
        </p:nvSpPr>
        <p:spPr>
          <a:xfrm>
            <a:off x="504000" y="1326600"/>
            <a:ext cx="9070560" cy="3287160"/>
          </a:xfrm>
          <a:prstGeom prst="rect">
            <a:avLst/>
          </a:prstGeom>
          <a:noFill/>
          <a:ln w="0">
            <a:noFill/>
          </a:ln>
        </p:spPr>
        <p:style>
          <a:lnRef idx="0"/>
          <a:fillRef idx="0"/>
          <a:effectRef idx="0"/>
          <a:fontRef idx="minor"/>
        </p:style>
      </p:sp>
      <p:sp>
        <p:nvSpPr>
          <p:cNvPr id="87" name="CustomShape 3"/>
          <p:cNvSpPr/>
          <p:nvPr/>
        </p:nvSpPr>
        <p:spPr>
          <a:xfrm>
            <a:off x="450360" y="862200"/>
            <a:ext cx="8007480" cy="280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40"/>
              </a:spcBef>
              <a:spcAft>
                <a:spcPts val="142"/>
              </a:spcAft>
            </a:pPr>
            <a:r>
              <a:rPr b="0" lang="en-US" sz="1300" spc="-1" strike="noStrike">
                <a:latin typeface="Bitstream Vera Sans"/>
                <a:ea typeface="Bitstream Vera Sans"/>
              </a:rPr>
              <a:t>The performance of all candidates (both male and female) increased from the year 2006- 2015</a:t>
            </a:r>
            <a:endParaRPr b="0" lang="en-US" sz="1300" spc="-1" strike="noStrike">
              <a:latin typeface="Arial"/>
            </a:endParaRPr>
          </a:p>
        </p:txBody>
      </p:sp>
      <p:sp>
        <p:nvSpPr>
          <p:cNvPr id="88" name="CustomShape 4"/>
          <p:cNvSpPr/>
          <p:nvPr/>
        </p:nvSpPr>
        <p:spPr>
          <a:xfrm>
            <a:off x="425880" y="1267560"/>
            <a:ext cx="8281800" cy="661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300" spc="-1" strike="noStrike">
                <a:latin typeface="Bitstream Vera Sans"/>
              </a:rPr>
              <a:t>The total number of male candidates is higher than female candidates from the year 2006 – 2015.</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Bitstream Vera Sans"/>
                <a:ea typeface="Bitstream Vera Sans"/>
              </a:rPr>
              <a:t>There is an increase in the number of total candidates over the past years.</a:t>
            </a:r>
            <a:endParaRPr b="0" lang="en-US" sz="1300" spc="-1" strike="noStrike">
              <a:latin typeface="Arial"/>
            </a:endParaRPr>
          </a:p>
        </p:txBody>
      </p:sp>
      <p:sp>
        <p:nvSpPr>
          <p:cNvPr id="89" name="CustomShape 5"/>
          <p:cNvSpPr/>
          <p:nvPr/>
        </p:nvSpPr>
        <p:spPr>
          <a:xfrm>
            <a:off x="425880" y="1929240"/>
            <a:ext cx="9403560" cy="1042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300" spc="-1" strike="noStrike">
                <a:latin typeface="Bitstream Vera Sans"/>
              </a:rPr>
              <a:t>The number of quality grades is lower than the number of non quality grades over the years.</a:t>
            </a:r>
            <a:endParaRPr b="0" lang="en-US" sz="1300" spc="-1" strike="noStrike">
              <a:latin typeface="Arial"/>
            </a:endParaRPr>
          </a:p>
          <a:p>
            <a:pPr>
              <a:lnSpc>
                <a:spcPct val="100000"/>
              </a:lnSpc>
            </a:pPr>
            <a:r>
              <a:rPr b="0" lang="en-US" sz="1300" spc="-1" strike="noStrike">
                <a:latin typeface="Bitstream Vera Sans"/>
              </a:rPr>
              <a:t> </a:t>
            </a:r>
            <a:endParaRPr b="0" lang="en-US" sz="1300" spc="-1" strike="noStrike">
              <a:latin typeface="Arial"/>
            </a:endParaRPr>
          </a:p>
          <a:p>
            <a:pPr>
              <a:lnSpc>
                <a:spcPct val="100000"/>
              </a:lnSpc>
            </a:pPr>
            <a:r>
              <a:rPr b="0" lang="en-US" sz="1300" spc="-1" strike="noStrike">
                <a:latin typeface="Bitstream Vera Sans"/>
              </a:rPr>
              <a:t>The percentage of quality grades of male candidates is higher than that of female candidates over the years.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latin typeface="Bitstream Vera Sans"/>
              </a:rPr>
              <a:t>The percentage of non quality grades of male candidates is lower than that of female candidates over the years</a:t>
            </a:r>
            <a:endParaRPr b="0" lang="en-US" sz="1300" spc="-1" strike="noStrike">
              <a:latin typeface="Arial"/>
            </a:endParaRPr>
          </a:p>
        </p:txBody>
      </p:sp>
      <p:pic>
        <p:nvPicPr>
          <p:cNvPr id="90" name="" descr=""/>
          <p:cNvPicPr/>
          <p:nvPr/>
        </p:nvPicPr>
        <p:blipFill>
          <a:blip r:embed="rId1"/>
          <a:stretch/>
        </p:blipFill>
        <p:spPr>
          <a:xfrm>
            <a:off x="1143000" y="2971800"/>
            <a:ext cx="7416720" cy="2332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0360" y="196920"/>
            <a:ext cx="907056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Exception Observation ( What caught my eye)</a:t>
            </a:r>
            <a:endParaRPr b="0" lang="en-US" sz="3300" spc="-1" strike="noStrike">
              <a:latin typeface="Arial"/>
            </a:endParaRPr>
          </a:p>
        </p:txBody>
      </p:sp>
      <p:pic>
        <p:nvPicPr>
          <p:cNvPr id="92" name="" descr=""/>
          <p:cNvPicPr/>
          <p:nvPr/>
        </p:nvPicPr>
        <p:blipFill>
          <a:blip r:embed="rId1"/>
          <a:stretch/>
        </p:blipFill>
        <p:spPr>
          <a:xfrm>
            <a:off x="7172640" y="2541960"/>
            <a:ext cx="2657160" cy="2445120"/>
          </a:xfrm>
          <a:prstGeom prst="rect">
            <a:avLst/>
          </a:prstGeom>
          <a:ln w="18000">
            <a:noFill/>
          </a:ln>
        </p:spPr>
      </p:pic>
      <p:sp>
        <p:nvSpPr>
          <p:cNvPr id="93" name="CustomShape 2"/>
          <p:cNvSpPr/>
          <p:nvPr/>
        </p:nvSpPr>
        <p:spPr>
          <a:xfrm>
            <a:off x="425880" y="5217840"/>
            <a:ext cx="6857640" cy="268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Bitstream Vera Sans"/>
              </a:rPr>
              <a:t>NB: For the full report visit </a:t>
            </a:r>
            <a:r>
              <a:rPr b="0" lang="en-US" sz="1200" spc="-1" strike="noStrike" u="sng">
                <a:solidFill>
                  <a:srgbClr val="0000ff"/>
                </a:solidFill>
                <a:uFillTx/>
                <a:latin typeface="Bitstream Vera Sans"/>
                <a:hlinkClick r:id="rId2"/>
              </a:rPr>
              <a:t>https://github.com/MugoBrian/Kcse-Data-Analysis</a:t>
            </a:r>
            <a:endParaRPr b="0" lang="en-US" sz="1200" spc="-1" strike="noStrike">
              <a:latin typeface="Arial"/>
            </a:endParaRPr>
          </a:p>
        </p:txBody>
      </p:sp>
      <p:pic>
        <p:nvPicPr>
          <p:cNvPr id="94" name="" descr=""/>
          <p:cNvPicPr/>
          <p:nvPr/>
        </p:nvPicPr>
        <p:blipFill>
          <a:blip r:embed="rId3"/>
          <a:stretch/>
        </p:blipFill>
        <p:spPr>
          <a:xfrm>
            <a:off x="370440" y="2743200"/>
            <a:ext cx="7282440" cy="2514600"/>
          </a:xfrm>
          <a:prstGeom prst="rect">
            <a:avLst/>
          </a:prstGeom>
          <a:ln w="0">
            <a:noFill/>
          </a:ln>
        </p:spPr>
      </p:pic>
      <p:sp>
        <p:nvSpPr>
          <p:cNvPr id="95" name="TextShape 3"/>
          <p:cNvSpPr txBox="1"/>
          <p:nvPr/>
        </p:nvSpPr>
        <p:spPr>
          <a:xfrm>
            <a:off x="457200" y="914400"/>
            <a:ext cx="9372600" cy="1016640"/>
          </a:xfrm>
          <a:prstGeom prst="rect">
            <a:avLst/>
          </a:prstGeom>
          <a:noFill/>
          <a:ln w="0">
            <a:noFill/>
          </a:ln>
        </p:spPr>
        <p:txBody>
          <a:bodyPr lIns="90000" rIns="90000" tIns="45000" bIns="45000">
            <a:noAutofit/>
          </a:bodyPr>
          <a:p>
            <a:pPr>
              <a:lnSpc>
                <a:spcPct val="100000"/>
              </a:lnSpc>
              <a:spcBef>
                <a:spcPts val="777"/>
              </a:spcBef>
            </a:pPr>
            <a:r>
              <a:rPr b="0" lang="en-US" sz="1300" spc="-1" strike="noStrike">
                <a:solidFill>
                  <a:srgbClr val="000000"/>
                </a:solidFill>
                <a:latin typeface="Bitstream Vera Sans"/>
                <a:ea typeface="DejaVu Sans"/>
              </a:rPr>
              <a:t>In 2016:</a:t>
            </a:r>
            <a:endParaRPr b="0" lang="en-US" sz="1300" spc="-1" strike="noStrike">
              <a:latin typeface="Arial"/>
            </a:endParaRPr>
          </a:p>
          <a:p>
            <a:pPr>
              <a:lnSpc>
                <a:spcPct val="100000"/>
              </a:lnSpc>
            </a:pPr>
            <a:r>
              <a:rPr b="0" lang="en-US" sz="1300" spc="-1" strike="noStrike">
                <a:solidFill>
                  <a:srgbClr val="000000"/>
                </a:solidFill>
                <a:latin typeface="Bitstream Vera Sans"/>
                <a:ea typeface="DejaVu Sans"/>
              </a:rPr>
              <a:t>Total number of quality grades in female candidates is higher than that of male candidates. Total number of non quality grades in female candidates is higher than that of male candidates.</a:t>
            </a:r>
            <a:endParaRPr b="0" lang="en-US" sz="1300" spc="-1" strike="noStrike">
              <a:latin typeface="Arial"/>
            </a:endParaRPr>
          </a:p>
          <a:p>
            <a:pPr>
              <a:lnSpc>
                <a:spcPct val="100000"/>
              </a:lnSpc>
            </a:pPr>
            <a:r>
              <a:rPr b="0" lang="en-US" sz="1300" spc="-1" strike="noStrike">
                <a:solidFill>
                  <a:srgbClr val="000000"/>
                </a:solidFill>
                <a:latin typeface="Bitstream Vera Sans"/>
                <a:ea typeface="DejaVu Sans"/>
              </a:rPr>
              <a:t>Total number of female candidates is higher than male candidates</a:t>
            </a:r>
            <a:r>
              <a:rPr b="0" lang="en-US" sz="2400" spc="-1" strike="noStrike">
                <a:solidFill>
                  <a:srgbClr val="000000"/>
                </a:solidFill>
                <a:latin typeface="Bitstream Vera Sans"/>
                <a:ea typeface="DejaVu Sans"/>
              </a:rPr>
              <a:t>.</a:t>
            </a:r>
            <a:endParaRPr b="0" lang="en-US" sz="2400" spc="-1" strike="noStrike">
              <a:latin typeface="Arial"/>
            </a:endParaRPr>
          </a:p>
        </p:txBody>
      </p:sp>
      <p:sp>
        <p:nvSpPr>
          <p:cNvPr id="96" name="TextShape 4"/>
          <p:cNvSpPr txBox="1"/>
          <p:nvPr/>
        </p:nvSpPr>
        <p:spPr>
          <a:xfrm>
            <a:off x="457200" y="1798200"/>
            <a:ext cx="9257760" cy="917640"/>
          </a:xfrm>
          <a:prstGeom prst="rect">
            <a:avLst/>
          </a:prstGeom>
          <a:noFill/>
          <a:ln w="0">
            <a:noFill/>
          </a:ln>
        </p:spPr>
        <p:txBody>
          <a:bodyPr lIns="90000" rIns="90000" tIns="45000" bIns="45000">
            <a:noAutofit/>
          </a:bodyPr>
          <a:p>
            <a:r>
              <a:rPr b="0" lang="en-US" sz="1800" spc="-1" strike="noStrike">
                <a:latin typeface="Arial"/>
              </a:rPr>
              <a:t>I</a:t>
            </a:r>
            <a:r>
              <a:rPr b="0" lang="en-US" sz="1300" spc="-1" strike="noStrike">
                <a:latin typeface="Bitstream Vera Sans"/>
              </a:rPr>
              <a:t>n 2011:</a:t>
            </a:r>
            <a:endParaRPr b="0" lang="en-US" sz="1300" spc="-1" strike="noStrike">
              <a:latin typeface="Arial"/>
            </a:endParaRPr>
          </a:p>
          <a:p>
            <a:r>
              <a:rPr b="0" lang="en-US" sz="1300" spc="-1" strike="noStrike">
                <a:latin typeface="Bitstream Vera Sans"/>
              </a:rPr>
              <a:t>1. There's a sharp increase in  the total number of candidates</a:t>
            </a:r>
            <a:endParaRPr b="0" lang="en-US" sz="1300" spc="-1" strike="noStrike">
              <a:latin typeface="Arial"/>
            </a:endParaRPr>
          </a:p>
          <a:p>
            <a:r>
              <a:rPr b="0" lang="en-US" sz="1300" spc="-1" strike="noStrike">
                <a:latin typeface="Bitstream Vera Sans"/>
              </a:rPr>
              <a:t>2. There's a sharp increase in the total number of candidates who scored grade B+</a:t>
            </a:r>
            <a:endParaRPr b="0" lang="en-US" sz="1300" spc="-1" strike="noStrike">
              <a:latin typeface="Arial"/>
            </a:endParaRPr>
          </a:p>
          <a:p>
            <a:r>
              <a:rPr b="0" lang="en-US" sz="1300" spc="-1" strike="noStrike">
                <a:latin typeface="Bitstream Vera Sans"/>
              </a:rPr>
              <a:t>3. There's a huge gap difference between the total number of male and female candidates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00960" y="196200"/>
            <a:ext cx="907056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Conclusion</a:t>
            </a:r>
            <a:endParaRPr b="0" lang="en-US" sz="3300" spc="-1" strike="noStrike">
              <a:latin typeface="Arial"/>
            </a:endParaRPr>
          </a:p>
        </p:txBody>
      </p:sp>
      <p:sp>
        <p:nvSpPr>
          <p:cNvPr id="98" name="CustomShape 2"/>
          <p:cNvSpPr/>
          <p:nvPr/>
        </p:nvSpPr>
        <p:spPr>
          <a:xfrm>
            <a:off x="504000" y="1055160"/>
            <a:ext cx="9070560" cy="3287160"/>
          </a:xfrm>
          <a:prstGeom prst="rect">
            <a:avLst/>
          </a:prstGeom>
          <a:noFill/>
          <a:ln w="0">
            <a:noFill/>
          </a:ln>
        </p:spPr>
        <p:style>
          <a:lnRef idx="0"/>
          <a:fillRef idx="0"/>
          <a:effectRef idx="0"/>
          <a:fontRef idx="minor"/>
        </p:style>
        <p:txBody>
          <a:bodyPr lIns="0" rIns="0" tIns="0" bIns="0">
            <a:normAutofit fontScale="15000"/>
          </a:bodyPr>
          <a:p>
            <a:pPr>
              <a:lnSpc>
                <a:spcPct val="100000"/>
              </a:lnSpc>
              <a:spcBef>
                <a:spcPts val="1060"/>
              </a:spcBef>
            </a:pPr>
            <a:endParaRPr b="0" lang="en-US" sz="1800" spc="-1" strike="noStrike">
              <a:latin typeface="Arial"/>
            </a:endParaRPr>
          </a:p>
          <a:p>
            <a:pPr marL="432000" indent="-32292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The number of candidates increases over the years.</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292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Number of quality grades is lower than the number of non quality grades irrespective of the gender.</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292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Generally, the number of male candidates is higher than the number of female candidates.</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292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Male candidates perform better than the female candidates</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292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More male candidates meet the cut off points compared to female candidates over the past years</a:t>
            </a:r>
            <a:r>
              <a:rPr b="0" lang="en-US" sz="3200" spc="-1" strike="noStrike">
                <a:solidFill>
                  <a:srgbClr val="000000"/>
                </a:solidFill>
                <a:latin typeface="Times New Roman"/>
                <a:ea typeface="DejaVu Sans"/>
              </a:rPr>
              <a:t>.</a:t>
            </a:r>
            <a:endParaRPr b="0" lang="en-US" sz="3200" spc="-1" strike="noStrike">
              <a:latin typeface="Arial"/>
            </a:endParaRPr>
          </a:p>
        </p:txBody>
      </p:sp>
      <p:sp>
        <p:nvSpPr>
          <p:cNvPr id="99" name="CustomShape 3"/>
          <p:cNvSpPr/>
          <p:nvPr/>
        </p:nvSpPr>
        <p:spPr>
          <a:xfrm>
            <a:off x="457200" y="5217480"/>
            <a:ext cx="6857640" cy="268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Bitstream Vera Sans"/>
              </a:rPr>
              <a:t>NB: For the full report visit </a:t>
            </a:r>
            <a:r>
              <a:rPr b="0" lang="en-US" sz="1200" spc="-1" strike="noStrike" u="sng">
                <a:solidFill>
                  <a:srgbClr val="0000ff"/>
                </a:solidFill>
                <a:uFillTx/>
                <a:latin typeface="Bitstream Vera Sans"/>
                <a:hlinkClick r:id="rId1"/>
              </a:rPr>
              <a:t>https://github.com/MugoBrian/Kcse-Data-Analysis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2022-02-13T12:02:28Z</dcterms:created>
  <dc:creator/>
  <dc:description/>
  <dc:language>en-US</dc:language>
  <cp:lastModifiedBy/>
  <dcterms:modified xsi:type="dcterms:W3CDTF">2022-02-23T22:38:17Z</dcterms:modified>
  <cp:revision>8</cp:revision>
  <dc:subject/>
  <dc:title>Blueprint Plans</dc:title>
</cp:coreProperties>
</file>

<file path=docProps/custom.xml><?xml version="1.0" encoding="utf-8"?>
<Properties xmlns="http://schemas.openxmlformats.org/officeDocument/2006/custom-properties" xmlns:vt="http://schemas.openxmlformats.org/officeDocument/2006/docPropsVTypes"/>
</file>