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861" r:id="rId7"/>
    <p:sldId id="862" r:id="rId8"/>
    <p:sldId id="863" r:id="rId9"/>
    <p:sldId id="864" r:id="rId10"/>
    <p:sldId id="865" r:id="rId11"/>
    <p:sldId id="866" r:id="rId12"/>
    <p:sldId id="869" r:id="rId13"/>
    <p:sldId id="870" r:id="rId14"/>
    <p:sldId id="867" r:id="rId15"/>
    <p:sldId id="868" r:id="rId16"/>
  </p:sldIdLst>
  <p:sldSz cx="12192000" cy="6858000"/>
  <p:notesSz cx="6858000" cy="9144000"/>
  <p:embeddedFontLst>
    <p:embeddedFont>
      <p:font typeface="Berlin CE" panose="02000503040000020004" pitchFamily="2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  <p:embeddedFont>
      <p:font typeface="Source Sans Pro Bold" panose="020B0703030403020204" pitchFamily="34" charset="0"/>
      <p:bold r:id="rId25"/>
    </p:embeddedFont>
    <p:embeddedFont>
      <p:font typeface="Source Sans Pro Semibold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4694"/>
  </p:normalViewPr>
  <p:slideViewPr>
    <p:cSldViewPr snapToGrid="0">
      <p:cViewPr varScale="1">
        <p:scale>
          <a:sx n="121" d="100"/>
          <a:sy n="121" d="100"/>
        </p:scale>
        <p:origin x="11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712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410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23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117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61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86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61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07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31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48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61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07.02.2024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07.02.2024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07.02.2024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07.02.2024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07.02.2024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07.02.2024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07.02.2024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07.02.2024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07.02.2024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07.02.2024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07.02.2024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07.02.2024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qb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hyperlink" Target="http://www.castb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Testování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Podmínky pro udělení zápočtu &amp; hodnocení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1E85E83-FCF4-F192-CD4B-32EC615BB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354" y="477526"/>
            <a:ext cx="2501900" cy="647700"/>
          </a:xfrm>
          <a:prstGeom prst="rect">
            <a:avLst/>
          </a:prstGeom>
        </p:spPr>
      </p:pic>
      <p:pic>
        <p:nvPicPr>
          <p:cNvPr id="9" name="Picture 2" descr="Certifikace » CaSTB – Czech and Slovak Testing Board, member of ISTQB">
            <a:extLst>
              <a:ext uri="{FF2B5EF4-FFF2-40B4-BE49-F238E27FC236}">
                <a16:creationId xmlns:a16="http://schemas.microsoft.com/office/drawing/2014/main" id="{231F7B21-6C78-F0B4-19C9-4F3FEE03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04" y="200739"/>
            <a:ext cx="2672588" cy="118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9639" y="391119"/>
            <a:ext cx="8298627" cy="4178435"/>
          </a:xfrm>
        </p:spPr>
        <p:txBody>
          <a:bodyPr>
            <a:noAutofit/>
          </a:bodyPr>
          <a:lstStyle/>
          <a:p>
            <a:pPr algn="l"/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Alternativní klasifikace</a:t>
            </a:r>
          </a:p>
          <a:p>
            <a:pPr algn="l"/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Doložení certifikace ISTQB CTFL a vyšší.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Automatická klasifikace známkou 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  <a:hlinkClick r:id="rId3"/>
              </a:rPr>
              <a:t>www.istqb.org</a:t>
            </a:r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  <a:hlinkClick r:id="rId4"/>
              </a:rPr>
              <a:t>www.castb.org</a:t>
            </a:r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V případě zájmu -&gt; lze zorganizovat certifikační zkoušku zde (5 a více studentů)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3 studenti s největším ziskem bodů ji mají zdarma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Ostatní se slevou 50% na první pokus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cs-CZ" sz="16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083FFE3-6D45-E50F-87DE-2CF64DF5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335262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5461" y="1063913"/>
            <a:ext cx="7981078" cy="3528392"/>
          </a:xfrm>
        </p:spPr>
        <p:txBody>
          <a:bodyPr>
            <a:noAutofit/>
          </a:bodyPr>
          <a:lstStyle/>
          <a:p>
            <a:r>
              <a:rPr lang="cs-CZ" sz="4400" dirty="0">
                <a:solidFill>
                  <a:srgbClr val="FF0000"/>
                </a:solidFill>
                <a:latin typeface="Source Sans Pro Semibold" pitchFamily="34" charset="-18"/>
              </a:rPr>
              <a:t>Neznalost se neomlouvá </a:t>
            </a:r>
          </a:p>
          <a:p>
            <a:endParaRPr lang="cs-CZ" sz="4400" dirty="0">
              <a:solidFill>
                <a:srgbClr val="FF0000"/>
              </a:solidFill>
              <a:latin typeface="Source Sans Pro Semibold" pitchFamily="34" charset="-18"/>
            </a:endParaRPr>
          </a:p>
          <a:p>
            <a:r>
              <a:rPr lang="cs-CZ" sz="4400" dirty="0">
                <a:solidFill>
                  <a:srgbClr val="FF0000"/>
                </a:solidFill>
                <a:latin typeface="Source Sans Pro Semibold" pitchFamily="34" charset="-18"/>
              </a:rPr>
              <a:t>Svou přítomností v kurzu souhlasíte s uvedenými podmínkami a stvrzujete, že jste je pochopili</a:t>
            </a:r>
            <a:endParaRPr lang="cs-CZ" sz="2000" dirty="0">
              <a:solidFill>
                <a:srgbClr val="FF0000"/>
              </a:solidFill>
              <a:latin typeface="Source Sans Pro Semibold" pitchFamily="34" charset="-18"/>
            </a:endParaRPr>
          </a:p>
          <a:p>
            <a:endParaRPr lang="cs-CZ" sz="20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endParaRPr lang="cs-CZ" sz="1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cs-CZ" sz="14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D1F191E-524A-F093-0D16-33A4FCBD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273515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250F07B6-9E53-624F-B887-0333EF5A6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343" y="612309"/>
            <a:ext cx="3818527" cy="4656740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D0D62C34-820A-1244-A78E-498A6A139D51}"/>
              </a:ext>
            </a:extLst>
          </p:cNvPr>
          <p:cNvSpPr txBox="1"/>
          <p:nvPr/>
        </p:nvSpPr>
        <p:spPr>
          <a:xfrm>
            <a:off x="68568" y="6597352"/>
            <a:ext cx="4679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/>
              <a:t>*Poslední možnost se zeptat, pokud Vám nejsou jasné podmínky klasifikace.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D62295C-A9F2-7545-A779-FBA3912B7491}"/>
              </a:ext>
            </a:extLst>
          </p:cNvPr>
          <p:cNvSpPr txBox="1"/>
          <p:nvPr/>
        </p:nvSpPr>
        <p:spPr>
          <a:xfrm>
            <a:off x="6827520" y="748938"/>
            <a:ext cx="474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400" dirty="0"/>
              <a:t>*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D694571-D156-7186-599B-D340E07E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297715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>
            <a:normAutofit fontScale="90000"/>
          </a:bodyPr>
          <a:lstStyle/>
          <a:p>
            <a:r>
              <a:rPr lang="cs-CZ" dirty="0"/>
              <a:t>Podmínky pro udělení klasifikovaného zápočtu</a:t>
            </a:r>
            <a:br>
              <a:rPr lang="cs-CZ" dirty="0"/>
            </a:br>
            <a:r>
              <a:rPr lang="cs-CZ">
                <a:solidFill>
                  <a:srgbClr val="FF0000"/>
                </a:solidFill>
              </a:rPr>
              <a:t>Povinné a </a:t>
            </a:r>
            <a:r>
              <a:rPr lang="cs-CZ" dirty="0">
                <a:solidFill>
                  <a:srgbClr val="FF0000"/>
                </a:solidFill>
              </a:rPr>
              <a:t>platí pro </a:t>
            </a:r>
            <a:r>
              <a:rPr lang="cs-CZ">
                <a:solidFill>
                  <a:srgbClr val="FF0000"/>
                </a:solidFill>
              </a:rPr>
              <a:t>všechny skupiny</a:t>
            </a:r>
            <a:endParaRPr lang="cs-CZ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Zástupný symbol pro číslo snímk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9517D6B-9A03-A5D7-8014-E29A7A3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14285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5461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Pro získání klasifikovaného zápočtu je potřeba splnit následující podmínky – 1. Docházka</a:t>
            </a:r>
          </a:p>
          <a:p>
            <a:pPr algn="l"/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Docházka -&gt; 80 % (aktivní)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Ze 14 týdnů to dělá 11,2 týdnů -&gt; 12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To znamená -&gt; dvě neomluvené absence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Další absence pouze závažné důvody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Aktivní myšleno -&gt; aktivní podílení se na cvičení ;)</a:t>
            </a: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A0BDE41-4D26-FB86-CFE6-D84D08D6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240810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5461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Pro získání klasifikovaného zápočtu je potřeba splnit následující podmínky – 2. Testy </a:t>
            </a: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Moodle</a:t>
            </a:r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Testy v </a:t>
            </a:r>
            <a:r>
              <a:rPr lang="cs-CZ" sz="2000" dirty="0" err="1">
                <a:solidFill>
                  <a:schemeClr val="tx1"/>
                </a:solidFill>
                <a:latin typeface="Source Sans Pro Semibold" pitchFamily="34" charset="-18"/>
              </a:rPr>
              <a:t>Moodlu</a:t>
            </a:r>
            <a:endParaRPr lang="cs-CZ" sz="20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Budou dva -&gt; 5. + 10. týden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chemeClr val="tx1"/>
                </a:solidFill>
                <a:latin typeface="Source Sans Pro Semibold" pitchFamily="34" charset="-18"/>
              </a:rPr>
              <a:t>5. týden -&gt; vše z prvních 4 týdnů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chemeClr val="tx1"/>
                </a:solidFill>
                <a:latin typeface="Source Sans Pro Semibold" pitchFamily="34" charset="-18"/>
              </a:rPr>
              <a:t>10. týden -&gt; vše z 5. – 9. týdne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Obsah – probraná látka (přednášky + cvičení)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Test bude obsahovat 25 otázek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Potřeba získat alespoň 60 % bodů z každého z obou testů -&gt; 60 + 60 (ne 60% dohromady) -&gt; (Nezaokrouhluje se 59.999 &lt;&gt; 60)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Přednášky a cvičení budou k dispozici na </a:t>
            </a:r>
            <a:r>
              <a:rPr lang="cs-CZ" sz="1800" dirty="0" err="1">
                <a:solidFill>
                  <a:schemeClr val="tx1"/>
                </a:solidFill>
                <a:latin typeface="Source Sans Pro Semibold" pitchFamily="34" charset="-18"/>
              </a:rPr>
              <a:t>Moodlu</a:t>
            </a:r>
            <a:endParaRPr lang="cs-CZ" sz="20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89E2F99-5480-D73D-53C8-EFCC87DA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100639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5461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Pro získání klasifikovaného zápočtu je potřeba splnit následující podmínky – 3. Semestrální projekt</a:t>
            </a:r>
          </a:p>
          <a:p>
            <a:pPr algn="l"/>
            <a:endParaRPr lang="cs-CZ" sz="18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Semestrální projekt – originální a samostatný (kontrola plagiátorství)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Možné vypracovávat už nyní (pouze prohlížeč chrome, jedna verze)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Testování zvolené webové stránky (webové aplikace) – mnou schválené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Viz informace cvičení a oznámení </a:t>
            </a:r>
            <a:r>
              <a:rPr lang="cs-CZ" sz="1200" dirty="0" err="1">
                <a:solidFill>
                  <a:schemeClr val="tx1"/>
                </a:solidFill>
                <a:latin typeface="Source Sans Pro Semibold" pitchFamily="34" charset="-18"/>
              </a:rPr>
              <a:t>Moodle</a:t>
            </a: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 (mail)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Vypracování Word + Excel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Návrh 60 manuálních testovacích případů + 40 z nich vyberete a zautomatizujete pomocí Robot </a:t>
            </a:r>
            <a:r>
              <a:rPr lang="cs-CZ" sz="1600" dirty="0" err="1">
                <a:solidFill>
                  <a:schemeClr val="tx1"/>
                </a:solidFill>
                <a:latin typeface="Source Sans Pro Semibold" pitchFamily="34" charset="-18"/>
              </a:rPr>
              <a:t>Frameworku</a:t>
            </a: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 (</a:t>
            </a:r>
            <a:r>
              <a:rPr lang="cs-CZ" sz="1600" dirty="0" err="1">
                <a:solidFill>
                  <a:schemeClr val="tx1"/>
                </a:solidFill>
                <a:latin typeface="Source Sans Pro Semibold" pitchFamily="34" charset="-18"/>
              </a:rPr>
              <a:t>Selenium</a:t>
            </a: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)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Celkový možný zisk 150 bodů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60 za manuální testovací případy v patřičném tvaru a rozsahu (1 bod za test)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60 za automatizované testovací případy v patřičném tvaru a rozsahu (1,5 bodu za test)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30 bodů za celkovou formu a uspořádání do testovacích sad a kreativitu (může být subjektivní)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Potřeba získat alespoň, opět, 60 % bodů -&gt; 90 bodů (Nezaokrouhluje se 59.999 &lt;&gt; 60)</a:t>
            </a:r>
          </a:p>
          <a:p>
            <a:pPr lvl="1" algn="l"/>
            <a:endParaRPr lang="cs-CZ" sz="16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2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0A40489-24E0-FFA2-F635-F4EF0F70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101662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5461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Pro získání klasifikovaného zápočtu je potřeba splnit následující podmínky – 4. Bonusové body</a:t>
            </a:r>
          </a:p>
          <a:p>
            <a:pPr algn="l"/>
            <a:endParaRPr lang="cs-CZ" sz="18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Možnost získat body k hodnocení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Lze využít k doplnění bodů do jednotlivých dílčích úloh nebo ke zlepšení celkového hodnocení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Budou zadávány ad-hoc (ale nemusí)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Maximální zisk nelimitován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Body lze získat i za aktivitu (nebo za velice nadprůměrně kvalitní řešení)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Maximálně 1 bod za cvičení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Body je možné (pouze na daném cvičení, později už ne)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Nechat si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Dát někomu jinému (klidně více lidem), rozdělit dle uvážení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Vzdát se jich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Hod mincí -&gt; výhra = dvojnásobný zisk, prohra = 0 bodů</a:t>
            </a:r>
          </a:p>
          <a:p>
            <a:pPr marL="285750" indent="-285750" algn="l">
              <a:buFont typeface="Courier New" pitchFamily="49" charset="0"/>
              <a:buChar char="o"/>
            </a:pPr>
            <a:endParaRPr lang="cs-CZ" sz="1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2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67E5649-6953-6A6E-F284-23B36A88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66162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5461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Hodnocení</a:t>
            </a:r>
          </a:p>
          <a:p>
            <a:pPr algn="l"/>
            <a:endParaRPr lang="cs-CZ" sz="18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Hodnocení je na základě součtu všech bodů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  <a:latin typeface="Source Sans Pro Semibold" pitchFamily="34" charset="-18"/>
              </a:rPr>
              <a:t>Maximální počet bodů je 200 bodů (plus bonusové body)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Test č. 1 -&gt; 25 bodů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Test č. 2 -&gt; 25 bodů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Semestrální projekt -&gt; 150 bodů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Pro hodnocení alespoň stupněm E je potřeba získat 60 procent bodů -&gt; 120 bodů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F – 0 až 119 bodů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E – 120 až 135 bodů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D – 136 až 151 bodů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C – 152 až 167 bodů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B – 168 až 183 bodů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A – 184 a více bodů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cs-CZ" sz="1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2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4918671-5AFD-4BC5-3D34-7BF61281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61522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5461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Opravy a termíny</a:t>
            </a:r>
          </a:p>
          <a:p>
            <a:pPr algn="l"/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Opravy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Dílčí testy na </a:t>
            </a:r>
            <a:r>
              <a:rPr lang="cs-CZ" sz="1600" dirty="0" err="1">
                <a:solidFill>
                  <a:schemeClr val="tx1"/>
                </a:solidFill>
                <a:latin typeface="Source Sans Pro Semibold" pitchFamily="34" charset="-18"/>
              </a:rPr>
              <a:t>Moodlu</a:t>
            </a: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 je možné jednou opravit -&gt; následující týden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Semestrální projekt -&gt; také možné jednou opravit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Termíny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Semestrální projekt -&gt;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Odevzdávání 12. – 14. týden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schemeClr val="tx1"/>
                </a:solidFill>
                <a:latin typeface="Source Sans Pro Semibold" pitchFamily="34" charset="-18"/>
              </a:rPr>
              <a:t>Oprava ve zkouškovém období -&gt; jeden pokus !!! (Jedná se o klasifikovaný zápočet …)</a:t>
            </a:r>
            <a:endParaRPr lang="cs-CZ" sz="8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546245A-B231-2498-2839-61DB246C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155350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5461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Repetenti</a:t>
            </a:r>
          </a:p>
          <a:p>
            <a:pPr algn="l"/>
            <a:endParaRPr lang="cs-CZ" sz="2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Docházka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Nemusíte řešit, ale je vhodná pro zopakování -&gt; oprava semestrálních prací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Semestrální projekt – klidně stejná stránka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Dílčí testy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Pokud jste jimi zdárně prošli minulý rok -&gt; nemusíte absolvovat znovu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Pokud jste některý nezvládli -&gt; nutnost </a:t>
            </a:r>
            <a:r>
              <a:rPr lang="cs-CZ" sz="1600">
                <a:solidFill>
                  <a:schemeClr val="tx1"/>
                </a:solidFill>
                <a:latin typeface="Source Sans Pro Semibold" pitchFamily="34" charset="-18"/>
              </a:rPr>
              <a:t>znovu zopakovat</a:t>
            </a:r>
            <a:endParaRPr lang="cs-CZ" sz="7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tx1"/>
                </a:solidFill>
                <a:latin typeface="Source Sans Pro Semibold" pitchFamily="34" charset="-18"/>
              </a:rPr>
              <a:t>Bonusové body -&gt; z předchozích let nepřenosné</a:t>
            </a: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083FFE3-6D45-E50F-87DE-2CF64DF5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6848128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Petr Žáček,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UTB ve Zlíně, Fakulta aplikované informatiky, Ústav umělé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425645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34a0577a-2fcf-4f5f-aec4-f2eae0fecbd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1044</Words>
  <Application>Microsoft Macintosh PowerPoint</Application>
  <PresentationFormat>Širokoúhlá obrazovka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0" baseType="lpstr">
      <vt:lpstr>Courier New</vt:lpstr>
      <vt:lpstr>Source Sans Pro Bold</vt:lpstr>
      <vt:lpstr>Source sans Pro</vt:lpstr>
      <vt:lpstr>Arial</vt:lpstr>
      <vt:lpstr>Source Sans Pro Semibold</vt:lpstr>
      <vt:lpstr>Berlin CE</vt:lpstr>
      <vt:lpstr>Calibri</vt:lpstr>
      <vt:lpstr>Office Theme</vt:lpstr>
      <vt:lpstr>Testování software</vt:lpstr>
      <vt:lpstr>Podmínky pro udělení klasifikovaného zápočtu Povinné a platí pro všechny skupiny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Petr Žáček</cp:lastModifiedBy>
  <cp:revision>44</cp:revision>
  <dcterms:modified xsi:type="dcterms:W3CDTF">2024-02-07T15:07:45Z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