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3" r:id="rId1"/>
  </p:sldMasterIdLst>
  <p:notesMasterIdLst>
    <p:notesMasterId r:id="rId52"/>
  </p:notesMasterIdLst>
  <p:handoutMasterIdLst>
    <p:handoutMasterId r:id="rId53"/>
  </p:handoutMasterIdLst>
  <p:sldIdLst>
    <p:sldId id="257" r:id="rId2"/>
    <p:sldId id="262" r:id="rId3"/>
    <p:sldId id="272" r:id="rId4"/>
    <p:sldId id="273" r:id="rId5"/>
    <p:sldId id="274" r:id="rId6"/>
    <p:sldId id="275" r:id="rId7"/>
    <p:sldId id="276" r:id="rId8"/>
    <p:sldId id="260" r:id="rId9"/>
    <p:sldId id="268" r:id="rId10"/>
    <p:sldId id="269" r:id="rId11"/>
    <p:sldId id="270" r:id="rId12"/>
    <p:sldId id="271" r:id="rId13"/>
    <p:sldId id="277" r:id="rId14"/>
    <p:sldId id="278" r:id="rId15"/>
    <p:sldId id="290" r:id="rId16"/>
    <p:sldId id="279" r:id="rId17"/>
    <p:sldId id="280" r:id="rId18"/>
    <p:sldId id="281" r:id="rId19"/>
    <p:sldId id="283" r:id="rId20"/>
    <p:sldId id="282" r:id="rId21"/>
    <p:sldId id="284" r:id="rId22"/>
    <p:sldId id="285" r:id="rId23"/>
    <p:sldId id="287" r:id="rId24"/>
    <p:sldId id="288" r:id="rId25"/>
    <p:sldId id="289" r:id="rId26"/>
    <p:sldId id="286" r:id="rId27"/>
    <p:sldId id="263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64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265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76F81F7B-5751-BA4A-81E6-DFE880F79216}">
          <p14:sldIdLst>
            <p14:sldId id="257"/>
            <p14:sldId id="262"/>
            <p14:sldId id="272"/>
            <p14:sldId id="273"/>
            <p14:sldId id="274"/>
            <p14:sldId id="275"/>
            <p14:sldId id="276"/>
            <p14:sldId id="260"/>
            <p14:sldId id="268"/>
            <p14:sldId id="269"/>
            <p14:sldId id="270"/>
            <p14:sldId id="271"/>
            <p14:sldId id="277"/>
            <p14:sldId id="278"/>
            <p14:sldId id="290"/>
            <p14:sldId id="279"/>
            <p14:sldId id="280"/>
            <p14:sldId id="281"/>
            <p14:sldId id="283"/>
            <p14:sldId id="282"/>
            <p14:sldId id="284"/>
            <p14:sldId id="285"/>
            <p14:sldId id="287"/>
            <p14:sldId id="288"/>
            <p14:sldId id="289"/>
            <p14:sldId id="286"/>
            <p14:sldId id="263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64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60"/>
  </p:normalViewPr>
  <p:slideViewPr>
    <p:cSldViewPr snapToGrid="0" snapToObjects="1" showGuides="1">
      <p:cViewPr varScale="1">
        <p:scale>
          <a:sx n="128" d="100"/>
          <a:sy n="128" d="100"/>
        </p:scale>
        <p:origin x="1704" y="17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8BDFD-CB67-4B47-BE91-85386E53B3CE}" type="datetimeFigureOut">
              <a:rPr lang="en-US" smtClean="0"/>
              <a:t>3/14/24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50364-8813-EF4D-B766-8DAFED170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219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BB86B-7323-A14F-9A52-64B09A701AF3}" type="datetimeFigureOut">
              <a:rPr lang="en-US" smtClean="0"/>
              <a:t>3/14/24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Click to edit Master text styles</a:t>
            </a:r>
          </a:p>
          <a:p>
            <a:pPr lvl="1"/>
            <a:r>
              <a:rPr lang="cs-CZ"/>
              <a:t>Second level</a:t>
            </a:r>
          </a:p>
          <a:p>
            <a:pPr lvl="2"/>
            <a:r>
              <a:rPr lang="cs-CZ"/>
              <a:t>Third level</a:t>
            </a:r>
          </a:p>
          <a:p>
            <a:pPr lvl="3"/>
            <a:r>
              <a:rPr lang="cs-CZ"/>
              <a:t>Fourth level</a:t>
            </a:r>
          </a:p>
          <a:p>
            <a:pPr lvl="4"/>
            <a:r>
              <a:rPr lang="cs-CZ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781AEA-FAE0-B34A-B2D1-61BE2FF8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532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Click to edit Master subtitle style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82277" y="5638800"/>
            <a:ext cx="3379445" cy="799803"/>
          </a:xfrm>
          <a:prstGeom prst="rect">
            <a:avLst/>
          </a:prstGeom>
        </p:spPr>
      </p:pic>
      <p:pic>
        <p:nvPicPr>
          <p:cNvPr id="4" name="Obrázek 3">
            <a:extLst>
              <a:ext uri="{FF2B5EF4-FFF2-40B4-BE49-F238E27FC236}">
                <a16:creationId xmlns:a16="http://schemas.microsoft.com/office/drawing/2014/main" id="{B82B2D40-1EA7-49E6-9982-12C9B20D521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6030" y="547304"/>
            <a:ext cx="2836880" cy="752610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C3F05086-E366-4D68-A655-FD2B5B1A443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755046" y="696372"/>
            <a:ext cx="1208547" cy="603542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50406F22-5315-4A2B-AAAB-1622160139D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342708" y="689956"/>
            <a:ext cx="1362547" cy="57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14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94712" y="6356350"/>
            <a:ext cx="649287" cy="365125"/>
          </a:xfrm>
        </p:spPr>
        <p:txBody>
          <a:bodyPr/>
          <a:lstStyle/>
          <a:p>
            <a:fld id="{0DCEB3DE-DAF3-D342-9347-4B08D9AA3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62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86800" y="6356350"/>
            <a:ext cx="457200" cy="365125"/>
          </a:xfrm>
        </p:spPr>
        <p:txBody>
          <a:bodyPr/>
          <a:lstStyle/>
          <a:p>
            <a:fld id="{0DCEB3DE-DAF3-D342-9347-4B08D9AA369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cs-CZ" dirty="0" err="1"/>
              <a:t>Click</a:t>
            </a:r>
            <a:r>
              <a:rPr lang="cs-CZ" dirty="0"/>
              <a:t> to </a:t>
            </a:r>
            <a:r>
              <a:rPr lang="cs-CZ" dirty="0" err="1"/>
              <a:t>edit</a:t>
            </a:r>
            <a:r>
              <a:rPr lang="cs-CZ" dirty="0"/>
              <a:t> Master </a:t>
            </a:r>
            <a:r>
              <a:rPr lang="cs-CZ" dirty="0" err="1"/>
              <a:t>title</a:t>
            </a:r>
            <a:r>
              <a:rPr lang="cs-CZ" dirty="0"/>
              <a:t> style</a:t>
            </a:r>
            <a:endParaRPr lang="en-US" dirty="0"/>
          </a:p>
        </p:txBody>
      </p:sp>
      <p:sp>
        <p:nvSpPr>
          <p:cNvPr id="14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6138000"/>
            <a:ext cx="8229600" cy="7200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cs-CZ" dirty="0" err="1"/>
              <a:t>Click</a:t>
            </a:r>
            <a:r>
              <a:rPr lang="cs-CZ" dirty="0"/>
              <a:t> to </a:t>
            </a:r>
            <a:r>
              <a:rPr lang="cs-CZ" dirty="0" err="1"/>
              <a:t>edit</a:t>
            </a:r>
            <a:r>
              <a:rPr lang="cs-CZ" dirty="0"/>
              <a:t> Master text </a:t>
            </a:r>
            <a:r>
              <a:rPr lang="cs-CZ" dirty="0" err="1"/>
              <a:t>styles</a:t>
            </a:r>
            <a:endParaRPr lang="cs-CZ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4114800" cy="4995000"/>
          </a:xfrm>
        </p:spPr>
        <p:txBody>
          <a:bodyPr/>
          <a:lstStyle/>
          <a:p>
            <a:pPr lvl="0"/>
            <a:r>
              <a:rPr lang="cs-CZ"/>
              <a:t>Click to edit Master text styles</a:t>
            </a:r>
          </a:p>
          <a:p>
            <a:pPr lvl="1"/>
            <a:r>
              <a:rPr lang="cs-CZ"/>
              <a:t>Second level</a:t>
            </a:r>
          </a:p>
          <a:p>
            <a:pPr lvl="2"/>
            <a:r>
              <a:rPr lang="cs-CZ"/>
              <a:t>Third level</a:t>
            </a:r>
          </a:p>
          <a:p>
            <a:pPr lvl="3"/>
            <a:r>
              <a:rPr lang="cs-CZ"/>
              <a:t>Fourth level</a:t>
            </a:r>
          </a:p>
          <a:p>
            <a:pPr lvl="4"/>
            <a:r>
              <a:rPr lang="cs-CZ"/>
              <a:t>Fifth level</a:t>
            </a:r>
            <a:endParaRPr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114800" cy="4995000"/>
          </a:xfrm>
        </p:spPr>
        <p:txBody>
          <a:bodyPr/>
          <a:lstStyle/>
          <a:p>
            <a:pPr lvl="0"/>
            <a:r>
              <a:rPr lang="cs-CZ"/>
              <a:t>Click to edit Master text styles</a:t>
            </a:r>
          </a:p>
          <a:p>
            <a:pPr lvl="1"/>
            <a:r>
              <a:rPr lang="cs-CZ"/>
              <a:t>Second level</a:t>
            </a:r>
          </a:p>
          <a:p>
            <a:pPr lvl="2"/>
            <a:r>
              <a:rPr lang="cs-CZ"/>
              <a:t>Third level</a:t>
            </a:r>
          </a:p>
          <a:p>
            <a:pPr lvl="3"/>
            <a:r>
              <a:rPr lang="cs-CZ"/>
              <a:t>Fourth level</a:t>
            </a:r>
          </a:p>
          <a:p>
            <a:pPr lvl="4"/>
            <a:r>
              <a:rPr lang="cs-CZ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5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Click to edit Master text styles</a:t>
            </a:r>
          </a:p>
          <a:p>
            <a:pPr lvl="1"/>
            <a:r>
              <a:rPr lang="cs-CZ"/>
              <a:t>Second level</a:t>
            </a:r>
          </a:p>
          <a:p>
            <a:pPr lvl="2"/>
            <a:r>
              <a:rPr lang="cs-CZ"/>
              <a:t>Third level</a:t>
            </a:r>
          </a:p>
          <a:p>
            <a:pPr lvl="3"/>
            <a:r>
              <a:rPr lang="cs-CZ"/>
              <a:t>Fourth level</a:t>
            </a:r>
          </a:p>
          <a:p>
            <a:pPr lvl="4"/>
            <a:r>
              <a:rPr lang="cs-CZ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C7527-A93E-D34E-AC47-5B0B88FF6062}" type="datetime1">
              <a:rPr lang="cs-CZ" smtClean="0"/>
              <a:t>14.03.2024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EB3DE-DAF3-D342-9347-4B08D9AA3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8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  <p:sldLayoutId id="2147483687" r:id="rId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7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56EDF32-4445-4153-BE0B-778178FD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1</a:t>
            </a:fld>
            <a:endParaRPr lang="en-US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100E2B52-FF62-4AB5-A6ED-545210BF2D4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589698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051566BE-D6C8-40B5-A04B-9A6F0F54F99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636190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0868693D-60B6-4D65-AC8F-016E2486F0D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636190"/>
            <a:ext cx="1069795" cy="64499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41D2F4B-0086-4162-80E6-8592CA425918}"/>
              </a:ext>
            </a:extLst>
          </p:cNvPr>
          <p:cNvSpPr txBox="1">
            <a:spLocks/>
          </p:cNvSpPr>
          <p:nvPr/>
        </p:nvSpPr>
        <p:spPr>
          <a:xfrm>
            <a:off x="583250" y="257480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sz="4400" b="0" cap="none" dirty="0"/>
              <a:t>Testování software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78909D3-7C1C-4618-AC11-F393E12107EA}"/>
              </a:ext>
            </a:extLst>
          </p:cNvPr>
          <p:cNvSpPr txBox="1">
            <a:spLocks/>
          </p:cNvSpPr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2500" dirty="0"/>
              <a:t>Ing. Petr Žáček, Ph.D.</a:t>
            </a:r>
          </a:p>
          <a:p>
            <a:pPr algn="ctr"/>
            <a:r>
              <a:rPr lang="cs-CZ" sz="2500" dirty="0"/>
              <a:t>ADAPT UTB: Adaptabilní, Digitální, Agilní, Progresivní, Transformace UTB ve Zlíně, </a:t>
            </a:r>
            <a:r>
              <a:rPr lang="cs-CZ" sz="2500" dirty="0" err="1"/>
              <a:t>reg</a:t>
            </a:r>
            <a:r>
              <a:rPr lang="cs-CZ" sz="2500" dirty="0"/>
              <a:t>. č. </a:t>
            </a:r>
            <a:br>
              <a:rPr lang="cs-CZ" sz="2500" dirty="0"/>
            </a:br>
            <a:r>
              <a:rPr lang="cs-CZ" sz="2500" dirty="0"/>
              <a:t>NPO_UTB_MSMT-16585/2022</a:t>
            </a:r>
          </a:p>
          <a:p>
            <a:pPr algn="ctr"/>
            <a:endParaRPr lang="cs-CZ" dirty="0"/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BB35EF1A-4804-4FE6-8563-443C4FE7672E}"/>
              </a:ext>
            </a:extLst>
          </p:cNvPr>
          <p:cNvSpPr txBox="1"/>
          <p:nvPr/>
        </p:nvSpPr>
        <p:spPr>
          <a:xfrm>
            <a:off x="3166216" y="5730886"/>
            <a:ext cx="2811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Logo součásti</a:t>
            </a:r>
          </a:p>
        </p:txBody>
      </p:sp>
    </p:spTree>
    <p:extLst>
      <p:ext uri="{BB962C8B-B14F-4D97-AF65-F5344CB8AC3E}">
        <p14:creationId xmlns:p14="http://schemas.microsoft.com/office/powerpoint/2010/main" val="4132819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DBE4BD-0994-DE58-FB80-609129DD9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237C757-9CF1-0B73-D318-A41E30859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10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8BFF3577-7353-7680-8ACE-A0EBB50AD59A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B7FB5679-463E-DAAF-A9D6-7E7021B320B6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cs-CZ" dirty="0"/>
              <a:t>Tester</a:t>
            </a:r>
          </a:p>
          <a:p>
            <a:r>
              <a:rPr lang="cs-CZ" dirty="0"/>
              <a:t>Manažer testování</a:t>
            </a:r>
          </a:p>
          <a:p>
            <a:endParaRPr lang="cs-CZ" dirty="0"/>
          </a:p>
          <a:p>
            <a:r>
              <a:rPr lang="cs-CZ" dirty="0"/>
              <a:t>Norma ISO-29119</a:t>
            </a:r>
          </a:p>
          <a:p>
            <a:pPr lvl="1"/>
            <a:r>
              <a:rPr lang="cs-CZ" dirty="0"/>
              <a:t>Role</a:t>
            </a:r>
          </a:p>
          <a:p>
            <a:pPr lvl="1"/>
            <a:r>
              <a:rPr lang="cs-CZ" dirty="0"/>
              <a:t>Proces testování</a:t>
            </a:r>
          </a:p>
          <a:p>
            <a:pPr lvl="1"/>
            <a:r>
              <a:rPr lang="cs-CZ" dirty="0"/>
              <a:t>Pracovní produkty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767F6B6C-784B-4E62-2C21-E8C1322FB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100" y="1569209"/>
            <a:ext cx="4765801" cy="4142581"/>
          </a:xfrm>
          <a:prstGeom prst="rect">
            <a:avLst/>
          </a:prstGeom>
        </p:spPr>
      </p:pic>
      <p:pic>
        <p:nvPicPr>
          <p:cNvPr id="3" name="Obrázek 2">
            <a:extLst>
              <a:ext uri="{FF2B5EF4-FFF2-40B4-BE49-F238E27FC236}">
                <a16:creationId xmlns:a16="http://schemas.microsoft.com/office/drawing/2014/main" id="{8FBB2BF5-3B4A-770E-1DAC-DB89F202012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51024F13-7CE8-B799-448F-3A6234F3A15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1422AC6B-1210-D7E1-DEF5-16A2B1DBD76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4079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1E170-34EC-1D73-31F6-23DB85041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E27896CB-2168-9583-1D45-267FF6129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11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84E5E860-65C8-FDEE-25E6-14C5F5A61F96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22DF540-2957-4798-5806-BDC97EA2383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/>
          <a:lstStyle/>
          <a:p>
            <a:r>
              <a:rPr lang="cs-CZ" dirty="0"/>
              <a:t>Verifikace</a:t>
            </a:r>
          </a:p>
          <a:p>
            <a:pPr lvl="1"/>
            <a:r>
              <a:rPr lang="cs-CZ" dirty="0"/>
              <a:t>Dle požadavků</a:t>
            </a:r>
          </a:p>
          <a:p>
            <a:pPr lvl="2"/>
            <a:r>
              <a:rPr lang="cs-CZ" dirty="0"/>
              <a:t>Modely</a:t>
            </a:r>
          </a:p>
          <a:p>
            <a:pPr lvl="2"/>
            <a:r>
              <a:rPr lang="cs-CZ" dirty="0"/>
              <a:t>Normy</a:t>
            </a:r>
          </a:p>
          <a:p>
            <a:pPr lvl="2"/>
            <a:r>
              <a:rPr lang="cs-CZ" dirty="0"/>
              <a:t>specifikace</a:t>
            </a:r>
          </a:p>
          <a:p>
            <a:pPr lvl="1"/>
            <a:r>
              <a:rPr lang="cs-CZ" dirty="0"/>
              <a:t>Před zákazníkem</a:t>
            </a:r>
          </a:p>
          <a:p>
            <a:pPr lvl="1"/>
            <a:endParaRPr lang="cs-CZ" dirty="0"/>
          </a:p>
          <a:p>
            <a:pPr lvl="1"/>
            <a:endParaRPr lang="cs-CZ" dirty="0"/>
          </a:p>
          <a:p>
            <a:r>
              <a:rPr lang="cs-CZ" dirty="0"/>
              <a:t>Stavíme produkt správně ?</a:t>
            </a:r>
          </a:p>
          <a:p>
            <a:pPr marL="457200" lvl="1" indent="0">
              <a:buNone/>
            </a:pP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84CF6E6B-AE19-CFC4-4BB0-5FCB9C717F5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DE0C25C-B13F-6FC3-B185-7C67BF96603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FA4397C2-BDAA-E88F-82DE-CA020BC5E54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7014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40FFA9-0389-065E-697D-20A7B967A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F1F1AC5-66E6-EFBF-08E8-2BDC6D2DC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12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AC2EE85D-F807-2D63-4B46-CF1A4B13F0F1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9EE16BB-33F4-8554-4278-41644095A3F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/>
          <a:lstStyle/>
          <a:p>
            <a:r>
              <a:rPr lang="cs-CZ" dirty="0"/>
              <a:t>Validace</a:t>
            </a:r>
          </a:p>
          <a:p>
            <a:pPr lvl="1"/>
            <a:r>
              <a:rPr lang="cs-CZ" dirty="0"/>
              <a:t>Dle potřeba uživatelů</a:t>
            </a:r>
          </a:p>
          <a:p>
            <a:pPr lvl="1"/>
            <a:r>
              <a:rPr lang="cs-CZ" dirty="0"/>
              <a:t>Akceptace</a:t>
            </a:r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r>
              <a:rPr lang="cs-CZ" dirty="0"/>
              <a:t>Stavíme/postavili jsme správný produkt ?</a:t>
            </a:r>
          </a:p>
          <a:p>
            <a:pPr marL="457200" lvl="1" indent="0">
              <a:buNone/>
            </a:pP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1A903BDE-F168-CEC1-5D07-6D2B7A0A525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BCB48C22-3760-CB8F-1369-69B9DBD8588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CDA09BD9-D0A7-56A9-EC4C-7CF95FCE7BC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5394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AF303-6E9C-1EA3-53B2-9DFFA9337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AED157BF-4032-C4C1-FAFA-97C5C112A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13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7E10CFC3-FEE4-EF85-FF1D-71C31354C5DF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A0CCFBC-9266-E68F-DAFB-C01AA93E62E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 fontScale="92500" lnSpcReduction="10000"/>
          </a:bodyPr>
          <a:lstStyle/>
          <a:p>
            <a:r>
              <a:rPr lang="cs-CZ" dirty="0"/>
              <a:t>Omyly produkují defekty (chyby, bugy) v programu. Pokud je defekt v kódu proveden, systém může selhat.</a:t>
            </a:r>
          </a:p>
          <a:p>
            <a:r>
              <a:rPr lang="cs-CZ" b="1" dirty="0"/>
              <a:t>Omyl (lidský faktor) </a:t>
            </a:r>
            <a:r>
              <a:rPr lang="en-US" b="1" dirty="0"/>
              <a:t>-&gt;</a:t>
            </a:r>
            <a:r>
              <a:rPr lang="cs-CZ" b="1" dirty="0"/>
              <a:t> defekt (chyba, bug) </a:t>
            </a:r>
            <a:r>
              <a:rPr lang="en-US" b="1" dirty="0"/>
              <a:t>-&gt;</a:t>
            </a:r>
            <a:r>
              <a:rPr lang="cs-CZ" b="1" dirty="0"/>
              <a:t> selhání</a:t>
            </a:r>
          </a:p>
          <a:p>
            <a:r>
              <a:rPr lang="cs-CZ" dirty="0"/>
              <a:t>Příčiny softwarových defektů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s-CZ" sz="2200" dirty="0"/>
              <a:t>Lidé jsou omylní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s-CZ" sz="2200" dirty="0"/>
              <a:t>Software a infrastruktura jsou složité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s-CZ" sz="2200" dirty="0"/>
              <a:t>Časová tíseň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s-CZ" sz="2200" dirty="0"/>
              <a:t>Měnící se technologie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s-CZ" sz="2200" dirty="0"/>
              <a:t>Mnoho systémových interakcí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s-CZ" sz="2200" dirty="0"/>
              <a:t>Selhání zaviněné okolními podmínkami</a:t>
            </a:r>
          </a:p>
          <a:p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AA43E54B-6E12-7BD1-AADC-C8C4CF0F64F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6899DCBF-DF3C-E28E-742C-F7EAD9DCF43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B7171D6F-A107-70E8-F32A-0D64409D0C6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5996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7EDF89-AB6D-8FDF-985B-224A9AFE7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4C25390-4908-271B-D297-3EC491377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14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56858A39-189E-05ED-B5E9-11E82CCA6BFC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0504E4B-3A3C-499B-FD85-65E33FC01CF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 fontScale="85000" lnSpcReduction="10000"/>
          </a:bodyPr>
          <a:lstStyle/>
          <a:p>
            <a:r>
              <a:rPr lang="cs-CZ" dirty="0"/>
              <a:t>Vývojáři můžou udělat omyl při překopírování části kódu z jiného zdroje.</a:t>
            </a:r>
          </a:p>
          <a:p>
            <a:r>
              <a:rPr lang="cs-CZ" dirty="0"/>
              <a:t>To může způsobit defekt v internetovém bankovnictví.</a:t>
            </a:r>
          </a:p>
          <a:p>
            <a:r>
              <a:rPr lang="cs-CZ" dirty="0"/>
              <a:t>A to se projeví jako selhání při platbě účtu za elektřinu.</a:t>
            </a:r>
          </a:p>
          <a:p>
            <a:endParaRPr lang="cs-CZ" dirty="0"/>
          </a:p>
          <a:p>
            <a:r>
              <a:rPr lang="cs-CZ" dirty="0"/>
              <a:t>Dojde k omylu během analýzy požadavků.</a:t>
            </a:r>
          </a:p>
          <a:p>
            <a:r>
              <a:rPr lang="cs-CZ" dirty="0"/>
              <a:t>Což může způsobit defekt v softwaru řídícím vstupní terminály.</a:t>
            </a:r>
          </a:p>
          <a:p>
            <a:r>
              <a:rPr lang="cs-CZ" dirty="0"/>
              <a:t>A to se projeví jako selhání terminálu, který neotevře dveře budovy.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F88348F0-7698-15AC-39A5-D2D30DC341C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4D2D2798-2EEE-AA13-6332-A3F810D695F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9747F506-47F1-370B-B0FA-3C5A746C976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6331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03E58-9FB3-CF1C-2E02-0B88DCE23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70586C2-9362-7808-0D48-364149E5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15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A108C9A-77CA-9E6C-C48C-F3CCBDAF067C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5DE6F9A-DE5C-E851-5980-64CC8DF171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cs-CZ" sz="2800" b="1" dirty="0" err="1"/>
              <a:t>Root</a:t>
            </a:r>
            <a:r>
              <a:rPr lang="cs-CZ" sz="2800" b="1" dirty="0"/>
              <a:t> Cause (Kořenová příčina)</a:t>
            </a:r>
            <a:endParaRPr lang="cs-CZ" dirty="0"/>
          </a:p>
          <a:p>
            <a:pPr marL="0" indent="0">
              <a:buNone/>
            </a:pPr>
            <a:endParaRPr lang="cs-CZ" dirty="0"/>
          </a:p>
          <a:p>
            <a:r>
              <a:rPr lang="cs-CZ" dirty="0"/>
              <a:t>Příčina vzniku chyby (prvotní omyl)</a:t>
            </a:r>
          </a:p>
          <a:p>
            <a:r>
              <a:rPr lang="cs-CZ" dirty="0"/>
              <a:t>Řešením lze zabránit podobným selháním/defektům</a:t>
            </a:r>
          </a:p>
          <a:p>
            <a:pPr lvl="1"/>
            <a:r>
              <a:rPr lang="cs-CZ" dirty="0"/>
              <a:t>Prevence</a:t>
            </a:r>
          </a:p>
          <a:p>
            <a:pPr lvl="1"/>
            <a:endParaRPr lang="cs-CZ" dirty="0"/>
          </a:p>
          <a:p>
            <a:r>
              <a:rPr lang="cs-CZ" dirty="0"/>
              <a:t>Typické kořenové příčiny</a:t>
            </a:r>
          </a:p>
          <a:p>
            <a:pPr lvl="1"/>
            <a:r>
              <a:rPr lang="cs-CZ" dirty="0"/>
              <a:t>Nesrozumitelnost, neúplná specifikace, komunikace</a:t>
            </a:r>
          </a:p>
          <a:p>
            <a:pPr lvl="1"/>
            <a:r>
              <a:rPr lang="cs-CZ" dirty="0"/>
              <a:t>Myslel jsem …</a:t>
            </a:r>
          </a:p>
          <a:p>
            <a:pPr lvl="1"/>
            <a:r>
              <a:rPr lang="cs-CZ" dirty="0"/>
              <a:t>Nezkušenost</a:t>
            </a:r>
          </a:p>
          <a:p>
            <a:pPr lvl="1"/>
            <a:r>
              <a:rPr lang="cs-CZ" dirty="0"/>
              <a:t>Časový tlak</a:t>
            </a:r>
          </a:p>
          <a:p>
            <a:pPr marL="457200" lvl="1" indent="0">
              <a:buNone/>
            </a:pP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CDDA5474-A203-4A39-A986-B696A2E2625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E79E7EC9-70EE-F70E-2010-8D37B9D1326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B1A7633A-CA69-4DF5-521D-92B41FFABB7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8256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E01F8E-F414-2183-5E49-F7527BD83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C12132EE-371F-A28E-11A3-A4F506367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16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DEDADBD2-0A05-CA32-E622-A5510CD30D21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5AEA279-C045-A24E-720C-4792D4FB693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cs-CZ" dirty="0"/>
              <a:t>Kdy přestat s testováním ???</a:t>
            </a:r>
          </a:p>
          <a:p>
            <a:r>
              <a:rPr lang="cs-CZ" dirty="0"/>
              <a:t>Nikdy</a:t>
            </a:r>
            <a:r>
              <a:rPr lang="en-US" dirty="0"/>
              <a:t>, t</a:t>
            </a:r>
            <a:r>
              <a:rPr lang="cs-CZ" dirty="0" err="1"/>
              <a:t>estování</a:t>
            </a:r>
            <a:r>
              <a:rPr lang="cs-CZ" dirty="0"/>
              <a:t> není nikdy dost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cs-CZ" dirty="0"/>
          </a:p>
          <a:p>
            <a:r>
              <a:rPr lang="cs-CZ" dirty="0"/>
              <a:t>MUSÍTE brát v úvahu rizika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s-CZ" dirty="0"/>
              <a:t>Technická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s-CZ" dirty="0"/>
              <a:t>Bezpečnostní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s-CZ" dirty="0"/>
              <a:t>Obchodní</a:t>
            </a:r>
          </a:p>
          <a:p>
            <a:r>
              <a:rPr lang="cs-CZ" dirty="0"/>
              <a:t>Měli byste (</a:t>
            </a:r>
            <a:r>
              <a:rPr lang="en-US" dirty="0" err="1"/>
              <a:t>vy</a:t>
            </a:r>
            <a:r>
              <a:rPr lang="en-US" dirty="0"/>
              <a:t> </a:t>
            </a:r>
            <a:r>
              <a:rPr lang="cs-CZ" dirty="0"/>
              <a:t>nebo vedoucí projektu) brát v úvahu omezení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s-CZ" dirty="0"/>
              <a:t>Rozpočet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s-CZ" dirty="0"/>
              <a:t>Čas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s-CZ" dirty="0"/>
              <a:t>Termíny odevzdání</a:t>
            </a:r>
          </a:p>
          <a:p>
            <a:r>
              <a:rPr lang="cs-CZ" dirty="0"/>
              <a:t>Testování podává informace zainteresovaným (stakeholderům) a lidem kteří rozhodují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ECE3589F-FB33-1D82-BA1E-5D43EC4EA1E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2D1D3357-A40F-8CE5-5B81-3FCCFC23B79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E5FB0F89-A2D2-525F-F27F-B16949140D5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965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03E58-9FB3-CF1C-2E02-0B88DCE23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70586C2-9362-7808-0D48-364149E5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17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A108C9A-77CA-9E6C-C48C-F3CCBDAF067C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5DE6F9A-DE5C-E851-5980-64CC8DF171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Přínos testování ?</a:t>
            </a:r>
          </a:p>
          <a:p>
            <a:r>
              <a:rPr lang="cs-CZ" dirty="0"/>
              <a:t>Včas -&gt; odhalení defektů a prevence selhání</a:t>
            </a:r>
          </a:p>
          <a:p>
            <a:r>
              <a:rPr lang="cs-CZ" dirty="0"/>
              <a:t>Hodnotit -&gt; kvalitu</a:t>
            </a:r>
          </a:p>
          <a:p>
            <a:r>
              <a:rPr lang="cs-CZ" dirty="0"/>
              <a:t>Pomoc s rozhodnutím</a:t>
            </a:r>
          </a:p>
          <a:p>
            <a:pPr lvl="1"/>
            <a:r>
              <a:rPr lang="cs-CZ" dirty="0"/>
              <a:t>Co/jak/proč ?</a:t>
            </a:r>
          </a:p>
          <a:p>
            <a:r>
              <a:rPr lang="cs-CZ" dirty="0"/>
              <a:t>Pochopení -&gt; potřeby/uživatelé</a:t>
            </a:r>
          </a:p>
          <a:p>
            <a:r>
              <a:rPr lang="cs-CZ" dirty="0"/>
              <a:t>Regulatorní podmínky</a:t>
            </a:r>
          </a:p>
          <a:p>
            <a:r>
              <a:rPr lang="cs-CZ" dirty="0"/>
              <a:t>Ponaučení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8409E18-CCD6-407A-20DA-195EFD2CCA8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74B09359-6EB3-450C-409E-32C47EBE8CE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5A1A097A-32C9-E3CD-F13B-829CD87AE65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0158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03E58-9FB3-CF1C-2E02-0B88DCE23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70586C2-9362-7808-0D48-364149E5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18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A108C9A-77CA-9E6C-C48C-F3CCBDAF067C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5DE6F9A-DE5C-E851-5980-64CC8DF171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Statické vs. Dynamické testování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dirty="0"/>
              <a:t>Statické -&gt; text, modely, diagramy</a:t>
            </a:r>
          </a:p>
          <a:p>
            <a:pPr marL="0" indent="0">
              <a:buNone/>
            </a:pPr>
            <a:r>
              <a:rPr lang="cs-CZ" dirty="0"/>
              <a:t>	Statická analýza – automatizované</a:t>
            </a:r>
          </a:p>
          <a:p>
            <a:pPr marL="0" indent="0">
              <a:buNone/>
            </a:pPr>
            <a:r>
              <a:rPr lang="cs-CZ" dirty="0"/>
              <a:t>	Revize – manuální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dirty="0"/>
              <a:t>Dynamické – vyžaduje spuštění</a:t>
            </a:r>
          </a:p>
          <a:p>
            <a:pPr marL="0" indent="0">
              <a:buNone/>
            </a:pPr>
            <a:r>
              <a:rPr lang="cs-CZ" dirty="0"/>
              <a:t>	Hledáme selhání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F25914D7-1706-5589-AF15-EE241A354C0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57721B8-4A0B-70DE-6232-CC6BB759161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BF8E9158-A8EE-C3DD-0A29-42568DA2DFB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6543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03E58-9FB3-CF1C-2E02-0B88DCE23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70586C2-9362-7808-0D48-364149E5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19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A108C9A-77CA-9E6C-C48C-F3CCBDAF067C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5DE6F9A-DE5C-E851-5980-64CC8DF171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cs-CZ" dirty="0"/>
              <a:t>Typické cíle testování:</a:t>
            </a:r>
          </a:p>
          <a:p>
            <a:r>
              <a:rPr lang="cs-CZ" dirty="0"/>
              <a:t>„hodnocení“ pracovních produktů</a:t>
            </a:r>
          </a:p>
          <a:p>
            <a:pPr lvl="1"/>
            <a:r>
              <a:rPr lang="cs-CZ" dirty="0"/>
              <a:t>Požadavky, návrhy, modely, kód</a:t>
            </a:r>
          </a:p>
          <a:p>
            <a:r>
              <a:rPr lang="cs-CZ" dirty="0"/>
              <a:t>Vyvolání selhání a nalezení defektů</a:t>
            </a:r>
          </a:p>
          <a:p>
            <a:r>
              <a:rPr lang="cs-CZ" dirty="0"/>
              <a:t>Zajištění požadovaného pokrytí testovaného objektu testy</a:t>
            </a:r>
          </a:p>
          <a:p>
            <a:r>
              <a:rPr lang="cs-CZ" dirty="0"/>
              <a:t>Redukce rizika nedostatečné kvality</a:t>
            </a:r>
          </a:p>
          <a:p>
            <a:r>
              <a:rPr lang="cs-CZ" dirty="0"/>
              <a:t>Ověření požadavků</a:t>
            </a:r>
          </a:p>
          <a:p>
            <a:pPr lvl="1"/>
            <a:r>
              <a:rPr lang="cs-CZ" dirty="0"/>
              <a:t>Zákazníka, smluvní, legislativní a další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C5435AF6-7E5D-F114-D48E-88635E94B60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0E8E8D20-AE30-23BC-0AB5-E76EC0ECE6F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C6C1AA8F-84A9-0BDA-01DA-ECE79308938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4296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9FFBA-E221-8AAD-DF79-00ED480CA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C38D598-3A2A-F4B3-BAA7-DA5254D50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2</a:t>
            </a:fld>
            <a:endParaRPr lang="en-US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4DB61B8-2262-55BD-373B-A1C9E9F3A9C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589698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08245A72-E12E-54E1-A083-DC2922DA0C0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636190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33D17A76-6A86-FCB5-D5CB-5852DB1CDBF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636190"/>
            <a:ext cx="1069795" cy="64499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A9FACB-16D1-956D-EC9F-632CF5E429B6}"/>
              </a:ext>
            </a:extLst>
          </p:cNvPr>
          <p:cNvSpPr txBox="1">
            <a:spLocks/>
          </p:cNvSpPr>
          <p:nvPr/>
        </p:nvSpPr>
        <p:spPr>
          <a:xfrm>
            <a:off x="720688" y="3429000"/>
            <a:ext cx="7702624" cy="1470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sz="3600" dirty="0"/>
              <a:t>1.1 proč je testování nezbytné ?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4744D38C-664F-D3FA-4EBA-4024F774E46B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606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03E58-9FB3-CF1C-2E02-0B88DCE23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70586C2-9362-7808-0D48-364149E5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20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A108C9A-77CA-9E6C-C48C-F3CCBDAF067C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5DE6F9A-DE5C-E851-5980-64CC8DF171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Typické cíle testování:</a:t>
            </a:r>
          </a:p>
          <a:p>
            <a:r>
              <a:rPr lang="cs-CZ" dirty="0"/>
              <a:t>Poskytnout informace pro rozhodování</a:t>
            </a:r>
          </a:p>
          <a:p>
            <a:r>
              <a:rPr lang="cs-CZ" dirty="0"/>
              <a:t>Zvýšení důvěry v kvalitu</a:t>
            </a:r>
          </a:p>
          <a:p>
            <a:r>
              <a:rPr lang="cs-CZ" dirty="0"/>
              <a:t>Kontrola funkcionalit a očekávání všech zúčastněných stran</a:t>
            </a:r>
          </a:p>
          <a:p>
            <a:r>
              <a:rPr lang="cs-CZ" dirty="0"/>
              <a:t>Podpora a zpětná vazba pro QA</a:t>
            </a:r>
          </a:p>
          <a:p>
            <a:r>
              <a:rPr lang="cs-CZ"/>
              <a:t>Prevence</a:t>
            </a: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4CDCF2A0-21AE-3109-5B99-7190932AFF7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A9DDBF03-FE30-27B8-A41B-48680E3ED91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31749325-28B1-F17F-FA61-669E87FABD8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8101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03E58-9FB3-CF1C-2E02-0B88DCE23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70586C2-9362-7808-0D48-364149E5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21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A108C9A-77CA-9E6C-C48C-F3CCBDAF067C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5DE6F9A-DE5C-E851-5980-64CC8DF171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cs-CZ" b="1" dirty="0"/>
              <a:t>Cíle závisí na kontextu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dirty="0"/>
              <a:t>Kontext dle</a:t>
            </a:r>
          </a:p>
          <a:p>
            <a:r>
              <a:rPr lang="cs-CZ" dirty="0"/>
              <a:t>SDLC -&gt; Zvolený životní cyklus vývoje SW</a:t>
            </a:r>
          </a:p>
          <a:p>
            <a:r>
              <a:rPr lang="cs-CZ" dirty="0"/>
              <a:t>Konkurence</a:t>
            </a:r>
          </a:p>
          <a:p>
            <a:r>
              <a:rPr lang="cs-CZ" dirty="0"/>
              <a:t>Charakteristika produktu</a:t>
            </a:r>
          </a:p>
          <a:p>
            <a:r>
              <a:rPr lang="cs-CZ" dirty="0"/>
              <a:t>Rizika a podrobnost testování</a:t>
            </a:r>
          </a:p>
          <a:p>
            <a:r>
              <a:rPr lang="cs-CZ" dirty="0"/>
              <a:t>Společnost a další faktory</a:t>
            </a:r>
          </a:p>
          <a:p>
            <a:r>
              <a:rPr lang="cs-CZ" dirty="0"/>
              <a:t>Čas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5A7A50C6-6DEA-89E3-9B95-30C7DF57FC6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FE38CFB6-E9B1-2E2A-B511-45260144281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EFCEBE84-5B68-D07A-48D2-0CCF6FFA11A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87510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03E58-9FB3-CF1C-2E02-0B88DCE23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70586C2-9362-7808-0D48-364149E5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22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A108C9A-77CA-9E6C-C48C-F3CCBDAF067C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5DE6F9A-DE5C-E851-5980-64CC8DF171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cs-CZ" b="1" dirty="0"/>
              <a:t>Cíle závisí na kontextu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dirty="0"/>
              <a:t>SW pro jadernou elektrárnu</a:t>
            </a:r>
          </a:p>
          <a:p>
            <a:pPr marL="0" indent="0">
              <a:buNone/>
            </a:pPr>
            <a:r>
              <a:rPr lang="cs-CZ" dirty="0"/>
              <a:t>	- rizika, hledání selhání a defektů</a:t>
            </a:r>
          </a:p>
          <a:p>
            <a:pPr marL="0" indent="0">
              <a:buNone/>
            </a:pPr>
            <a:r>
              <a:rPr lang="cs-CZ" dirty="0"/>
              <a:t>	- smluvní, právní, regulatorní požadavky</a:t>
            </a:r>
          </a:p>
          <a:p>
            <a:pPr marL="0" indent="0">
              <a:buNone/>
            </a:pPr>
            <a:r>
              <a:rPr lang="cs-CZ" dirty="0"/>
              <a:t>	- dokumentace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dirty="0"/>
              <a:t>SW pro e-shop</a:t>
            </a:r>
          </a:p>
          <a:p>
            <a:pPr marL="0" indent="0">
              <a:buNone/>
            </a:pPr>
            <a:r>
              <a:rPr lang="cs-CZ" dirty="0"/>
              <a:t>	- hledání selhání a defektů</a:t>
            </a:r>
          </a:p>
          <a:p>
            <a:pPr marL="0" indent="0">
              <a:buNone/>
            </a:pPr>
            <a:r>
              <a:rPr lang="cs-CZ" dirty="0"/>
              <a:t>	- minimální dokumentace</a:t>
            </a:r>
          </a:p>
          <a:p>
            <a:pPr marL="0" indent="0">
              <a:buNone/>
            </a:pPr>
            <a:r>
              <a:rPr lang="cs-CZ" dirty="0"/>
              <a:t>	- nefunkcionální testy – uživatelská přívětivost, zátěž, kompatibilita a další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A06C7583-AE1D-7C67-913A-4B8120B55A0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31FF2441-F42F-84D4-5CE5-992DF45465B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E3BD4EFE-DE1E-61C6-08A5-044FED4DB6D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6183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03E58-9FB3-CF1C-2E02-0B88DCE23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70586C2-9362-7808-0D48-364149E5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23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A108C9A-77CA-9E6C-C48C-F3CCBDAF067C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5DE6F9A-DE5C-E851-5980-64CC8DF171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cs-CZ" sz="2800" b="1" dirty="0" err="1"/>
              <a:t>Quality</a:t>
            </a:r>
            <a:r>
              <a:rPr lang="cs-CZ" sz="2800" b="1" dirty="0"/>
              <a:t> </a:t>
            </a:r>
            <a:r>
              <a:rPr lang="cs-CZ" sz="2800" b="1" dirty="0" err="1"/>
              <a:t>Assurance</a:t>
            </a:r>
            <a:r>
              <a:rPr lang="cs-CZ" sz="2800" b="1" dirty="0"/>
              <a:t> vs. Testování (</a:t>
            </a:r>
            <a:r>
              <a:rPr lang="cs-CZ" sz="2800" b="1" dirty="0" err="1"/>
              <a:t>Quality</a:t>
            </a:r>
            <a:r>
              <a:rPr lang="cs-CZ" sz="2800" b="1" dirty="0"/>
              <a:t> </a:t>
            </a:r>
            <a:r>
              <a:rPr lang="cs-CZ" sz="2800" b="1" dirty="0" err="1"/>
              <a:t>Control</a:t>
            </a:r>
            <a:r>
              <a:rPr lang="cs-CZ" sz="2800" b="1" dirty="0"/>
              <a:t>)</a:t>
            </a:r>
          </a:p>
          <a:p>
            <a:pPr marL="0" indent="0" algn="ctr">
              <a:buNone/>
            </a:pPr>
            <a:endParaRPr lang="cs-CZ" sz="2800" b="1" dirty="0"/>
          </a:p>
          <a:p>
            <a:r>
              <a:rPr lang="cs-CZ" dirty="0"/>
              <a:t>Testování je super, ale QA „víc“ ? </a:t>
            </a:r>
            <a:r>
              <a:rPr lang="cs-CZ" dirty="0">
                <a:sym typeface="Wingdings" pitchFamily="2" charset="2"/>
              </a:rPr>
              <a:t> </a:t>
            </a:r>
          </a:p>
          <a:p>
            <a:pPr lvl="1"/>
            <a:r>
              <a:rPr lang="cs-CZ" dirty="0">
                <a:sym typeface="Wingdings" pitchFamily="2" charset="2"/>
              </a:rPr>
              <a:t>QC + QA == QM</a:t>
            </a: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4FC90D2-D532-8F59-A443-DFF1F49F7B1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046A2CBF-2677-5E0D-89D2-DE8B7306854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7EE4A82E-7033-F900-3563-C4288467D00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69221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03E58-9FB3-CF1C-2E02-0B88DCE23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70586C2-9362-7808-0D48-364149E5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24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A108C9A-77CA-9E6C-C48C-F3CCBDAF067C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5DE6F9A-DE5C-E851-5980-64CC8DF171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cs-CZ" sz="2800" b="1" dirty="0" err="1"/>
              <a:t>Quality</a:t>
            </a:r>
            <a:r>
              <a:rPr lang="cs-CZ" sz="2800" b="1" dirty="0"/>
              <a:t> </a:t>
            </a:r>
            <a:r>
              <a:rPr lang="cs-CZ" sz="2800" b="1" dirty="0" err="1"/>
              <a:t>Assurance</a:t>
            </a:r>
            <a:r>
              <a:rPr lang="cs-CZ" sz="2800" b="1" dirty="0"/>
              <a:t> vs. Testování (</a:t>
            </a:r>
            <a:r>
              <a:rPr lang="cs-CZ" sz="2800" b="1" dirty="0" err="1"/>
              <a:t>Quality</a:t>
            </a:r>
            <a:r>
              <a:rPr lang="cs-CZ" sz="2800" b="1" dirty="0"/>
              <a:t> </a:t>
            </a:r>
            <a:r>
              <a:rPr lang="cs-CZ" sz="2800" b="1" dirty="0" err="1"/>
              <a:t>Control</a:t>
            </a:r>
            <a:r>
              <a:rPr lang="cs-CZ" sz="2800" b="1" dirty="0"/>
              <a:t>)</a:t>
            </a:r>
          </a:p>
          <a:p>
            <a:pPr marL="0" indent="0" algn="ctr">
              <a:buNone/>
            </a:pPr>
            <a:endParaRPr lang="cs-CZ" sz="2800" b="1" dirty="0"/>
          </a:p>
          <a:p>
            <a:r>
              <a:rPr lang="cs-CZ" dirty="0"/>
              <a:t>QA</a:t>
            </a:r>
          </a:p>
          <a:p>
            <a:pPr lvl="1"/>
            <a:r>
              <a:rPr lang="cs-CZ" dirty="0"/>
              <a:t>Preventivní přístup</a:t>
            </a:r>
          </a:p>
          <a:p>
            <a:pPr lvl="1"/>
            <a:r>
              <a:rPr lang="cs-CZ" dirty="0"/>
              <a:t>Zavádění a zlepšování procesů</a:t>
            </a:r>
          </a:p>
          <a:p>
            <a:pPr lvl="1"/>
            <a:r>
              <a:rPr lang="cs-CZ" dirty="0"/>
              <a:t>Procesy pro kompletní vývoj (včetně testování)</a:t>
            </a:r>
          </a:p>
          <a:p>
            <a:pPr lvl="1"/>
            <a:r>
              <a:rPr lang="cs-CZ" dirty="0"/>
              <a:t>Celý tým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B3847910-D81B-2000-2E88-6F4F9439C96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A1AE8870-350E-7947-35AE-21508FAFD95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AB090F03-BAE0-9A9E-CCFB-6C935780EEB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0026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03E58-9FB3-CF1C-2E02-0B88DCE23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70586C2-9362-7808-0D48-364149E5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25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A108C9A-77CA-9E6C-C48C-F3CCBDAF067C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5DE6F9A-DE5C-E851-5980-64CC8DF171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cs-CZ" sz="2800" b="1" dirty="0" err="1"/>
              <a:t>Quality</a:t>
            </a:r>
            <a:r>
              <a:rPr lang="cs-CZ" sz="2800" b="1" dirty="0"/>
              <a:t> </a:t>
            </a:r>
            <a:r>
              <a:rPr lang="cs-CZ" sz="2800" b="1" dirty="0" err="1"/>
              <a:t>Assurance</a:t>
            </a:r>
            <a:r>
              <a:rPr lang="cs-CZ" sz="2800" b="1" dirty="0"/>
              <a:t> vs. Testování (</a:t>
            </a:r>
            <a:r>
              <a:rPr lang="cs-CZ" sz="2800" b="1" dirty="0" err="1"/>
              <a:t>Quality</a:t>
            </a:r>
            <a:r>
              <a:rPr lang="cs-CZ" sz="2800" b="1" dirty="0"/>
              <a:t> </a:t>
            </a:r>
            <a:r>
              <a:rPr lang="cs-CZ" sz="2800" b="1" dirty="0" err="1"/>
              <a:t>Control</a:t>
            </a:r>
            <a:r>
              <a:rPr lang="cs-CZ" sz="2800" b="1" dirty="0"/>
              <a:t>)</a:t>
            </a:r>
          </a:p>
          <a:p>
            <a:pPr marL="0" indent="0" algn="ctr">
              <a:buNone/>
            </a:pPr>
            <a:endParaRPr lang="cs-CZ" sz="2800" b="1" dirty="0"/>
          </a:p>
          <a:p>
            <a:r>
              <a:rPr lang="cs-CZ" dirty="0"/>
              <a:t>Testování</a:t>
            </a:r>
          </a:p>
          <a:p>
            <a:pPr lvl="1"/>
            <a:r>
              <a:rPr lang="cs-CZ" dirty="0"/>
              <a:t>Analyzuje aktuální stav/kvalitu</a:t>
            </a:r>
          </a:p>
          <a:p>
            <a:pPr lvl="1"/>
            <a:r>
              <a:rPr lang="cs-CZ" dirty="0"/>
              <a:t>„nápravný přístup“ </a:t>
            </a:r>
          </a:p>
          <a:p>
            <a:pPr lvl="1"/>
            <a:r>
              <a:rPr lang="cs-CZ" dirty="0" err="1"/>
              <a:t>Lesson</a:t>
            </a:r>
            <a:r>
              <a:rPr lang="cs-CZ" dirty="0"/>
              <a:t> </a:t>
            </a:r>
            <a:r>
              <a:rPr lang="cs-CZ" dirty="0" err="1"/>
              <a:t>Learned</a:t>
            </a:r>
            <a:r>
              <a:rPr lang="cs-CZ" dirty="0"/>
              <a:t> -&gt; informace pro opravu + QA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F7DC6A08-49EA-1611-1165-26BA45C4407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5A0BEEA3-DD06-4D02-06AA-3B543AEE0D1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EBBF5A24-A627-202B-401B-0396CC7A745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86626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03E58-9FB3-CF1C-2E02-0B88DCE23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70586C2-9362-7808-0D48-364149E5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26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A108C9A-77CA-9E6C-C48C-F3CCBDAF067C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5DE6F9A-DE5C-E851-5980-64CC8DF171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Testování vs. Ladění (Debugging):</a:t>
            </a:r>
          </a:p>
          <a:p>
            <a:r>
              <a:rPr lang="cs-CZ" dirty="0"/>
              <a:t>Vazba na -&gt; omyl/defekt/selhání</a:t>
            </a:r>
          </a:p>
          <a:p>
            <a:endParaRPr lang="cs-CZ" dirty="0"/>
          </a:p>
          <a:p>
            <a:r>
              <a:rPr lang="cs-CZ" dirty="0"/>
              <a:t>Testování -&gt; selhání a tím hledání defektů</a:t>
            </a:r>
          </a:p>
          <a:p>
            <a:pPr lvl="1"/>
            <a:r>
              <a:rPr lang="cs-CZ" dirty="0"/>
              <a:t>tester</a:t>
            </a:r>
          </a:p>
          <a:p>
            <a:endParaRPr lang="cs-CZ" dirty="0"/>
          </a:p>
          <a:p>
            <a:r>
              <a:rPr lang="cs-CZ" dirty="0"/>
              <a:t>Ladění -&gt; hledá příčiny selhání a odstranit je</a:t>
            </a:r>
          </a:p>
          <a:p>
            <a:pPr lvl="1"/>
            <a:r>
              <a:rPr lang="cs-CZ" dirty="0"/>
              <a:t>vývojář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C9611F0B-DA0C-FB6E-7E74-244B9AF242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0BCDF483-C6F3-0D40-7E64-0EC969A8354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8F9AD70B-8F52-D7CC-DE3F-73361BE594A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62074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876642-91C8-9C75-B68C-CA8D86058D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725A816-048C-6CD8-4745-9C59D6CAF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27</a:t>
            </a:fld>
            <a:endParaRPr lang="en-US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FAFE6AC-5EC2-EA89-9F21-2B1231EB089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589698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2384E265-1EFB-372A-4123-59B9A4782C8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636190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6DA1512E-D95C-58EF-2A92-0E852A04BA1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636190"/>
            <a:ext cx="1069795" cy="64499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B420FB-AC21-0C17-C1EE-AF9585C888E5}"/>
              </a:ext>
            </a:extLst>
          </p:cNvPr>
          <p:cNvSpPr txBox="1">
            <a:spLocks/>
          </p:cNvSpPr>
          <p:nvPr/>
        </p:nvSpPr>
        <p:spPr>
          <a:xfrm>
            <a:off x="720688" y="3429000"/>
            <a:ext cx="7702624" cy="1470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sz="3600" dirty="0"/>
              <a:t>1.3 principy testování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238FF84A-7B87-5B9A-A866-300263C90A35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7917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03E58-9FB3-CF1C-2E02-0B88DCE23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70586C2-9362-7808-0D48-364149E5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28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A108C9A-77CA-9E6C-C48C-F3CCBDAF067C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5DE6F9A-DE5C-E851-5980-64CC8DF171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r>
              <a:rPr lang="cs-CZ" dirty="0"/>
              <a:t>Obecně aplikovatelné – zaběhnuté „pravidla“</a:t>
            </a:r>
          </a:p>
          <a:p>
            <a:endParaRPr lang="cs-CZ" dirty="0"/>
          </a:p>
          <a:p>
            <a:r>
              <a:rPr lang="cs-CZ" dirty="0"/>
              <a:t>Lze aplikovat nejen na SW</a:t>
            </a:r>
          </a:p>
          <a:p>
            <a:endParaRPr lang="cs-CZ" dirty="0"/>
          </a:p>
          <a:p>
            <a:r>
              <a:rPr lang="cs-CZ" dirty="0">
                <a:solidFill>
                  <a:srgbClr val="FF0000"/>
                </a:solidFill>
              </a:rPr>
              <a:t>Jedna státnicová otázka !!!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C9611F0B-DA0C-FB6E-7E74-244B9AF242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0BCDF483-C6F3-0D40-7E64-0EC969A8354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8F9AD70B-8F52-D7CC-DE3F-73361BE594A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11947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03E58-9FB3-CF1C-2E02-0B88DCE23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70586C2-9362-7808-0D48-364149E5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29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A108C9A-77CA-9E6C-C48C-F3CCBDAF067C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5DE6F9A-DE5C-E851-5980-64CC8DF171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Princip č.1 – Testování poukazuje na přítomnost defektů</a:t>
            </a:r>
          </a:p>
          <a:p>
            <a:endParaRPr lang="cs-CZ" dirty="0"/>
          </a:p>
          <a:p>
            <a:r>
              <a:rPr lang="cs-CZ" dirty="0"/>
              <a:t>Nikoliv na jejich nepřítomnost</a:t>
            </a:r>
          </a:p>
          <a:p>
            <a:r>
              <a:rPr lang="cs-CZ" dirty="0"/>
              <a:t>Nedokáže nepřítomnost</a:t>
            </a:r>
          </a:p>
          <a:p>
            <a:r>
              <a:rPr lang="cs-CZ" dirty="0"/>
              <a:t>Snižuje pravděpodobnost výskytu</a:t>
            </a:r>
          </a:p>
          <a:p>
            <a:r>
              <a:rPr lang="cs-CZ" dirty="0"/>
              <a:t>Žádné defekty nalezeny nerovná nejsou defekty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C9611F0B-DA0C-FB6E-7E74-244B9AF242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0BCDF483-C6F3-0D40-7E64-0EC969A8354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8F9AD70B-8F52-D7CC-DE3F-73361BE594A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8815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71C29-0419-D772-0E93-DD325207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EDE67C5B-5C50-9FF0-D404-2322C8E1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3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4642D2E-8646-8485-4595-59AB87C02F15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06DB0C9-55C4-EB3E-6AB1-F3F6D31690B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cs-CZ" sz="3200" dirty="0">
                <a:solidFill>
                  <a:schemeClr val="tx1"/>
                </a:solidFill>
                <a:latin typeface="Source Sans Pro Semibold" pitchFamily="34" charset="-18"/>
              </a:rPr>
              <a:t>Software je nedílnou součástí života a softwarové defekty a zejména pak selhání mohou mít závažný dopad.</a:t>
            </a:r>
          </a:p>
          <a:p>
            <a:pPr algn="l"/>
            <a:endParaRPr lang="cs-CZ" sz="32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algn="l"/>
            <a:r>
              <a:rPr lang="cs-CZ" sz="3200" dirty="0">
                <a:solidFill>
                  <a:schemeClr val="tx1"/>
                </a:solidFill>
                <a:latin typeface="Source Sans Pro Semibold" pitchFamily="34" charset="-18"/>
              </a:rPr>
              <a:t>Software, který nepracuje správně může vést ke</a:t>
            </a:r>
          </a:p>
          <a:p>
            <a:pPr marL="685800" lvl="1">
              <a:buFont typeface="Courier New" pitchFamily="49" charset="0"/>
              <a:buChar char="o"/>
            </a:pPr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Ztrátě peněz, času </a:t>
            </a:r>
          </a:p>
          <a:p>
            <a:pPr marL="685800" lvl="1">
              <a:buFont typeface="Courier New" pitchFamily="49" charset="0"/>
              <a:buChar char="o"/>
            </a:pPr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Ztrátě obchodní reputace</a:t>
            </a:r>
          </a:p>
          <a:p>
            <a:pPr marL="685800" lvl="1">
              <a:buFont typeface="Courier New" pitchFamily="49" charset="0"/>
              <a:buChar char="o"/>
            </a:pPr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Může dokonce způsobit i zranění nebo smrt</a:t>
            </a:r>
          </a:p>
          <a:p>
            <a:pPr algn="l"/>
            <a:endParaRPr lang="cs-CZ" sz="32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algn="l"/>
            <a:r>
              <a:rPr lang="cs-CZ" sz="3200" dirty="0">
                <a:solidFill>
                  <a:schemeClr val="tx1"/>
                </a:solidFill>
                <a:latin typeface="Source Sans Pro Semibold" pitchFamily="34" charset="-18"/>
              </a:rPr>
              <a:t>Méně času, tlak na kvalitu a další důvody.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1EF8C26-BB11-4884-EA33-8B1EBDC44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31283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F0B329C-1C28-2CCA-6E9E-3737D0E78C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77775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C945F17-BDA8-D9E9-7CD7-64B39E2298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77775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79685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03E58-9FB3-CF1C-2E02-0B88DCE23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70586C2-9362-7808-0D48-364149E5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30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A108C9A-77CA-9E6C-C48C-F3CCBDAF067C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5DE6F9A-DE5C-E851-5980-64CC8DF171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Princip č.2 – Kompletní testování není možné</a:t>
            </a:r>
          </a:p>
          <a:p>
            <a:endParaRPr lang="cs-CZ" dirty="0"/>
          </a:p>
          <a:p>
            <a:r>
              <a:rPr lang="cs-CZ" dirty="0"/>
              <a:t>Vše otestovat nejde -&gt; myslíme opravdu vše.</a:t>
            </a:r>
          </a:p>
          <a:p>
            <a:r>
              <a:rPr lang="cs-CZ" dirty="0"/>
              <a:t>Co testovat první.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C9611F0B-DA0C-FB6E-7E74-244B9AF242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0BCDF483-C6F3-0D40-7E64-0EC969A8354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8F9AD70B-8F52-D7CC-DE3F-73361BE594A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Obrázek 7">
            <a:extLst>
              <a:ext uri="{FF2B5EF4-FFF2-40B4-BE49-F238E27FC236}">
                <a16:creationId xmlns:a16="http://schemas.microsoft.com/office/drawing/2014/main" id="{142D82F6-C9B6-B06B-E145-BF1C313D11D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43375" y="3694663"/>
            <a:ext cx="39052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90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03E58-9FB3-CF1C-2E02-0B88DCE23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70586C2-9362-7808-0D48-364149E5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31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A108C9A-77CA-9E6C-C48C-F3CCBDAF067C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5DE6F9A-DE5C-E851-5980-64CC8DF171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Princip č.3 – Včasné testování šetří čas a peníze</a:t>
            </a:r>
          </a:p>
          <a:p>
            <a:endParaRPr lang="cs-CZ" dirty="0"/>
          </a:p>
          <a:p>
            <a:r>
              <a:rPr lang="cs-CZ" dirty="0"/>
              <a:t>Chyba nalezená ve specifikaci / na produkci</a:t>
            </a:r>
          </a:p>
          <a:p>
            <a:r>
              <a:rPr lang="cs-CZ" dirty="0"/>
              <a:t>Čím dřív -&gt; lépe</a:t>
            </a:r>
          </a:p>
          <a:p>
            <a:pPr lvl="1"/>
            <a:r>
              <a:rPr lang="cs-CZ" dirty="0"/>
              <a:t>Statické testování</a:t>
            </a:r>
          </a:p>
          <a:p>
            <a:pPr lvl="1"/>
            <a:r>
              <a:rPr lang="cs-CZ" dirty="0"/>
              <a:t>Vývojář -&gt; Unit testy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C9611F0B-DA0C-FB6E-7E74-244B9AF242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0BCDF483-C6F3-0D40-7E64-0EC969A8354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8F9AD70B-8F52-D7CC-DE3F-73361BE594A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30627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03E58-9FB3-CF1C-2E02-0B88DCE23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70586C2-9362-7808-0D48-364149E5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32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A108C9A-77CA-9E6C-C48C-F3CCBDAF067C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5DE6F9A-DE5C-E851-5980-64CC8DF171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Princip č.4 – Shlukování defektů</a:t>
            </a:r>
          </a:p>
          <a:p>
            <a:endParaRPr lang="cs-CZ" dirty="0"/>
          </a:p>
          <a:p>
            <a:r>
              <a:rPr lang="cs-CZ" dirty="0" err="1"/>
              <a:t>Paretovo</a:t>
            </a:r>
            <a:r>
              <a:rPr lang="cs-CZ" dirty="0"/>
              <a:t> pravidlo -&gt; 80:20</a:t>
            </a:r>
          </a:p>
          <a:p>
            <a:r>
              <a:rPr lang="cs-CZ" dirty="0"/>
              <a:t>Faktory</a:t>
            </a:r>
          </a:p>
          <a:p>
            <a:pPr lvl="1"/>
            <a:r>
              <a:rPr lang="cs-CZ" dirty="0"/>
              <a:t>Období</a:t>
            </a:r>
          </a:p>
          <a:p>
            <a:pPr lvl="1"/>
            <a:r>
              <a:rPr lang="cs-CZ" dirty="0"/>
              <a:t>Vývojář</a:t>
            </a:r>
          </a:p>
          <a:p>
            <a:pPr lvl="1"/>
            <a:r>
              <a:rPr lang="cs-CZ" dirty="0"/>
              <a:t>Část aplikace</a:t>
            </a:r>
          </a:p>
          <a:p>
            <a:pPr lvl="1"/>
            <a:r>
              <a:rPr lang="cs-CZ" dirty="0"/>
              <a:t>Technologie</a:t>
            </a:r>
          </a:p>
          <a:p>
            <a:pPr marL="457200" lvl="1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C9611F0B-DA0C-FB6E-7E74-244B9AF242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0BCDF483-C6F3-0D40-7E64-0EC969A8354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8F9AD70B-8F52-D7CC-DE3F-73361BE594A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46248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03E58-9FB3-CF1C-2E02-0B88DCE23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70586C2-9362-7808-0D48-364149E5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33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A108C9A-77CA-9E6C-C48C-F3CCBDAF067C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5DE6F9A-DE5C-E851-5980-64CC8DF171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Princip č.5 – Testy se opotřebovávají</a:t>
            </a:r>
          </a:p>
          <a:p>
            <a:endParaRPr lang="cs-CZ" dirty="0"/>
          </a:p>
          <a:p>
            <a:r>
              <a:rPr lang="cs-CZ" dirty="0"/>
              <a:t>Stejné testy neodhalí nové chyby</a:t>
            </a:r>
          </a:p>
          <a:p>
            <a:r>
              <a:rPr lang="cs-CZ" dirty="0"/>
              <a:t>Regresní testy (konfirmační testy)</a:t>
            </a:r>
          </a:p>
          <a:p>
            <a:r>
              <a:rPr lang="cs-CZ" dirty="0"/>
              <a:t>Změny v SW =&gt; změny v testech</a:t>
            </a:r>
          </a:p>
          <a:p>
            <a:pPr lvl="1"/>
            <a:r>
              <a:rPr lang="cs-CZ" dirty="0"/>
              <a:t>Testy</a:t>
            </a:r>
          </a:p>
          <a:p>
            <a:pPr lvl="1"/>
            <a:r>
              <a:rPr lang="cs-CZ" dirty="0"/>
              <a:t>Data</a:t>
            </a:r>
          </a:p>
          <a:p>
            <a:pPr lvl="1"/>
            <a:r>
              <a:rPr lang="cs-CZ" dirty="0"/>
              <a:t>Přidání/modifikace/odebírání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C9611F0B-DA0C-FB6E-7E74-244B9AF242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0BCDF483-C6F3-0D40-7E64-0EC969A8354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8F9AD70B-8F52-D7CC-DE3F-73361BE594A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14505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03E58-9FB3-CF1C-2E02-0B88DCE23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70586C2-9362-7808-0D48-364149E5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34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A108C9A-77CA-9E6C-C48C-F3CCBDAF067C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5DE6F9A-DE5C-E851-5980-64CC8DF171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Princip č.6 – Testování je závislé na kontextu</a:t>
            </a:r>
          </a:p>
          <a:p>
            <a:endParaRPr lang="cs-CZ" dirty="0"/>
          </a:p>
          <a:p>
            <a:r>
              <a:rPr lang="cs-CZ" dirty="0"/>
              <a:t>Každou věc testujeme jinak</a:t>
            </a:r>
          </a:p>
          <a:p>
            <a:pPr lvl="1"/>
            <a:r>
              <a:rPr lang="cs-CZ" dirty="0"/>
              <a:t>Jiné testy</a:t>
            </a:r>
          </a:p>
          <a:p>
            <a:pPr lvl="1"/>
            <a:r>
              <a:rPr lang="cs-CZ" dirty="0"/>
              <a:t>Jiné postupy</a:t>
            </a:r>
          </a:p>
          <a:p>
            <a:pPr lvl="1"/>
            <a:r>
              <a:rPr lang="cs-CZ" dirty="0"/>
              <a:t>Jiné data</a:t>
            </a:r>
          </a:p>
          <a:p>
            <a:pPr lvl="1"/>
            <a:r>
              <a:rPr lang="cs-CZ" dirty="0"/>
              <a:t>Jiná rizika</a:t>
            </a:r>
          </a:p>
          <a:p>
            <a:pPr lvl="1"/>
            <a:r>
              <a:rPr lang="cs-CZ" dirty="0"/>
              <a:t>Jiné procesy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C9611F0B-DA0C-FB6E-7E74-244B9AF242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0BCDF483-C6F3-0D40-7E64-0EC969A8354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8F9AD70B-8F52-D7CC-DE3F-73361BE594A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29296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03E58-9FB3-CF1C-2E02-0B88DCE23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70586C2-9362-7808-0D48-364149E5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35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A108C9A-77CA-9E6C-C48C-F3CCBDAF067C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5DE6F9A-DE5C-E851-5980-64CC8DF171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Princip č.7 – Nepřítomnost defektů je klam</a:t>
            </a:r>
          </a:p>
          <a:p>
            <a:endParaRPr lang="cs-CZ" dirty="0"/>
          </a:p>
          <a:p>
            <a:r>
              <a:rPr lang="cs-CZ" dirty="0"/>
              <a:t>Business cíle zákazníka nejsou naplněny</a:t>
            </a:r>
          </a:p>
          <a:p>
            <a:r>
              <a:rPr lang="cs-CZ" dirty="0"/>
              <a:t>Praktické využití</a:t>
            </a:r>
          </a:p>
          <a:p>
            <a:r>
              <a:rPr lang="cs-CZ" dirty="0"/>
              <a:t>Očekávání</a:t>
            </a:r>
          </a:p>
          <a:p>
            <a:r>
              <a:rPr lang="cs-CZ" dirty="0"/>
              <a:t>Subjektivní kvalita</a:t>
            </a:r>
          </a:p>
          <a:p>
            <a:r>
              <a:rPr lang="cs-CZ" dirty="0"/>
              <a:t>Konkurence</a:t>
            </a:r>
          </a:p>
          <a:p>
            <a:r>
              <a:rPr lang="cs-CZ"/>
              <a:t>„Použitelnost“</a:t>
            </a: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C9611F0B-DA0C-FB6E-7E74-244B9AF242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0BCDF483-C6F3-0D40-7E64-0EC969A8354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8F9AD70B-8F52-D7CC-DE3F-73361BE594A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68986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8901DB-5EC4-E465-BE37-9406B5D79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6664322-88DC-C337-18A5-587F96A23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36</a:t>
            </a:fld>
            <a:endParaRPr lang="en-US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53BE60D9-9E45-1447-0A33-4058122CB47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589698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74AD0327-3623-EA6E-171C-1F2E7044E78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636190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C5A59441-39CD-117F-5D9C-7D1F7923029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636190"/>
            <a:ext cx="1069795" cy="64499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9F1768-3030-90F2-0DED-5240F92487FE}"/>
              </a:ext>
            </a:extLst>
          </p:cNvPr>
          <p:cNvSpPr txBox="1">
            <a:spLocks/>
          </p:cNvSpPr>
          <p:nvPr/>
        </p:nvSpPr>
        <p:spPr>
          <a:xfrm>
            <a:off x="720688" y="3429000"/>
            <a:ext cx="7702624" cy="1470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sz="3600" dirty="0"/>
              <a:t>1.4 Testovací činnosti, </a:t>
            </a:r>
            <a:r>
              <a:rPr lang="cs-CZ" sz="3600" dirty="0" err="1"/>
              <a:t>testware</a:t>
            </a:r>
            <a:r>
              <a:rPr lang="cs-CZ" sz="3600" dirty="0"/>
              <a:t> a role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6E02F268-1DEF-32CE-C55F-B98567A09873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266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03E58-9FB3-CF1C-2E02-0B88DCE23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70586C2-9362-7808-0D48-364149E5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37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A108C9A-77CA-9E6C-C48C-F3CCBDAF067C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5DE6F9A-DE5C-E851-5980-64CC8DF171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 err="1"/>
              <a:t>Testware</a:t>
            </a:r>
            <a:r>
              <a:rPr lang="cs-CZ" dirty="0"/>
              <a:t> je jakýkoliv produkt související s testováním</a:t>
            </a:r>
          </a:p>
          <a:p>
            <a:endParaRPr lang="cs-CZ" dirty="0"/>
          </a:p>
          <a:p>
            <a:r>
              <a:rPr lang="cs-CZ" dirty="0"/>
              <a:t>Testovací plán</a:t>
            </a:r>
          </a:p>
          <a:p>
            <a:r>
              <a:rPr lang="cs-CZ" dirty="0"/>
              <a:t>Testovací sady</a:t>
            </a:r>
          </a:p>
          <a:p>
            <a:r>
              <a:rPr lang="cs-CZ" dirty="0"/>
              <a:t>Testovací skripty</a:t>
            </a:r>
          </a:p>
          <a:p>
            <a:r>
              <a:rPr lang="cs-CZ" dirty="0"/>
              <a:t>Testovací data</a:t>
            </a:r>
          </a:p>
          <a:p>
            <a:r>
              <a:rPr lang="cs-CZ" dirty="0"/>
              <a:t>Simulátory a další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C9611F0B-DA0C-FB6E-7E74-244B9AF242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0BCDF483-C6F3-0D40-7E64-0EC969A8354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8F9AD70B-8F52-D7CC-DE3F-73361BE594A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32608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03E58-9FB3-CF1C-2E02-0B88DCE23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70586C2-9362-7808-0D48-364149E5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38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A108C9A-77CA-9E6C-C48C-F3CCBDAF067C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5DE6F9A-DE5C-E851-5980-64CC8DF171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Role v testování -&gt; Tester vs. Manažer testování</a:t>
            </a:r>
          </a:p>
          <a:p>
            <a:endParaRPr lang="cs-CZ" dirty="0"/>
          </a:p>
          <a:p>
            <a:r>
              <a:rPr lang="cs-CZ" dirty="0"/>
              <a:t>Záleží na kontextu</a:t>
            </a:r>
          </a:p>
          <a:p>
            <a:r>
              <a:rPr lang="cs-CZ" dirty="0"/>
              <a:t>Obě role mohou vykonávat různí lidé na projektu</a:t>
            </a:r>
          </a:p>
          <a:p>
            <a:r>
              <a:rPr lang="cs-CZ" dirty="0"/>
              <a:t>Tester – technická stránka</a:t>
            </a:r>
          </a:p>
          <a:p>
            <a:r>
              <a:rPr lang="cs-CZ" dirty="0"/>
              <a:t>Manažer - procesy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C9611F0B-DA0C-FB6E-7E74-244B9AF242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0BCDF483-C6F3-0D40-7E64-0EC969A8354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8F9AD70B-8F52-D7CC-DE3F-73361BE594A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21452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03E58-9FB3-CF1C-2E02-0B88DCE23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70586C2-9362-7808-0D48-364149E5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39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A108C9A-77CA-9E6C-C48C-F3CCBDAF067C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5DE6F9A-DE5C-E851-5980-64CC8DF171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V praxi dělíme na více „rolí“ dle odpovědnosti</a:t>
            </a:r>
          </a:p>
          <a:p>
            <a:endParaRPr lang="cs-CZ" dirty="0"/>
          </a:p>
          <a:p>
            <a:r>
              <a:rPr lang="cs-CZ" dirty="0"/>
              <a:t>Analytik testování</a:t>
            </a:r>
          </a:p>
          <a:p>
            <a:r>
              <a:rPr lang="cs-CZ" dirty="0"/>
              <a:t>Tester – specialista</a:t>
            </a:r>
          </a:p>
          <a:p>
            <a:pPr lvl="1"/>
            <a:r>
              <a:rPr lang="cs-CZ" dirty="0"/>
              <a:t>Tester – </a:t>
            </a:r>
            <a:r>
              <a:rPr lang="cs-CZ" dirty="0" err="1"/>
              <a:t>automatizér</a:t>
            </a:r>
            <a:endParaRPr lang="cs-CZ" dirty="0"/>
          </a:p>
          <a:p>
            <a:pPr lvl="1"/>
            <a:r>
              <a:rPr lang="cs-CZ" dirty="0"/>
              <a:t>Tester – nefunkcionální</a:t>
            </a:r>
          </a:p>
          <a:p>
            <a:pPr lvl="1"/>
            <a:r>
              <a:rPr lang="cs-CZ" dirty="0"/>
              <a:t>Penetrační tester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C9611F0B-DA0C-FB6E-7E74-244B9AF242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0BCDF483-C6F3-0D40-7E64-0EC969A8354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8F9AD70B-8F52-D7CC-DE3F-73361BE594A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4430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2DF929-204E-3EC9-1A8F-D80EC0E95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176978DF-A349-94CD-DC75-63A1BBEE7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4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DD1C149-5044-E42F-94D6-C9F0E0462894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B66AC53-ECFA-098A-CB0E-56DB4E2BB69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" sz="2800" dirty="0">
                <a:solidFill>
                  <a:schemeClr val="tx1"/>
                </a:solidFill>
                <a:latin typeface="Source Sans Pro Semibold" pitchFamily="34" charset="-18"/>
              </a:rPr>
              <a:t>Therac-25 (1985-87)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tx1"/>
                </a:solidFill>
                <a:latin typeface="Source Sans Pro Semibold" pitchFamily="34" charset="-18"/>
              </a:rPr>
              <a:t>Dva způsoby ozařování: elektronový nebo </a:t>
            </a:r>
            <a:r>
              <a:rPr lang="cs-CZ" sz="2400" dirty="0" err="1">
                <a:solidFill>
                  <a:schemeClr val="tx1"/>
                </a:solidFill>
                <a:latin typeface="Source Sans Pro Semibold" pitchFamily="34" charset="-18"/>
              </a:rPr>
              <a:t>x-ray</a:t>
            </a:r>
            <a:r>
              <a:rPr lang="cs-CZ" sz="2400" dirty="0">
                <a:solidFill>
                  <a:schemeClr val="tx1"/>
                </a:solidFill>
                <a:latin typeface="Source Sans Pro Semibold" pitchFamily="34" charset="-18"/>
              </a:rPr>
              <a:t> paprsek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tx1"/>
                </a:solidFill>
                <a:latin typeface="Source Sans Pro Semibold" pitchFamily="34" charset="-18"/>
              </a:rPr>
              <a:t>6 známých případů předávkování, 4 osoby zemřely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tx1"/>
                </a:solidFill>
                <a:latin typeface="Source Sans Pro Semibold" pitchFamily="34" charset="-18"/>
              </a:rPr>
              <a:t>Hlavní příčiny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tx1"/>
                </a:solidFill>
                <a:latin typeface="Source Sans Pro Semibold" pitchFamily="34" charset="-18"/>
              </a:rPr>
              <a:t>Žádná nezávislá softwarová revize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tx1"/>
                </a:solidFill>
                <a:latin typeface="Source Sans Pro Semibold" pitchFamily="34" charset="-18"/>
              </a:rPr>
              <a:t>Testování probíhalo až na místě sestavení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tx1"/>
                </a:solidFill>
                <a:latin typeface="Source Sans Pro Semibold" pitchFamily="34" charset="-18"/>
              </a:rPr>
              <a:t>Neúplný uživatelský manuál (chybové hlášky nepopsány)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tx1"/>
                </a:solidFill>
                <a:latin typeface="Source Sans Pro Semibold" pitchFamily="34" charset="-18"/>
              </a:rPr>
              <a:t>Přílišná důvěra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tx1"/>
                </a:solidFill>
                <a:latin typeface="Source Sans Pro Semibold" pitchFamily="34" charset="-18"/>
              </a:rPr>
              <a:t>Nepravděpodobná posloupnost tlačítek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tx1"/>
                </a:solidFill>
                <a:latin typeface="Source Sans Pro Semibold" pitchFamily="34" charset="-18"/>
              </a:rPr>
              <a:t>Použití softwaru ze staršího modelu</a:t>
            </a:r>
            <a:endParaRPr lang="cs-CZ" sz="3200" dirty="0">
              <a:solidFill>
                <a:schemeClr val="tx1"/>
              </a:solidFill>
              <a:latin typeface="Source Sans Pro Semibold" pitchFamily="34" charset="-18"/>
            </a:endParaRP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EA2BCF45-A191-E167-B75A-BCA6F565920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FB3BE532-16FF-2DB7-61CB-49F1BB01F39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25D9918-BE52-46A9-57D8-715966E48BA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79804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03E58-9FB3-CF1C-2E02-0B88DCE23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70586C2-9362-7808-0D48-364149E5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40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A108C9A-77CA-9E6C-C48C-F3CCBDAF067C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5DE6F9A-DE5C-E851-5980-64CC8DF171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cs-CZ" dirty="0"/>
          </a:p>
          <a:p>
            <a:pPr marL="0" indent="0" algn="ctr">
              <a:buNone/>
            </a:pPr>
            <a:endParaRPr lang="cs-CZ" dirty="0"/>
          </a:p>
          <a:p>
            <a:pPr marL="0" indent="0" algn="ctr">
              <a:buNone/>
            </a:pPr>
            <a:endParaRPr lang="cs-CZ" dirty="0"/>
          </a:p>
          <a:p>
            <a:pPr marL="0" indent="0" algn="ctr">
              <a:buNone/>
            </a:pPr>
            <a:r>
              <a:rPr lang="cs-CZ" dirty="0"/>
              <a:t>QA -&gt; Manažer</a:t>
            </a:r>
          </a:p>
          <a:p>
            <a:pPr marL="0" indent="0" algn="ctr">
              <a:buNone/>
            </a:pPr>
            <a:r>
              <a:rPr lang="cs-CZ" dirty="0"/>
              <a:t>QC -&gt; Tester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C9611F0B-DA0C-FB6E-7E74-244B9AF242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0BCDF483-C6F3-0D40-7E64-0EC969A8354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8F9AD70B-8F52-D7CC-DE3F-73361BE594A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1527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03E58-9FB3-CF1C-2E02-0B88DCE23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70586C2-9362-7808-0D48-364149E5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41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A108C9A-77CA-9E6C-C48C-F3CCBDAF067C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5DE6F9A-DE5C-E851-5980-64CC8DF171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cs-CZ" dirty="0"/>
              <a:t>Testovací činnosti</a:t>
            </a:r>
          </a:p>
          <a:p>
            <a:endParaRPr lang="cs-CZ" dirty="0"/>
          </a:p>
          <a:p>
            <a:r>
              <a:rPr lang="cs-CZ" dirty="0"/>
              <a:t>Plánování testování (QA + QC)</a:t>
            </a:r>
          </a:p>
          <a:p>
            <a:pPr lvl="1"/>
            <a:r>
              <a:rPr lang="cs-CZ" dirty="0"/>
              <a:t>Testovací analýza</a:t>
            </a:r>
          </a:p>
          <a:p>
            <a:pPr lvl="1"/>
            <a:r>
              <a:rPr lang="cs-CZ" dirty="0"/>
              <a:t>Návrh testů</a:t>
            </a:r>
          </a:p>
          <a:p>
            <a:pPr lvl="1"/>
            <a:r>
              <a:rPr lang="cs-CZ" dirty="0"/>
              <a:t>Implementace testování</a:t>
            </a:r>
          </a:p>
          <a:p>
            <a:pPr lvl="1"/>
            <a:r>
              <a:rPr lang="cs-CZ" dirty="0"/>
              <a:t>Provádění testů</a:t>
            </a:r>
          </a:p>
          <a:p>
            <a:r>
              <a:rPr lang="cs-CZ" dirty="0"/>
              <a:t>Dokončení testování (QA)</a:t>
            </a:r>
          </a:p>
          <a:p>
            <a:endParaRPr lang="cs-CZ" dirty="0"/>
          </a:p>
          <a:p>
            <a:r>
              <a:rPr lang="cs-CZ" dirty="0"/>
              <a:t>Monitoring a řízení (QA)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C9611F0B-DA0C-FB6E-7E74-244B9AF242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0BCDF483-C6F3-0D40-7E64-0EC969A8354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8F9AD70B-8F52-D7CC-DE3F-73361BE594A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67605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03E58-9FB3-CF1C-2E02-0B88DCE23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70586C2-9362-7808-0D48-364149E5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42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A108C9A-77CA-9E6C-C48C-F3CCBDAF067C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5DE6F9A-DE5C-E851-5980-64CC8DF171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cs-CZ" dirty="0"/>
              <a:t>Plánování testování</a:t>
            </a:r>
          </a:p>
          <a:p>
            <a:endParaRPr lang="cs-CZ" dirty="0"/>
          </a:p>
          <a:p>
            <a:r>
              <a:rPr lang="cs-CZ" dirty="0"/>
              <a:t>Hlavní činnosti</a:t>
            </a:r>
          </a:p>
          <a:p>
            <a:pPr lvl="1"/>
            <a:r>
              <a:rPr lang="cs-CZ" dirty="0"/>
              <a:t>Definování cílů testování</a:t>
            </a:r>
          </a:p>
          <a:p>
            <a:pPr lvl="1"/>
            <a:r>
              <a:rPr lang="cs-CZ" dirty="0"/>
              <a:t>Výběr přístupu, technik</a:t>
            </a:r>
          </a:p>
          <a:p>
            <a:pPr lvl="1"/>
            <a:endParaRPr lang="cs-CZ" dirty="0"/>
          </a:p>
          <a:p>
            <a:r>
              <a:rPr lang="cs-CZ" dirty="0" err="1"/>
              <a:t>Testware</a:t>
            </a:r>
            <a:endParaRPr lang="cs-CZ" dirty="0"/>
          </a:p>
          <a:p>
            <a:pPr lvl="1"/>
            <a:r>
              <a:rPr lang="cs-CZ" dirty="0"/>
              <a:t>Harmonogram/plán</a:t>
            </a:r>
          </a:p>
          <a:p>
            <a:pPr lvl="1"/>
            <a:r>
              <a:rPr lang="cs-CZ" dirty="0"/>
              <a:t>Rizika</a:t>
            </a:r>
          </a:p>
          <a:p>
            <a:pPr lvl="1"/>
            <a:r>
              <a:rPr lang="cs-CZ" dirty="0"/>
              <a:t>Vstupní a výstupní kritéria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C9611F0B-DA0C-FB6E-7E74-244B9AF242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0BCDF483-C6F3-0D40-7E64-0EC969A8354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8F9AD70B-8F52-D7CC-DE3F-73361BE594A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51728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03E58-9FB3-CF1C-2E02-0B88DCE23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70586C2-9362-7808-0D48-364149E5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43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A108C9A-77CA-9E6C-C48C-F3CCBDAF067C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5DE6F9A-DE5C-E851-5980-64CC8DF171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cs-CZ" dirty="0"/>
              <a:t>Testovací analýza -&gt; CO</a:t>
            </a:r>
          </a:p>
          <a:p>
            <a:endParaRPr lang="cs-CZ" dirty="0"/>
          </a:p>
          <a:p>
            <a:r>
              <a:rPr lang="cs-CZ" dirty="0"/>
              <a:t>Hlavní činnosti</a:t>
            </a:r>
          </a:p>
          <a:p>
            <a:pPr lvl="1"/>
            <a:r>
              <a:rPr lang="cs-CZ" dirty="0"/>
              <a:t>Analýza testovací báze -&gt; posouzení testovatelnosti + revize</a:t>
            </a:r>
          </a:p>
          <a:p>
            <a:pPr lvl="1"/>
            <a:r>
              <a:rPr lang="cs-CZ" dirty="0"/>
              <a:t>Identifikace „</a:t>
            </a:r>
            <a:r>
              <a:rPr lang="cs-CZ" dirty="0" err="1"/>
              <a:t>features</a:t>
            </a:r>
            <a:r>
              <a:rPr lang="cs-CZ" dirty="0"/>
              <a:t>“ a testovacích podmínek</a:t>
            </a:r>
          </a:p>
          <a:p>
            <a:pPr lvl="1"/>
            <a:endParaRPr lang="cs-CZ" dirty="0"/>
          </a:p>
          <a:p>
            <a:r>
              <a:rPr lang="cs-CZ" dirty="0" err="1"/>
              <a:t>Testware</a:t>
            </a:r>
            <a:endParaRPr lang="cs-CZ" dirty="0"/>
          </a:p>
          <a:p>
            <a:pPr lvl="1"/>
            <a:r>
              <a:rPr lang="cs-CZ" dirty="0"/>
              <a:t>Reporty o defektech v bázi</a:t>
            </a:r>
          </a:p>
          <a:p>
            <a:pPr lvl="1"/>
            <a:r>
              <a:rPr lang="cs-CZ" dirty="0"/>
              <a:t>Seznam testovacích podmínek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C9611F0B-DA0C-FB6E-7E74-244B9AF242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0BCDF483-C6F3-0D40-7E64-0EC969A8354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8F9AD70B-8F52-D7CC-DE3F-73361BE594A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69276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03E58-9FB3-CF1C-2E02-0B88DCE23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70586C2-9362-7808-0D48-364149E5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44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A108C9A-77CA-9E6C-C48C-F3CCBDAF067C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5DE6F9A-DE5C-E851-5980-64CC8DF171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cs-CZ" dirty="0"/>
              <a:t>Návrh testů -&gt; JAK, KDE, ČÍM</a:t>
            </a:r>
          </a:p>
          <a:p>
            <a:endParaRPr lang="cs-CZ" dirty="0"/>
          </a:p>
          <a:p>
            <a:r>
              <a:rPr lang="cs-CZ" dirty="0"/>
              <a:t>Hlavní činnosti</a:t>
            </a:r>
          </a:p>
          <a:p>
            <a:pPr lvl="1"/>
            <a:r>
              <a:rPr lang="cs-CZ" dirty="0"/>
              <a:t>Prvotní návrh testovacích případů</a:t>
            </a:r>
          </a:p>
          <a:p>
            <a:pPr lvl="1"/>
            <a:r>
              <a:rPr lang="cs-CZ" dirty="0"/>
              <a:t>Stanovení potřeby testovacích dat</a:t>
            </a:r>
          </a:p>
          <a:p>
            <a:pPr lvl="1"/>
            <a:r>
              <a:rPr lang="cs-CZ" dirty="0"/>
              <a:t>Návrh testovacího prostředí, </a:t>
            </a:r>
            <a:r>
              <a:rPr lang="cs-CZ" dirty="0" err="1"/>
              <a:t>insfrastruktury</a:t>
            </a:r>
            <a:endParaRPr lang="cs-CZ" dirty="0"/>
          </a:p>
          <a:p>
            <a:pPr lvl="1"/>
            <a:r>
              <a:rPr lang="cs-CZ" dirty="0"/>
              <a:t>Volba technik</a:t>
            </a:r>
          </a:p>
          <a:p>
            <a:pPr lvl="1"/>
            <a:r>
              <a:rPr lang="cs-CZ" dirty="0"/>
              <a:t>Volba nástrojů</a:t>
            </a:r>
          </a:p>
          <a:p>
            <a:r>
              <a:rPr lang="cs-CZ" dirty="0" err="1"/>
              <a:t>Testware</a:t>
            </a:r>
            <a:endParaRPr lang="cs-CZ" dirty="0"/>
          </a:p>
          <a:p>
            <a:pPr lvl="1"/>
            <a:r>
              <a:rPr lang="cs-CZ" dirty="0"/>
              <a:t>Reporty o defektech v bázi</a:t>
            </a:r>
          </a:p>
          <a:p>
            <a:pPr lvl="1"/>
            <a:r>
              <a:rPr lang="cs-CZ" dirty="0"/>
              <a:t>Seznam testovacích podmínek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C9611F0B-DA0C-FB6E-7E74-244B9AF242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0BCDF483-C6F3-0D40-7E64-0EC969A8354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8F9AD70B-8F52-D7CC-DE3F-73361BE594A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88608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03E58-9FB3-CF1C-2E02-0B88DCE23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70586C2-9362-7808-0D48-364149E5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45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A108C9A-77CA-9E6C-C48C-F3CCBDAF067C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5DE6F9A-DE5C-E851-5980-64CC8DF171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cs-CZ" dirty="0"/>
              <a:t>Implementace testů</a:t>
            </a:r>
          </a:p>
          <a:p>
            <a:endParaRPr lang="cs-CZ" dirty="0"/>
          </a:p>
          <a:p>
            <a:r>
              <a:rPr lang="cs-CZ" dirty="0"/>
              <a:t>Hlavní činnosti</a:t>
            </a:r>
          </a:p>
          <a:p>
            <a:pPr lvl="1"/>
            <a:r>
              <a:rPr lang="cs-CZ" dirty="0"/>
              <a:t>Tvorba a prioritizace TS + TC -&gt; Testovací procedury</a:t>
            </a:r>
          </a:p>
          <a:p>
            <a:pPr lvl="1"/>
            <a:r>
              <a:rPr lang="cs-CZ" dirty="0"/>
              <a:t>Harmonogram spouštění testů</a:t>
            </a:r>
          </a:p>
          <a:p>
            <a:pPr lvl="1"/>
            <a:r>
              <a:rPr lang="cs-CZ" dirty="0"/>
              <a:t>Příprava testovacího prostředí a ověření</a:t>
            </a:r>
          </a:p>
          <a:p>
            <a:pPr lvl="1"/>
            <a:r>
              <a:rPr lang="cs-CZ" dirty="0"/>
              <a:t>Zajištění testovacích dat</a:t>
            </a:r>
          </a:p>
          <a:p>
            <a:pPr lvl="1"/>
            <a:r>
              <a:rPr lang="cs-CZ" dirty="0"/>
              <a:t>Konfigurace nástrojů</a:t>
            </a:r>
          </a:p>
          <a:p>
            <a:r>
              <a:rPr lang="cs-CZ" dirty="0" err="1"/>
              <a:t>Testware</a:t>
            </a:r>
            <a:endParaRPr lang="cs-CZ" dirty="0"/>
          </a:p>
          <a:p>
            <a:pPr lvl="1"/>
            <a:r>
              <a:rPr lang="cs-CZ" dirty="0"/>
              <a:t>Testovací procedury</a:t>
            </a:r>
          </a:p>
          <a:p>
            <a:pPr lvl="1"/>
            <a:r>
              <a:rPr lang="cs-CZ" dirty="0"/>
              <a:t>Testovací data</a:t>
            </a:r>
          </a:p>
          <a:p>
            <a:pPr lvl="1"/>
            <a:r>
              <a:rPr lang="cs-CZ" dirty="0"/>
              <a:t>Testovací prostředí + připravené nástroje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C9611F0B-DA0C-FB6E-7E74-244B9AF242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0BCDF483-C6F3-0D40-7E64-0EC969A8354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8F9AD70B-8F52-D7CC-DE3F-73361BE594A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15288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03E58-9FB3-CF1C-2E02-0B88DCE23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70586C2-9362-7808-0D48-364149E5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46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A108C9A-77CA-9E6C-C48C-F3CCBDAF067C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5DE6F9A-DE5C-E851-5980-64CC8DF171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Spouštění / provedení testů</a:t>
            </a:r>
          </a:p>
          <a:p>
            <a:endParaRPr lang="cs-CZ" dirty="0"/>
          </a:p>
          <a:p>
            <a:r>
              <a:rPr lang="cs-CZ" dirty="0"/>
              <a:t>Hlavní činnosti</a:t>
            </a:r>
          </a:p>
          <a:p>
            <a:pPr lvl="1"/>
            <a:r>
              <a:rPr lang="cs-CZ" dirty="0"/>
              <a:t>Manuální / automatizované testování</a:t>
            </a:r>
          </a:p>
          <a:p>
            <a:pPr lvl="1"/>
            <a:r>
              <a:rPr lang="cs-CZ" dirty="0"/>
              <a:t>Vyhodnocení PASSED/FAILED</a:t>
            </a:r>
          </a:p>
          <a:p>
            <a:pPr lvl="1"/>
            <a:r>
              <a:rPr lang="cs-CZ" dirty="0"/>
              <a:t>Report incidentů (bugů)</a:t>
            </a:r>
          </a:p>
          <a:p>
            <a:r>
              <a:rPr lang="cs-CZ" dirty="0" err="1"/>
              <a:t>Testware</a:t>
            </a:r>
            <a:endParaRPr lang="cs-CZ" dirty="0"/>
          </a:p>
          <a:p>
            <a:pPr lvl="1"/>
            <a:r>
              <a:rPr lang="cs-CZ" dirty="0"/>
              <a:t>Test logy</a:t>
            </a:r>
          </a:p>
          <a:p>
            <a:pPr lvl="1"/>
            <a:r>
              <a:rPr lang="cs-CZ" dirty="0"/>
              <a:t>Reporty incidentů (defektů)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C9611F0B-DA0C-FB6E-7E74-244B9AF242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0BCDF483-C6F3-0D40-7E64-0EC969A8354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8F9AD70B-8F52-D7CC-DE3F-73361BE594A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87763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03E58-9FB3-CF1C-2E02-0B88DCE23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70586C2-9362-7808-0D48-364149E5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47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A108C9A-77CA-9E6C-C48C-F3CCBDAF067C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5DE6F9A-DE5C-E851-5980-64CC8DF171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cs-CZ" dirty="0"/>
              <a:t>Dokončení testování</a:t>
            </a:r>
          </a:p>
          <a:p>
            <a:endParaRPr lang="cs-CZ" dirty="0"/>
          </a:p>
          <a:p>
            <a:r>
              <a:rPr lang="cs-CZ" dirty="0"/>
              <a:t>Hlavní činnosti</a:t>
            </a:r>
          </a:p>
          <a:p>
            <a:pPr lvl="1"/>
            <a:r>
              <a:rPr lang="cs-CZ" dirty="0"/>
              <a:t>Kontrola „milníku“ projektu – kontrola výstupních kritérií</a:t>
            </a:r>
          </a:p>
          <a:p>
            <a:pPr lvl="2"/>
            <a:r>
              <a:rPr lang="cs-CZ" dirty="0"/>
              <a:t>Testovací úroveň, iterace, nasazení</a:t>
            </a:r>
          </a:p>
          <a:p>
            <a:pPr lvl="1"/>
            <a:r>
              <a:rPr lang="cs-CZ" dirty="0"/>
              <a:t>Tvorba souhrnné reportu testování</a:t>
            </a:r>
          </a:p>
          <a:p>
            <a:pPr lvl="1"/>
            <a:r>
              <a:rPr lang="cs-CZ" dirty="0"/>
              <a:t>Vyhodnocení incidentů – co s nimi ?</a:t>
            </a:r>
          </a:p>
          <a:p>
            <a:pPr lvl="1"/>
            <a:r>
              <a:rPr lang="cs-CZ" dirty="0"/>
              <a:t>Archivace </a:t>
            </a:r>
            <a:r>
              <a:rPr lang="cs-CZ" dirty="0" err="1"/>
              <a:t>testware</a:t>
            </a:r>
            <a:endParaRPr lang="cs-CZ" dirty="0"/>
          </a:p>
          <a:p>
            <a:pPr lvl="1"/>
            <a:r>
              <a:rPr lang="cs-CZ" dirty="0"/>
              <a:t>Zpětná kontrola procesů (Poučení)</a:t>
            </a:r>
          </a:p>
          <a:p>
            <a:r>
              <a:rPr lang="cs-CZ" dirty="0" err="1"/>
              <a:t>Testware</a:t>
            </a:r>
            <a:endParaRPr lang="cs-CZ" dirty="0"/>
          </a:p>
          <a:p>
            <a:pPr lvl="1"/>
            <a:r>
              <a:rPr lang="cs-CZ" dirty="0"/>
              <a:t>Report z testování (souhrn)</a:t>
            </a:r>
          </a:p>
          <a:p>
            <a:pPr lvl="1"/>
            <a:r>
              <a:rPr lang="cs-CZ" dirty="0"/>
              <a:t>Změny + vylepšení</a:t>
            </a:r>
          </a:p>
          <a:p>
            <a:pPr lvl="1"/>
            <a:r>
              <a:rPr lang="cs-CZ" dirty="0"/>
              <a:t>Dokumentace do budoucna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C9611F0B-DA0C-FB6E-7E74-244B9AF242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0BCDF483-C6F3-0D40-7E64-0EC969A8354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8F9AD70B-8F52-D7CC-DE3F-73361BE594A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51525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03E58-9FB3-CF1C-2E02-0B88DCE23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70586C2-9362-7808-0D48-364149E5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48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A108C9A-77CA-9E6C-C48C-F3CCBDAF067C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5DE6F9A-DE5C-E851-5980-64CC8DF171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Faktory, které ovlivní proces testování</a:t>
            </a:r>
          </a:p>
          <a:p>
            <a:endParaRPr lang="cs-CZ" dirty="0"/>
          </a:p>
          <a:p>
            <a:r>
              <a:rPr lang="cs-CZ" dirty="0"/>
              <a:t>Potřeby, očekávání -&gt; cíle</a:t>
            </a:r>
          </a:p>
          <a:p>
            <a:r>
              <a:rPr lang="cs-CZ" dirty="0"/>
              <a:t>Dovednosti a znalosti týmu</a:t>
            </a:r>
          </a:p>
          <a:p>
            <a:r>
              <a:rPr lang="cs-CZ" dirty="0"/>
              <a:t>Typ software (princip č. 6)</a:t>
            </a:r>
          </a:p>
          <a:p>
            <a:r>
              <a:rPr lang="cs-CZ" dirty="0"/>
              <a:t>Rizika a omezení</a:t>
            </a:r>
          </a:p>
          <a:p>
            <a:r>
              <a:rPr lang="cs-CZ" dirty="0"/>
              <a:t>SDLC (životní cyklus projektu)</a:t>
            </a:r>
          </a:p>
          <a:p>
            <a:r>
              <a:rPr lang="cs-CZ" dirty="0"/>
              <a:t>Nástroje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C9611F0B-DA0C-FB6E-7E74-244B9AF242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0BCDF483-C6F3-0D40-7E64-0EC969A8354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8F9AD70B-8F52-D7CC-DE3F-73361BE594A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02959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03E58-9FB3-CF1C-2E02-0B88DCE23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70586C2-9362-7808-0D48-364149E5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49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A108C9A-77CA-9E6C-C48C-F3CCBDAF067C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5DE6F9A-DE5C-E851-5980-64CC8DF171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Na co budou mít vliv faktory ?</a:t>
            </a:r>
          </a:p>
          <a:p>
            <a:endParaRPr lang="cs-CZ" dirty="0"/>
          </a:p>
          <a:p>
            <a:r>
              <a:rPr lang="cs-CZ" dirty="0"/>
              <a:t>Techniky testování</a:t>
            </a:r>
          </a:p>
          <a:p>
            <a:r>
              <a:rPr lang="cs-CZ" dirty="0"/>
              <a:t>Míra testování (hloubka)</a:t>
            </a:r>
          </a:p>
          <a:p>
            <a:r>
              <a:rPr lang="cs-CZ" dirty="0"/>
              <a:t>Míra automatizace</a:t>
            </a:r>
          </a:p>
          <a:p>
            <a:r>
              <a:rPr lang="cs-CZ" dirty="0"/>
              <a:t>Míra podrobnosti – dokumentace</a:t>
            </a:r>
            <a:r>
              <a:rPr lang="cs-CZ"/>
              <a:t>, reportů</a:t>
            </a:r>
          </a:p>
          <a:p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C9611F0B-DA0C-FB6E-7E74-244B9AF242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0BCDF483-C6F3-0D40-7E64-0EC969A8354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8F9AD70B-8F52-D7CC-DE3F-73361BE594A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855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D8399-B1DC-7DCC-C4A8-C52F0C36F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DA2734C6-5D78-DD2C-3809-96D4132FE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5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5072761B-4B33-149F-7A02-3AA8C83F45CC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EDF14AA6-83CF-CCD4-AA99-9C4393C1444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cs-CZ" sz="3600" dirty="0">
                <a:solidFill>
                  <a:schemeClr val="tx1"/>
                </a:solidFill>
                <a:latin typeface="Source Sans Pro Semibold" pitchFamily="34" charset="-18"/>
              </a:rPr>
              <a:t>Mars </a:t>
            </a:r>
            <a:r>
              <a:rPr lang="cs-CZ" sz="3600" dirty="0" err="1">
                <a:solidFill>
                  <a:schemeClr val="tx1"/>
                </a:solidFill>
                <a:latin typeface="Source Sans Pro Semibold" pitchFamily="34" charset="-18"/>
              </a:rPr>
              <a:t>Climate</a:t>
            </a:r>
            <a:r>
              <a:rPr lang="cs-CZ" sz="3600" dirty="0">
                <a:solidFill>
                  <a:schemeClr val="tx1"/>
                </a:solidFill>
                <a:latin typeface="Source Sans Pro Semibold" pitchFamily="34" charset="-18"/>
              </a:rPr>
              <a:t> </a:t>
            </a:r>
            <a:r>
              <a:rPr lang="cs-CZ" sz="3600" dirty="0" err="1">
                <a:solidFill>
                  <a:schemeClr val="tx1"/>
                </a:solidFill>
                <a:latin typeface="Source Sans Pro Semibold" pitchFamily="34" charset="-18"/>
              </a:rPr>
              <a:t>Orbiter</a:t>
            </a:r>
            <a:r>
              <a:rPr lang="cs-CZ" sz="3600" dirty="0">
                <a:solidFill>
                  <a:schemeClr val="tx1"/>
                </a:solidFill>
                <a:latin typeface="Source Sans Pro Semibold" pitchFamily="34" charset="-18"/>
              </a:rPr>
              <a:t> (1999)</a:t>
            </a:r>
            <a:endParaRPr lang="en" sz="40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800" dirty="0">
                <a:solidFill>
                  <a:schemeClr val="tx1"/>
                </a:solidFill>
                <a:latin typeface="Source Sans Pro Semibold" pitchFamily="34" charset="-18"/>
              </a:rPr>
              <a:t>Určená pro sledování podnebí na Marsu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800" dirty="0">
                <a:solidFill>
                  <a:schemeClr val="tx1"/>
                </a:solidFill>
                <a:latin typeface="Source Sans Pro Semibold" pitchFamily="34" charset="-18"/>
              </a:rPr>
              <a:t>Shořela v atmosféře při přiblížení k planetě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800" dirty="0">
                <a:solidFill>
                  <a:schemeClr val="tx1"/>
                </a:solidFill>
                <a:latin typeface="Source Sans Pro Semibold" pitchFamily="34" charset="-18"/>
              </a:rPr>
              <a:t>Ztráta 327 milionů dolarů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800" dirty="0">
                <a:solidFill>
                  <a:schemeClr val="tx1"/>
                </a:solidFill>
                <a:latin typeface="Source Sans Pro Semibold" pitchFamily="34" charset="-18"/>
              </a:rPr>
              <a:t>Příčina: dodavatel používal imperiální jednotky</a:t>
            </a:r>
            <a:endParaRPr lang="en" sz="2000" dirty="0">
              <a:solidFill>
                <a:schemeClr val="tx1"/>
              </a:solidFill>
              <a:latin typeface="Source Sans Pro Semibold" pitchFamily="34" charset="-18"/>
            </a:endParaRP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23561DAA-D220-05D9-6D09-92C34C029DA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BFFDA5F3-953D-425E-1D4B-41F33F29596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0E61579-CA23-CE7A-75B5-6C348F1B148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75522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B4EA2-D486-4A8F-5856-3CE1F42F2D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E334D82-B615-7362-9D13-10EB41160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50</a:t>
            </a:fld>
            <a:endParaRPr lang="en-US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764D5850-DAC3-C63D-D10E-5E117380256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589698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2C0F59A9-58F6-B4A3-FC15-313DBBA7095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636190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EA683119-4598-6BD7-1610-D2D628B73B8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636190"/>
            <a:ext cx="1069795" cy="64499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15A087-DDCF-B450-0051-5252D51F9356}"/>
              </a:ext>
            </a:extLst>
          </p:cNvPr>
          <p:cNvSpPr txBox="1">
            <a:spLocks/>
          </p:cNvSpPr>
          <p:nvPr/>
        </p:nvSpPr>
        <p:spPr>
          <a:xfrm>
            <a:off x="720688" y="3429000"/>
            <a:ext cx="7702624" cy="1470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sz="3600" dirty="0"/>
              <a:t>1.5 Základní dovednosti a postupy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E9EB3667-0A4B-7F96-7A3D-A09D88C872B3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459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3A070-862B-1E4A-C9D1-CE0CABA39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14956645-5764-9B6C-401F-66D796957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6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58330D47-1426-6ABE-E4A9-11FE16C70FD0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96F1306-200E-9460-4D4E-66C973BA595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cs-CZ" sz="2400" dirty="0">
                <a:solidFill>
                  <a:schemeClr val="tx1"/>
                </a:solidFill>
                <a:latin typeface="Source Sans Pro Semibold" pitchFamily="34" charset="-18"/>
              </a:rPr>
              <a:t>USA Blackout (2003)</a:t>
            </a:r>
            <a:endParaRPr lang="en" sz="28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tx1"/>
                </a:solidFill>
                <a:latin typeface="Source Sans Pro Semibold" pitchFamily="34" charset="-18"/>
              </a:rPr>
              <a:t>Severo-východ USA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tx1"/>
                </a:solidFill>
                <a:latin typeface="Source Sans Pro Semibold" pitchFamily="34" charset="-18"/>
              </a:rPr>
              <a:t>55 milionů postižených, několik dnů bez elektřiny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tx1"/>
                </a:solidFill>
                <a:latin typeface="Source Sans Pro Semibold" pitchFamily="34" charset="-18"/>
              </a:rPr>
              <a:t>Ztráta 6 miliard dolarů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tx1"/>
                </a:solidFill>
                <a:latin typeface="Source Sans Pro Semibold" pitchFamily="34" charset="-18"/>
              </a:rPr>
              <a:t>Příčina: bug v Unixu, který vypnul vizuální i zvukové alarmy, následné nezpracované události byly převedeny na záložní systém, který po čase zkolaboval</a:t>
            </a:r>
            <a:endParaRPr lang="en" sz="14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cs-CZ" sz="11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285750" indent="-285750" algn="l">
              <a:buFont typeface="Courier New" pitchFamily="49" charset="0"/>
              <a:buChar char="o"/>
            </a:pPr>
            <a:endParaRPr lang="cs-CZ" sz="1500" dirty="0">
              <a:solidFill>
                <a:schemeClr val="tx1"/>
              </a:solidFill>
              <a:latin typeface="Source Sans Pro Semibold" pitchFamily="34" charset="-18"/>
            </a:endParaRP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E36240B6-5544-6E13-A51B-1AE86BF7926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932A501-F70A-2EE8-FE34-48B70EFAA81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5AB9D1A8-5B9B-95A5-1B97-EC827518D0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725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3720B-7692-52EC-F144-2D0D5ECA5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53F6984A-0676-F3F2-DBBA-E1AC8EB6E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7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EBB1B803-8EF7-77A1-6264-AD375CD980D8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5879071-05DB-6712-4EE0-931A795B6B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cs-CZ" sz="3200" dirty="0" err="1">
                <a:solidFill>
                  <a:schemeClr val="tx1"/>
                </a:solidFill>
                <a:latin typeface="Source Sans Pro Semibold" pitchFamily="34" charset="-18"/>
              </a:rPr>
              <a:t>Corrupted</a:t>
            </a:r>
            <a:r>
              <a:rPr lang="cs-CZ" sz="3200" dirty="0">
                <a:solidFill>
                  <a:schemeClr val="tx1"/>
                </a:solidFill>
                <a:latin typeface="Source Sans Pro Semibold" pitchFamily="34" charset="-18"/>
              </a:rPr>
              <a:t> </a:t>
            </a:r>
            <a:r>
              <a:rPr lang="cs-CZ" sz="3200" dirty="0" err="1">
                <a:solidFill>
                  <a:schemeClr val="tx1"/>
                </a:solidFill>
                <a:latin typeface="Source Sans Pro Semibold" pitchFamily="34" charset="-18"/>
              </a:rPr>
              <a:t>Blood</a:t>
            </a:r>
            <a:r>
              <a:rPr lang="cs-CZ" sz="3200" dirty="0">
                <a:solidFill>
                  <a:schemeClr val="tx1"/>
                </a:solidFill>
                <a:latin typeface="Source Sans Pro Semibold" pitchFamily="34" charset="-18"/>
              </a:rPr>
              <a:t> (2005)</a:t>
            </a:r>
            <a:endParaRPr lang="en" sz="36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400" dirty="0" err="1">
                <a:solidFill>
                  <a:schemeClr val="tx1"/>
                </a:solidFill>
                <a:latin typeface="Source Sans Pro Semibold" pitchFamily="34" charset="-18"/>
              </a:rPr>
              <a:t>World</a:t>
            </a:r>
            <a:r>
              <a:rPr lang="cs-CZ" sz="2400" dirty="0">
                <a:solidFill>
                  <a:schemeClr val="tx1"/>
                </a:solidFill>
                <a:latin typeface="Source Sans Pro Semibold" pitchFamily="34" charset="-18"/>
              </a:rPr>
              <a:t> </a:t>
            </a:r>
            <a:r>
              <a:rPr lang="cs-CZ" sz="2400" dirty="0" err="1">
                <a:solidFill>
                  <a:schemeClr val="tx1"/>
                </a:solidFill>
                <a:latin typeface="Source Sans Pro Semibold" pitchFamily="34" charset="-18"/>
              </a:rPr>
              <a:t>of</a:t>
            </a:r>
            <a:r>
              <a:rPr lang="cs-CZ" sz="2400" dirty="0">
                <a:solidFill>
                  <a:schemeClr val="tx1"/>
                </a:solidFill>
                <a:latin typeface="Source Sans Pro Semibold" pitchFamily="34" charset="-18"/>
              </a:rPr>
              <a:t> Warcraft, pouze 1 lokace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tx1"/>
                </a:solidFill>
                <a:latin typeface="Source Sans Pro Semibold" pitchFamily="34" charset="-18"/>
              </a:rPr>
              <a:t>Nákaza šířící se z postavy na postavu, ale tato postava se mohla teleportovat na libovolné jiné místo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tx1"/>
                </a:solidFill>
                <a:latin typeface="Source Sans Pro Semibold" pitchFamily="34" charset="-18"/>
              </a:rPr>
              <a:t>Většina hlavních měst byla plná kostlivců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tx1"/>
                </a:solidFill>
                <a:latin typeface="Source Sans Pro Semibold" pitchFamily="34" charset="-18"/>
              </a:rPr>
              <a:t>Událost použita pro modelování šíření pandemických chorob v reálném světě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tx1"/>
                </a:solidFill>
                <a:latin typeface="Source Sans Pro Semibold" pitchFamily="34" charset="-18"/>
              </a:rPr>
              <a:t>Žádné ztráty na životech </a:t>
            </a:r>
            <a:r>
              <a:rPr lang="cs-CZ" sz="2400" dirty="0">
                <a:solidFill>
                  <a:schemeClr val="tx1"/>
                </a:solidFill>
                <a:latin typeface="Source Sans Pro Semibold" pitchFamily="34" charset="-18"/>
                <a:sym typeface="Wingdings" pitchFamily="2" charset="2"/>
              </a:rPr>
              <a:t></a:t>
            </a:r>
            <a:endParaRPr lang="en" sz="1800" dirty="0">
              <a:solidFill>
                <a:schemeClr val="tx1"/>
              </a:solidFill>
              <a:latin typeface="Source Sans Pro Semibold" pitchFamily="34" charset="-18"/>
            </a:endParaRP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924FDD01-CA44-202B-763B-972E5127C00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6352B2FA-B361-6AD2-9F38-AB4F5A5007D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9D2F7A59-0E16-17DB-697D-020100F1E78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6424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56EDF32-4445-4153-BE0B-778178FD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8</a:t>
            </a:fld>
            <a:endParaRPr lang="en-US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100E2B52-FF62-4AB5-A6ED-545210BF2D4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589698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051566BE-D6C8-40B5-A04B-9A6F0F54F99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636190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0868693D-60B6-4D65-AC8F-016E2486F0D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636190"/>
            <a:ext cx="1069795" cy="64499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3136DE-D05F-FD8A-539D-83388705D358}"/>
              </a:ext>
            </a:extLst>
          </p:cNvPr>
          <p:cNvSpPr txBox="1">
            <a:spLocks/>
          </p:cNvSpPr>
          <p:nvPr/>
        </p:nvSpPr>
        <p:spPr>
          <a:xfrm>
            <a:off x="720688" y="3429000"/>
            <a:ext cx="7702624" cy="1470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dirty="0"/>
              <a:t>1.2 Co je to testování ?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F8CB3FE0-9926-6608-235F-F93D1F8C64D5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150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01A8011-6A7C-4B65-74C0-1260DA535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9</a:t>
            </a:fld>
            <a:endParaRPr lang="en-US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1933EC1B-7D3F-407D-C785-18F78D69709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 fontScale="77500" lnSpcReduction="20000"/>
          </a:bodyPr>
          <a:lstStyle/>
          <a:p>
            <a:r>
              <a:rPr lang="cs-CZ" sz="3200" dirty="0">
                <a:solidFill>
                  <a:schemeClr val="tx1"/>
                </a:solidFill>
                <a:latin typeface="Source Sans Pro Semibold" pitchFamily="34" charset="-18"/>
              </a:rPr>
              <a:t>Testování je spousta věcí, nejen samotné klikání …</a:t>
            </a:r>
          </a:p>
          <a:p>
            <a:endParaRPr lang="cs-CZ" sz="3200" dirty="0">
              <a:solidFill>
                <a:srgbClr val="642721"/>
              </a:solidFill>
              <a:latin typeface="Source Sans Pro Semibold" pitchFamily="34" charset="-18"/>
            </a:endParaRPr>
          </a:p>
          <a:p>
            <a:pPr marL="685800" lvl="1">
              <a:buFont typeface="Courier New" pitchFamily="49" charset="0"/>
              <a:buChar char="o"/>
            </a:pPr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Provádění testů</a:t>
            </a:r>
          </a:p>
          <a:p>
            <a:pPr marL="685800" lvl="1">
              <a:buFont typeface="Courier New" pitchFamily="49" charset="0"/>
              <a:buChar char="o"/>
            </a:pPr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Plánování a řízení</a:t>
            </a:r>
          </a:p>
          <a:p>
            <a:pPr marL="685800" lvl="1">
              <a:buFont typeface="Courier New" pitchFamily="49" charset="0"/>
              <a:buChar char="o"/>
            </a:pPr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Výběr testovacích podmínek</a:t>
            </a:r>
          </a:p>
          <a:p>
            <a:pPr marL="685800" lvl="1">
              <a:buFont typeface="Courier New" pitchFamily="49" charset="0"/>
              <a:buChar char="o"/>
            </a:pPr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Tvorba testových specifikací</a:t>
            </a:r>
          </a:p>
          <a:p>
            <a:pPr marL="685800" lvl="1">
              <a:buFont typeface="Courier New" pitchFamily="49" charset="0"/>
              <a:buChar char="o"/>
            </a:pPr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Reporting</a:t>
            </a:r>
          </a:p>
          <a:p>
            <a:pPr marL="685800" lvl="1">
              <a:buFont typeface="Courier New" pitchFamily="49" charset="0"/>
              <a:buChar char="o"/>
            </a:pPr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Analýza rizik</a:t>
            </a:r>
          </a:p>
          <a:p>
            <a:pPr marL="685800" lvl="1">
              <a:buFont typeface="Courier New" pitchFamily="49" charset="0"/>
              <a:buChar char="o"/>
            </a:pPr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Vyhodnocení kritérií</a:t>
            </a:r>
          </a:p>
          <a:p>
            <a:pPr marL="685800" lvl="1">
              <a:buFont typeface="Courier New" pitchFamily="49" charset="0"/>
              <a:buChar char="o"/>
            </a:pPr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Statická analýza kódu</a:t>
            </a:r>
          </a:p>
          <a:p>
            <a:pPr marL="685800" lvl="1">
              <a:buFont typeface="Courier New" pitchFamily="49" charset="0"/>
              <a:buChar char="o"/>
            </a:pPr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Revize dokumentace</a:t>
            </a:r>
          </a:p>
          <a:p>
            <a:pPr marL="400050" lvl="1" indent="0">
              <a:buNone/>
            </a:pPr>
            <a:endParaRPr lang="cs-CZ" dirty="0">
              <a:solidFill>
                <a:schemeClr val="tx1"/>
              </a:solidFill>
              <a:latin typeface="Source Sans Pro Semibold" pitchFamily="34" charset="-18"/>
            </a:endParaRPr>
          </a:p>
          <a:p>
            <a:r>
              <a:rPr lang="cs-CZ" dirty="0">
                <a:latin typeface="Source Sans Pro Semibold" pitchFamily="34" charset="-18"/>
              </a:rPr>
              <a:t>Strategický postup, jak zajistit kvalitu software a jak ji vyhodnocovat -&gt; QA</a:t>
            </a:r>
            <a:endParaRPr lang="cs-CZ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285750" indent="-285750">
              <a:buFont typeface="Courier New" pitchFamily="49" charset="0"/>
              <a:buChar char="o"/>
            </a:pPr>
            <a:endParaRPr lang="cs-CZ" sz="32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285750" indent="-285750">
              <a:buFont typeface="Courier New" pitchFamily="49" charset="0"/>
              <a:buChar char="o"/>
            </a:pPr>
            <a:endParaRPr lang="cs-CZ" sz="32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616D09AC-B8FB-2B10-ED25-6F8EC2972B01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A6404CB7-DF6E-FF0F-1ADF-CA675FFC643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Obrázek 3">
            <a:extLst>
              <a:ext uri="{FF2B5EF4-FFF2-40B4-BE49-F238E27FC236}">
                <a16:creationId xmlns:a16="http://schemas.microsoft.com/office/drawing/2014/main" id="{D53F89A1-31F0-2AF0-6940-F6DB7329D10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8D03975F-7D2D-C2DE-98F1-D79DB46E91C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3124747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964</TotalTime>
  <Words>2605</Words>
  <Application>Microsoft Macintosh PowerPoint</Application>
  <PresentationFormat>Předvádění na obrazovce (4:3)</PresentationFormat>
  <Paragraphs>508</Paragraphs>
  <Slides>50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50</vt:i4>
      </vt:variant>
    </vt:vector>
  </HeadingPairs>
  <TitlesOfParts>
    <vt:vector size="57" baseType="lpstr">
      <vt:lpstr>Arial</vt:lpstr>
      <vt:lpstr>Berlin CE</vt:lpstr>
      <vt:lpstr>Calibri</vt:lpstr>
      <vt:lpstr>Courier New</vt:lpstr>
      <vt:lpstr>Source Sans Pro Semibold</vt:lpstr>
      <vt:lpstr>Wingdings</vt:lpstr>
      <vt:lpstr>1_Custom Design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Manager/>
  <Company>FT UTB Zlín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Roman Čermák</dc:creator>
  <cp:keywords/>
  <dc:description/>
  <cp:lastModifiedBy>Petr Žáček</cp:lastModifiedBy>
  <cp:revision>35</cp:revision>
  <dcterms:created xsi:type="dcterms:W3CDTF">2017-10-29T17:19:47Z</dcterms:created>
  <dcterms:modified xsi:type="dcterms:W3CDTF">2024-03-14T07:40:21Z</dcterms:modified>
  <cp:category/>
</cp:coreProperties>
</file>