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2" r:id="rId3"/>
    <p:sldId id="272" r:id="rId4"/>
    <p:sldId id="275" r:id="rId5"/>
    <p:sldId id="276" r:id="rId6"/>
    <p:sldId id="282" r:id="rId7"/>
    <p:sldId id="283" r:id="rId8"/>
    <p:sldId id="277" r:id="rId9"/>
    <p:sldId id="278" r:id="rId10"/>
    <p:sldId id="279" r:id="rId11"/>
    <p:sldId id="281" r:id="rId12"/>
    <p:sldId id="284" r:id="rId13"/>
    <p:sldId id="273" r:id="rId14"/>
    <p:sldId id="285" r:id="rId15"/>
    <p:sldId id="286" r:id="rId16"/>
    <p:sldId id="287" r:id="rId17"/>
    <p:sldId id="288" r:id="rId18"/>
    <p:sldId id="290" r:id="rId19"/>
    <p:sldId id="28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74" r:id="rId37"/>
    <p:sldId id="307" r:id="rId38"/>
    <p:sldId id="308" r:id="rId39"/>
    <p:sldId id="310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275"/>
            <p14:sldId id="276"/>
            <p14:sldId id="282"/>
            <p14:sldId id="283"/>
            <p14:sldId id="277"/>
            <p14:sldId id="278"/>
            <p14:sldId id="279"/>
            <p14:sldId id="281"/>
            <p14:sldId id="284"/>
            <p14:sldId id="273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74"/>
            <p14:sldId id="307"/>
            <p14:sldId id="308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02.04.2024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C543E3A-20BB-15B6-4333-A8DC4DE8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218" y="5537163"/>
            <a:ext cx="4349563" cy="100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Praktické postupy nezávislé na SDLC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Vývojová aktivita má svou testovací aktivitu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Testování má své úrovně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aktivita by měla začít paralelně s vývojovou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Testeři by se měli zapojit do revizí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Podpora včasného testování a shift-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left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principu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9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38A17B-076A-6734-D232-AD54CBB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71" y="1069259"/>
            <a:ext cx="6695955" cy="43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C4FAB8D1-5C88-0273-9BA9-FEBCC2D0E29D}"/>
              </a:ext>
            </a:extLst>
          </p:cNvPr>
          <p:cNvSpPr txBox="1"/>
          <p:nvPr/>
        </p:nvSpPr>
        <p:spPr>
          <a:xfrm>
            <a:off x="2696121" y="5971208"/>
            <a:ext cx="4877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/>
              <a:t>https://</a:t>
            </a:r>
            <a:r>
              <a:rPr lang="cs-CZ" sz="1400" i="1" dirty="0" err="1"/>
              <a:t>www.professionalqa.com</a:t>
            </a:r>
            <a:r>
              <a:rPr lang="cs-CZ" sz="1400" i="1" dirty="0"/>
              <a:t>/</a:t>
            </a:r>
            <a:r>
              <a:rPr lang="cs-CZ" sz="1400" i="1" dirty="0" err="1"/>
              <a:t>assets</a:t>
            </a:r>
            <a:r>
              <a:rPr lang="cs-CZ" sz="1400" i="1" dirty="0"/>
              <a:t>/</a:t>
            </a:r>
            <a:r>
              <a:rPr lang="cs-CZ" sz="1400" i="1" dirty="0" err="1"/>
              <a:t>images</a:t>
            </a:r>
            <a:r>
              <a:rPr lang="cs-CZ" sz="1400" i="1" dirty="0"/>
              <a:t>/w-model-2.png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1FD28D4-73C0-3E6F-0816-281B1291C5FE}"/>
              </a:ext>
            </a:extLst>
          </p:cNvPr>
          <p:cNvSpPr txBox="1"/>
          <p:nvPr/>
        </p:nvSpPr>
        <p:spPr>
          <a:xfrm>
            <a:off x="722312" y="5615609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V-Model -&gt; pouze vývojové aktivity (šedě)</a:t>
            </a:r>
          </a:p>
        </p:txBody>
      </p:sp>
    </p:spTree>
    <p:extLst>
      <p:ext uri="{BB962C8B-B14F-4D97-AF65-F5344CB8AC3E}">
        <p14:creationId xmlns:p14="http://schemas.microsoft.com/office/powerpoint/2010/main" val="403911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„Shift-</a:t>
            </a:r>
            <a:r>
              <a:rPr lang="cs-CZ" dirty="0" err="1">
                <a:latin typeface="Source Sans Pro Semibold" pitchFamily="34" charset="-18"/>
              </a:rPr>
              <a:t>left</a:t>
            </a:r>
            <a:r>
              <a:rPr lang="cs-CZ" dirty="0">
                <a:latin typeface="Source Sans Pro Semibold" pitchFamily="34" charset="-18"/>
              </a:rPr>
              <a:t>“ princip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Zaměřuje se na prevenci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Návrh testů před kódem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Statické testování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Revize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Princip č. </a:t>
            </a:r>
            <a:r>
              <a:rPr lang="cs-CZ" dirty="0">
                <a:latin typeface="Source Sans Pro Semibold" pitchFamily="34" charset="-18"/>
              </a:rPr>
              <a:t>3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6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13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2.2 Úrovně testování a typy testů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117382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Specifika pro testovací úroveň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Testované objekty – CO testujeme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Cíle testování – CO chceme dosáhnout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báze – z ČEHO vycházíme 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Typické defekty – CO může být za problém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Přístupy a role – KDO a </a:t>
            </a:r>
            <a:r>
              <a:rPr lang="cs-CZ" dirty="0">
                <a:latin typeface="Source Sans Pro Semibold" pitchFamily="34" charset="-18"/>
              </a:rPr>
              <a:t>JAK testuje 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4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Testovací úrovně dle SDLC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Sekvenční – navazují 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Iterativně-inkrementální – překrývají se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63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Testovací úrovně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komponent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Integrační testování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Komponent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Systémů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Systémové testování</a:t>
            </a:r>
          </a:p>
          <a:p>
            <a:r>
              <a:rPr lang="cs-CZ" dirty="0">
                <a:latin typeface="Source Sans Pro Semibold" pitchFamily="34" charset="-18"/>
              </a:rPr>
              <a:t>Akceptační testování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„elementárních“ částí</a:t>
            </a:r>
          </a:p>
          <a:p>
            <a:r>
              <a:rPr lang="cs-CZ" dirty="0">
                <a:latin typeface="Source Sans Pro Semibold" pitchFamily="34" charset="-18"/>
              </a:rPr>
              <a:t>V izolaci -&gt; neřešíme okolí</a:t>
            </a: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Obvykle vývojář</a:t>
            </a:r>
          </a:p>
          <a:p>
            <a:r>
              <a:rPr lang="cs-CZ" dirty="0">
                <a:latin typeface="Source Sans Pro Semibold" pitchFamily="34" charset="-18"/>
              </a:rPr>
              <a:t>Speciální nástroje -&gt; míra pokrytí </a:t>
            </a: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Jednotkov</a:t>
            </a:r>
            <a:r>
              <a:rPr lang="cs-CZ" dirty="0">
                <a:latin typeface="Source Sans Pro Semibold" pitchFamily="34" charset="-18"/>
              </a:rPr>
              <a:t>é testy</a:t>
            </a: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Testovací báze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Detailní technický návrh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Datový model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„kód“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67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Stuby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, drivery (Test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harness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– náhrady)</a:t>
            </a:r>
          </a:p>
          <a:p>
            <a:pPr lvl="1"/>
            <a:r>
              <a:rPr lang="cs-CZ" dirty="0" err="1">
                <a:latin typeface="Source Sans Pro Semibold" pitchFamily="34" charset="-18"/>
              </a:rPr>
              <a:t>Stub</a:t>
            </a:r>
            <a:r>
              <a:rPr lang="cs-CZ" dirty="0">
                <a:latin typeface="Source Sans Pro Semibold" pitchFamily="34" charset="-18"/>
              </a:rPr>
              <a:t> (volaná komponenta)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Driver (volající komponenta)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806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Integrační testování -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Interakce komponent</a:t>
            </a:r>
          </a:p>
          <a:p>
            <a:r>
              <a:rPr lang="cs-CZ" dirty="0">
                <a:latin typeface="Source Sans Pro Semibold" pitchFamily="34" charset="-18"/>
              </a:rPr>
              <a:t>Kdo s kým a jak komunikuje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Typicky testuje vývojář</a:t>
            </a:r>
          </a:p>
          <a:p>
            <a:r>
              <a:rPr lang="cs-CZ" dirty="0">
                <a:latin typeface="Source Sans Pro Semibold" pitchFamily="34" charset="-18"/>
              </a:rPr>
              <a:t>Defekty spočívají v chybějícím rozhraní nebo kompatibilitě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báze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Detailní technický návrh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Specifikace rozhraní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548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2.1 Testování v kontextu SDLC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Integrační testování - komponent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Shora – dolů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Zespodu – nahoru</a:t>
            </a:r>
          </a:p>
          <a:p>
            <a:r>
              <a:rPr lang="cs-CZ" dirty="0">
                <a:latin typeface="Source Sans Pro Semibold" pitchFamily="34" charset="-18"/>
              </a:rPr>
              <a:t>„Big-</a:t>
            </a:r>
            <a:r>
              <a:rPr lang="cs-CZ" dirty="0" err="1">
                <a:latin typeface="Source Sans Pro Semibold" pitchFamily="34" charset="-18"/>
              </a:rPr>
              <a:t>bang</a:t>
            </a:r>
            <a:r>
              <a:rPr lang="cs-CZ" dirty="0">
                <a:latin typeface="Source Sans Pro Semibold" pitchFamily="34" charset="-18"/>
              </a:rPr>
              <a:t>“ -&gt; nahodile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90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Systémové testování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Obvykle tester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End-to-end testování (celek)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Vše je </a:t>
            </a:r>
            <a:r>
              <a:rPr lang="cs-CZ" dirty="0" err="1">
                <a:latin typeface="Source Sans Pro Semibold" pitchFamily="34" charset="-18"/>
              </a:rPr>
              <a:t>zintegrované</a:t>
            </a:r>
            <a:endParaRPr lang="cs-CZ" dirty="0"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Máme zde funkcionální a nefunkcionální testy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CO a JAK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báze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Funkcionální specifikace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Případy užití (Use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cases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)</a:t>
            </a:r>
          </a:p>
          <a:p>
            <a:r>
              <a:rPr lang="cs-CZ" dirty="0">
                <a:latin typeface="Source Sans Pro Semibold" pitchFamily="34" charset="-18"/>
              </a:rPr>
              <a:t>Po sem verifikace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457200" lvl="1" indent="0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30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Akceptační testování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Validace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Provádí výhradně uživatel</a:t>
            </a:r>
          </a:p>
          <a:p>
            <a:r>
              <a:rPr lang="cs-CZ" dirty="0">
                <a:latin typeface="Source Sans Pro Semibold" pitchFamily="34" charset="-18"/>
              </a:rPr>
              <a:t>Zde už není prostor pro hledání defektů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Potvrzuje shodu s</a:t>
            </a:r>
            <a:r>
              <a:rPr lang="cs-CZ" dirty="0">
                <a:latin typeface="Source Sans Pro Semibold" pitchFamily="34" charset="-18"/>
              </a:rPr>
              <a:t>e zákazníkovým očekáváním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17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Akceptační testování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UAT -&gt; Uživatelské akceptační testy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Alfa a Beta testování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Alfa – interně externí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Beta – externí</a:t>
            </a:r>
          </a:p>
          <a:p>
            <a:r>
              <a:rPr lang="cs-CZ" dirty="0">
                <a:latin typeface="Source Sans Pro Semibold" pitchFamily="34" charset="-18"/>
              </a:rPr>
              <a:t>Smluvní a regulatorní akceptační testy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Provozně akceptační testy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974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Typy testů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Aktivity sdílející testovací cíle ve vazbě na konkrétní charakteristiky testované úrovně </a:t>
            </a:r>
            <a:r>
              <a:rPr lang="cs-CZ" dirty="0" err="1">
                <a:latin typeface="Source Sans Pro Semibold" pitchFamily="34" charset="-18"/>
              </a:rPr>
              <a:t>ú</a:t>
            </a:r>
            <a:r>
              <a:rPr lang="cs-CZ" dirty="0">
                <a:latin typeface="Source Sans Pro Semibold" pitchFamily="34" charset="-18"/>
              </a:rPr>
              <a:t> části.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Funkcionální / nefunkcionální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Testování černé a bíle skříňky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083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CO systém dělá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Ověřuje funkcionalitu a co systém vykonává pro jeho 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Úplnost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Správnost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Vhodnost 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853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to systém vykonává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Ověřuje nefunkcionální charakteristiky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Kvantifikovatelné / měřitelné (časem / jednotkou) 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06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je systém výkonný / rychlý / efektivní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Rychlost vykonání operace – odezva v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ms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Chování v čase – zátěž / výdrž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Nakládání se zdroji – </a:t>
            </a:r>
            <a:r>
              <a:rPr lang="cs-CZ" dirty="0">
                <a:latin typeface="Source Sans Pro Semibold" pitchFamily="34" charset="-18"/>
              </a:rPr>
              <a:t>š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kálování / paměť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892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je systém použitelný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UX / UI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Snadnost použití</a:t>
            </a:r>
          </a:p>
          <a:p>
            <a:r>
              <a:rPr lang="cs-CZ" dirty="0">
                <a:latin typeface="Source Sans Pro Semibold" pitchFamily="34" charset="-18"/>
              </a:rPr>
              <a:t>Snadnost osvojení použití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Snadnost pochopení </a:t>
            </a:r>
            <a:r>
              <a:rPr lang="cs-CZ" dirty="0">
                <a:latin typeface="Source Sans Pro Semibold" pitchFamily="34" charset="-18"/>
              </a:rPr>
              <a:t>použití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Resistence milného použití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854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je systém odolný / spolehlivý 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Jak funguje v nestandardních podmínkách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Jak dlouho zvládne fungovat</a:t>
            </a:r>
          </a:p>
          <a:p>
            <a:r>
              <a:rPr lang="cs-CZ" dirty="0">
                <a:latin typeface="Source Sans Pro Semibold" pitchFamily="34" charset="-18"/>
              </a:rPr>
              <a:t>Jak se zotaví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893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Modely SDLC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Sekvenční (Tradiční)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Vodopádový, V-Model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Iterativní (Agilní)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Spirálový model, prototypování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Inkrementální (Agilní)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RUP</a:t>
            </a:r>
          </a:p>
          <a:p>
            <a:r>
              <a:rPr lang="cs-CZ" dirty="0">
                <a:latin typeface="Source Sans Pro Semibold" pitchFamily="34" charset="-18"/>
              </a:rPr>
              <a:t>Iterativně-inkrementální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je systém kompatibilní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Jak funguje na různých HW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Jak poběží pod různým OS</a:t>
            </a:r>
          </a:p>
          <a:p>
            <a:r>
              <a:rPr lang="cs-CZ" dirty="0">
                <a:latin typeface="Source Sans Pro Semibold" pitchFamily="34" charset="-18"/>
              </a:rPr>
              <a:t>Jak poběží v rámci prohlížečů / mobilních zařízení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Jak dokáže koexistovat s jinými systémy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74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je systém kompatibilní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Jak funguje na různých HW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Jak poběží pod různým OS</a:t>
            </a:r>
          </a:p>
          <a:p>
            <a:r>
              <a:rPr lang="cs-CZ" dirty="0">
                <a:latin typeface="Source Sans Pro Semibold" pitchFamily="34" charset="-18"/>
              </a:rPr>
              <a:t>Jak poběží v rámci prohlížečů / mobilních zařízení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Jak dokáže koexistovat s jinými systémy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091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je systém přenositelný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Jak jej lze přenést / upravit z jednoho HW (SW) na druhý, aby byl plně kompatibilní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Jak jej lze snadno instalovat / odinstalovat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356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Nefunkcionální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JAK je systém udržovatelný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Jak systém „reaguje“ na změny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Jak lehké je provést změny / úpravy</a:t>
            </a:r>
          </a:p>
          <a:p>
            <a:r>
              <a:rPr lang="cs-CZ" dirty="0">
                <a:latin typeface="Source Sans Pro Semibold" pitchFamily="34" charset="-18"/>
              </a:rPr>
              <a:t>Jak je potřeba se o systém „starat“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099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černé skříňky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Testy tvoříme na základě specifikace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„Nevidíme“ dovnitř -&gt; strukturu systému / komponenty =&gt; kód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76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bílé skříňky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Testy tvoříme na základě struktury</a:t>
            </a:r>
          </a:p>
          <a:p>
            <a:pPr marL="0" indent="0" algn="l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„Vidíme“ dovnitř -&gt; strukturu systému / komponenty =&gt; kód, architekturu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29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36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2.3 Testování údržby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</p:spTree>
    <p:extLst>
      <p:ext uri="{BB962C8B-B14F-4D97-AF65-F5344CB8AC3E}">
        <p14:creationId xmlns:p14="http://schemas.microsoft.com/office/powerpoint/2010/main" val="4019736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údržby -&gt; kdy ?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Úprava / oprava systému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Patch, fix, update</a:t>
            </a:r>
          </a:p>
          <a:p>
            <a:r>
              <a:rPr lang="cs-CZ" dirty="0">
                <a:latin typeface="Source Sans Pro Semibold" pitchFamily="34" charset="-18"/>
              </a:rPr>
              <a:t>Změna prostředí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Změna platformy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Změna HW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Změna „formátu“ dat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„Vyřazení aplikace z provozu“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Archivace a obnova dat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Kontrola ovlivněného okolí fungování systému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75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Testování údržby -&gt; dopadová analýza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Vyhodnocení zamyšlených i potenciálně nežádoucích vlivů změny</a:t>
            </a:r>
          </a:p>
          <a:p>
            <a:r>
              <a:rPr lang="cs-CZ" dirty="0">
                <a:latin typeface="Source Sans Pro Semibold" pitchFamily="34" charset="-18"/>
              </a:rPr>
              <a:t>Vazba na princip č. 5</a:t>
            </a:r>
          </a:p>
          <a:p>
            <a:r>
              <a:rPr lang="cs-CZ" dirty="0">
                <a:latin typeface="Source Sans Pro Semibold" pitchFamily="34" charset="-18"/>
              </a:rPr>
              <a:t>Výběr regresních testů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37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Konfirmační (re-testy) vs. regresní testy</a:t>
            </a:r>
          </a:p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Konfirmační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Konfirmujeme / potvrzujeme že je něco …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Opraveno (re-testy)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Správně upraveno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Korektně „vylepšeno“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8400FA-FD17-CD8D-A8D2-88EE8D6E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3" y="1336227"/>
            <a:ext cx="7013713" cy="47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9FF91B02-298E-6DC8-A0E5-E30BFFB960D5}"/>
              </a:ext>
            </a:extLst>
          </p:cNvPr>
          <p:cNvSpPr txBox="1"/>
          <p:nvPr/>
        </p:nvSpPr>
        <p:spPr>
          <a:xfrm>
            <a:off x="2696121" y="5971208"/>
            <a:ext cx="599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/>
              <a:t>https://</a:t>
            </a:r>
            <a:r>
              <a:rPr lang="cs-CZ" sz="1400" i="1" dirty="0" err="1"/>
              <a:t>miro.medium.com</a:t>
            </a:r>
            <a:r>
              <a:rPr lang="cs-CZ" sz="1400" i="1" dirty="0"/>
              <a:t>/v2/resize:fit:1248/1*OFL-NOhxxQ81G-0ezGmsIA.png</a:t>
            </a:r>
          </a:p>
        </p:txBody>
      </p:sp>
    </p:spTree>
    <p:extLst>
      <p:ext uri="{BB962C8B-B14F-4D97-AF65-F5344CB8AC3E}">
        <p14:creationId xmlns:p14="http://schemas.microsoft.com/office/powerpoint/2010/main" val="12958263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Konfirmační (re-testy) vs. regresní testy</a:t>
            </a:r>
          </a:p>
          <a:p>
            <a:pPr marL="0" indent="0" algn="l">
              <a:buNone/>
            </a:pP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Regresní testy</a:t>
            </a:r>
          </a:p>
          <a:p>
            <a:pPr marL="0" indent="0" algn="l">
              <a:buNone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Kontrolujeme, </a:t>
            </a:r>
            <a:r>
              <a:rPr lang="cs-CZ">
                <a:solidFill>
                  <a:schemeClr val="tx1"/>
                </a:solidFill>
                <a:latin typeface="Source Sans Pro Semibold" pitchFamily="34" charset="-18"/>
              </a:rPr>
              <a:t>jestli zásah / změna 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neovlivnil něco dalšího, co přímo nesouviselo se změnou.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Agilní vývoj </a:t>
            </a:r>
            <a:r>
              <a:rPr lang="cs-CZ" dirty="0">
                <a:latin typeface="Source Sans Pro Semibold" pitchFamily="34" charset="-18"/>
              </a:rPr>
              <a:t>=&gt; časté změny =&gt; větší regresní riziko =&gt; potenciál pro automatizaci testů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57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Specifické přístupy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Extrémní programování</a:t>
            </a:r>
          </a:p>
          <a:p>
            <a:pPr algn="l"/>
            <a:r>
              <a:rPr lang="cs-CZ" dirty="0" err="1">
                <a:latin typeface="Source Sans Pro Semibold" pitchFamily="34" charset="-18"/>
              </a:rPr>
              <a:t>Scrum</a:t>
            </a:r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Kanban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TDD, ATDD, BDD, DDD, FDD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…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driven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development (vývoj řízený)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06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TDD – Test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Driven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Development</a:t>
            </a: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Tvořím test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Spouštím test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Pokud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fail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-&gt; vyvíjím dokud neprojde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Ověřuji že procházejí všechny testy</a:t>
            </a:r>
          </a:p>
          <a:p>
            <a:pPr algn="l"/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Refactoring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-&gt; opět ověřuji všechny testy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164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ATDD, BDD a další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Více k akceptační úrovni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Zápis testů „</a:t>
            </a:r>
            <a:r>
              <a:rPr lang="cs-CZ" dirty="0" err="1">
                <a:latin typeface="Source Sans Pro Semibold" pitchFamily="34" charset="-18"/>
              </a:rPr>
              <a:t>Gherkin</a:t>
            </a:r>
            <a:r>
              <a:rPr lang="cs-CZ" dirty="0">
                <a:latin typeface="Source Sans Pro Semibold" pitchFamily="34" charset="-18"/>
              </a:rPr>
              <a:t>“</a:t>
            </a:r>
          </a:p>
          <a:p>
            <a:pPr lvl="1"/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Given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When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,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Then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021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 dirty="0">
                <a:latin typeface="Berlin CE" pitchFamily="2" charset="0"/>
              </a:rPr>
              <a:t>Ing. Petr Žáček, Ph.D.</a:t>
            </a:r>
          </a:p>
          <a:p>
            <a:r>
              <a:rPr lang="cs-CZ" sz="1100" dirty="0">
                <a:latin typeface="Berlin CE" pitchFamily="2" charset="0"/>
              </a:rPr>
              <a:t>UTB ve Zlíně, Fakulta aplikované informatiky, Ústav informatiky a umělé inteligence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SDLC ovlivní v testování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Rozsah a načasování (kdy začít)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Úroveň detailu dokumentace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Volbu technik a přístupu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Míra automatizace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Role a odpovědnost testera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Tester by měl znát specifikace a přizpůsobit se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67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2053505-63F5-2B4B-951A-911A13C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8686F5-F59F-1ADF-59E0-568BFE92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Tradiční vs. Agilní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6CEABDA-AEE8-BF70-B3B3-B8B632E414C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Sekvenční</a:t>
            </a:r>
            <a:endParaRPr lang="cs-CZ" sz="2800" dirty="0"/>
          </a:p>
          <a:p>
            <a:pPr lvl="1"/>
            <a:r>
              <a:rPr lang="cs-CZ" sz="2400" dirty="0"/>
              <a:t>Více plánuje, odhady dříve</a:t>
            </a:r>
          </a:p>
          <a:p>
            <a:pPr lvl="1"/>
            <a:r>
              <a:rPr lang="cs-CZ" sz="2400" dirty="0"/>
              <a:t>Intenzivní statické testy a revize</a:t>
            </a:r>
          </a:p>
          <a:p>
            <a:pPr lvl="1"/>
            <a:r>
              <a:rPr lang="cs-CZ" sz="2400" dirty="0"/>
              <a:t>Dynamické testy až na závěr</a:t>
            </a:r>
          </a:p>
          <a:p>
            <a:pPr lvl="1"/>
            <a:r>
              <a:rPr lang="cs-CZ" sz="2400" dirty="0"/>
              <a:t>Důraz na dokumentaci</a:t>
            </a:r>
          </a:p>
          <a:p>
            <a:pPr lvl="1"/>
            <a:r>
              <a:rPr lang="cs-CZ" sz="2400" dirty="0"/>
              <a:t>Méně automatizace</a:t>
            </a:r>
          </a:p>
          <a:p>
            <a:pPr lvl="1"/>
            <a:r>
              <a:rPr lang="cs-CZ" sz="2400" dirty="0"/>
              <a:t>Black and </a:t>
            </a:r>
            <a:r>
              <a:rPr lang="cs-CZ" sz="2400" dirty="0" err="1"/>
              <a:t>white</a:t>
            </a:r>
            <a:r>
              <a:rPr lang="cs-CZ" sz="2400" dirty="0"/>
              <a:t>-box</a:t>
            </a:r>
          </a:p>
          <a:p>
            <a:pPr lvl="1"/>
            <a:r>
              <a:rPr lang="cs-CZ" sz="2400" dirty="0"/>
              <a:t>Úrovně testů postupně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2FE1BCA-BC8A-71C1-F976-3C18CC94FB5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Iterativní a inkrementální</a:t>
            </a:r>
          </a:p>
          <a:p>
            <a:pPr lvl="1"/>
            <a:r>
              <a:rPr lang="cs-CZ" sz="2000" dirty="0"/>
              <a:t>Iterace =&gt; funkční prototyp</a:t>
            </a:r>
          </a:p>
          <a:p>
            <a:pPr lvl="1"/>
            <a:r>
              <a:rPr lang="cs-CZ" sz="2000" dirty="0"/>
              <a:t>Statické + dynamické každou iteraci</a:t>
            </a:r>
          </a:p>
          <a:p>
            <a:pPr lvl="1"/>
            <a:r>
              <a:rPr lang="cs-CZ" sz="2000" dirty="0"/>
              <a:t>Co iterace všechny úrovně testování</a:t>
            </a:r>
          </a:p>
          <a:p>
            <a:pPr lvl="1"/>
            <a:r>
              <a:rPr lang="cs-CZ" sz="2000" dirty="0"/>
              <a:t>Změny jsou „vítané“</a:t>
            </a:r>
          </a:p>
          <a:p>
            <a:pPr lvl="1"/>
            <a:r>
              <a:rPr lang="cs-CZ" sz="2000" dirty="0"/>
              <a:t>Méně dokumentace</a:t>
            </a:r>
          </a:p>
          <a:p>
            <a:pPr lvl="1"/>
            <a:r>
              <a:rPr lang="cs-CZ" sz="2000" dirty="0"/>
              <a:t>Více využívání technik založených na zkušenostech</a:t>
            </a:r>
          </a:p>
          <a:p>
            <a:pPr lvl="1"/>
            <a:r>
              <a:rPr lang="cs-CZ" sz="2000" dirty="0"/>
              <a:t>Regresní testy + automatizace</a:t>
            </a:r>
          </a:p>
        </p:txBody>
      </p:sp>
    </p:spTree>
    <p:extLst>
      <p:ext uri="{BB962C8B-B14F-4D97-AF65-F5344CB8AC3E}">
        <p14:creationId xmlns:p14="http://schemas.microsoft.com/office/powerpoint/2010/main" val="391794879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1862</Words>
  <Application>Microsoft Macintosh PowerPoint</Application>
  <PresentationFormat>Předvádění na obrazovce (4:3)</PresentationFormat>
  <Paragraphs>377</Paragraphs>
  <Slides>40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5" baseType="lpstr">
      <vt:lpstr>Arial</vt:lpstr>
      <vt:lpstr>Berlin CE</vt:lpstr>
      <vt:lpstr>Calibri</vt:lpstr>
      <vt:lpstr>Source Sans Pro Semibold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Tradiční vs. Agilní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Petr Žáček</cp:lastModifiedBy>
  <cp:revision>49</cp:revision>
  <dcterms:created xsi:type="dcterms:W3CDTF">2017-10-29T17:19:47Z</dcterms:created>
  <dcterms:modified xsi:type="dcterms:W3CDTF">2024-04-02T08:02:33Z</dcterms:modified>
  <cp:category/>
</cp:coreProperties>
</file>