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2" r:id="rId3"/>
    <p:sldId id="272" r:id="rId4"/>
    <p:sldId id="311" r:id="rId5"/>
    <p:sldId id="314" r:id="rId6"/>
    <p:sldId id="315" r:id="rId7"/>
    <p:sldId id="317" r:id="rId8"/>
    <p:sldId id="318" r:id="rId9"/>
    <p:sldId id="316" r:id="rId10"/>
    <p:sldId id="319" r:id="rId11"/>
    <p:sldId id="312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13" r:id="rId22"/>
    <p:sldId id="329" r:id="rId23"/>
    <p:sldId id="330" r:id="rId24"/>
    <p:sldId id="331" r:id="rId25"/>
    <p:sldId id="332" r:id="rId26"/>
    <p:sldId id="333" r:id="rId27"/>
    <p:sldId id="33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311"/>
            <p14:sldId id="314"/>
            <p14:sldId id="315"/>
            <p14:sldId id="317"/>
            <p14:sldId id="318"/>
            <p14:sldId id="316"/>
            <p14:sldId id="319"/>
            <p14:sldId id="312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13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02.04.2024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3875FCB-DACB-4452-02C1-771D855FB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18" y="5537163"/>
            <a:ext cx="4349563" cy="10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Rozdělení tříd ekvivalence – příklad 2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Na vstupu je desetinné číslo s platností na dvě desetinná místa</a:t>
            </a:r>
          </a:p>
          <a:p>
            <a:r>
              <a:rPr lang="cs-CZ" dirty="0">
                <a:latin typeface="Source Sans Pro Semibold" pitchFamily="34" charset="-18"/>
              </a:rPr>
              <a:t>Systém vyhodnotí, jestli student splnil písemný test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Minimum je 0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Prošel je 15 bodů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Maximum je 25 bodů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2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Analýza hraničních hodnot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Opět základ je rozdělení tříd ekvivalence</a:t>
            </a:r>
          </a:p>
          <a:p>
            <a:r>
              <a:rPr lang="cs-CZ" dirty="0">
                <a:latin typeface="Source Sans Pro Semibold" pitchFamily="34" charset="-18"/>
              </a:rPr>
              <a:t>Nyní nás ale zajímají hranice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Obvykle čísla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Typické defekty &lt;= / &lt; nebo negace nebo počítaní od 0 / 1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54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Analýza hraničních hodnot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Pro aplikování musí být jednoznačně specifikované krajní hodnoty !!!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První krok je potřeba doplnit specifikaci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Omezení datovým typem, standardem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Nedomýšlet si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MIN, MAX, KROK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1 třída obvykle 2 testy</a:t>
            </a:r>
          </a:p>
          <a:p>
            <a:r>
              <a:rPr lang="cs-CZ" dirty="0">
                <a:latin typeface="Source Sans Pro Semibold" pitchFamily="34" charset="-18"/>
              </a:rPr>
              <a:t>Obvykle pro validní hodnoty, pro </a:t>
            </a:r>
            <a:r>
              <a:rPr lang="cs-CZ" dirty="0">
                <a:solidFill>
                  <a:srgbClr val="FF0000"/>
                </a:solidFill>
                <a:latin typeface="Source Sans Pro Semibold" pitchFamily="34" charset="-18"/>
              </a:rPr>
              <a:t>nevalidní doplnění o klasické třídy ekvivalence -&gt; testování založené na zkušenostech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02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Analýza hraničních hodnot – příklad 1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Jako vstup akceptujeme jakýkoliv </a:t>
            </a:r>
            <a:r>
              <a:rPr lang="cs-CZ" dirty="0" err="1">
                <a:latin typeface="Source Sans Pro Semibold" pitchFamily="34" charset="-18"/>
              </a:rPr>
              <a:t>string</a:t>
            </a:r>
            <a:r>
              <a:rPr lang="cs-CZ" dirty="0">
                <a:latin typeface="Source Sans Pro Semibold" pitchFamily="34" charset="-18"/>
              </a:rPr>
              <a:t> délky 10 až 15 ascii znaků.</a:t>
            </a:r>
          </a:p>
          <a:p>
            <a:r>
              <a:rPr lang="cs-CZ" dirty="0">
                <a:latin typeface="Source Sans Pro Semibold" pitchFamily="34" charset="-18"/>
              </a:rPr>
              <a:t>Délka je minimálně 1 znak.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81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Analýza hraničních hodnot – příklad 2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Systém testuje rok výroby automobilu, pro automobily starší než roky výroby 1950 platí větší daň za používání dálnice -&gt; dálniční známka je o 20% dražší, kdežto pro automobily vyrobené po roce 2020 lze dálnice využívat zdarma, pro ostatní automobily je dálniční známka klasické ceny.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rozhodovací tabulkou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Komplexnější pravidla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Splnění více podmínek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Kombinace podmínek -&gt; očekávaný výsledek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1 test obvykle jedna kombinace podmínek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Lze zjednodušit pomocí tříd ekvivalence</a:t>
            </a:r>
          </a:p>
          <a:p>
            <a:pPr lvl="2"/>
            <a:r>
              <a:rPr lang="cs-CZ" dirty="0">
                <a:latin typeface="Source Sans Pro Semibold" pitchFamily="34" charset="-18"/>
              </a:rPr>
              <a:t>Vyřazením nevalidních hodnot / kombinací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5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rozhodovací tabulkou – příklad 1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pPr marL="0" indent="0">
              <a:buNone/>
            </a:pPr>
            <a:r>
              <a:rPr lang="cs-CZ" dirty="0">
                <a:latin typeface="Source Sans Pro Semibold" pitchFamily="34" charset="-18"/>
              </a:rPr>
              <a:t>Aplikace slouží pro kalkulaci výše měsíční sazby u jízdného. Na vstupu je uživatel dotázán, aby zadal svoji slevovou kategorii, jestli je nebo není dárce krve a zda-</a:t>
            </a:r>
            <a:r>
              <a:rPr lang="cs-CZ" dirty="0" err="1">
                <a:latin typeface="Source Sans Pro Semibold" pitchFamily="34" charset="-18"/>
              </a:rPr>
              <a:t>li</a:t>
            </a:r>
            <a:r>
              <a:rPr lang="cs-CZ" dirty="0">
                <a:latin typeface="Source Sans Pro Semibold" pitchFamily="34" charset="-18"/>
              </a:rPr>
              <a:t> bude jezdit MHD nebo vlakem. Poslední věc kterou uživatel volí, jestli bude jezdit pouze v rámci ČR nebo i v rámci celé EU. Na základě zvolených parametrů bude vypočtena cena jízdného na 1 měsíc. Možnosti nastavení parametrů jsou následující.</a:t>
            </a:r>
          </a:p>
          <a:p>
            <a:pPr marL="0" indent="0">
              <a:buNone/>
            </a:pPr>
            <a:endParaRPr lang="cs-CZ" dirty="0">
              <a:latin typeface="Source Sans Pro Semibold" pitchFamily="34" charset="-18"/>
            </a:endParaRPr>
          </a:p>
          <a:p>
            <a:pPr marL="0" indent="0">
              <a:buNone/>
            </a:pPr>
            <a:r>
              <a:rPr lang="cs-CZ" dirty="0">
                <a:latin typeface="Source Sans Pro Semibold" pitchFamily="34" charset="-18"/>
              </a:rPr>
              <a:t>• Slevová kategorie – Student, plné jízdné (dospělý), důchodce</a:t>
            </a:r>
          </a:p>
          <a:p>
            <a:pPr marL="0" indent="0">
              <a:buNone/>
            </a:pPr>
            <a:r>
              <a:rPr lang="cs-CZ" dirty="0">
                <a:latin typeface="Source Sans Pro Semibold" pitchFamily="34" charset="-18"/>
              </a:rPr>
              <a:t>• Dárce krve – Ano/Ne (darovat krev mohou všechny věkové skupiny</a:t>
            </a:r>
          </a:p>
          <a:p>
            <a:pPr marL="0" indent="0">
              <a:buNone/>
            </a:pPr>
            <a:r>
              <a:rPr lang="cs-CZ" dirty="0">
                <a:latin typeface="Source Sans Pro Semibold" pitchFamily="34" charset="-18"/>
              </a:rPr>
              <a:t>• Dopravní prostředek – MHD nebo Vlak</a:t>
            </a:r>
          </a:p>
          <a:p>
            <a:pPr marL="0" indent="0">
              <a:buNone/>
            </a:pPr>
            <a:r>
              <a:rPr lang="cs-CZ" dirty="0">
                <a:latin typeface="Source Sans Pro Semibold" pitchFamily="34" charset="-18"/>
              </a:rPr>
              <a:t>• Územní platnost – ČR nebo celá EU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24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stavů a přechodů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Stavový automat / stavový diagram / PLC ?</a:t>
            </a:r>
          </a:p>
          <a:p>
            <a:r>
              <a:rPr lang="cs-CZ" dirty="0">
                <a:latin typeface="Source Sans Pro Semibold" pitchFamily="34" charset="-18"/>
              </a:rPr>
              <a:t>Stav je stav</a:t>
            </a:r>
          </a:p>
          <a:p>
            <a:r>
              <a:rPr lang="cs-CZ" dirty="0">
                <a:latin typeface="Source Sans Pro Semibold" pitchFamily="34" charset="-18"/>
              </a:rPr>
              <a:t>Přechod mezi stavy – akce</a:t>
            </a:r>
          </a:p>
          <a:p>
            <a:r>
              <a:rPr lang="cs-CZ" dirty="0">
                <a:latin typeface="Source Sans Pro Semibold" pitchFamily="34" charset="-18"/>
              </a:rPr>
              <a:t>Testujeme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Pokrytí stavů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Pokrytí přechodů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90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stavů a přechodů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Stavový automat / stavový diagram / PLC ?</a:t>
            </a:r>
          </a:p>
          <a:p>
            <a:r>
              <a:rPr lang="cs-CZ" dirty="0">
                <a:latin typeface="Source Sans Pro Semibold" pitchFamily="34" charset="-18"/>
              </a:rPr>
              <a:t>Stav je stav</a:t>
            </a:r>
          </a:p>
          <a:p>
            <a:r>
              <a:rPr lang="cs-CZ" dirty="0">
                <a:latin typeface="Source Sans Pro Semibold" pitchFamily="34" charset="-18"/>
              </a:rPr>
              <a:t>Přechod mezi stavy – akce</a:t>
            </a:r>
          </a:p>
          <a:p>
            <a:r>
              <a:rPr lang="cs-CZ" dirty="0">
                <a:latin typeface="Source Sans Pro Semibold" pitchFamily="34" charset="-18"/>
              </a:rPr>
              <a:t>Testujeme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Pokrytí stavů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Pokrytí přechodů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Testování na nevalidní přechody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44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stavů a přechodů – příklad 1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pPr marL="0" indent="0">
              <a:buNone/>
            </a:pPr>
            <a:endParaRPr lang="cs-CZ" dirty="0"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E550D5B-E868-83C2-4938-47F52590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047" y="1926806"/>
            <a:ext cx="5429802" cy="40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3.1 TECHNIKY testování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stavů a přechodů – příklad 1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pPr marL="0" indent="0">
              <a:buNone/>
            </a:pPr>
            <a:endParaRPr lang="cs-CZ" dirty="0"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DB34E71-BE17-264C-05BE-A9AF2198F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02" y="2080854"/>
            <a:ext cx="3874196" cy="36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bílé</a:t>
            </a:r>
            <a:r>
              <a:rPr lang="cs-CZ" dirty="0">
                <a:latin typeface="Source Sans Pro Semibold" pitchFamily="34" charset="-18"/>
              </a:rPr>
              <a:t> skříňky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Testování a pokrytí příkazů</a:t>
            </a:r>
          </a:p>
          <a:p>
            <a:pPr lvl="1"/>
            <a:r>
              <a:rPr lang="cs-CZ" dirty="0" err="1">
                <a:latin typeface="Source Sans Pro Semibold" pitchFamily="34" charset="-18"/>
              </a:rPr>
              <a:t>Statement</a:t>
            </a:r>
            <a:r>
              <a:rPr lang="cs-CZ" dirty="0">
                <a:latin typeface="Source Sans Pro Semibold" pitchFamily="34" charset="-18"/>
              </a:rPr>
              <a:t> </a:t>
            </a:r>
            <a:r>
              <a:rPr lang="cs-CZ" dirty="0" err="1">
                <a:latin typeface="Source Sans Pro Semibold" pitchFamily="34" charset="-18"/>
              </a:rPr>
              <a:t>coverage</a:t>
            </a: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Testování a pokrytí větví / rozhodnutí</a:t>
            </a:r>
          </a:p>
          <a:p>
            <a:pPr lvl="1"/>
            <a:r>
              <a:rPr lang="cs-CZ" dirty="0" err="1">
                <a:latin typeface="Source Sans Pro Semibold" pitchFamily="34" charset="-18"/>
              </a:rPr>
              <a:t>Branch</a:t>
            </a:r>
            <a:r>
              <a:rPr lang="cs-CZ" dirty="0">
                <a:latin typeface="Source Sans Pro Semibold" pitchFamily="34" charset="-18"/>
              </a:rPr>
              <a:t> / </a:t>
            </a:r>
            <a:r>
              <a:rPr lang="cs-CZ" dirty="0" err="1">
                <a:latin typeface="Source Sans Pro Semibold" pitchFamily="34" charset="-18"/>
              </a:rPr>
              <a:t>Decision</a:t>
            </a:r>
            <a:r>
              <a:rPr lang="cs-CZ" dirty="0">
                <a:latin typeface="Source Sans Pro Semibold" pitchFamily="34" charset="-18"/>
              </a:rPr>
              <a:t> </a:t>
            </a:r>
            <a:r>
              <a:rPr lang="cs-CZ" dirty="0" err="1">
                <a:latin typeface="Source Sans Pro Semibold" pitchFamily="34" charset="-18"/>
              </a:rPr>
              <a:t>coverage</a:t>
            </a: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Testování a pokrytí cest</a:t>
            </a:r>
          </a:p>
          <a:p>
            <a:pPr lvl="1"/>
            <a:r>
              <a:rPr lang="cs-CZ" dirty="0" err="1">
                <a:latin typeface="Source Sans Pro Semibold" pitchFamily="34" charset="-18"/>
              </a:rPr>
              <a:t>Path</a:t>
            </a:r>
            <a:r>
              <a:rPr lang="cs-CZ" dirty="0">
                <a:latin typeface="Source Sans Pro Semibold" pitchFamily="34" charset="-18"/>
              </a:rPr>
              <a:t> </a:t>
            </a:r>
            <a:r>
              <a:rPr lang="cs-CZ" dirty="0" err="1">
                <a:latin typeface="Source Sans Pro Semibold" pitchFamily="34" charset="-18"/>
              </a:rPr>
              <a:t>coverage</a:t>
            </a:r>
            <a:endParaRPr lang="cs-CZ" dirty="0"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06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bílé</a:t>
            </a:r>
            <a:r>
              <a:rPr lang="cs-CZ" dirty="0">
                <a:latin typeface="Source Sans Pro Semibold" pitchFamily="34" charset="-18"/>
              </a:rPr>
              <a:t> skříňky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Úroveň komponentních testů</a:t>
            </a:r>
          </a:p>
          <a:p>
            <a:r>
              <a:rPr lang="cs-CZ" dirty="0">
                <a:latin typeface="Source Sans Pro Semibold" pitchFamily="34" charset="-18"/>
              </a:rPr>
              <a:t>Míra pokrytí (procenta)</a:t>
            </a:r>
          </a:p>
          <a:p>
            <a:r>
              <a:rPr lang="cs-CZ" dirty="0">
                <a:latin typeface="Source Sans Pro Semibold" pitchFamily="34" charset="-18"/>
              </a:rPr>
              <a:t>Vždy odvozeno od „unit testů“ / jednotkových testů, které jsou odvozeny ze specifikace (nikoliv kódu)</a:t>
            </a:r>
          </a:p>
          <a:p>
            <a:r>
              <a:rPr lang="cs-CZ" dirty="0">
                <a:latin typeface="Source Sans Pro Semibold" pitchFamily="34" charset="-18"/>
              </a:rPr>
              <a:t>Spouštíme jednotkové testy a počítáme pokrytí (pokrytí </a:t>
            </a:r>
            <a:r>
              <a:rPr lang="cs-CZ" dirty="0" err="1">
                <a:latin typeface="Source Sans Pro Semibold" pitchFamily="34" charset="-18"/>
              </a:rPr>
              <a:t>white</a:t>
            </a:r>
            <a:r>
              <a:rPr lang="cs-CZ" dirty="0">
                <a:latin typeface="Source Sans Pro Semibold" pitchFamily="34" charset="-18"/>
              </a:rPr>
              <a:t>-box)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7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obsah 3">
                <a:extLst>
                  <a:ext uri="{FF2B5EF4-FFF2-40B4-BE49-F238E27FC236}">
                    <a16:creationId xmlns:a16="http://schemas.microsoft.com/office/drawing/2014/main" id="{806DB0C9-55C4-EB3E-6AB1-F3F6D31690B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57200" y="1143000"/>
                <a:ext cx="8229600" cy="499500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cs-CZ" sz="3200" dirty="0">
                    <a:solidFill>
                      <a:schemeClr val="tx1"/>
                    </a:solidFill>
                    <a:latin typeface="Source Sans Pro Semibold" pitchFamily="34" charset="-18"/>
                  </a:rPr>
                  <a:t>Techniky testování bílé</a:t>
                </a:r>
                <a:r>
                  <a:rPr lang="cs-CZ" dirty="0">
                    <a:latin typeface="Source Sans Pro Semibold" pitchFamily="34" charset="-18"/>
                  </a:rPr>
                  <a:t> skříňky</a:t>
                </a:r>
              </a:p>
              <a:p>
                <a:pPr marL="0" indent="0" algn="l">
                  <a:buNone/>
                </a:pPr>
                <a:endParaRPr lang="cs-CZ" dirty="0">
                  <a:latin typeface="Source Sans Pro Semibold" pitchFamily="34" charset="-18"/>
                </a:endParaRPr>
              </a:p>
              <a:p>
                <a:pPr marL="0" indent="0" algn="l">
                  <a:buNone/>
                </a:pPr>
                <a:r>
                  <a:rPr lang="cs-CZ" dirty="0">
                    <a:latin typeface="Source Sans Pro Semibold" pitchFamily="34" charset="-18"/>
                  </a:rPr>
                  <a:t>Vyjádření pokrytí</a:t>
                </a:r>
              </a:p>
              <a:p>
                <a:pPr marL="0" indent="0" algn="l">
                  <a:buNone/>
                </a:pPr>
                <a:endParaRPr lang="cs-CZ" dirty="0">
                  <a:latin typeface="Source Sans Pro Semibold" pitchFamily="34" charset="-1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𝑃𝑜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č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𝑝𝑟𝑜𝑗𝑖𝑡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ý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 …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š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𝑒𝑐h𝑛𝑦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 …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 ∗100 [%]</m:t>
                      </m:r>
                    </m:oMath>
                  </m:oMathPara>
                </a14:m>
                <a:endParaRPr lang="cs-CZ" dirty="0">
                  <a:latin typeface="Source Sans Pro Semibold" pitchFamily="34" charset="-18"/>
                </a:endParaRPr>
              </a:p>
              <a:p>
                <a:pPr marL="0" indent="0">
                  <a:buNone/>
                </a:pPr>
                <a:endParaRPr lang="cs-CZ" dirty="0">
                  <a:latin typeface="Source Sans Pro Semibold" pitchFamily="34" charset="-1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  <m:r>
                        <a:rPr lang="cs-CZ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𝐷𝐶</m:t>
                      </m:r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𝑃𝐶</m:t>
                      </m:r>
                    </m:oMath>
                  </m:oMathPara>
                </a14:m>
                <a:endParaRPr lang="cs-CZ" dirty="0">
                  <a:latin typeface="Source Sans Pro Semibold" pitchFamily="34" charset="-18"/>
                </a:endParaRPr>
              </a:p>
            </p:txBody>
          </p:sp>
        </mc:Choice>
        <mc:Fallback>
          <p:sp>
            <p:nvSpPr>
              <p:cNvPr id="4" name="Zástupný obsah 3">
                <a:extLst>
                  <a:ext uri="{FF2B5EF4-FFF2-40B4-BE49-F238E27FC236}">
                    <a16:creationId xmlns:a16="http://schemas.microsoft.com/office/drawing/2014/main" id="{806DB0C9-55C4-EB3E-6AB1-F3F6D3169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57200" y="1143000"/>
                <a:ext cx="8229600" cy="4995000"/>
              </a:xfrm>
              <a:blipFill>
                <a:blip r:embed="rId2"/>
                <a:stretch>
                  <a:fillRect l="-1852" t="-152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643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bílé</a:t>
            </a:r>
            <a:r>
              <a:rPr lang="cs-CZ" dirty="0">
                <a:latin typeface="Source Sans Pro Semibold" pitchFamily="34" charset="-18"/>
              </a:rPr>
              <a:t> skříňky – příklad</a:t>
            </a: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hodnotaA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hodnotaB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= 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hodnotaC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= 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hodnotaD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&gt; 111: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(„666 ???“)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== 111: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(b)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 == 111: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+ 111)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(666)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(b + c) == 111: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(„Nezapomeňte si hodit mincí, asi Vám přeje štěstí 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“)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cs-CZ" sz="1800" dirty="0" err="1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ourier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(„Bonus ???“)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dirty="0"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295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založené na zkušenostech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Obecně pokud nemáme specifikace nebo pro prevenci (shift-</a:t>
            </a:r>
            <a:r>
              <a:rPr lang="cs-CZ" dirty="0" err="1">
                <a:latin typeface="Source Sans Pro Semibold" pitchFamily="34" charset="-18"/>
              </a:rPr>
              <a:t>left</a:t>
            </a:r>
            <a:r>
              <a:rPr lang="cs-CZ" dirty="0">
                <a:latin typeface="Source Sans Pro Semibold" pitchFamily="34" charset="-18"/>
              </a:rPr>
              <a:t>)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Odhadování chyb</a:t>
            </a:r>
          </a:p>
          <a:p>
            <a:r>
              <a:rPr lang="cs-CZ" dirty="0">
                <a:latin typeface="Source Sans Pro Semibold" pitchFamily="34" charset="-18"/>
              </a:rPr>
              <a:t>Průzkumné testování</a:t>
            </a:r>
          </a:p>
          <a:p>
            <a:r>
              <a:rPr lang="cs-CZ" dirty="0">
                <a:latin typeface="Source Sans Pro Semibold" pitchFamily="34" charset="-18"/>
              </a:rPr>
              <a:t>Otázky na začátku testování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1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založené na zkušenostech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Predikce chyby na základě známých omylů</a:t>
            </a:r>
          </a:p>
          <a:p>
            <a:r>
              <a:rPr lang="cs-CZ" dirty="0">
                <a:latin typeface="Source Sans Pro Semibold" pitchFamily="34" charset="-18"/>
              </a:rPr>
              <a:t>Odhadování chyb -&gt; tvorba seznamu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Neošetřené vstupy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Typické „omyly“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Formáty dat / čísel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Znalost vývojového týmu</a:t>
            </a:r>
          </a:p>
          <a:p>
            <a:pPr lvl="1"/>
            <a:endParaRPr lang="cs-CZ" dirty="0"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17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založené na zkušenostech</a:t>
            </a:r>
            <a:endParaRPr lang="cs-CZ" dirty="0">
              <a:latin typeface="Source Sans Pro Semibold" pitchFamily="34" charset="-18"/>
            </a:endParaRP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Průzkumné testování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Nemáme specifikaci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Klikáme / pozorujeme / zapisujeme / testujeme / vyhodnocujeme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čern</a:t>
            </a:r>
            <a:r>
              <a:rPr lang="cs-CZ" dirty="0">
                <a:latin typeface="Source Sans Pro Semibold" pitchFamily="34" charset="-18"/>
              </a:rPr>
              <a:t>é skříňky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Testování založené na specifikaci</a:t>
            </a: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bílé</a:t>
            </a:r>
            <a:r>
              <a:rPr lang="cs-CZ" dirty="0">
                <a:latin typeface="Source Sans Pro Semibold" pitchFamily="34" charset="-18"/>
              </a:rPr>
              <a:t> skříňky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Testování založené na struktuře</a:t>
            </a:r>
          </a:p>
          <a:p>
            <a:r>
              <a:rPr lang="cs-CZ" dirty="0">
                <a:latin typeface="Source Sans Pro Semibold" pitchFamily="34" charset="-18"/>
              </a:rPr>
              <a:t>Techniky testování založené na zkušenostech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Techniky testování čern</a:t>
            </a:r>
            <a:r>
              <a:rPr lang="cs-CZ" dirty="0">
                <a:latin typeface="Source Sans Pro Semibold" pitchFamily="34" charset="-18"/>
              </a:rPr>
              <a:t>é skříňky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Rozdělení tříd ekvivalence</a:t>
            </a:r>
          </a:p>
          <a:p>
            <a:r>
              <a:rPr lang="cs-CZ" dirty="0">
                <a:latin typeface="Source Sans Pro Semibold" pitchFamily="34" charset="-18"/>
              </a:rPr>
              <a:t>Analýza hraničních hodnot</a:t>
            </a:r>
          </a:p>
          <a:p>
            <a:r>
              <a:rPr lang="cs-CZ" dirty="0">
                <a:latin typeface="Source Sans Pro Semibold" pitchFamily="34" charset="-18"/>
              </a:rPr>
              <a:t>Testování v kontextu rozhodovací tabulky</a:t>
            </a:r>
          </a:p>
          <a:p>
            <a:r>
              <a:rPr lang="cs-CZ" dirty="0">
                <a:latin typeface="Source Sans Pro Semibold" pitchFamily="34" charset="-18"/>
              </a:rPr>
              <a:t>Testování na přechody a stavy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36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Rozdělení tříd ekvivalence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Vazba na princip č. 2 -&gt; jak si pomoci</a:t>
            </a:r>
          </a:p>
          <a:p>
            <a:r>
              <a:rPr lang="cs-CZ" dirty="0">
                <a:latin typeface="Source Sans Pro Semibold" pitchFamily="34" charset="-18"/>
              </a:rPr>
              <a:t>Třída ekvivalence je množina hodnot, od kterých se očekává stejný očekávaný výsledek.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38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Rozdělení tříd ekvivalence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Množina může být interval hodnot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Klidně nekonečný počet hodnot</a:t>
            </a:r>
          </a:p>
          <a:p>
            <a:r>
              <a:rPr lang="cs-CZ" dirty="0">
                <a:latin typeface="Source Sans Pro Semibold" pitchFamily="34" charset="-18"/>
              </a:rPr>
              <a:t>“Nezajímají“ nás mezní hodnoty</a:t>
            </a:r>
          </a:p>
          <a:p>
            <a:r>
              <a:rPr lang="cs-CZ" dirty="0">
                <a:latin typeface="Source Sans Pro Semibold" pitchFamily="34" charset="-18"/>
              </a:rPr>
              <a:t>Pro otestování třídy ekvivalence stačí otestovat  právě a pouze jednu hodnotu z množiny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75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Rozdělení tříd ekvivalence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Množina může být interval hodnot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Klidně nekonečný počet hodnot</a:t>
            </a:r>
          </a:p>
          <a:p>
            <a:r>
              <a:rPr lang="cs-CZ" dirty="0">
                <a:latin typeface="Source Sans Pro Semibold" pitchFamily="34" charset="-18"/>
              </a:rPr>
              <a:t>“Nezajímají“ nás mezní hodnoty</a:t>
            </a:r>
          </a:p>
          <a:p>
            <a:r>
              <a:rPr lang="cs-CZ" dirty="0">
                <a:latin typeface="Source Sans Pro Semibold" pitchFamily="34" charset="-18"/>
              </a:rPr>
              <a:t>Pro otestování třídy ekvivalence stačí otestovat  právě a pouze jednu hodnotu z množiny</a:t>
            </a:r>
          </a:p>
          <a:p>
            <a:r>
              <a:rPr lang="cs-CZ" dirty="0">
                <a:latin typeface="Source Sans Pro Semibold" pitchFamily="34" charset="-18"/>
              </a:rPr>
              <a:t>Počet testovacích případů = počet tříd ekvivalence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08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Rozdělení tříd ekvivalence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Třídy obvykle dělíme do dvou skupin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Validní třídy ekvivalence a nevalidní třídy ekvivalence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Validní pokrývají „akceptovatelné“ hodnoty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Nevalidní pokrývají „jiné“ nepřípustné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Source Sans Pro Semibold" pitchFamily="34" charset="-18"/>
              </a:rPr>
              <a:t>nespecifikované hodnoty -&gt; testování na zkušenostech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44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Rozdělení tříd ekvivalence – příklad 1</a:t>
            </a:r>
          </a:p>
          <a:p>
            <a:pPr marL="0" indent="0" algn="l">
              <a:buNone/>
            </a:pP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Na vstupu je hodnota </a:t>
            </a:r>
            <a:r>
              <a:rPr lang="cs-CZ" dirty="0" err="1">
                <a:latin typeface="Source Sans Pro Semibold" pitchFamily="34" charset="-18"/>
              </a:rPr>
              <a:t>string</a:t>
            </a:r>
            <a:r>
              <a:rPr lang="cs-CZ" dirty="0">
                <a:latin typeface="Source Sans Pro Semibold" pitchFamily="34" charset="-18"/>
              </a:rPr>
              <a:t> délky 10</a:t>
            </a:r>
          </a:p>
          <a:p>
            <a:r>
              <a:rPr lang="cs-CZ" dirty="0">
                <a:latin typeface="Source Sans Pro Semibold" pitchFamily="34" charset="-18"/>
              </a:rPr>
              <a:t>Přípustné jsou pouze malá a velká písmena</a:t>
            </a:r>
          </a:p>
          <a:p>
            <a:r>
              <a:rPr lang="cs-CZ" dirty="0">
                <a:latin typeface="Source Sans Pro Semibold" pitchFamily="34" charset="-18"/>
              </a:rPr>
              <a:t>Systém dokáže vyhodnotit: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Jestli se jedná o anglické slovo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Jestli se jedná o české ženské / mužské jméno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Jestli se jedná o arabské město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29371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1522</Words>
  <Application>Microsoft Macintosh PowerPoint</Application>
  <PresentationFormat>Předvádění na obrazovce (4:3)</PresentationFormat>
  <Paragraphs>250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4" baseType="lpstr">
      <vt:lpstr>Arial</vt:lpstr>
      <vt:lpstr>Berlin CE</vt:lpstr>
      <vt:lpstr>Calibri</vt:lpstr>
      <vt:lpstr>Cambria Math</vt:lpstr>
      <vt:lpstr>Courier</vt:lpstr>
      <vt:lpstr>Source Sans Pro Semibold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Petr Žáček</cp:lastModifiedBy>
  <cp:revision>51</cp:revision>
  <dcterms:created xsi:type="dcterms:W3CDTF">2017-10-29T17:19:47Z</dcterms:created>
  <dcterms:modified xsi:type="dcterms:W3CDTF">2024-04-02T07:58:33Z</dcterms:modified>
  <cp:category/>
</cp:coreProperties>
</file>