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4"/>
  </p:notesMasterIdLst>
  <p:sldIdLst>
    <p:sldId id="256" r:id="rId2"/>
    <p:sldId id="257" r:id="rId3"/>
    <p:sldId id="275" r:id="rId4"/>
    <p:sldId id="276" r:id="rId5"/>
    <p:sldId id="27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8" r:id="rId19"/>
    <p:sldId id="279" r:id="rId20"/>
    <p:sldId id="280" r:id="rId21"/>
    <p:sldId id="273" r:id="rId22"/>
    <p:sldId id="281" r:id="rId23"/>
    <p:sldId id="285" r:id="rId24"/>
    <p:sldId id="286" r:id="rId25"/>
    <p:sldId id="287" r:id="rId26"/>
    <p:sldId id="288" r:id="rId27"/>
    <p:sldId id="292" r:id="rId28"/>
    <p:sldId id="290" r:id="rId29"/>
    <p:sldId id="291" r:id="rId30"/>
    <p:sldId id="293" r:id="rId31"/>
    <p:sldId id="294" r:id="rId32"/>
    <p:sldId id="29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Šimon Bučka" initials="ŠB" lastIdx="2" clrIdx="0">
    <p:extLst>
      <p:ext uri="{19B8F6BF-5375-455C-9EA6-DF929625EA0E}">
        <p15:presenceInfo xmlns:p15="http://schemas.microsoft.com/office/powerpoint/2012/main" userId="S::s_bucka@utb.cz::2777185e-abd6-43f4-943f-ac4239d21b9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47" autoAdjust="0"/>
  </p:normalViewPr>
  <p:slideViewPr>
    <p:cSldViewPr snapToGrid="0">
      <p:cViewPr varScale="1">
        <p:scale>
          <a:sx n="76" d="100"/>
          <a:sy n="76" d="100"/>
        </p:scale>
        <p:origin x="8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704C6E-1CD4-4E26-8B76-FA251996D45D}" type="datetimeFigureOut">
              <a:rPr lang="cs-CZ" smtClean="0"/>
              <a:t>29.04.2025</a:t>
            </a:fld>
            <a:endParaRPr lang="cs-CZ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cs-CZ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9E893-0D6A-4ACA-8325-674667088D8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8280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9E893-0D6A-4ACA-8325-674667088D8B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4193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==================================</a:t>
            </a:r>
          </a:p>
          <a:p>
            <a:r>
              <a:rPr lang="cs-CZ" dirty="0"/>
              <a:t>Obsahový marketing (anglicky </a:t>
            </a:r>
            <a:r>
              <a:rPr lang="cs-CZ" dirty="0" err="1"/>
              <a:t>content</a:t>
            </a:r>
            <a:r>
              <a:rPr lang="cs-CZ" dirty="0"/>
              <a:t> marketing) je forma marketingu, zaměřená na tvorbu, publikování a distribuci takového obsahu, který je pro vybrané cílové publikum relevantní a hodnotný. Cílem obsahového marketingu je zpravidla:</a:t>
            </a:r>
          </a:p>
          <a:p>
            <a:endParaRPr lang="cs-CZ" dirty="0"/>
          </a:p>
          <a:p>
            <a:r>
              <a:rPr lang="cs-CZ" dirty="0"/>
              <a:t>přilákat pozornost a generovat potenciální zákazníky</a:t>
            </a:r>
          </a:p>
          <a:p>
            <a:r>
              <a:rPr lang="cs-CZ" dirty="0"/>
              <a:t>rozšířit svou zákaznickou základnu</a:t>
            </a:r>
          </a:p>
          <a:p>
            <a:r>
              <a:rPr lang="cs-CZ" dirty="0"/>
              <a:t>zvýšit objem prodeje</a:t>
            </a:r>
          </a:p>
          <a:p>
            <a:r>
              <a:rPr lang="cs-CZ" dirty="0"/>
              <a:t>zvýšit povědomí o značce a získat důvěryhodnost</a:t>
            </a:r>
          </a:p>
          <a:p>
            <a:r>
              <a:rPr lang="cs-CZ" dirty="0"/>
              <a:t>zapojit online komunitu uživatelů</a:t>
            </a:r>
          </a:p>
          <a:p>
            <a:r>
              <a:rPr lang="cs-CZ" dirty="0"/>
              <a:t>==================================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9E893-0D6A-4ACA-8325-674667088D8B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2521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==================================</a:t>
            </a:r>
          </a:p>
          <a:p>
            <a:r>
              <a:rPr lang="sk-SK" sz="2800" b="0" i="0" dirty="0">
                <a:solidFill>
                  <a:srgbClr val="FFFFFF"/>
                </a:solidFill>
                <a:effectLst/>
                <a:latin typeface="Google Sans"/>
              </a:rPr>
              <a:t>KPI</a:t>
            </a:r>
            <a:r>
              <a:rPr lang="sk-SK" sz="2800" b="0" i="0" dirty="0">
                <a:solidFill>
                  <a:srgbClr val="ECECEC"/>
                </a:solidFill>
                <a:effectLst/>
                <a:latin typeface="Google Sans"/>
              </a:rPr>
              <a:t> (</a:t>
            </a:r>
            <a:r>
              <a:rPr lang="sk-SK" sz="2800" b="0" i="0" dirty="0" err="1">
                <a:solidFill>
                  <a:srgbClr val="ECECEC"/>
                </a:solidFill>
                <a:effectLst/>
                <a:latin typeface="Google Sans"/>
              </a:rPr>
              <a:t>Key</a:t>
            </a:r>
            <a:r>
              <a:rPr lang="sk-SK" sz="2800" b="0" i="0" dirty="0">
                <a:solidFill>
                  <a:srgbClr val="ECECEC"/>
                </a:solidFill>
                <a:effectLst/>
                <a:latin typeface="Google Sans"/>
              </a:rPr>
              <a:t> </a:t>
            </a:r>
            <a:r>
              <a:rPr lang="sk-SK" sz="2800" b="0" i="0" dirty="0" err="1">
                <a:solidFill>
                  <a:srgbClr val="ECECEC"/>
                </a:solidFill>
                <a:effectLst/>
                <a:latin typeface="Google Sans"/>
              </a:rPr>
              <a:t>performance</a:t>
            </a:r>
            <a:r>
              <a:rPr lang="sk-SK" sz="2800" b="0" i="0" dirty="0">
                <a:solidFill>
                  <a:srgbClr val="ECECEC"/>
                </a:solidFill>
                <a:effectLst/>
                <a:latin typeface="Google Sans"/>
              </a:rPr>
              <a:t> </a:t>
            </a:r>
            <a:r>
              <a:rPr lang="sk-SK" sz="2800" b="0" i="0" dirty="0" err="1">
                <a:solidFill>
                  <a:srgbClr val="ECECEC"/>
                </a:solidFill>
                <a:effectLst/>
                <a:latin typeface="Google Sans"/>
              </a:rPr>
              <a:t>indicators</a:t>
            </a:r>
            <a:r>
              <a:rPr lang="sk-SK" sz="2800" b="0" i="0" dirty="0">
                <a:solidFill>
                  <a:srgbClr val="ECECEC"/>
                </a:solidFill>
                <a:effectLst/>
                <a:latin typeface="Google Sans"/>
              </a:rPr>
              <a:t>)</a:t>
            </a:r>
            <a:endParaRPr lang="cs-CZ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9E893-0D6A-4ACA-8325-674667088D8B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7198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9E893-0D6A-4ACA-8325-674667088D8B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2014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err="1"/>
              <a:t>Biznis</a:t>
            </a:r>
            <a:r>
              <a:rPr lang="cs-CZ" dirty="0"/>
              <a:t> to </a:t>
            </a:r>
            <a:r>
              <a:rPr lang="cs-CZ" dirty="0" err="1"/>
              <a:t>biznis</a:t>
            </a:r>
            <a:r>
              <a:rPr lang="cs-CZ" dirty="0"/>
              <a:t> - Proste </a:t>
            </a:r>
            <a:r>
              <a:rPr lang="cs-CZ" dirty="0" err="1"/>
              <a:t>spolupráca</a:t>
            </a:r>
            <a:r>
              <a:rPr lang="cs-CZ" dirty="0"/>
              <a:t> s </a:t>
            </a:r>
            <a:r>
              <a:rPr lang="cs-CZ" dirty="0" err="1"/>
              <a:t>iným</a:t>
            </a:r>
            <a:r>
              <a:rPr lang="cs-CZ" dirty="0"/>
              <a:t> </a:t>
            </a:r>
            <a:r>
              <a:rPr lang="cs-CZ" dirty="0" err="1"/>
              <a:t>biznisom</a:t>
            </a:r>
            <a:endParaRPr lang="cs-CZ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9E893-0D6A-4ACA-8325-674667088D8B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77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32482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439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30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1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7460244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56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1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8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6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118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028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0177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B2C3-8E7D-4589-9954-6213B2975E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noProof="0" dirty="0" err="1"/>
              <a:t>PoT</a:t>
            </a:r>
            <a:r>
              <a:rPr lang="cs-CZ" b="1" dirty="0"/>
              <a:t>ě</a:t>
            </a:r>
            <a:r>
              <a:rPr lang="cs-CZ" b="1" noProof="0" dirty="0" err="1"/>
              <a:t>šení</a:t>
            </a:r>
            <a:br>
              <a:rPr lang="cs-CZ" b="1" noProof="0" dirty="0"/>
            </a:br>
            <a:r>
              <a:rPr lang="cs-CZ" sz="3200" b="1" i="1" noProof="0" dirty="0"/>
              <a:t>Obchod pro dospělé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CEDC9-B55C-418F-AA2E-D0243216A8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sz="2000" noProof="0" dirty="0"/>
              <a:t>Robin </a:t>
            </a:r>
            <a:r>
              <a:rPr lang="cs-CZ" sz="2000" noProof="0" dirty="0" err="1"/>
              <a:t>Tetour</a:t>
            </a:r>
            <a:r>
              <a:rPr lang="cs-CZ" sz="2000" noProof="0" dirty="0"/>
              <a:t>, Jiří Říha, David Žídek, Šimon Bučka</a:t>
            </a:r>
          </a:p>
        </p:txBody>
      </p:sp>
    </p:spTree>
    <p:extLst>
      <p:ext uri="{BB962C8B-B14F-4D97-AF65-F5344CB8AC3E}">
        <p14:creationId xmlns:p14="http://schemas.microsoft.com/office/powerpoint/2010/main" val="3800053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93BF-C214-4E5E-A9D7-DB39E3D8E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noProof="0" dirty="0"/>
              <a:t>Indikátory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A30AB-A6F3-4A91-9795-919713195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noProof="0" dirty="0"/>
              <a:t>Obecné mínění, rozšíření vědomí a podpora sebedůvěry v osobní intimitě</a:t>
            </a:r>
          </a:p>
          <a:p>
            <a:r>
              <a:rPr lang="cs-CZ" sz="2400" noProof="0" dirty="0"/>
              <a:t>Spokojenost zákazníků a loajalita</a:t>
            </a:r>
          </a:p>
        </p:txBody>
      </p:sp>
    </p:spTree>
    <p:extLst>
      <p:ext uri="{BB962C8B-B14F-4D97-AF65-F5344CB8AC3E}">
        <p14:creationId xmlns:p14="http://schemas.microsoft.com/office/powerpoint/2010/main" val="451097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3A1F5-0C31-431E-A55A-DEFDE9E9A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noProof="0" dirty="0"/>
              <a:t>Srozumitelný opis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8DDF8-C0C1-48CE-80E0-E4324C16B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noProof="0" dirty="0"/>
              <a:t>Nabízíme nejen sexuální pomůcky ale také možnost se vzdělávat a lépe poznat své vlastní tělo</a:t>
            </a:r>
          </a:p>
        </p:txBody>
      </p:sp>
    </p:spTree>
    <p:extLst>
      <p:ext uri="{BB962C8B-B14F-4D97-AF65-F5344CB8AC3E}">
        <p14:creationId xmlns:p14="http://schemas.microsoft.com/office/powerpoint/2010/main" val="8445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3B05-583A-4336-B90C-F71ABDB7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noProof="0" dirty="0"/>
              <a:t>Cesty k zákazníkům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BA16B-50A1-4C18-9C2D-77E133873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noProof="0" dirty="0"/>
              <a:t>Sociální sítě a možné promo, v tomto ohledu je třeba být korektní ale i prodat myšlenku.</a:t>
            </a:r>
          </a:p>
        </p:txBody>
      </p:sp>
    </p:spTree>
    <p:extLst>
      <p:ext uri="{BB962C8B-B14F-4D97-AF65-F5344CB8AC3E}">
        <p14:creationId xmlns:p14="http://schemas.microsoft.com/office/powerpoint/2010/main" val="1951176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D00F7-11E9-467E-9CB8-EF66F96BF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noProof="0" dirty="0"/>
              <a:t>První vlaštovky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10DAB-351B-4A4C-945E-74E95DF2D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noProof="0" dirty="0"/>
              <a:t>Studenti (</a:t>
            </a:r>
            <a:r>
              <a:rPr lang="cs-CZ" sz="2400" dirty="0"/>
              <a:t>kondomy</a:t>
            </a:r>
            <a:r>
              <a:rPr lang="cs-CZ" sz="2400" noProof="0" dirty="0"/>
              <a:t> na party, soutěž o vouchery) </a:t>
            </a:r>
          </a:p>
          <a:p>
            <a:r>
              <a:rPr lang="cs-CZ" sz="2400" noProof="0" dirty="0"/>
              <a:t>Spolupráce s odborníky (doporučení) </a:t>
            </a:r>
          </a:p>
          <a:p>
            <a:r>
              <a:rPr lang="cs-CZ" sz="2400" noProof="0" dirty="0"/>
              <a:t>Online přednášky</a:t>
            </a:r>
          </a:p>
        </p:txBody>
      </p:sp>
    </p:spTree>
    <p:extLst>
      <p:ext uri="{BB962C8B-B14F-4D97-AF65-F5344CB8AC3E}">
        <p14:creationId xmlns:p14="http://schemas.microsoft.com/office/powerpoint/2010/main" val="2830243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0CCB-2694-4D69-AE29-4D3A5F8F1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noProof="0" dirty="0"/>
              <a:t>Struktura nákladů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A7E3C-AD01-47DE-BA21-997132593B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z="3200" b="1" noProof="0" dirty="0"/>
              <a:t>Fixní</a:t>
            </a:r>
            <a:endParaRPr lang="cs-CZ" sz="28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F650E-1C17-451C-B014-8FC6D4F68C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cs-CZ" sz="2000" noProof="0" dirty="0"/>
              <a:t>E-shop platforma + hosting</a:t>
            </a:r>
          </a:p>
          <a:p>
            <a:r>
              <a:rPr lang="cs-CZ" sz="2000" noProof="0" dirty="0"/>
              <a:t>Zaměstnanci</a:t>
            </a:r>
          </a:p>
          <a:p>
            <a:r>
              <a:rPr lang="cs-CZ" sz="2000" noProof="0" dirty="0"/>
              <a:t>Pronájem</a:t>
            </a:r>
          </a:p>
          <a:p>
            <a:r>
              <a:rPr lang="cs-CZ" sz="2000" noProof="0" dirty="0"/>
              <a:t>Energie</a:t>
            </a:r>
          </a:p>
          <a:p>
            <a:r>
              <a:rPr lang="cs-CZ" sz="2000" noProof="0" dirty="0"/>
              <a:t>Pojištění</a:t>
            </a:r>
            <a:endParaRPr lang="cs-CZ" sz="2400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B56B3-3821-4860-A7EA-E072FEA76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noProof="0" dirty="0"/>
              <a:t>Variabilní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0C0D6-D4B8-40F6-AA22-ABCB91AD0AA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noProof="0" dirty="0"/>
              <a:t>Nákup zboží</a:t>
            </a:r>
          </a:p>
          <a:p>
            <a:r>
              <a:rPr lang="cs-CZ" noProof="0" dirty="0"/>
              <a:t>Balení a logistika</a:t>
            </a:r>
          </a:p>
          <a:p>
            <a:r>
              <a:rPr lang="cs-CZ" noProof="0" dirty="0"/>
              <a:t>Marketing</a:t>
            </a:r>
          </a:p>
        </p:txBody>
      </p:sp>
    </p:spTree>
    <p:extLst>
      <p:ext uri="{BB962C8B-B14F-4D97-AF65-F5344CB8AC3E}">
        <p14:creationId xmlns:p14="http://schemas.microsoft.com/office/powerpoint/2010/main" val="3769464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8174-16D3-4923-8715-2A279693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85800"/>
            <a:ext cx="9601200" cy="742950"/>
          </a:xfrm>
        </p:spPr>
        <p:txBody>
          <a:bodyPr>
            <a:normAutofit/>
          </a:bodyPr>
          <a:lstStyle/>
          <a:p>
            <a:r>
              <a:rPr lang="cs-CZ" b="1" noProof="0" dirty="0"/>
              <a:t>Cenový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21DF7-8137-4C41-989B-9A3571F4A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10724055" cy="5036206"/>
          </a:xfrm>
        </p:spPr>
        <p:txBody>
          <a:bodyPr>
            <a:normAutofit/>
          </a:bodyPr>
          <a:lstStyle/>
          <a:p>
            <a:r>
              <a:rPr lang="cs-CZ" sz="2400" b="1" noProof="0" dirty="0"/>
              <a:t>Retail ceny:</a:t>
            </a:r>
          </a:p>
          <a:p>
            <a:pPr lvl="1"/>
            <a:r>
              <a:rPr lang="cs-CZ" sz="2400" i="0" noProof="0" dirty="0"/>
              <a:t>pevné marže na jednotlivé zboží</a:t>
            </a:r>
            <a:endParaRPr lang="cs-CZ" sz="2400" b="1" i="0" noProof="0" dirty="0"/>
          </a:p>
          <a:p>
            <a:r>
              <a:rPr lang="cs-CZ" sz="2400" b="1" noProof="0" dirty="0"/>
              <a:t>„</a:t>
            </a:r>
            <a:r>
              <a:rPr lang="cs-CZ" sz="2400" b="1" noProof="0" dirty="0" err="1"/>
              <a:t>Bundle</a:t>
            </a:r>
            <a:r>
              <a:rPr lang="cs-CZ" sz="2400" b="1" noProof="0" dirty="0"/>
              <a:t>“ balíčky: </a:t>
            </a:r>
          </a:p>
          <a:p>
            <a:pPr lvl="1"/>
            <a:r>
              <a:rPr lang="cs-CZ" sz="2400" i="0" noProof="0" dirty="0"/>
              <a:t>"Začátečník", "Odvážlivec", "Wellness &amp; Relax" a pod.</a:t>
            </a:r>
            <a:endParaRPr lang="cs-CZ" sz="2400" b="1" i="0" noProof="0" dirty="0"/>
          </a:p>
          <a:p>
            <a:r>
              <a:rPr lang="cs-CZ" sz="2400" b="1" noProof="0" dirty="0"/>
              <a:t>Věrnostní program: </a:t>
            </a:r>
          </a:p>
          <a:p>
            <a:pPr lvl="1"/>
            <a:r>
              <a:rPr lang="cs-CZ" sz="2400" i="0" noProof="0" dirty="0"/>
              <a:t>body za nákup 1 bod, = 1kč, kupóny</a:t>
            </a:r>
            <a:endParaRPr lang="cs-CZ" sz="2400" b="1" i="0" noProof="0" dirty="0"/>
          </a:p>
          <a:p>
            <a:r>
              <a:rPr lang="cs-CZ" sz="2400" b="1" noProof="0" dirty="0"/>
              <a:t>Sezónní akce: </a:t>
            </a:r>
          </a:p>
          <a:p>
            <a:pPr lvl="1"/>
            <a:r>
              <a:rPr lang="cs-CZ" sz="2400" i="0" noProof="0" dirty="0"/>
              <a:t>Valentýn, Mezinárodní den ženského orgasmu (8.8.), Black </a:t>
            </a:r>
            <a:r>
              <a:rPr lang="cs-CZ" sz="2400" i="0" noProof="0" dirty="0" err="1"/>
              <a:t>Friday</a:t>
            </a:r>
            <a:endParaRPr lang="cs-CZ" sz="2400" b="1" i="0" noProof="0" dirty="0"/>
          </a:p>
          <a:p>
            <a:r>
              <a:rPr lang="cs-CZ" sz="2400" b="1" noProof="0" dirty="0"/>
              <a:t>Pravidelné předplatné:</a:t>
            </a:r>
          </a:p>
          <a:p>
            <a:pPr lvl="1"/>
            <a:r>
              <a:rPr lang="cs-CZ" sz="2400" b="1" i="0" noProof="0" dirty="0"/>
              <a:t> </a:t>
            </a:r>
            <a:r>
              <a:rPr lang="cs-CZ" sz="2400" i="0" noProof="0" dirty="0"/>
              <a:t>měsíční box (kondomy, lubrikant, čistící prostředky, ženská hygiena) </a:t>
            </a:r>
          </a:p>
        </p:txBody>
      </p:sp>
    </p:spTree>
    <p:extLst>
      <p:ext uri="{BB962C8B-B14F-4D97-AF65-F5344CB8AC3E}">
        <p14:creationId xmlns:p14="http://schemas.microsoft.com/office/powerpoint/2010/main" val="4079487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D798-3CE3-4F61-B899-561F087A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noProof="0" dirty="0"/>
              <a:t>Prvotní výdaje</a:t>
            </a:r>
            <a:br>
              <a:rPr lang="cs-CZ" b="1" noProof="0" dirty="0"/>
            </a:br>
            <a:endParaRPr lang="cs-CZ" noProof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71B70C-2CFB-4226-A017-46C04A3848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8043893"/>
              </p:ext>
            </p:extLst>
          </p:nvPr>
        </p:nvGraphicFramePr>
        <p:xfrm>
          <a:off x="1371600" y="1428750"/>
          <a:ext cx="9815602" cy="40113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07801">
                  <a:extLst>
                    <a:ext uri="{9D8B030D-6E8A-4147-A177-3AD203B41FA5}">
                      <a16:colId xmlns:a16="http://schemas.microsoft.com/office/drawing/2014/main" val="2302403396"/>
                    </a:ext>
                  </a:extLst>
                </a:gridCol>
                <a:gridCol w="4907801">
                  <a:extLst>
                    <a:ext uri="{9D8B030D-6E8A-4147-A177-3AD203B41FA5}">
                      <a16:colId xmlns:a16="http://schemas.microsoft.com/office/drawing/2014/main" val="1922856962"/>
                    </a:ext>
                  </a:extLst>
                </a:gridCol>
              </a:tblGrid>
              <a:tr h="441702">
                <a:tc>
                  <a:txBody>
                    <a:bodyPr/>
                    <a:lstStyle/>
                    <a:p>
                      <a:r>
                        <a:rPr lang="cs-CZ" sz="2200" b="1" noProof="0" dirty="0"/>
                        <a:t>Položka</a:t>
                      </a:r>
                    </a:p>
                  </a:txBody>
                  <a:tcPr marL="110426" marR="110426" marT="55213" marB="55213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2200" b="1" noProof="0" dirty="0"/>
                        <a:t>Odhad (Kč)</a:t>
                      </a:r>
                    </a:p>
                  </a:txBody>
                  <a:tcPr marL="110426" marR="110426" marT="55213" marB="55213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322981"/>
                  </a:ext>
                </a:extLst>
              </a:tr>
              <a:tr h="441702">
                <a:tc>
                  <a:txBody>
                    <a:bodyPr/>
                    <a:lstStyle/>
                    <a:p>
                      <a:r>
                        <a:rPr lang="cs-CZ" sz="2200" noProof="0" dirty="0"/>
                        <a:t>Záloha na nájem + kauce</a:t>
                      </a:r>
                    </a:p>
                  </a:txBody>
                  <a:tcPr marL="110426" marR="110426" marT="55213" marB="5521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2200" noProof="0" dirty="0"/>
                        <a:t>100 000</a:t>
                      </a:r>
                    </a:p>
                  </a:txBody>
                  <a:tcPr marL="110426" marR="110426" marT="55213" marB="55213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607648"/>
                  </a:ext>
                </a:extLst>
              </a:tr>
              <a:tr h="441702">
                <a:tc>
                  <a:txBody>
                    <a:bodyPr/>
                    <a:lstStyle/>
                    <a:p>
                      <a:r>
                        <a:rPr lang="cs-CZ" sz="2200" noProof="0" dirty="0"/>
                        <a:t>Vybavení prodejny (regály, pulty)</a:t>
                      </a:r>
                    </a:p>
                  </a:txBody>
                  <a:tcPr marL="110426" marR="110426" marT="55213" marB="5521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2200" noProof="0" dirty="0"/>
                        <a:t>200 000</a:t>
                      </a:r>
                    </a:p>
                  </a:txBody>
                  <a:tcPr marL="110426" marR="110426" marT="55213" marB="55213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896834"/>
                  </a:ext>
                </a:extLst>
              </a:tr>
              <a:tr h="441702">
                <a:tc>
                  <a:txBody>
                    <a:bodyPr/>
                    <a:lstStyle/>
                    <a:p>
                      <a:r>
                        <a:rPr lang="cs-CZ" sz="2200" noProof="0" dirty="0"/>
                        <a:t>E-shop vývoj &amp; konfigurace</a:t>
                      </a:r>
                    </a:p>
                  </a:txBody>
                  <a:tcPr marL="110426" marR="110426" marT="55213" marB="5521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2200" noProof="0" dirty="0"/>
                        <a:t>100 000</a:t>
                      </a:r>
                    </a:p>
                  </a:txBody>
                  <a:tcPr marL="110426" marR="110426" marT="55213" marB="55213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3386960"/>
                  </a:ext>
                </a:extLst>
              </a:tr>
              <a:tr h="441702">
                <a:tc>
                  <a:txBody>
                    <a:bodyPr/>
                    <a:lstStyle/>
                    <a:p>
                      <a:r>
                        <a:rPr lang="cs-CZ" sz="2200" noProof="0" dirty="0"/>
                        <a:t>První nákup zásob zboží</a:t>
                      </a:r>
                    </a:p>
                  </a:txBody>
                  <a:tcPr marL="110426" marR="110426" marT="55213" marB="5521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2200" noProof="0" dirty="0"/>
                        <a:t>300 000</a:t>
                      </a:r>
                    </a:p>
                  </a:txBody>
                  <a:tcPr marL="110426" marR="110426" marT="55213" marB="55213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488275"/>
                  </a:ext>
                </a:extLst>
              </a:tr>
              <a:tr h="441702">
                <a:tc>
                  <a:txBody>
                    <a:bodyPr/>
                    <a:lstStyle/>
                    <a:p>
                      <a:r>
                        <a:rPr lang="cs-CZ" sz="2200" noProof="0" dirty="0"/>
                        <a:t>Marketing </a:t>
                      </a:r>
                      <a:r>
                        <a:rPr lang="cs-CZ" sz="2200" noProof="0" dirty="0" err="1"/>
                        <a:t>launch</a:t>
                      </a:r>
                      <a:r>
                        <a:rPr lang="cs-CZ" sz="2200" noProof="0" dirty="0"/>
                        <a:t> (online/</a:t>
                      </a:r>
                      <a:r>
                        <a:rPr lang="cs-CZ" sz="2200" noProof="0" dirty="0" err="1"/>
                        <a:t>offline</a:t>
                      </a:r>
                      <a:r>
                        <a:rPr lang="cs-CZ" sz="2200" noProof="0" dirty="0"/>
                        <a:t>)</a:t>
                      </a:r>
                    </a:p>
                  </a:txBody>
                  <a:tcPr marL="110426" marR="110426" marT="55213" marB="5521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2200" noProof="0" dirty="0"/>
                        <a:t>100 000</a:t>
                      </a:r>
                    </a:p>
                  </a:txBody>
                  <a:tcPr marL="110426" marR="110426" marT="55213" marB="55213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673091"/>
                  </a:ext>
                </a:extLst>
              </a:tr>
              <a:tr h="441702">
                <a:tc>
                  <a:txBody>
                    <a:bodyPr/>
                    <a:lstStyle/>
                    <a:p>
                      <a:r>
                        <a:rPr lang="cs-CZ" sz="2200" noProof="0" dirty="0"/>
                        <a:t>Právní a účetní služby</a:t>
                      </a:r>
                    </a:p>
                  </a:txBody>
                  <a:tcPr marL="110426" marR="110426" marT="55213" marB="5521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2200" noProof="0" dirty="0"/>
                        <a:t>50 000</a:t>
                      </a:r>
                    </a:p>
                  </a:txBody>
                  <a:tcPr marL="110426" marR="110426" marT="55213" marB="55213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853071"/>
                  </a:ext>
                </a:extLst>
              </a:tr>
              <a:tr h="441702">
                <a:tc>
                  <a:txBody>
                    <a:bodyPr/>
                    <a:lstStyle/>
                    <a:p>
                      <a:r>
                        <a:rPr lang="cs-CZ" sz="2200" noProof="0" dirty="0"/>
                        <a:t>Rezerva (nečekané výdaje)</a:t>
                      </a:r>
                    </a:p>
                  </a:txBody>
                  <a:tcPr marL="110426" marR="110426" marT="55213" marB="55213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2200" noProof="0" dirty="0"/>
                        <a:t>50 000</a:t>
                      </a:r>
                    </a:p>
                  </a:txBody>
                  <a:tcPr marL="110426" marR="110426" marT="55213" marB="55213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303286"/>
                  </a:ext>
                </a:extLst>
              </a:tr>
              <a:tr h="441702">
                <a:tc>
                  <a:txBody>
                    <a:bodyPr/>
                    <a:lstStyle/>
                    <a:p>
                      <a:r>
                        <a:rPr lang="cs-CZ" sz="2200" b="1" noProof="0" dirty="0"/>
                        <a:t>Celkem</a:t>
                      </a:r>
                    </a:p>
                  </a:txBody>
                  <a:tcPr marL="110426" marR="110426" marT="55213" marB="55213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2200" b="1" noProof="0" dirty="0"/>
                        <a:t>900 000 Kč</a:t>
                      </a:r>
                    </a:p>
                  </a:txBody>
                  <a:tcPr marL="110426" marR="110426" marT="55213" marB="55213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671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32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9FB5-AA5B-4E43-9BC4-6BE6179E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noProof="0" dirty="0"/>
              <a:t>Zahajovací rozvaha</a:t>
            </a:r>
          </a:p>
        </p:txBody>
      </p:sp>
      <p:graphicFrame>
        <p:nvGraphicFramePr>
          <p:cNvPr id="3" name="Tabuľka 2">
            <a:extLst>
              <a:ext uri="{FF2B5EF4-FFF2-40B4-BE49-F238E27FC236}">
                <a16:creationId xmlns:a16="http://schemas.microsoft.com/office/drawing/2014/main" id="{87663762-8EE7-D314-92C4-1AE851CCA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186196"/>
              </p:ext>
            </p:extLst>
          </p:nvPr>
        </p:nvGraphicFramePr>
        <p:xfrm>
          <a:off x="1461054" y="1410770"/>
          <a:ext cx="9601200" cy="44036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79953">
                  <a:extLst>
                    <a:ext uri="{9D8B030D-6E8A-4147-A177-3AD203B41FA5}">
                      <a16:colId xmlns:a16="http://schemas.microsoft.com/office/drawing/2014/main" val="229071659"/>
                    </a:ext>
                  </a:extLst>
                </a:gridCol>
                <a:gridCol w="1455603">
                  <a:extLst>
                    <a:ext uri="{9D8B030D-6E8A-4147-A177-3AD203B41FA5}">
                      <a16:colId xmlns:a16="http://schemas.microsoft.com/office/drawing/2014/main" val="12641137"/>
                    </a:ext>
                  </a:extLst>
                </a:gridCol>
                <a:gridCol w="3162846">
                  <a:extLst>
                    <a:ext uri="{9D8B030D-6E8A-4147-A177-3AD203B41FA5}">
                      <a16:colId xmlns:a16="http://schemas.microsoft.com/office/drawing/2014/main" val="4157186475"/>
                    </a:ext>
                  </a:extLst>
                </a:gridCol>
                <a:gridCol w="1502798">
                  <a:extLst>
                    <a:ext uri="{9D8B030D-6E8A-4147-A177-3AD203B41FA5}">
                      <a16:colId xmlns:a16="http://schemas.microsoft.com/office/drawing/2014/main" val="448173076"/>
                    </a:ext>
                  </a:extLst>
                </a:gridCol>
              </a:tblGrid>
              <a:tr h="491476">
                <a:tc>
                  <a:txBody>
                    <a:bodyPr/>
                    <a:lstStyle/>
                    <a:p>
                      <a:pPr algn="l" fontAlgn="b"/>
                      <a:r>
                        <a:rPr lang="cs-CZ" sz="2200" b="1" u="none" strike="noStrike" noProof="0" dirty="0">
                          <a:effectLst/>
                        </a:rPr>
                        <a:t>Stála aktiva</a:t>
                      </a:r>
                      <a:endParaRPr lang="cs-CZ" sz="2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72" marR="16172" marT="16172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b="1" u="none" strike="noStrike" noProof="0" dirty="0">
                          <a:effectLst/>
                        </a:rPr>
                        <a:t>150000</a:t>
                      </a:r>
                      <a:endParaRPr lang="cs-CZ" sz="2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72" marR="16172" marT="16172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200" b="1" u="none" strike="noStrike" noProof="0" dirty="0">
                          <a:effectLst/>
                        </a:rPr>
                        <a:t>Stála pasiva</a:t>
                      </a:r>
                      <a:endParaRPr lang="cs-CZ" sz="2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72" marR="16172" marT="16172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b="1" u="none" strike="noStrike" noProof="0" dirty="0">
                          <a:effectLst/>
                        </a:rPr>
                        <a:t>150000</a:t>
                      </a:r>
                      <a:endParaRPr lang="cs-CZ" sz="2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72" marR="16172" marT="16172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600805"/>
                  </a:ext>
                </a:extLst>
              </a:tr>
              <a:tr h="491476">
                <a:tc>
                  <a:txBody>
                    <a:bodyPr/>
                    <a:lstStyle/>
                    <a:p>
                      <a:pPr algn="l" fontAlgn="b"/>
                      <a:r>
                        <a:rPr lang="cs-CZ" sz="2200" b="1" u="none" strike="noStrike" noProof="0" dirty="0">
                          <a:effectLst/>
                        </a:rPr>
                        <a:t>Dlouhodobý Majetek</a:t>
                      </a:r>
                      <a:endParaRPr lang="cs-CZ" sz="2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72" marR="16172" marT="16172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b="1" u="none" strike="noStrike" noProof="0" dirty="0">
                          <a:effectLst/>
                        </a:rPr>
                        <a:t>50000</a:t>
                      </a:r>
                      <a:endParaRPr lang="cs-CZ" sz="2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72" marR="16172" marT="16172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200" u="none" strike="noStrike" noProof="0" dirty="0">
                          <a:effectLst/>
                        </a:rPr>
                        <a:t>Základní kapitál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72" marR="16172" marT="16172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100000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72" marR="16172" marT="16172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679518"/>
                  </a:ext>
                </a:extLst>
              </a:tr>
              <a:tr h="491476">
                <a:tc>
                  <a:txBody>
                    <a:bodyPr/>
                    <a:lstStyle/>
                    <a:p>
                      <a:pPr algn="l" fontAlgn="b"/>
                      <a:r>
                        <a:rPr lang="cs-CZ" sz="2200" u="none" strike="noStrike" noProof="0" dirty="0">
                          <a:effectLst/>
                        </a:rPr>
                        <a:t>Vybavení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72" marR="16172" marT="16172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45000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72" marR="16172" marT="16172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200" u="none" strike="noStrike" noProof="0" dirty="0">
                          <a:effectLst/>
                        </a:rPr>
                        <a:t>Rezervní fond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72" marR="16172" marT="16172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50000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72" marR="16172" marT="16172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398203"/>
                  </a:ext>
                </a:extLst>
              </a:tr>
              <a:tr h="491476">
                <a:tc>
                  <a:txBody>
                    <a:bodyPr/>
                    <a:lstStyle/>
                    <a:p>
                      <a:pPr algn="l" fontAlgn="b"/>
                      <a:r>
                        <a:rPr lang="cs-CZ" sz="2200" u="none" strike="noStrike" noProof="0" dirty="0">
                          <a:effectLst/>
                        </a:rPr>
                        <a:t>Pokladní systém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72" marR="16172" marT="16172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5000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72" marR="16172" marT="16172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72" marR="16172" marT="16172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72" marR="16172" marT="16172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634161"/>
                  </a:ext>
                </a:extLst>
              </a:tr>
              <a:tr h="491476">
                <a:tc>
                  <a:txBody>
                    <a:bodyPr/>
                    <a:lstStyle/>
                    <a:p>
                      <a:pPr algn="l" fontAlgn="b"/>
                      <a:r>
                        <a:rPr lang="cs-CZ" sz="2200" b="1" u="none" strike="noStrike" noProof="0" dirty="0">
                          <a:effectLst/>
                        </a:rPr>
                        <a:t>Oběžná aktiva</a:t>
                      </a:r>
                      <a:endParaRPr lang="cs-CZ" sz="2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72" marR="16172" marT="16172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b="1" u="none" strike="noStrike" noProof="0" dirty="0">
                          <a:effectLst/>
                        </a:rPr>
                        <a:t>100000</a:t>
                      </a:r>
                      <a:endParaRPr lang="cs-CZ" sz="2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72" marR="16172" marT="16172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2200" b="1" u="none" strike="noStrike" noProof="0" dirty="0">
                          <a:effectLst/>
                        </a:rPr>
                        <a:t>Cizí zdroje</a:t>
                      </a:r>
                      <a:endParaRPr lang="cs-CZ" sz="2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72" marR="16172" marT="16172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b="1" u="none" strike="noStrike" noProof="0" dirty="0">
                          <a:effectLst/>
                        </a:rPr>
                        <a:t>0</a:t>
                      </a:r>
                      <a:endParaRPr lang="cs-CZ" sz="2200" b="1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72" marR="16172" marT="16172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25036"/>
                  </a:ext>
                </a:extLst>
              </a:tr>
              <a:tr h="491476">
                <a:tc>
                  <a:txBody>
                    <a:bodyPr/>
                    <a:lstStyle/>
                    <a:p>
                      <a:pPr algn="l" fontAlgn="b"/>
                      <a:r>
                        <a:rPr lang="cs-CZ" sz="2200" u="none" strike="noStrike" noProof="0" dirty="0">
                          <a:effectLst/>
                        </a:rPr>
                        <a:t>Peníze na BU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72" marR="16172" marT="16172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35000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72" marR="16172" marT="16172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72" marR="16172" marT="16172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72" marR="16172" marT="16172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0451376"/>
                  </a:ext>
                </a:extLst>
              </a:tr>
              <a:tr h="491476">
                <a:tc>
                  <a:txBody>
                    <a:bodyPr/>
                    <a:lstStyle/>
                    <a:p>
                      <a:pPr algn="l" fontAlgn="b"/>
                      <a:r>
                        <a:rPr lang="cs-CZ" sz="2200" u="none" strike="noStrike" noProof="0" dirty="0">
                          <a:effectLst/>
                        </a:rPr>
                        <a:t>zboží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72" marR="16172" marT="16172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45000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72" marR="16172" marT="16172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72" marR="16172" marT="16172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72" marR="16172" marT="16172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495084"/>
                  </a:ext>
                </a:extLst>
              </a:tr>
              <a:tr h="491476">
                <a:tc>
                  <a:txBody>
                    <a:bodyPr/>
                    <a:lstStyle/>
                    <a:p>
                      <a:pPr algn="l" fontAlgn="b"/>
                      <a:r>
                        <a:rPr lang="cs-CZ" sz="2200" u="none" strike="noStrike" noProof="0" dirty="0">
                          <a:effectLst/>
                        </a:rPr>
                        <a:t>E-shop platforma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72" marR="16172" marT="16172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16000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72" marR="16172" marT="16172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72" marR="16172" marT="16172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72" marR="16172" marT="16172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066076"/>
                  </a:ext>
                </a:extLst>
              </a:tr>
              <a:tr h="471815">
                <a:tc>
                  <a:txBody>
                    <a:bodyPr/>
                    <a:lstStyle/>
                    <a:p>
                      <a:pPr algn="l" fontAlgn="b"/>
                      <a:r>
                        <a:rPr lang="cs-CZ" sz="2200" u="none" strike="noStrike" noProof="0" dirty="0">
                          <a:effectLst/>
                        </a:rPr>
                        <a:t>Ostatní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72" marR="16172" marT="16172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4000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72" marR="16172" marT="16172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72" marR="16172" marT="16172" marB="0" anchor="b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172" marR="16172" marT="16172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9695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128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F21F42-9292-49B3-95B2-6BB31A54E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noProof="0" dirty="0"/>
              <a:t>Odhad výnosů a nákladů (Kč) za </a:t>
            </a:r>
            <a:r>
              <a:rPr lang="cs-CZ" sz="4400" b="1" u="none" strike="noStrike" noProof="0" dirty="0">
                <a:effectLst/>
              </a:rPr>
              <a:t>1. rok</a:t>
            </a:r>
            <a:br>
              <a:rPr lang="cs-CZ" sz="4400" b="1" i="0" u="none" strike="noStrike" noProof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cs-CZ" b="1" noProof="0" dirty="0"/>
          </a:p>
        </p:txBody>
      </p:sp>
      <p:graphicFrame>
        <p:nvGraphicFramePr>
          <p:cNvPr id="3" name="Tabuľka 2">
            <a:extLst>
              <a:ext uri="{FF2B5EF4-FFF2-40B4-BE49-F238E27FC236}">
                <a16:creationId xmlns:a16="http://schemas.microsoft.com/office/drawing/2014/main" id="{C034B205-0A52-181C-D623-184B45E69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390738"/>
              </p:ext>
            </p:extLst>
          </p:nvPr>
        </p:nvGraphicFramePr>
        <p:xfrm>
          <a:off x="1371600" y="2564297"/>
          <a:ext cx="9601200" cy="29419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8298">
                  <a:extLst>
                    <a:ext uri="{9D8B030D-6E8A-4147-A177-3AD203B41FA5}">
                      <a16:colId xmlns:a16="http://schemas.microsoft.com/office/drawing/2014/main" val="345424204"/>
                    </a:ext>
                  </a:extLst>
                </a:gridCol>
                <a:gridCol w="2841611">
                  <a:extLst>
                    <a:ext uri="{9D8B030D-6E8A-4147-A177-3AD203B41FA5}">
                      <a16:colId xmlns:a16="http://schemas.microsoft.com/office/drawing/2014/main" val="3772813384"/>
                    </a:ext>
                  </a:extLst>
                </a:gridCol>
                <a:gridCol w="2281899">
                  <a:extLst>
                    <a:ext uri="{9D8B030D-6E8A-4147-A177-3AD203B41FA5}">
                      <a16:colId xmlns:a16="http://schemas.microsoft.com/office/drawing/2014/main" val="4287086146"/>
                    </a:ext>
                  </a:extLst>
                </a:gridCol>
                <a:gridCol w="2669392">
                  <a:extLst>
                    <a:ext uri="{9D8B030D-6E8A-4147-A177-3AD203B41FA5}">
                      <a16:colId xmlns:a16="http://schemas.microsoft.com/office/drawing/2014/main" val="2749961907"/>
                    </a:ext>
                  </a:extLst>
                </a:gridCol>
              </a:tblGrid>
              <a:tr h="980661"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1. rok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39" marR="15339" marT="1533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Pesimistický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39" marR="15339" marT="1533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Realistický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39" marR="15339" marT="1533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Optimistický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39" marR="15339" marT="1533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97888"/>
                  </a:ext>
                </a:extLst>
              </a:tr>
              <a:tr h="980661"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Tržby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39" marR="15339" marT="1533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1 200 000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39" marR="15339" marT="15339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1 800 000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39" marR="15339" marT="15339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2 400 000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39" marR="15339" marT="15339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940519"/>
                  </a:ext>
                </a:extLst>
              </a:tr>
              <a:tr h="980661"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Náklady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39" marR="15339" marT="1533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1 000 000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39" marR="15339" marT="15339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1 400 000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39" marR="15339" marT="15339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1 800 000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39" marR="15339" marT="15339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080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775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9FADF-F78E-13A5-FB1A-E591351C4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CA751E-E1FD-5F1B-59BA-74C731A1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noProof="0" dirty="0"/>
              <a:t>Odhad výnosů a nákladů (Kč) za 2</a:t>
            </a:r>
            <a:r>
              <a:rPr lang="cs-CZ" sz="4400" b="1" u="none" strike="noStrike" noProof="0" dirty="0">
                <a:effectLst/>
              </a:rPr>
              <a:t>. rok</a:t>
            </a:r>
            <a:br>
              <a:rPr lang="cs-CZ" sz="4400" b="1" i="0" u="none" strike="noStrike" noProof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cs-CZ" b="1" noProof="0" dirty="0"/>
          </a:p>
        </p:txBody>
      </p:sp>
      <p:graphicFrame>
        <p:nvGraphicFramePr>
          <p:cNvPr id="3" name="Tabuľka 2">
            <a:extLst>
              <a:ext uri="{FF2B5EF4-FFF2-40B4-BE49-F238E27FC236}">
                <a16:creationId xmlns:a16="http://schemas.microsoft.com/office/drawing/2014/main" id="{7ACEF77F-5749-C1D8-0961-FB9A7BCAD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96109"/>
              </p:ext>
            </p:extLst>
          </p:nvPr>
        </p:nvGraphicFramePr>
        <p:xfrm>
          <a:off x="1371600" y="2564297"/>
          <a:ext cx="9601200" cy="29419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8298">
                  <a:extLst>
                    <a:ext uri="{9D8B030D-6E8A-4147-A177-3AD203B41FA5}">
                      <a16:colId xmlns:a16="http://schemas.microsoft.com/office/drawing/2014/main" val="345424204"/>
                    </a:ext>
                  </a:extLst>
                </a:gridCol>
                <a:gridCol w="2841611">
                  <a:extLst>
                    <a:ext uri="{9D8B030D-6E8A-4147-A177-3AD203B41FA5}">
                      <a16:colId xmlns:a16="http://schemas.microsoft.com/office/drawing/2014/main" val="3772813384"/>
                    </a:ext>
                  </a:extLst>
                </a:gridCol>
                <a:gridCol w="2281899">
                  <a:extLst>
                    <a:ext uri="{9D8B030D-6E8A-4147-A177-3AD203B41FA5}">
                      <a16:colId xmlns:a16="http://schemas.microsoft.com/office/drawing/2014/main" val="4287086146"/>
                    </a:ext>
                  </a:extLst>
                </a:gridCol>
                <a:gridCol w="2669392">
                  <a:extLst>
                    <a:ext uri="{9D8B030D-6E8A-4147-A177-3AD203B41FA5}">
                      <a16:colId xmlns:a16="http://schemas.microsoft.com/office/drawing/2014/main" val="2749961907"/>
                    </a:ext>
                  </a:extLst>
                </a:gridCol>
              </a:tblGrid>
              <a:tr h="980661"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2. rok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39" marR="15339" marT="1533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Pesimistický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39" marR="15339" marT="1533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Realistický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39" marR="15339" marT="1533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Optimistický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39" marR="15339" marT="1533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97888"/>
                  </a:ext>
                </a:extLst>
              </a:tr>
              <a:tr h="980661"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Tržby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39" marR="15339" marT="1533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1 500 000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39" marR="15339" marT="15339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2 100 000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39" marR="15339" marT="15339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2 800 000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39" marR="15339" marT="15339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940519"/>
                  </a:ext>
                </a:extLst>
              </a:tr>
              <a:tr h="980661"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Náklady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39" marR="15339" marT="1533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1 200 000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39" marR="15339" marT="15339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1 600 000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39" marR="15339" marT="15339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2 200 000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39" marR="15339" marT="15339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080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29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17B404F-94E9-4E66-AA3E-CF9669C1FB9A}"/>
              </a:ext>
            </a:extLst>
          </p:cNvPr>
          <p:cNvSpPr txBox="1"/>
          <p:nvPr/>
        </p:nvSpPr>
        <p:spPr>
          <a:xfrm>
            <a:off x="4026593" y="23828"/>
            <a:ext cx="413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b="1" noProof="0" dirty="0" err="1"/>
              <a:t>Lean</a:t>
            </a:r>
            <a:r>
              <a:rPr lang="cs-CZ" sz="2800" b="1" noProof="0" dirty="0"/>
              <a:t> </a:t>
            </a:r>
            <a:r>
              <a:rPr lang="cs-CZ" sz="2800" b="1" noProof="0" dirty="0" err="1"/>
              <a:t>Canvas</a:t>
            </a:r>
            <a:endParaRPr lang="cs-CZ" sz="2800" b="1" noProof="0" dirty="0"/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069C8335-3682-09B9-7F63-2F6455B60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72" y="496868"/>
            <a:ext cx="8444456" cy="633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06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D0C82-B834-4767-8A0D-B37D953DA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89D302-4B60-61F8-729C-8EE4E0793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noProof="0" dirty="0"/>
              <a:t>Odhad výnosů a nákladů (Kč) za 3</a:t>
            </a:r>
            <a:r>
              <a:rPr lang="cs-CZ" sz="4400" b="1" u="none" strike="noStrike" noProof="0" dirty="0">
                <a:effectLst/>
              </a:rPr>
              <a:t>. rok</a:t>
            </a:r>
            <a:br>
              <a:rPr lang="cs-CZ" sz="4400" b="1" i="0" u="none" strike="noStrike" noProof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cs-CZ" b="1" noProof="0" dirty="0"/>
          </a:p>
        </p:txBody>
      </p:sp>
      <p:graphicFrame>
        <p:nvGraphicFramePr>
          <p:cNvPr id="3" name="Tabuľka 2">
            <a:extLst>
              <a:ext uri="{FF2B5EF4-FFF2-40B4-BE49-F238E27FC236}">
                <a16:creationId xmlns:a16="http://schemas.microsoft.com/office/drawing/2014/main" id="{36EA22F3-A689-1166-D2D5-33683DD0A8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872825"/>
              </p:ext>
            </p:extLst>
          </p:nvPr>
        </p:nvGraphicFramePr>
        <p:xfrm>
          <a:off x="1371600" y="2564297"/>
          <a:ext cx="9601200" cy="29419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8298">
                  <a:extLst>
                    <a:ext uri="{9D8B030D-6E8A-4147-A177-3AD203B41FA5}">
                      <a16:colId xmlns:a16="http://schemas.microsoft.com/office/drawing/2014/main" val="345424204"/>
                    </a:ext>
                  </a:extLst>
                </a:gridCol>
                <a:gridCol w="2841611">
                  <a:extLst>
                    <a:ext uri="{9D8B030D-6E8A-4147-A177-3AD203B41FA5}">
                      <a16:colId xmlns:a16="http://schemas.microsoft.com/office/drawing/2014/main" val="3772813384"/>
                    </a:ext>
                  </a:extLst>
                </a:gridCol>
                <a:gridCol w="2281899">
                  <a:extLst>
                    <a:ext uri="{9D8B030D-6E8A-4147-A177-3AD203B41FA5}">
                      <a16:colId xmlns:a16="http://schemas.microsoft.com/office/drawing/2014/main" val="4287086146"/>
                    </a:ext>
                  </a:extLst>
                </a:gridCol>
                <a:gridCol w="2669392">
                  <a:extLst>
                    <a:ext uri="{9D8B030D-6E8A-4147-A177-3AD203B41FA5}">
                      <a16:colId xmlns:a16="http://schemas.microsoft.com/office/drawing/2014/main" val="2749961907"/>
                    </a:ext>
                  </a:extLst>
                </a:gridCol>
              </a:tblGrid>
              <a:tr h="980661"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3. rok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39" marR="15339" marT="1533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Pesimistický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39" marR="15339" marT="1533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Realistický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39" marR="15339" marT="1533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Optimistický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39" marR="15339" marT="1533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197888"/>
                  </a:ext>
                </a:extLst>
              </a:tr>
              <a:tr h="980661"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Tržby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39" marR="15339" marT="1533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1 800 000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39" marR="15339" marT="15339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2 600 000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39" marR="15339" marT="15339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3 300 000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39" marR="15339" marT="15339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940519"/>
                  </a:ext>
                </a:extLst>
              </a:tr>
              <a:tr h="980661"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Náklady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39" marR="15339" marT="1533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1 400 000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39" marR="15339" marT="15339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2 000 000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39" marR="15339" marT="15339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cs-CZ" sz="2200" u="none" strike="noStrike" noProof="0" dirty="0">
                          <a:effectLst/>
                        </a:rPr>
                        <a:t>2 500 000</a:t>
                      </a:r>
                      <a:endParaRPr lang="cs-CZ" sz="2200" b="0" i="0" u="none" strike="noStrike" noProof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339" marR="15339" marT="15339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1080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498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36014-05CA-427C-BEEC-2B3E58B20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 err="1"/>
              <a:t>Roadmapa</a:t>
            </a:r>
            <a:r>
              <a:rPr lang="cs-CZ" noProof="0" dirty="0"/>
              <a:t> rozvoje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54721FEA-CCC0-2734-1ED6-7AD79F979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noProof="0" dirty="0"/>
              <a:t>online vs. </a:t>
            </a:r>
            <a:r>
              <a:rPr lang="cs-CZ" noProof="0" dirty="0" err="1"/>
              <a:t>offline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26599031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F77029CB-8705-C99B-B925-1AB4FFCA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3912"/>
          </a:xfrm>
        </p:spPr>
        <p:txBody>
          <a:bodyPr/>
          <a:lstStyle/>
          <a:p>
            <a:r>
              <a:rPr lang="cs-CZ" b="1" noProof="0" dirty="0"/>
              <a:t>První rok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F5B07416-EB0C-11AA-636A-BE4B42E1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7798" y="1502481"/>
            <a:ext cx="4728202" cy="823912"/>
          </a:xfrm>
        </p:spPr>
        <p:txBody>
          <a:bodyPr/>
          <a:lstStyle/>
          <a:p>
            <a:r>
              <a:rPr lang="cs-CZ" noProof="0" dirty="0"/>
              <a:t>Příprava &amp; kamenný obchod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22DD8374-7AB1-A6E3-7EE1-EA0E5BE19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7798" y="2639286"/>
            <a:ext cx="4728202" cy="3532914"/>
          </a:xfrm>
        </p:spPr>
        <p:txBody>
          <a:bodyPr>
            <a:normAutofit/>
          </a:bodyPr>
          <a:lstStyle/>
          <a:p>
            <a:r>
              <a:rPr lang="cs-CZ" sz="2400" noProof="0" dirty="0"/>
              <a:t>Průzkum lokality, vyjednání nájemní smlouvy</a:t>
            </a:r>
          </a:p>
          <a:p>
            <a:r>
              <a:rPr lang="cs-CZ" sz="2400" noProof="0" dirty="0"/>
              <a:t>Design prodejny, nákup vybavení</a:t>
            </a:r>
          </a:p>
          <a:p>
            <a:r>
              <a:rPr lang="cs-CZ" sz="2400" noProof="0" dirty="0"/>
              <a:t>Soft-</a:t>
            </a:r>
            <a:r>
              <a:rPr lang="cs-CZ" sz="2400" noProof="0" dirty="0" err="1"/>
              <a:t>opening</a:t>
            </a:r>
            <a:r>
              <a:rPr lang="cs-CZ" sz="2400" noProof="0" dirty="0"/>
              <a:t> &amp; slavnostní zahájení</a:t>
            </a:r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4B976168-00B0-DE4B-5D5C-8190B8DCDC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1212" y="1502481"/>
            <a:ext cx="4443984" cy="823912"/>
          </a:xfrm>
        </p:spPr>
        <p:txBody>
          <a:bodyPr/>
          <a:lstStyle/>
          <a:p>
            <a:r>
              <a:rPr lang="cs-CZ" noProof="0" dirty="0"/>
              <a:t>E-shop a sociální sítě </a:t>
            </a:r>
          </a:p>
        </p:txBody>
      </p:sp>
      <p:sp>
        <p:nvSpPr>
          <p:cNvPr id="8" name="Zástupný objekt pre obsah 7">
            <a:extLst>
              <a:ext uri="{FF2B5EF4-FFF2-40B4-BE49-F238E27FC236}">
                <a16:creationId xmlns:a16="http://schemas.microsoft.com/office/drawing/2014/main" id="{5BA2F46D-ABD2-4BDE-4E8C-14E407CFB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1212" y="2639286"/>
            <a:ext cx="4443984" cy="3532914"/>
          </a:xfrm>
        </p:spPr>
        <p:txBody>
          <a:bodyPr>
            <a:normAutofit/>
          </a:bodyPr>
          <a:lstStyle/>
          <a:p>
            <a:r>
              <a:rPr lang="cs-CZ" sz="2400" noProof="0" dirty="0"/>
              <a:t>Návrh UX/UI, integrace platebních bran</a:t>
            </a:r>
          </a:p>
          <a:p>
            <a:r>
              <a:rPr lang="cs-CZ" sz="2400" noProof="0" dirty="0"/>
              <a:t>Napojení na skladový systém &amp; logistiku</a:t>
            </a:r>
          </a:p>
          <a:p>
            <a:r>
              <a:rPr lang="cs-CZ" sz="2400" noProof="0" dirty="0"/>
              <a:t>Beta testování</a:t>
            </a:r>
          </a:p>
          <a:p>
            <a:r>
              <a:rPr lang="cs-CZ" sz="2400" noProof="0" dirty="0"/>
              <a:t>Prvotní marketing (sociální sítě, PPC)</a:t>
            </a:r>
          </a:p>
        </p:txBody>
      </p:sp>
    </p:spTree>
    <p:extLst>
      <p:ext uri="{BB962C8B-B14F-4D97-AF65-F5344CB8AC3E}">
        <p14:creationId xmlns:p14="http://schemas.microsoft.com/office/powerpoint/2010/main" val="1993158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65AC5-B69A-447D-DEB9-520430A19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>
            <a:extLst>
              <a:ext uri="{FF2B5EF4-FFF2-40B4-BE49-F238E27FC236}">
                <a16:creationId xmlns:a16="http://schemas.microsoft.com/office/drawing/2014/main" id="{5FD56371-A9AA-D178-9036-4307A2C3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94338"/>
            <a:ext cx="9601200" cy="691662"/>
          </a:xfrm>
        </p:spPr>
        <p:txBody>
          <a:bodyPr>
            <a:normAutofit/>
          </a:bodyPr>
          <a:lstStyle/>
          <a:p>
            <a:r>
              <a:rPr lang="cs-CZ" sz="2800" i="1" noProof="0" dirty="0">
                <a:solidFill>
                  <a:schemeClr val="tx1"/>
                </a:solidFill>
              </a:rPr>
              <a:t>Rozšíření interakce se zákazníci</a:t>
            </a:r>
          </a:p>
        </p:txBody>
      </p:sp>
      <p:sp>
        <p:nvSpPr>
          <p:cNvPr id="9" name="Zástupný objekt pre obsah 8">
            <a:extLst>
              <a:ext uri="{FF2B5EF4-FFF2-40B4-BE49-F238E27FC236}">
                <a16:creationId xmlns:a16="http://schemas.microsoft.com/office/drawing/2014/main" id="{991FF617-FAB6-05C7-176A-EA042550B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noProof="0" dirty="0"/>
              <a:t>Zavedení věrnostního programu</a:t>
            </a:r>
          </a:p>
          <a:p>
            <a:r>
              <a:rPr lang="cs-CZ" sz="2400" noProof="0" dirty="0"/>
              <a:t>Rozšíření sortimentu podle online dat</a:t>
            </a:r>
          </a:p>
          <a:p>
            <a:r>
              <a:rPr lang="cs-CZ" sz="2400" noProof="0" dirty="0"/>
              <a:t>Intenzivní SEO a obsahový marketing (blog, videa)</a:t>
            </a:r>
          </a:p>
        </p:txBody>
      </p:sp>
      <p:sp>
        <p:nvSpPr>
          <p:cNvPr id="10" name="Nadpis 7">
            <a:extLst>
              <a:ext uri="{FF2B5EF4-FFF2-40B4-BE49-F238E27FC236}">
                <a16:creationId xmlns:a16="http://schemas.microsoft.com/office/drawing/2014/main" id="{77A7785E-8C6E-3E4B-A804-AB3C49F86B48}"/>
              </a:ext>
            </a:extLst>
          </p:cNvPr>
          <p:cNvSpPr txBox="1">
            <a:spLocks/>
          </p:cNvSpPr>
          <p:nvPr/>
        </p:nvSpPr>
        <p:spPr>
          <a:xfrm>
            <a:off x="1524000" y="838200"/>
            <a:ext cx="9601200" cy="691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b="1" noProof="0" dirty="0"/>
              <a:t>Druhý rok</a:t>
            </a:r>
          </a:p>
        </p:txBody>
      </p:sp>
    </p:spTree>
    <p:extLst>
      <p:ext uri="{BB962C8B-B14F-4D97-AF65-F5344CB8AC3E}">
        <p14:creationId xmlns:p14="http://schemas.microsoft.com/office/powerpoint/2010/main" val="116358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892BB-D9E6-EF1A-A7F0-7834D06D2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>
            <a:extLst>
              <a:ext uri="{FF2B5EF4-FFF2-40B4-BE49-F238E27FC236}">
                <a16:creationId xmlns:a16="http://schemas.microsoft.com/office/drawing/2014/main" id="{C58EF545-7768-659C-3BCE-7A11CC839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94338"/>
            <a:ext cx="9601200" cy="691662"/>
          </a:xfrm>
        </p:spPr>
        <p:txBody>
          <a:bodyPr>
            <a:normAutofit/>
          </a:bodyPr>
          <a:lstStyle/>
          <a:p>
            <a:r>
              <a:rPr lang="cs-CZ" sz="2800" i="1" noProof="0" dirty="0">
                <a:solidFill>
                  <a:schemeClr val="tx1"/>
                </a:solidFill>
              </a:rPr>
              <a:t>Škálování</a:t>
            </a:r>
          </a:p>
        </p:txBody>
      </p:sp>
      <p:sp>
        <p:nvSpPr>
          <p:cNvPr id="9" name="Zástupný objekt pre obsah 8">
            <a:extLst>
              <a:ext uri="{FF2B5EF4-FFF2-40B4-BE49-F238E27FC236}">
                <a16:creationId xmlns:a16="http://schemas.microsoft.com/office/drawing/2014/main" id="{7F87E223-F887-4FFD-C8B6-8B1C5BEB1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noProof="0" dirty="0"/>
              <a:t>Druhá kamenná prodejna </a:t>
            </a:r>
          </a:p>
          <a:p>
            <a:r>
              <a:rPr lang="cs-CZ" sz="2400" noProof="0" dirty="0"/>
              <a:t>Mobilní aplikace &amp; pravidelné předplatné (</a:t>
            </a:r>
            <a:r>
              <a:rPr lang="cs-CZ" sz="2400" i="0" noProof="0" dirty="0"/>
              <a:t>měsíční box</a:t>
            </a:r>
            <a:r>
              <a:rPr lang="cs-CZ" sz="2400" noProof="0" dirty="0"/>
              <a:t>)</a:t>
            </a:r>
          </a:p>
          <a:p>
            <a:r>
              <a:rPr lang="cs-CZ" sz="2400" noProof="0" dirty="0"/>
              <a:t>Partnerství s </a:t>
            </a:r>
            <a:r>
              <a:rPr lang="cs-CZ" sz="2400" noProof="0" dirty="0" err="1"/>
              <a:t>influencery</a:t>
            </a:r>
            <a:r>
              <a:rPr lang="cs-CZ" sz="2400" noProof="0" dirty="0"/>
              <a:t> a odborníky</a:t>
            </a:r>
          </a:p>
          <a:p>
            <a:r>
              <a:rPr lang="cs-CZ" sz="2400" noProof="0" dirty="0"/>
              <a:t>Expanze na sousední trhy (SK, AT, DE)</a:t>
            </a:r>
          </a:p>
        </p:txBody>
      </p:sp>
      <p:sp>
        <p:nvSpPr>
          <p:cNvPr id="10" name="Nadpis 7">
            <a:extLst>
              <a:ext uri="{FF2B5EF4-FFF2-40B4-BE49-F238E27FC236}">
                <a16:creationId xmlns:a16="http://schemas.microsoft.com/office/drawing/2014/main" id="{FB9C97EA-4F21-2938-16A0-0FC6CA1201CA}"/>
              </a:ext>
            </a:extLst>
          </p:cNvPr>
          <p:cNvSpPr txBox="1">
            <a:spLocks/>
          </p:cNvSpPr>
          <p:nvPr/>
        </p:nvSpPr>
        <p:spPr>
          <a:xfrm>
            <a:off x="1524000" y="838200"/>
            <a:ext cx="9601200" cy="691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b="1" noProof="0" dirty="0"/>
              <a:t>Třetí rok</a:t>
            </a:r>
          </a:p>
        </p:txBody>
      </p:sp>
    </p:spTree>
    <p:extLst>
      <p:ext uri="{BB962C8B-B14F-4D97-AF65-F5344CB8AC3E}">
        <p14:creationId xmlns:p14="http://schemas.microsoft.com/office/powerpoint/2010/main" val="4068909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EA982A63-D0D6-6755-31EB-A88FD7E9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noProof="0" dirty="0"/>
              <a:t>Milníky &amp; KPI</a:t>
            </a:r>
            <a:endParaRPr lang="cs-CZ" noProof="0" dirty="0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7ADE44D-DF4E-C91A-720E-9D210F7799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noProof="0" dirty="0" err="1"/>
              <a:t>Key</a:t>
            </a:r>
            <a:r>
              <a:rPr lang="cs-CZ" noProof="0" dirty="0"/>
              <a:t> performance </a:t>
            </a:r>
            <a:r>
              <a:rPr lang="cs-CZ" noProof="0" dirty="0" err="1"/>
              <a:t>indicator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1742183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773302A5-46CC-C8D5-2534-DB6B0FA3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noProof="0" dirty="0"/>
              <a:t>Klíčové milníky</a:t>
            </a:r>
          </a:p>
        </p:txBody>
      </p:sp>
      <p:sp>
        <p:nvSpPr>
          <p:cNvPr id="5" name="Zástupný objekt pre obsah 4">
            <a:extLst>
              <a:ext uri="{FF2B5EF4-FFF2-40B4-BE49-F238E27FC236}">
                <a16:creationId xmlns:a16="http://schemas.microsoft.com/office/drawing/2014/main" id="{25C66EF5-6E35-415D-CAE0-5FB2B062B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noProof="0" dirty="0"/>
              <a:t>Otevření první prodejny: </a:t>
            </a:r>
            <a:r>
              <a:rPr lang="cs-CZ" sz="2400" b="1" noProof="0" dirty="0"/>
              <a:t>Měsíc 6</a:t>
            </a:r>
          </a:p>
          <a:p>
            <a:r>
              <a:rPr lang="cs-CZ" sz="2400" noProof="0" dirty="0"/>
              <a:t>Spuštění e-shopu: </a:t>
            </a:r>
            <a:r>
              <a:rPr lang="cs-CZ" sz="2400" b="1" noProof="0" dirty="0"/>
              <a:t>Měsíc 9</a:t>
            </a:r>
          </a:p>
          <a:p>
            <a:r>
              <a:rPr lang="cs-CZ" sz="2400" noProof="0" dirty="0"/>
              <a:t>1 000 unikátních zákazníků: </a:t>
            </a:r>
            <a:r>
              <a:rPr lang="cs-CZ" sz="2400" b="1" noProof="0" dirty="0"/>
              <a:t>Konec Roku 1</a:t>
            </a:r>
          </a:p>
          <a:p>
            <a:r>
              <a:rPr lang="cs-CZ" sz="2400" noProof="0" dirty="0"/>
              <a:t>Návratnost investice: </a:t>
            </a:r>
            <a:r>
              <a:rPr lang="cs-CZ" sz="2400" b="1" noProof="0" dirty="0"/>
              <a:t>Rok 2</a:t>
            </a:r>
          </a:p>
          <a:p>
            <a:r>
              <a:rPr lang="cs-CZ" sz="2400" noProof="0" dirty="0" err="1"/>
              <a:t>Launch</a:t>
            </a:r>
            <a:r>
              <a:rPr lang="cs-CZ" sz="2400" noProof="0" dirty="0"/>
              <a:t> předplatného: </a:t>
            </a:r>
            <a:r>
              <a:rPr lang="cs-CZ" sz="2400" b="1" noProof="0" dirty="0"/>
              <a:t>Polovina Roku 2</a:t>
            </a:r>
          </a:p>
        </p:txBody>
      </p:sp>
    </p:spTree>
    <p:extLst>
      <p:ext uri="{BB962C8B-B14F-4D97-AF65-F5344CB8AC3E}">
        <p14:creationId xmlns:p14="http://schemas.microsoft.com/office/powerpoint/2010/main" val="3335149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B5EBE-13CF-8202-E761-8085B2C97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F9C7C6-FD68-1997-3F4F-3EDAC328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noProof="0" dirty="0"/>
              <a:t>Hlavní KPI – 1. rok</a:t>
            </a:r>
            <a:br>
              <a:rPr lang="cs-CZ" b="1" noProof="0" dirty="0"/>
            </a:br>
            <a:r>
              <a:rPr lang="cs-CZ" sz="3600" i="1" noProof="0" dirty="0"/>
              <a:t>(měsíčně)</a:t>
            </a:r>
            <a:endParaRPr lang="cs-CZ" i="1" noProof="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1FB5554-470C-EB23-30A7-80B46D5C0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noProof="0" dirty="0"/>
              <a:t>Měsíční obrat tržeb: </a:t>
            </a:r>
            <a:r>
              <a:rPr lang="cs-CZ" sz="2400" b="1" noProof="0" dirty="0"/>
              <a:t>150 000 Kč</a:t>
            </a:r>
          </a:p>
          <a:p>
            <a:r>
              <a:rPr lang="cs-CZ" sz="2400" noProof="0" dirty="0"/>
              <a:t>Počet objednávek e-shopu: </a:t>
            </a:r>
            <a:r>
              <a:rPr lang="cs-CZ" sz="2400" b="1" noProof="0" dirty="0"/>
              <a:t>200 objednávek</a:t>
            </a:r>
          </a:p>
          <a:p>
            <a:r>
              <a:rPr lang="cs-CZ" sz="2400" noProof="0" dirty="0"/>
              <a:t>Průměrná hodnota košíku: </a:t>
            </a:r>
            <a:r>
              <a:rPr lang="cs-CZ" sz="2400" b="1" noProof="0" dirty="0"/>
              <a:t>750 Kč</a:t>
            </a:r>
          </a:p>
          <a:p>
            <a:r>
              <a:rPr lang="cs-CZ" sz="2400" noProof="0" dirty="0"/>
              <a:t>Počet opakovaných nákupů: </a:t>
            </a:r>
            <a:r>
              <a:rPr lang="cs-CZ" sz="2400" b="1" noProof="0" dirty="0"/>
              <a:t>60 zákazníků</a:t>
            </a:r>
          </a:p>
          <a:p>
            <a:endParaRPr lang="cs-CZ" sz="2400" noProof="0" dirty="0"/>
          </a:p>
          <a:p>
            <a:endParaRPr lang="cs-CZ" sz="2400" noProof="0" dirty="0"/>
          </a:p>
          <a:p>
            <a:endParaRPr lang="cs-CZ" sz="2400" noProof="0" dirty="0"/>
          </a:p>
          <a:p>
            <a:endParaRPr lang="cs-CZ" sz="2400" noProof="0" dirty="0"/>
          </a:p>
        </p:txBody>
      </p:sp>
      <p:graphicFrame>
        <p:nvGraphicFramePr>
          <p:cNvPr id="5" name="Tabuľka 4">
            <a:extLst>
              <a:ext uri="{FF2B5EF4-FFF2-40B4-BE49-F238E27FC236}">
                <a16:creationId xmlns:a16="http://schemas.microsoft.com/office/drawing/2014/main" id="{1E6760CA-87F8-6A4B-BC14-E4F895EEE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348296"/>
              </p:ext>
            </p:extLst>
          </p:nvPr>
        </p:nvGraphicFramePr>
        <p:xfrm>
          <a:off x="13807440" y="1412787"/>
          <a:ext cx="9225280" cy="4032425"/>
        </p:xfrm>
        <a:graphic>
          <a:graphicData uri="http://schemas.openxmlformats.org/drawingml/2006/table">
            <a:tbl>
              <a:tblPr/>
              <a:tblGrid>
                <a:gridCol w="4612640">
                  <a:extLst>
                    <a:ext uri="{9D8B030D-6E8A-4147-A177-3AD203B41FA5}">
                      <a16:colId xmlns:a16="http://schemas.microsoft.com/office/drawing/2014/main" val="718404764"/>
                    </a:ext>
                  </a:extLst>
                </a:gridCol>
                <a:gridCol w="4612640">
                  <a:extLst>
                    <a:ext uri="{9D8B030D-6E8A-4147-A177-3AD203B41FA5}">
                      <a16:colId xmlns:a16="http://schemas.microsoft.com/office/drawing/2014/main" val="1855291174"/>
                    </a:ext>
                  </a:extLst>
                </a:gridCol>
              </a:tblGrid>
              <a:tr h="456776">
                <a:tc>
                  <a:txBody>
                    <a:bodyPr/>
                    <a:lstStyle/>
                    <a:p>
                      <a:endParaRPr lang="cs-CZ" sz="2400" b="1" noProof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2400" b="1" noProof="0" dirty="0"/>
                        <a:t>Cíl – rok 1 (hodnoty)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437029"/>
                  </a:ext>
                </a:extLst>
              </a:tr>
              <a:tr h="715045">
                <a:tc>
                  <a:txBody>
                    <a:bodyPr/>
                    <a:lstStyle/>
                    <a:p>
                      <a:r>
                        <a:rPr lang="cs-CZ" sz="2400" b="1" noProof="0" dirty="0"/>
                        <a:t>Měsíční obrat tržeb</a:t>
                      </a:r>
                      <a:endParaRPr lang="cs-CZ" sz="2400" noProof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2400" noProof="0" dirty="0"/>
                        <a:t>150 000 Kč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337387"/>
                  </a:ext>
                </a:extLst>
              </a:tr>
              <a:tr h="715045">
                <a:tc>
                  <a:txBody>
                    <a:bodyPr/>
                    <a:lstStyle/>
                    <a:p>
                      <a:r>
                        <a:rPr lang="cs-CZ" sz="2400" b="1" noProof="0" dirty="0"/>
                        <a:t>Počet objednávek e-shopu</a:t>
                      </a:r>
                      <a:endParaRPr lang="cs-CZ" sz="2400" noProof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2400" noProof="0" dirty="0"/>
                        <a:t>200 objednávek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431817"/>
                  </a:ext>
                </a:extLst>
              </a:tr>
              <a:tr h="715045">
                <a:tc>
                  <a:txBody>
                    <a:bodyPr/>
                    <a:lstStyle/>
                    <a:p>
                      <a:r>
                        <a:rPr lang="cs-CZ" sz="2400" b="1" noProof="0" dirty="0"/>
                        <a:t>Průměrná hodnota košíku</a:t>
                      </a:r>
                      <a:endParaRPr lang="cs-CZ" sz="2400" noProof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2400" noProof="0" dirty="0"/>
                        <a:t>750 Kč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434415"/>
                  </a:ext>
                </a:extLst>
              </a:tr>
              <a:tr h="715045">
                <a:tc>
                  <a:txBody>
                    <a:bodyPr/>
                    <a:lstStyle/>
                    <a:p>
                      <a:r>
                        <a:rPr lang="cs-CZ" sz="2400" b="1" noProof="0" dirty="0"/>
                        <a:t>CAC (</a:t>
                      </a:r>
                      <a:r>
                        <a:rPr lang="cs-CZ" sz="2400" b="1" noProof="0" dirty="0" err="1"/>
                        <a:t>Customer</a:t>
                      </a:r>
                      <a:r>
                        <a:rPr lang="cs-CZ" sz="2400" b="1" noProof="0" dirty="0"/>
                        <a:t> </a:t>
                      </a:r>
                      <a:r>
                        <a:rPr lang="cs-CZ" sz="2400" b="1" noProof="0" dirty="0" err="1"/>
                        <a:t>Acquisition</a:t>
                      </a:r>
                      <a:r>
                        <a:rPr lang="cs-CZ" sz="2400" b="1" noProof="0" dirty="0"/>
                        <a:t> </a:t>
                      </a:r>
                      <a:r>
                        <a:rPr lang="cs-CZ" sz="2400" b="1" noProof="0" dirty="0" err="1"/>
                        <a:t>Cost</a:t>
                      </a:r>
                      <a:r>
                        <a:rPr lang="cs-CZ" sz="2400" b="1" noProof="0" dirty="0"/>
                        <a:t>)</a:t>
                      </a:r>
                      <a:endParaRPr lang="cs-CZ" sz="2400" noProof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2400" noProof="0" dirty="0"/>
                        <a:t>200 Kč / zákazník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215784"/>
                  </a:ext>
                </a:extLst>
              </a:tr>
              <a:tr h="715045">
                <a:tc>
                  <a:txBody>
                    <a:bodyPr/>
                    <a:lstStyle/>
                    <a:p>
                      <a:r>
                        <a:rPr lang="cs-CZ" sz="2400" b="1" noProof="0" dirty="0"/>
                        <a:t>Počet opakovaných nákupů</a:t>
                      </a:r>
                      <a:endParaRPr lang="cs-CZ" sz="2400" noProof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sz="2400" noProof="0" dirty="0"/>
                        <a:t>60 zákazníků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6662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7693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46B3AA46-ABEF-2A3C-BD37-5C0FDD4F8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/>
              <a:t>Možnosti rozšíření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7D2401F-DC69-C613-2785-16BFE1005B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39867677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EAA5FE-F5F3-4063-2FB6-6CEFB0F0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noProof="0" dirty="0"/>
              <a:t>Workshopy a vzdělávání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DC9F32B-A279-3F9F-9C8A-22AA64D29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noProof="0" dirty="0"/>
              <a:t>Párové kurzy intimity</a:t>
            </a:r>
          </a:p>
          <a:p>
            <a:r>
              <a:rPr lang="cs-CZ" sz="2400" noProof="0" dirty="0"/>
              <a:t>Základy bezpečného experimentování</a:t>
            </a:r>
          </a:p>
          <a:p>
            <a:r>
              <a:rPr lang="cs-CZ" sz="2400" noProof="0" dirty="0"/>
              <a:t>Online webináře se sexuology</a:t>
            </a:r>
          </a:p>
        </p:txBody>
      </p:sp>
    </p:spTree>
    <p:extLst>
      <p:ext uri="{BB962C8B-B14F-4D97-AF65-F5344CB8AC3E}">
        <p14:creationId xmlns:p14="http://schemas.microsoft.com/office/powerpoint/2010/main" val="15912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A2FF1-3351-4C13-BC12-A75410CD7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509134"/>
            <a:ext cx="4443984" cy="823912"/>
          </a:xfrm>
        </p:spPr>
        <p:txBody>
          <a:bodyPr/>
          <a:lstStyle/>
          <a:p>
            <a:r>
              <a:rPr lang="cs-CZ" sz="4400" b="1" noProof="0" dirty="0"/>
              <a:t>Problém</a:t>
            </a:r>
            <a:endParaRPr lang="cs-CZ" sz="44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A9E67-D922-41B9-86C3-63C732328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333046"/>
            <a:ext cx="9597398" cy="1335177"/>
          </a:xfrm>
        </p:spPr>
        <p:txBody>
          <a:bodyPr>
            <a:normAutofit/>
          </a:bodyPr>
          <a:lstStyle/>
          <a:p>
            <a:r>
              <a:rPr lang="cs-CZ" sz="2400" noProof="0" dirty="0"/>
              <a:t>Nedostatek ověřených informací o používání a účincích sexuálních pomůcek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CF9A8-34CC-4E0E-AAF7-29E405337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71600" y="3017044"/>
            <a:ext cx="4443984" cy="823912"/>
          </a:xfrm>
        </p:spPr>
        <p:txBody>
          <a:bodyPr/>
          <a:lstStyle/>
          <a:p>
            <a:r>
              <a:rPr lang="cs-CZ" sz="4400" b="1" noProof="0" dirty="0"/>
              <a:t>Řešení</a:t>
            </a:r>
            <a:endParaRPr lang="cs-CZ" sz="4400" noProof="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2CED851-E45F-4F7C-A9D3-A86F43788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840956"/>
            <a:ext cx="9597398" cy="1335177"/>
          </a:xfrm>
        </p:spPr>
        <p:txBody>
          <a:bodyPr>
            <a:normAutofit/>
          </a:bodyPr>
          <a:lstStyle/>
          <a:p>
            <a:r>
              <a:rPr lang="cs-CZ" sz="2400" noProof="0" dirty="0"/>
              <a:t>Obsahový portál s články a videi od certifikovaných odborníků (sexuologové, psychologové), + live Q&amp;A.</a:t>
            </a:r>
          </a:p>
        </p:txBody>
      </p:sp>
    </p:spTree>
    <p:extLst>
      <p:ext uri="{BB962C8B-B14F-4D97-AF65-F5344CB8AC3E}">
        <p14:creationId xmlns:p14="http://schemas.microsoft.com/office/powerpoint/2010/main" val="2209453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7B4751-4940-542F-F8B2-93D177A4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noProof="0" dirty="0"/>
              <a:t>Eventy &amp; pop-up akce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633C073-E9F2-5078-E802-EB3DE338C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noProof="0" dirty="0"/>
              <a:t>Tematické večery (Valentýn, </a:t>
            </a:r>
            <a:r>
              <a:rPr lang="cs-CZ" sz="2400" noProof="0" dirty="0" err="1"/>
              <a:t>Pride</a:t>
            </a:r>
            <a:r>
              <a:rPr lang="cs-CZ" sz="2400" noProof="0" dirty="0"/>
              <a:t>)</a:t>
            </a:r>
          </a:p>
          <a:p>
            <a:r>
              <a:rPr lang="cs-CZ" sz="2400" noProof="0" dirty="0"/>
              <a:t>Spolupráce s kluby</a:t>
            </a:r>
          </a:p>
        </p:txBody>
      </p:sp>
    </p:spTree>
    <p:extLst>
      <p:ext uri="{BB962C8B-B14F-4D97-AF65-F5344CB8AC3E}">
        <p14:creationId xmlns:p14="http://schemas.microsoft.com/office/powerpoint/2010/main" val="270184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84EB2C6-062F-9E37-4168-20AEAB59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noProof="0" dirty="0"/>
              <a:t>B2B spolupráce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F6E44A0-1593-314D-2B3C-AB3212258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noProof="0" dirty="0"/>
              <a:t>Firemní dárkové balíčky</a:t>
            </a:r>
          </a:p>
          <a:p>
            <a:r>
              <a:rPr lang="cs-CZ" sz="2400" noProof="0" dirty="0"/>
              <a:t>Balíčky pro hotely, wellness centra...</a:t>
            </a:r>
          </a:p>
          <a:p>
            <a:r>
              <a:rPr lang="cs-CZ" sz="2400" noProof="0" dirty="0" err="1"/>
              <a:t>Affiliate</a:t>
            </a:r>
            <a:r>
              <a:rPr lang="cs-CZ" sz="2400" noProof="0" dirty="0"/>
              <a:t> program pro </a:t>
            </a:r>
            <a:r>
              <a:rPr lang="cs-CZ" sz="2400" noProof="0" dirty="0" err="1"/>
              <a:t>influencery</a:t>
            </a:r>
            <a:r>
              <a:rPr lang="cs-CZ" sz="2400" noProof="0" dirty="0"/>
              <a:t> a terapeuty</a:t>
            </a:r>
          </a:p>
        </p:txBody>
      </p:sp>
    </p:spTree>
    <p:extLst>
      <p:ext uri="{BB962C8B-B14F-4D97-AF65-F5344CB8AC3E}">
        <p14:creationId xmlns:p14="http://schemas.microsoft.com/office/powerpoint/2010/main" val="13447566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680D91-6C1E-6D62-165A-CB69216EA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301360"/>
            <a:ext cx="10377996" cy="2852737"/>
          </a:xfrm>
        </p:spPr>
        <p:txBody>
          <a:bodyPr/>
          <a:lstStyle/>
          <a:p>
            <a:r>
              <a:rPr lang="cs-CZ" b="1" noProof="0" dirty="0"/>
              <a:t>DĚKUJEME ZA POZORNST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001C73B7-FA01-17DC-9E25-A5D36F4ED6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i="1" noProof="0" dirty="0"/>
              <a:t>Potěšení není hřích. Ale je návykové.</a:t>
            </a:r>
          </a:p>
        </p:txBody>
      </p:sp>
    </p:spTree>
    <p:extLst>
      <p:ext uri="{BB962C8B-B14F-4D97-AF65-F5344CB8AC3E}">
        <p14:creationId xmlns:p14="http://schemas.microsoft.com/office/powerpoint/2010/main" val="323941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A2FF1-3351-4C13-BC12-A75410CD7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509134"/>
            <a:ext cx="4443984" cy="823912"/>
          </a:xfrm>
        </p:spPr>
        <p:txBody>
          <a:bodyPr/>
          <a:lstStyle/>
          <a:p>
            <a:r>
              <a:rPr lang="cs-CZ" sz="4400" b="1" noProof="0" dirty="0"/>
              <a:t>Problém</a:t>
            </a:r>
            <a:endParaRPr lang="cs-CZ" sz="44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A9E67-D922-41B9-86C3-63C732328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333046"/>
            <a:ext cx="9597398" cy="1335177"/>
          </a:xfrm>
        </p:spPr>
        <p:txBody>
          <a:bodyPr>
            <a:normAutofit/>
          </a:bodyPr>
          <a:lstStyle/>
          <a:p>
            <a:r>
              <a:rPr lang="cs-CZ" sz="2400" noProof="0" dirty="0"/>
              <a:t>Zákazníci se bojí návštěvy kamenného sexshopu kvůli zahanbení a obavám z nechtěného střetu se známými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CF9A8-34CC-4E0E-AAF7-29E405337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71600" y="3017044"/>
            <a:ext cx="4443984" cy="823912"/>
          </a:xfrm>
        </p:spPr>
        <p:txBody>
          <a:bodyPr/>
          <a:lstStyle/>
          <a:p>
            <a:r>
              <a:rPr lang="cs-CZ" sz="4400" b="1" noProof="0" dirty="0"/>
              <a:t>Řešení</a:t>
            </a:r>
            <a:endParaRPr lang="cs-CZ" sz="4400" noProof="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2CED851-E45F-4F7C-A9D3-A86F43788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840956"/>
            <a:ext cx="9597398" cy="1335177"/>
          </a:xfrm>
        </p:spPr>
        <p:txBody>
          <a:bodyPr>
            <a:normAutofit/>
          </a:bodyPr>
          <a:lstStyle/>
          <a:p>
            <a:r>
              <a:rPr lang="cs-CZ" sz="2400" noProof="0" dirty="0"/>
              <a:t>Plně diskrétní e-shop s anonymním balením a doručením.</a:t>
            </a:r>
          </a:p>
        </p:txBody>
      </p:sp>
    </p:spTree>
    <p:extLst>
      <p:ext uri="{BB962C8B-B14F-4D97-AF65-F5344CB8AC3E}">
        <p14:creationId xmlns:p14="http://schemas.microsoft.com/office/powerpoint/2010/main" val="301866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A2FF1-3351-4C13-BC12-A75410CD7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509134"/>
            <a:ext cx="4443984" cy="823912"/>
          </a:xfrm>
        </p:spPr>
        <p:txBody>
          <a:bodyPr/>
          <a:lstStyle/>
          <a:p>
            <a:r>
              <a:rPr lang="cs-CZ" sz="4400" b="1" noProof="0" dirty="0"/>
              <a:t>Problém</a:t>
            </a:r>
            <a:endParaRPr lang="cs-CZ" sz="44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A9E67-D922-41B9-86C3-63C732328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333046"/>
            <a:ext cx="9597398" cy="1335177"/>
          </a:xfrm>
        </p:spPr>
        <p:txBody>
          <a:bodyPr>
            <a:normAutofit/>
          </a:bodyPr>
          <a:lstStyle/>
          <a:p>
            <a:r>
              <a:rPr lang="cs-CZ" sz="2400" noProof="0" dirty="0"/>
              <a:t>Zákazníci nevědí, které pomůcky jsou pro ně vhodné (obavy z výběru)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CCF9A8-34CC-4E0E-AAF7-29E405337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371600" y="3017044"/>
            <a:ext cx="4443984" cy="823912"/>
          </a:xfrm>
        </p:spPr>
        <p:txBody>
          <a:bodyPr/>
          <a:lstStyle/>
          <a:p>
            <a:r>
              <a:rPr lang="cs-CZ" sz="4400" b="1" noProof="0" dirty="0"/>
              <a:t>Řešení</a:t>
            </a:r>
            <a:endParaRPr lang="cs-CZ" sz="4400" noProof="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2CED851-E45F-4F7C-A9D3-A86F43788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840956"/>
            <a:ext cx="9597398" cy="1335177"/>
          </a:xfrm>
        </p:spPr>
        <p:txBody>
          <a:bodyPr>
            <a:normAutofit/>
          </a:bodyPr>
          <a:lstStyle/>
          <a:p>
            <a:r>
              <a:rPr lang="cs-CZ" sz="2400" noProof="0" dirty="0"/>
              <a:t>Interaktivní "výběrový test" a konzultace se sexuologem přes chat/e-mail, personalizovaná doporučení.</a:t>
            </a:r>
          </a:p>
        </p:txBody>
      </p:sp>
    </p:spTree>
    <p:extLst>
      <p:ext uri="{BB962C8B-B14F-4D97-AF65-F5344CB8AC3E}">
        <p14:creationId xmlns:p14="http://schemas.microsoft.com/office/powerpoint/2010/main" val="186960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3D2B-E534-49A9-A655-A5C97EF0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noProof="0" dirty="0"/>
              <a:t>Unikátní nabídka hodnoty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1E3DF-E11F-4A7B-8F4A-512919C4E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8854257" cy="3678303"/>
          </a:xfrm>
        </p:spPr>
        <p:txBody>
          <a:bodyPr>
            <a:normAutofit/>
          </a:bodyPr>
          <a:lstStyle/>
          <a:p>
            <a:r>
              <a:rPr lang="cs-CZ" sz="2400" noProof="0" dirty="0"/>
              <a:t>Nabízíme především nejvíce oblíbené a preferované pomůcky</a:t>
            </a:r>
          </a:p>
          <a:p>
            <a:r>
              <a:rPr lang="cs-CZ" sz="2400" noProof="0" dirty="0"/>
              <a:t>Spolu s nimi také stimulanty a zlepšovače nálady</a:t>
            </a:r>
          </a:p>
          <a:p>
            <a:r>
              <a:rPr lang="cs-CZ" sz="2400" noProof="0" dirty="0"/>
              <a:t>Nabízíme také možnost sezení se sexuologem aby zákazník mohl objevit přesně to co potřebuje</a:t>
            </a:r>
          </a:p>
          <a:p>
            <a:r>
              <a:rPr lang="cs-CZ" sz="2400" noProof="0" dirty="0"/>
              <a:t>Snažíme se budovat povědomí o zdravé sexualitě -&gt; bourat stigma</a:t>
            </a:r>
          </a:p>
        </p:txBody>
      </p:sp>
    </p:spTree>
    <p:extLst>
      <p:ext uri="{BB962C8B-B14F-4D97-AF65-F5344CB8AC3E}">
        <p14:creationId xmlns:p14="http://schemas.microsoft.com/office/powerpoint/2010/main" val="2328725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2198C-3E12-47DA-AF9C-3D8D4671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noProof="0" dirty="0"/>
              <a:t>Neférová výhoda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93E2D-C719-424A-9D46-8F4A3F673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noProof="0" dirty="0"/>
              <a:t>Partnerství s odborníky (gynekolog, psychiatr, sexuolog, terapeut..)</a:t>
            </a:r>
          </a:p>
          <a:p>
            <a:r>
              <a:rPr lang="cs-CZ" sz="2400" noProof="0" dirty="0"/>
              <a:t>Budování komunity a </a:t>
            </a:r>
            <a:r>
              <a:rPr lang="cs-CZ" sz="2400" noProof="0" dirty="0" err="1"/>
              <a:t>fanbase</a:t>
            </a:r>
            <a:endParaRPr lang="cs-CZ" sz="2400" noProof="0" dirty="0"/>
          </a:p>
          <a:p>
            <a:r>
              <a:rPr lang="cs-CZ" sz="2400" noProof="0" dirty="0"/>
              <a:t>Vzdělávání širší veřejnosti</a:t>
            </a:r>
          </a:p>
        </p:txBody>
      </p:sp>
    </p:spTree>
    <p:extLst>
      <p:ext uri="{BB962C8B-B14F-4D97-AF65-F5344CB8AC3E}">
        <p14:creationId xmlns:p14="http://schemas.microsoft.com/office/powerpoint/2010/main" val="163011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226F8-CF52-4843-9A0E-3CE137DA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noProof="0" dirty="0"/>
              <a:t>Zákazníci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D6975-4877-45B1-96A6-6E37CECCD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b="1" noProof="0" dirty="0"/>
              <a:t>Lidé 18+ co: </a:t>
            </a:r>
          </a:p>
          <a:p>
            <a:pPr lvl="1"/>
            <a:r>
              <a:rPr lang="cs-CZ" sz="2400" noProof="0" dirty="0"/>
              <a:t>chtějí experimentovat </a:t>
            </a:r>
          </a:p>
          <a:p>
            <a:pPr lvl="1"/>
            <a:r>
              <a:rPr lang="cs-CZ" sz="2400" noProof="0" dirty="0"/>
              <a:t>chtějí objevit sami sebe </a:t>
            </a:r>
          </a:p>
          <a:p>
            <a:pPr lvl="1"/>
            <a:r>
              <a:rPr lang="cs-CZ" sz="2400" noProof="0" dirty="0"/>
              <a:t>chtějí svůj sexuální život posunout na jiný level </a:t>
            </a:r>
          </a:p>
          <a:p>
            <a:pPr lvl="1"/>
            <a:r>
              <a:rPr lang="cs-CZ" sz="2400" noProof="0" dirty="0"/>
              <a:t>chtějí řešit jakýkoliv intimní problém</a:t>
            </a:r>
          </a:p>
        </p:txBody>
      </p:sp>
    </p:spTree>
    <p:extLst>
      <p:ext uri="{BB962C8B-B14F-4D97-AF65-F5344CB8AC3E}">
        <p14:creationId xmlns:p14="http://schemas.microsoft.com/office/powerpoint/2010/main" val="2482388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2F83-C1A4-4E92-AD95-E41ECBA0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b="1" noProof="0" dirty="0"/>
              <a:t>Existující alternativy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8138F-4F33-4B36-99F5-7F6455160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z="2400" noProof="0" dirty="0"/>
              <a:t>Neřeší - neuvědomění si sexuální potřeby </a:t>
            </a:r>
          </a:p>
          <a:p>
            <a:r>
              <a:rPr lang="cs-CZ" sz="2400" noProof="0" dirty="0"/>
              <a:t>Nákupem u konkurence </a:t>
            </a:r>
          </a:p>
          <a:p>
            <a:pPr marL="324000" lvl="1" indent="0">
              <a:buNone/>
            </a:pPr>
            <a:endParaRPr lang="cs-CZ" sz="1200" noProof="0" dirty="0"/>
          </a:p>
          <a:p>
            <a:pPr marL="324000" lvl="1" indent="0">
              <a:buNone/>
            </a:pPr>
            <a:endParaRPr lang="cs-CZ" sz="1200" noProof="0" dirty="0"/>
          </a:p>
        </p:txBody>
      </p:sp>
    </p:spTree>
    <p:extLst>
      <p:ext uri="{BB962C8B-B14F-4D97-AF65-F5344CB8AC3E}">
        <p14:creationId xmlns:p14="http://schemas.microsoft.com/office/powerpoint/2010/main" val="351532851"/>
      </p:ext>
    </p:extLst>
  </p:cSld>
  <p:clrMapOvr>
    <a:masterClrMapping/>
  </p:clrMapOvr>
</p:sld>
</file>

<file path=ppt/theme/theme1.xml><?xml version="1.0" encoding="utf-8"?>
<a:theme xmlns:a="http://schemas.openxmlformats.org/drawingml/2006/main" name="TF10001025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5" id="{F9915BBD-9749-466F-995C-8C8D6A938EC0}" vid="{CF1D1A65-FC75-42D2-B7EF-D2991382DC6F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950</Words>
  <Application>Microsoft Office PowerPoint</Application>
  <PresentationFormat>Širokouhlá</PresentationFormat>
  <Paragraphs>231</Paragraphs>
  <Slides>32</Slides>
  <Notes>5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32</vt:i4>
      </vt:variant>
    </vt:vector>
  </HeadingPairs>
  <TitlesOfParts>
    <vt:vector size="36" baseType="lpstr">
      <vt:lpstr>Calibri</vt:lpstr>
      <vt:lpstr>Franklin Gothic Book</vt:lpstr>
      <vt:lpstr>Google Sans</vt:lpstr>
      <vt:lpstr>TF10001025</vt:lpstr>
      <vt:lpstr>PoTěšení Obchod pro dospělé</vt:lpstr>
      <vt:lpstr>Prezentácia programu PowerPoint</vt:lpstr>
      <vt:lpstr>Prezentácia programu PowerPoint</vt:lpstr>
      <vt:lpstr>Prezentácia programu PowerPoint</vt:lpstr>
      <vt:lpstr>Prezentácia programu PowerPoint</vt:lpstr>
      <vt:lpstr>Unikátní nabídka hodnoty</vt:lpstr>
      <vt:lpstr>Neférová výhoda</vt:lpstr>
      <vt:lpstr>Zákazníci</vt:lpstr>
      <vt:lpstr>Existující alternativy</vt:lpstr>
      <vt:lpstr>Indikátory</vt:lpstr>
      <vt:lpstr>Srozumitelný opis</vt:lpstr>
      <vt:lpstr>Cesty k zákazníkům </vt:lpstr>
      <vt:lpstr>První vlaštovky</vt:lpstr>
      <vt:lpstr>Struktura nákladů</vt:lpstr>
      <vt:lpstr>Cenový model</vt:lpstr>
      <vt:lpstr>Prvotní výdaje </vt:lpstr>
      <vt:lpstr>Zahajovací rozvaha</vt:lpstr>
      <vt:lpstr>Odhad výnosů a nákladů (Kč) za 1. rok </vt:lpstr>
      <vt:lpstr>Odhad výnosů a nákladů (Kč) za 2. rok </vt:lpstr>
      <vt:lpstr>Odhad výnosů a nákladů (Kč) za 3. rok </vt:lpstr>
      <vt:lpstr>Roadmapa rozvoje</vt:lpstr>
      <vt:lpstr>První rok</vt:lpstr>
      <vt:lpstr>Rozšíření interakce se zákazníci</vt:lpstr>
      <vt:lpstr>Škálování</vt:lpstr>
      <vt:lpstr>Milníky &amp; KPI</vt:lpstr>
      <vt:lpstr>Klíčové milníky</vt:lpstr>
      <vt:lpstr>Hlavní KPI – 1. rok (měsíčně)</vt:lpstr>
      <vt:lpstr>Možnosti rozšíření</vt:lpstr>
      <vt:lpstr>Workshopy a vzdělávání</vt:lpstr>
      <vt:lpstr>Eventy &amp; pop-up akce</vt:lpstr>
      <vt:lpstr>B2B spolupráce</vt:lpstr>
      <vt:lpstr>DĚKUJEME ZA POZORNST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Obchod pro dospělé u robina</dc:title>
  <dc:creator>Šimon Bučka</dc:creator>
  <cp:lastModifiedBy>Šimon Bučka</cp:lastModifiedBy>
  <cp:revision>16</cp:revision>
  <dcterms:created xsi:type="dcterms:W3CDTF">2025-04-17T07:09:40Z</dcterms:created>
  <dcterms:modified xsi:type="dcterms:W3CDTF">2025-04-29T15:22:13Z</dcterms:modified>
</cp:coreProperties>
</file>