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slideLayouts/slideLayout3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Masters/slideMaster3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  <p:sldMasterId id="2147483674" r:id="rId3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0080625" cy="5670550"/>
  <p:notesSz cx="10080625" cy="56705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10A1B5D5-9B99-4C35-A422-299274C87663}">
  <a:tblStyle styleId="{10A1B5D5-9B99-4C35-A422-299274C87663}" styleName="Medium Style 1 - Accent 6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accent6"/>
              </a:solidFill>
            </a:ln>
          </a:left>
          <a:right>
            <a:ln w="12700">
              <a:solidFill>
                <a:schemeClr val="accent6"/>
              </a:solidFill>
            </a:ln>
          </a:right>
          <a:top>
            <a:ln w="12700">
              <a:solidFill>
                <a:schemeClr val="accent6"/>
              </a:solidFill>
            </a:ln>
          </a:top>
          <a:bottom>
            <a:ln w="12700">
              <a:solidFill>
                <a:schemeClr val="accent6"/>
              </a:solidFill>
            </a:ln>
          </a:bottom>
          <a:insideH>
            <a:ln w="12700">
              <a:solidFill>
                <a:schemeClr val="accent6"/>
              </a:solidFill>
            </a:ln>
          </a:insideH>
          <a:insideV>
            <a:ln w="12700"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band2V>
      <a:tcStyle>
        <a:tcBdr/>
        <a:fill>
          <a:solidFill>
            <a:schemeClr val="accent6">
              <a:tint val="2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accent6"/>
              </a:solidFill>
            </a:ln>
          </a:bottom>
        </a:tcBdr>
        <a:fill>
          <a:solidFill>
            <a:schemeClr val="accent6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82758624" y="0"/>
      </p:cViewPr>
      <p:guideLst>
        <p:guide pos="3175"/>
        <p:guide pos="1786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theme" Target="theme/theme1.xml"/><Relationship Id="rId5" Type="http://schemas.openxmlformats.org/officeDocument/2006/relationships/theme" Target="theme/theme2.xml"/><Relationship Id="rId6" Type="http://schemas.openxmlformats.org/officeDocument/2006/relationships/theme" Target="theme/theme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presProps" Target="presProps.xml" /><Relationship Id="rId17" Type="http://schemas.openxmlformats.org/officeDocument/2006/relationships/tableStyles" Target="tableStyles.xml" /><Relationship Id="rId18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 bwMode="auto">
          <a:xfrm>
            <a:off x="504000" y="3044519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 bwMode="auto">
          <a:xfrm>
            <a:off x="504000" y="3044519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 bwMode="auto">
          <a:xfrm>
            <a:off x="5152680" y="3044519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 bwMode="auto"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 bwMode="auto"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 bwMode="auto">
          <a:xfrm>
            <a:off x="504000" y="3044519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 bwMode="auto">
          <a:xfrm>
            <a:off x="3571560" y="3044519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 bwMode="auto">
          <a:xfrm>
            <a:off x="6639120" y="3044519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 bwMode="auto"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 bwMode="auto"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 bwMode="auto">
          <a:xfrm>
            <a:off x="504000" y="3044519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 bwMode="auto"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 bwMode="auto">
          <a:xfrm>
            <a:off x="5152680" y="3044519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 bwMode="auto">
          <a:xfrm>
            <a:off x="504000" y="3044519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 bwMode="auto">
          <a:xfrm>
            <a:off x="504000" y="3044519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 bwMode="auto">
          <a:xfrm>
            <a:off x="504000" y="3044519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 bwMode="auto">
          <a:xfrm>
            <a:off x="5152680" y="3044519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 bwMode="auto"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 bwMode="auto"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 bwMode="auto">
          <a:xfrm>
            <a:off x="504000" y="3044519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 bwMode="auto">
          <a:xfrm>
            <a:off x="3571560" y="3044519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 bwMode="auto">
          <a:xfrm>
            <a:off x="6639120" y="3044519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ubTitle"/>
          </p:nvPr>
        </p:nvSpPr>
        <p:spPr bwMode="auto"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subTitle"/>
          </p:nvPr>
        </p:nvSpPr>
        <p:spPr bwMode="auto"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 bwMode="auto">
          <a:xfrm>
            <a:off x="504000" y="3044519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 bwMode="auto">
          <a:xfrm>
            <a:off x="5152680" y="3044519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 bwMode="auto">
          <a:xfrm>
            <a:off x="504000" y="3044519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 bwMode="auto">
          <a:xfrm>
            <a:off x="504000" y="3044519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 bwMode="auto">
          <a:xfrm>
            <a:off x="504000" y="3044519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/>
          </p:nvPr>
        </p:nvSpPr>
        <p:spPr bwMode="auto">
          <a:xfrm>
            <a:off x="5152680" y="3044519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 bwMode="auto"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 bwMode="auto"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/>
          </p:nvPr>
        </p:nvSpPr>
        <p:spPr bwMode="auto">
          <a:xfrm>
            <a:off x="504000" y="3044519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/>
          </p:nvPr>
        </p:nvSpPr>
        <p:spPr bwMode="auto">
          <a:xfrm>
            <a:off x="3571560" y="3044519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7"/>
          <p:cNvSpPr>
            <a:spLocks noGrp="1"/>
          </p:cNvSpPr>
          <p:nvPr>
            <p:ph/>
          </p:nvPr>
        </p:nvSpPr>
        <p:spPr bwMode="auto">
          <a:xfrm>
            <a:off x="6639120" y="3044519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 bwMode="auto"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 bwMode="auto">
          <a:xfrm>
            <a:off x="504000" y="3044519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 bwMode="auto">
          <a:xfrm>
            <a:off x="5152680" y="3044519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 bwMode="auto"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 bwMode="auto"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 bwMode="auto">
          <a:xfrm>
            <a:off x="504000" y="3044519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r>
              <a:rPr lang="en-US" sz="4400" b="0" strike="noStrike" spc="-1">
                <a:latin typeface="Arial"/>
              </a:rPr>
              <a:t>Click to edit the title </a:t>
            </a:r>
            <a:r>
              <a:rPr lang="en-US" sz="4400" b="0" strike="noStrike" spc="-1">
                <a:latin typeface="Arial"/>
              </a:rPr>
              <a:t>text format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latin typeface="Arial"/>
              </a:rPr>
              <a:t>Click to edit the outline text format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latin typeface="Arial"/>
              </a:rPr>
              <a:t>Second Outline Level</a:t>
            </a:r>
            <a:endParaRPr lang="en-US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latin typeface="Arial"/>
              </a:rPr>
              <a:t>Third Outline Level</a:t>
            </a:r>
            <a:endParaRPr lang="en-US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latin typeface="Arial"/>
              </a:rPr>
              <a:t>Fourth Outline Level</a:t>
            </a:r>
            <a:endParaRPr lang="en-US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Fifth Outline Level</a:t>
            </a:r>
            <a:endParaRPr lang="en-US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Sixth Outline Level</a:t>
            </a:r>
            <a:endParaRPr lang="en-US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Seventh Outline Level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r>
              <a:rPr lang="en-US" sz="4400" b="0" strike="noStrike" spc="-1">
                <a:latin typeface="Arial"/>
              </a:rPr>
              <a:t>Click to edit the title text format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latin typeface="Arial"/>
              </a:rPr>
              <a:t>Click to edit the outline text format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latin typeface="Arial"/>
              </a:rPr>
              <a:t>Second Outline Level</a:t>
            </a:r>
            <a:endParaRPr lang="en-US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latin typeface="Arial"/>
              </a:rPr>
              <a:t>Third Outline Level</a:t>
            </a:r>
            <a:endParaRPr lang="en-US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latin typeface="Arial"/>
              </a:rPr>
              <a:t>Fourth Outline Level</a:t>
            </a:r>
            <a:endParaRPr lang="en-US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Fifth Outline Level</a:t>
            </a:r>
            <a:endParaRPr lang="en-US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Sixth Outline Level</a:t>
            </a:r>
            <a:endParaRPr lang="en-US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Seventh Outline Level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 bwMode="auto"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buNone/>
              <a:defRPr/>
            </a:pPr>
            <a:r>
              <a:rPr lang="en-US" sz="4400" b="0" strike="noStrike" spc="-1">
                <a:latin typeface="Arial"/>
              </a:rPr>
              <a:t>Click to edit the title text format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 bwMode="auto"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3200" b="0" strike="noStrike" spc="-1">
                <a:latin typeface="Arial"/>
              </a:rPr>
              <a:t>Click to edit the outline text format</a:t>
            </a:r>
            <a:endParaRPr lang="en-US" sz="3200" b="0" strike="noStrike" spc="-1"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800" b="0" strike="noStrike" spc="-1">
                <a:latin typeface="Arial"/>
              </a:rPr>
              <a:t>Second Outline Level</a:t>
            </a:r>
            <a:endParaRPr lang="en-US" sz="2800" b="0" strike="noStrike" spc="-1"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400" b="0" strike="noStrike" spc="-1">
                <a:latin typeface="Arial"/>
              </a:rPr>
              <a:t>Third Outline Level</a:t>
            </a:r>
            <a:endParaRPr lang="en-US" sz="2400" b="0" strike="noStrike" spc="-1"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latin typeface="Arial"/>
              </a:rPr>
              <a:t>Fourth Outline Level</a:t>
            </a:r>
            <a:endParaRPr lang="en-US" sz="2000" b="0" strike="noStrike" spc="-1"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Fifth Outline Level</a:t>
            </a:r>
            <a:endParaRPr lang="en-US" sz="2000" b="0" strike="noStrike" spc="-1"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Sixth Outline Level</a:t>
            </a:r>
            <a:endParaRPr lang="en-US" sz="2000" b="0" strike="noStrike" spc="-1"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en-US" sz="2000" b="0" strike="noStrike" spc="-1">
                <a:latin typeface="Arial"/>
              </a:rPr>
              <a:t>Seventh Outline Level</a:t>
            </a:r>
            <a:endParaRPr lang="en-US" sz="20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Relationship Id="rId3" Type="http://schemas.openxmlformats.org/officeDocument/2006/relationships/hyperlink" Target="http://m1_krcma@utb.cz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 bwMode="auto">
          <a:xfrm>
            <a:off x="3528000" y="2732040"/>
            <a:ext cx="5545798" cy="97571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spAutoFit/>
          </a:bodyPr>
          <a:p>
            <a:pPr>
              <a:lnSpc>
                <a:spcPct val="100000"/>
              </a:lnSpc>
              <a:buNone/>
              <a:defRPr/>
            </a:pPr>
            <a:r>
              <a:rPr lang="cs-CZ" sz="3200" b="1" i="0" u="none" strike="noStrike" cap="none" spc="0">
                <a:solidFill>
                  <a:srgbClr val="E8A202"/>
                </a:solidFill>
                <a:latin typeface="Source Sans Pro"/>
                <a:ea typeface="Source Sans Pro"/>
                <a:cs typeface="Source Sans Pro"/>
              </a:rPr>
              <a:t>Vývoj síťových aplikací</a:t>
            </a:r>
            <a:r>
              <a:rPr lang="cs-CZ" sz="3200" b="1" strike="noStrike" spc="0">
                <a:solidFill>
                  <a:srgbClr val="E8A202"/>
                </a:solidFill>
                <a:latin typeface="Source Sans Pro"/>
                <a:ea typeface="DejaVu Sans"/>
              </a:rPr>
              <a:t> </a:t>
            </a:r>
            <a:r>
              <a:rPr lang="cs-CZ" sz="3200" b="1" i="0" u="none" strike="noStrike" cap="none" spc="0">
                <a:solidFill>
                  <a:srgbClr val="E8A202"/>
                </a:solidFill>
                <a:latin typeface="Source Sans Pro"/>
                <a:ea typeface="Source Sans Pro"/>
                <a:cs typeface="Source Sans Pro"/>
              </a:rPr>
              <a:t>AP5VS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 bwMode="auto">
          <a:xfrm>
            <a:off x="3528000" y="4426200"/>
            <a:ext cx="4750560" cy="54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spAutoFit/>
          </a:bodyPr>
          <a:p>
            <a:pPr>
              <a:lnSpc>
                <a:spcPct val="100000"/>
              </a:lnSpc>
              <a:buNone/>
              <a:defRPr/>
            </a:pPr>
            <a:r>
              <a:rPr lang="cs-CZ" sz="2000" b="1" strike="noStrike" spc="-1">
                <a:solidFill>
                  <a:srgbClr val="000000"/>
                </a:solidFill>
                <a:latin typeface="Source Sans Pro"/>
                <a:ea typeface="DejaVu Sans"/>
              </a:rPr>
              <a:t>Ing. Martin Krčma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  <a:defRPr/>
            </a:pPr>
            <a:r>
              <a:rPr lang="cs-CZ" sz="1600" b="0" strike="noStrike" spc="-1">
                <a:solidFill>
                  <a:srgbClr val="666666"/>
                </a:solidFill>
                <a:latin typeface="Source Sans Pro"/>
                <a:ea typeface="DejaVu Sans"/>
              </a:rPr>
              <a:t>Ústav informatiky a umělé inteligence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55" name="Line 3"/>
          <p:cNvSpPr/>
          <p:nvPr/>
        </p:nvSpPr>
        <p:spPr bwMode="auto">
          <a:xfrm>
            <a:off x="3528000" y="4284000"/>
            <a:ext cx="792000" cy="360"/>
          </a:xfrm>
          <a:prstGeom prst="line">
            <a:avLst/>
          </a:prstGeom>
          <a:ln w="5724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 bwMode="auto">
          <a:xfrm rot="0" flipH="0" flipV="0">
            <a:off x="1656000" y="540000"/>
            <a:ext cx="6344999" cy="60995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spAutoFit/>
          </a:bodyPr>
          <a:p>
            <a:pPr>
              <a:lnSpc>
                <a:spcPct val="100000"/>
              </a:lnSpc>
              <a:buNone/>
              <a:defRPr/>
            </a:pPr>
            <a:r>
              <a:rPr lang="cs-CZ" sz="4000" b="1" strike="noStrike" spc="-1">
                <a:solidFill>
                  <a:srgbClr val="E8A202"/>
                </a:solidFill>
                <a:latin typeface="Source Sans Pro"/>
                <a:ea typeface="DejaVu Sans"/>
              </a:rPr>
              <a:t>1 / Kontakty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 bwMode="auto">
          <a:xfrm rot="0" flipH="0" flipV="0">
            <a:off x="1922400" y="1260000"/>
            <a:ext cx="5385153" cy="3049556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90000" lnSpcReduction="2000"/>
          </a:bodyPr>
          <a:p>
            <a:pPr marL="305908" indent="-305908">
              <a:lnSpc>
                <a:spcPct val="130000"/>
              </a:lnSpc>
              <a:spcBef>
                <a:spcPts val="1060"/>
              </a:spcBef>
              <a:buFont typeface="Arial"/>
              <a:buChar char="•"/>
              <a:defRPr/>
            </a:pPr>
            <a:r>
              <a:rPr lang="cs-CZ" sz="2200" b="1" strike="noStrike" spc="-1">
                <a:solidFill>
                  <a:srgbClr val="000000"/>
                </a:solidFill>
                <a:latin typeface="Libre Baskerville"/>
                <a:ea typeface="LibreBaskerville-Regular"/>
              </a:rPr>
              <a:t>Email: </a:t>
            </a:r>
            <a:r>
              <a:rPr lang="cs-CZ" sz="2200" b="0" u="sng" strike="noStrike" spc="0">
                <a:solidFill>
                  <a:srgbClr val="000000"/>
                </a:solidFill>
                <a:latin typeface="Libre Baskerville"/>
                <a:ea typeface="LibreBaskerville-Regular"/>
                <a:hlinkClick r:id="rId3" tooltip="http://m1_krcma@utb.cz"/>
              </a:rPr>
              <a:t>m1_krcma@utb.cz</a:t>
            </a:r>
            <a:endParaRPr lang="cs-CZ" sz="2200" b="0" strike="noStrike" spc="0">
              <a:solidFill>
                <a:srgbClr val="000000"/>
              </a:solidFill>
              <a:latin typeface="Libre Baskerville"/>
              <a:ea typeface="LibreBaskerville-Regular"/>
            </a:endParaRPr>
          </a:p>
          <a:p>
            <a:pPr marL="305908" indent="-305908">
              <a:lnSpc>
                <a:spcPct val="130000"/>
              </a:lnSpc>
              <a:spcBef>
                <a:spcPts val="1059"/>
              </a:spcBef>
              <a:buFont typeface="Arial"/>
              <a:buChar char="•"/>
              <a:defRPr/>
            </a:pPr>
            <a:r>
              <a:rPr lang="cs-CZ" sz="2200" b="1" strike="noStrike" spc="0">
                <a:solidFill>
                  <a:srgbClr val="000000"/>
                </a:solidFill>
                <a:latin typeface="Libre Baskerville"/>
                <a:ea typeface="LibreBaskerville-Regular"/>
              </a:rPr>
              <a:t>Kancelář</a:t>
            </a:r>
            <a:r>
              <a:rPr lang="cs-CZ" sz="2200" b="1" strike="noStrike" spc="0">
                <a:solidFill>
                  <a:srgbClr val="000000"/>
                </a:solidFill>
                <a:latin typeface="Libre Baskerville"/>
                <a:ea typeface="LibreBaskerville-Regular"/>
              </a:rPr>
              <a:t>:</a:t>
            </a:r>
            <a:r>
              <a:rPr lang="cs-CZ" sz="2200" b="0" strike="noStrike" spc="0">
                <a:solidFill>
                  <a:srgbClr val="000000"/>
                </a:solidFill>
                <a:latin typeface="Libre Baskerville"/>
                <a:ea typeface="LibreBaskerville-Regular"/>
              </a:rPr>
              <a:t> </a:t>
            </a:r>
            <a:r>
              <a:rPr lang="cs-CZ" sz="2200" b="0" i="0" u="none" strike="noStrike" cap="none" spc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</a:rPr>
              <a:t>101/U52</a:t>
            </a:r>
            <a:endParaRPr lang="cs-CZ" sz="2200" b="0" strike="noStrike" spc="0">
              <a:solidFill>
                <a:srgbClr val="000000"/>
              </a:solidFill>
              <a:latin typeface="Libre Baskerville"/>
              <a:ea typeface="LibreBaskerville-Regular"/>
            </a:endParaRPr>
          </a:p>
          <a:p>
            <a:pPr marL="327936" indent="-327936">
              <a:lnSpc>
                <a:spcPct val="130000"/>
              </a:lnSpc>
              <a:spcBef>
                <a:spcPts val="1059"/>
              </a:spcBef>
              <a:buFont typeface="Arial"/>
              <a:buChar char="•"/>
              <a:defRPr/>
            </a:pPr>
            <a:r>
              <a:rPr lang="cs-CZ" sz="2200" b="1" strike="noStrike" spc="0">
                <a:solidFill>
                  <a:srgbClr val="000000"/>
                </a:solidFill>
                <a:latin typeface="Libre Baskerville"/>
                <a:ea typeface="LibreBaskerville-Regular"/>
              </a:rPr>
              <a:t>Garant předmětu:</a:t>
            </a:r>
            <a:endParaRPr lang="cs-CZ" sz="2200" b="0" strike="noStrike" spc="0">
              <a:solidFill>
                <a:srgbClr val="000000"/>
              </a:solidFill>
              <a:latin typeface="Libre Baskerville"/>
              <a:ea typeface="LibreBaskerville-Regular"/>
            </a:endParaRPr>
          </a:p>
          <a:p>
            <a:pPr marL="727986" lvl="1" indent="-327936">
              <a:lnSpc>
                <a:spcPct val="130000"/>
              </a:lnSpc>
              <a:spcBef>
                <a:spcPts val="1059"/>
              </a:spcBef>
              <a:buFont typeface="Arial"/>
              <a:buChar char="•"/>
              <a:defRPr/>
            </a:pPr>
            <a:r>
              <a:rPr lang="cs-CZ" sz="2200" b="0" strike="noStrike" spc="0">
                <a:solidFill>
                  <a:srgbClr val="000000"/>
                </a:solidFill>
                <a:latin typeface="Libre Baskerville"/>
                <a:ea typeface="LibreBaskerville-Regular"/>
              </a:rPr>
              <a:t>Ing. Tomáš </a:t>
            </a:r>
            <a:r>
              <a:rPr lang="cs-CZ" sz="2100" b="0" i="0" u="none" strike="noStrike" cap="none" spc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</a:rPr>
              <a:t>Dulík</a:t>
            </a:r>
            <a:r>
              <a:rPr lang="cs-CZ" sz="2200" b="0" strike="noStrike" spc="0">
                <a:solidFill>
                  <a:srgbClr val="000000"/>
                </a:solidFill>
                <a:latin typeface="Libre Baskerville"/>
                <a:ea typeface="LibreBaskerville-Regular"/>
              </a:rPr>
              <a:t>, Ph.D.</a:t>
            </a:r>
            <a:endParaRPr lang="cs-CZ" sz="2200" b="0" strike="noStrike" spc="0">
              <a:solidFill>
                <a:srgbClr val="000000"/>
              </a:solidFill>
              <a:latin typeface="Libre Baskerville"/>
              <a:ea typeface="LibreBaskerville-Regular"/>
            </a:endParaRPr>
          </a:p>
          <a:p>
            <a:pPr marL="727986" lvl="1" indent="-327936">
              <a:lnSpc>
                <a:spcPct val="130000"/>
              </a:lnSpc>
              <a:spcBef>
                <a:spcPts val="1059"/>
              </a:spcBef>
              <a:buFont typeface="Arial"/>
              <a:buChar char="•"/>
              <a:defRPr/>
            </a:pPr>
            <a:r>
              <a:rPr lang="cs-CZ" sz="2200" b="0" strike="noStrike" spc="0">
                <a:solidFill>
                  <a:srgbClr val="000000"/>
                </a:solidFill>
                <a:latin typeface="Libre Baskerville"/>
                <a:ea typeface="LibreBaskerville-Regular"/>
              </a:rPr>
              <a:t>dulik@utb.cz</a:t>
            </a:r>
            <a:endParaRPr lang="cs-CZ" sz="2200" b="0" strike="noStrike" spc="0">
              <a:solidFill>
                <a:srgbClr val="000000"/>
              </a:solidFill>
              <a:latin typeface="Libre Baskerville"/>
              <a:ea typeface="LibreBaskerville-Regular"/>
            </a:endParaRPr>
          </a:p>
          <a:p>
            <a:pPr marL="327936" indent="-327936">
              <a:lnSpc>
                <a:spcPct val="130000"/>
              </a:lnSpc>
              <a:spcBef>
                <a:spcPts val="1059"/>
              </a:spcBef>
              <a:buFont typeface="Arial"/>
              <a:buChar char="•"/>
              <a:defRPr/>
            </a:pPr>
            <a:endParaRPr lang="cs-CZ" sz="22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4171428" name="CustomShape 1"/>
          <p:cNvSpPr/>
          <p:nvPr/>
        </p:nvSpPr>
        <p:spPr bwMode="auto">
          <a:xfrm rot="0" flipH="0" flipV="0">
            <a:off x="1656000" y="540000"/>
            <a:ext cx="6356159" cy="60995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spAutoFit/>
          </a:bodyPr>
          <a:p>
            <a:pPr>
              <a:lnSpc>
                <a:spcPct val="100000"/>
              </a:lnSpc>
              <a:buNone/>
              <a:defRPr/>
            </a:pPr>
            <a:r>
              <a:rPr lang="cs-CZ" sz="4000" b="1" strike="noStrike" spc="0">
                <a:solidFill>
                  <a:srgbClr val="E8A202"/>
                </a:solidFill>
                <a:latin typeface="Source Sans Pro"/>
                <a:ea typeface="DejaVu Sans"/>
              </a:rPr>
              <a:t>2 / Úkoly</a:t>
            </a:r>
            <a:endParaRPr lang="en-US" sz="4000" b="0" strike="noStrike" spc="0">
              <a:latin typeface="Arial"/>
            </a:endParaRPr>
          </a:p>
        </p:txBody>
      </p:sp>
      <p:sp>
        <p:nvSpPr>
          <p:cNvPr id="1828393065" name="CustomShape 2"/>
          <p:cNvSpPr/>
          <p:nvPr/>
        </p:nvSpPr>
        <p:spPr bwMode="auto">
          <a:xfrm rot="0" flipH="0" flipV="0">
            <a:off x="1922400" y="1260000"/>
            <a:ext cx="6652617" cy="3467694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85000" lnSpcReduction="3000"/>
          </a:bodyPr>
          <a:p>
            <a:pPr marL="327936" lvl="1" indent="-327936">
              <a:lnSpc>
                <a:spcPct val="130000"/>
              </a:lnSpc>
              <a:spcBef>
                <a:spcPts val="1059"/>
              </a:spcBef>
              <a:buFont typeface="Arial"/>
              <a:buChar char="•"/>
              <a:defRPr/>
            </a:pPr>
            <a:r>
              <a:rPr lang="cs-CZ" sz="2400" b="1" strike="noStrike" spc="0">
                <a:solidFill>
                  <a:srgbClr val="000000"/>
                </a:solidFill>
                <a:latin typeface="Libre Baskerville"/>
                <a:ea typeface="LibreBaskerville-Regular"/>
              </a:rPr>
              <a:t>Počet úkolů:</a:t>
            </a:r>
            <a:r>
              <a:rPr lang="cs-CZ" sz="2400" b="0" strike="noStrike" spc="0">
                <a:solidFill>
                  <a:srgbClr val="000000"/>
                </a:solidFill>
                <a:latin typeface="Libre Baskerville"/>
                <a:ea typeface="LibreBaskerville-Regular"/>
              </a:rPr>
              <a:t> 8 úkolů</a:t>
            </a:r>
            <a:endParaRPr lang="cs-CZ" sz="2400" b="0" strike="noStrike" spc="0">
              <a:solidFill>
                <a:srgbClr val="000000"/>
              </a:solidFill>
              <a:latin typeface="Libre Baskerville"/>
              <a:ea typeface="LibreBaskerville-Regular"/>
            </a:endParaRPr>
          </a:p>
          <a:p>
            <a:pPr marL="327936" lvl="1" indent="-327936">
              <a:lnSpc>
                <a:spcPct val="130000"/>
              </a:lnSpc>
              <a:spcBef>
                <a:spcPts val="1059"/>
              </a:spcBef>
              <a:buFont typeface="Arial"/>
              <a:buChar char="•"/>
              <a:defRPr/>
            </a:pPr>
            <a:r>
              <a:rPr lang="cs-CZ" sz="2400" b="1" strike="noStrike" spc="0">
                <a:solidFill>
                  <a:srgbClr val="000000"/>
                </a:solidFill>
                <a:latin typeface="Libre Baskerville"/>
                <a:ea typeface="LibreBaskerville-Regular"/>
              </a:rPr>
              <a:t>Programovací jazyk: </a:t>
            </a:r>
            <a:r>
              <a:rPr lang="cs-CZ" sz="2400" b="0" strike="noStrike" spc="0">
                <a:solidFill>
                  <a:srgbClr val="000000"/>
                </a:solidFill>
                <a:latin typeface="Libre Baskerville"/>
                <a:ea typeface="LibreBaskerville-Regular"/>
              </a:rPr>
              <a:t>Java</a:t>
            </a:r>
            <a:endParaRPr lang="cs-CZ" sz="2400" b="0" strike="noStrike" spc="0">
              <a:solidFill>
                <a:srgbClr val="000000"/>
              </a:solidFill>
              <a:latin typeface="Libre Baskerville"/>
              <a:ea typeface="LibreBaskerville-Regular"/>
            </a:endParaRPr>
          </a:p>
          <a:p>
            <a:pPr marL="327936" lvl="1" indent="-327936">
              <a:lnSpc>
                <a:spcPct val="130000"/>
              </a:lnSpc>
              <a:spcBef>
                <a:spcPts val="1059"/>
              </a:spcBef>
              <a:buFont typeface="Arial"/>
              <a:buChar char="•"/>
              <a:defRPr/>
            </a:pPr>
            <a:r>
              <a:rPr lang="cs-CZ" sz="2400" b="0" strike="noStrike" spc="0">
                <a:solidFill>
                  <a:srgbClr val="000000"/>
                </a:solidFill>
                <a:latin typeface="Libre Baskerville"/>
                <a:ea typeface="LibreBaskerville-Regular"/>
              </a:rPr>
              <a:t>Řešení úlohy bude odevzdáváno jako link na </a:t>
            </a:r>
            <a:r>
              <a:rPr lang="cs-CZ" sz="2400" b="0" i="0" u="none" strike="noStrike" cap="none" spc="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</a:rPr>
              <a:t>repozitář</a:t>
            </a:r>
            <a:r>
              <a:rPr lang="cs-CZ" sz="2400" b="0" strike="noStrike" spc="0">
                <a:solidFill>
                  <a:srgbClr val="000000"/>
                </a:solidFill>
                <a:latin typeface="Libre Baskerville"/>
                <a:ea typeface="LibreBaskerville-Regular"/>
              </a:rPr>
              <a:t> na </a:t>
            </a:r>
            <a:r>
              <a:rPr lang="cs-CZ" sz="2400" b="1" strike="noStrike" spc="0">
                <a:solidFill>
                  <a:srgbClr val="000000"/>
                </a:solidFill>
                <a:latin typeface="Libre Baskerville"/>
                <a:ea typeface="LibreBaskerville-Regular"/>
              </a:rPr>
              <a:t>Github </a:t>
            </a:r>
            <a:r>
              <a:rPr lang="cs-CZ" sz="2400" b="0" strike="noStrike" spc="0">
                <a:solidFill>
                  <a:srgbClr val="000000"/>
                </a:solidFill>
                <a:latin typeface="Libre Baskerville"/>
                <a:ea typeface="LibreBaskerville-Regular"/>
              </a:rPr>
              <a:t>nebo </a:t>
            </a:r>
            <a:r>
              <a:rPr lang="cs-CZ" sz="2400" b="1" strike="noStrike" spc="0">
                <a:solidFill>
                  <a:srgbClr val="000000"/>
                </a:solidFill>
                <a:latin typeface="Libre Baskerville"/>
                <a:ea typeface="LibreBaskerville-Regular"/>
              </a:rPr>
              <a:t>GitLab</a:t>
            </a:r>
            <a:endParaRPr lang="cs-CZ" sz="2400" b="0" strike="noStrike" spc="0">
              <a:solidFill>
                <a:srgbClr val="000000"/>
              </a:solidFill>
              <a:latin typeface="Libre Baskerville"/>
              <a:ea typeface="LibreBaskerville-Regular"/>
            </a:endParaRPr>
          </a:p>
          <a:p>
            <a:pPr marL="327936" indent="-327936">
              <a:lnSpc>
                <a:spcPct val="130000"/>
              </a:lnSpc>
              <a:spcBef>
                <a:spcPts val="1059"/>
              </a:spcBef>
              <a:buFont typeface="Arial"/>
              <a:buChar char="•"/>
              <a:defRPr/>
            </a:pPr>
            <a:r>
              <a:rPr lang="cs-CZ" sz="2400" b="0" strike="noStrike" spc="0">
                <a:solidFill>
                  <a:srgbClr val="000000"/>
                </a:solidFill>
                <a:latin typeface="Libre Baskerville"/>
                <a:ea typeface="LibreBaskerville-Regular"/>
              </a:rPr>
              <a:t>Každá úloha je </a:t>
            </a:r>
            <a:r>
              <a:rPr lang="cs-CZ" sz="2400" b="1" strike="noStrike" spc="0">
                <a:solidFill>
                  <a:srgbClr val="000000"/>
                </a:solidFill>
                <a:latin typeface="Libre Baskerville"/>
                <a:ea typeface="LibreBaskerville-Regular"/>
              </a:rPr>
              <a:t>automaticky </a:t>
            </a:r>
            <a:r>
              <a:rPr lang="cs-CZ" sz="2400" b="0" strike="noStrike" spc="0">
                <a:solidFill>
                  <a:srgbClr val="000000"/>
                </a:solidFill>
                <a:latin typeface="Libre Baskerville"/>
                <a:ea typeface="LibreBaskerville-Regular"/>
              </a:rPr>
              <a:t>testována a ohodnocena</a:t>
            </a:r>
            <a:endParaRPr lang="cs-CZ" sz="2400" b="0" strike="noStrike" spc="0">
              <a:solidFill>
                <a:srgbClr val="000000"/>
              </a:solidFill>
              <a:latin typeface="Libre Baskerville"/>
              <a:ea typeface="LibreBaskerville-Regular"/>
            </a:endParaRPr>
          </a:p>
          <a:p>
            <a:pPr marL="327936" indent="-327936">
              <a:lnSpc>
                <a:spcPct val="130000"/>
              </a:lnSpc>
              <a:spcBef>
                <a:spcPts val="1059"/>
              </a:spcBef>
              <a:buFont typeface="Arial"/>
              <a:buChar char="•"/>
              <a:defRPr/>
            </a:pPr>
            <a:r>
              <a:rPr lang="cs-CZ" sz="2400" b="0" strike="noStrike" spc="0">
                <a:solidFill>
                  <a:srgbClr val="000000"/>
                </a:solidFill>
                <a:latin typeface="Libre Baskerville"/>
                <a:ea typeface="LibreBaskerville-Regular"/>
              </a:rPr>
              <a:t>Jednoduché úkoly: </a:t>
            </a:r>
            <a:r>
              <a:rPr lang="cs-CZ" sz="2400" b="1" strike="noStrike" spc="0">
                <a:solidFill>
                  <a:srgbClr val="000000"/>
                </a:solidFill>
                <a:latin typeface="Libre Baskerville"/>
                <a:ea typeface="LibreBaskerville-Regular"/>
              </a:rPr>
              <a:t>1 týden</a:t>
            </a:r>
            <a:r>
              <a:rPr lang="cs-CZ" sz="2400" b="0" strike="noStrike" spc="0">
                <a:solidFill>
                  <a:srgbClr val="000000"/>
                </a:solidFill>
                <a:latin typeface="Libre Baskerville"/>
                <a:ea typeface="LibreBaskerville-Regular"/>
              </a:rPr>
              <a:t> na vypracování</a:t>
            </a:r>
            <a:endParaRPr lang="cs-CZ" sz="2400" b="0" strike="noStrike" spc="0">
              <a:solidFill>
                <a:srgbClr val="000000"/>
              </a:solidFill>
              <a:latin typeface="Libre Baskerville"/>
              <a:ea typeface="LibreBaskerville-Regular"/>
            </a:endParaRPr>
          </a:p>
          <a:p>
            <a:pPr marL="327936" indent="-327936">
              <a:lnSpc>
                <a:spcPct val="130000"/>
              </a:lnSpc>
              <a:spcBef>
                <a:spcPts val="1059"/>
              </a:spcBef>
              <a:buFont typeface="Arial"/>
              <a:buChar char="•"/>
              <a:defRPr/>
            </a:pPr>
            <a:r>
              <a:rPr lang="cs-CZ" sz="2400" b="0" strike="noStrike" spc="0">
                <a:solidFill>
                  <a:srgbClr val="000000"/>
                </a:solidFill>
                <a:latin typeface="Libre Baskerville"/>
                <a:ea typeface="LibreBaskerville-Regular"/>
              </a:rPr>
              <a:t>Složitější úkoly: </a:t>
            </a:r>
            <a:r>
              <a:rPr lang="cs-CZ" sz="2400" b="1" strike="noStrike" spc="0">
                <a:solidFill>
                  <a:srgbClr val="000000"/>
                </a:solidFill>
                <a:latin typeface="Libre Baskerville"/>
                <a:ea typeface="LibreBaskerville-Regular"/>
              </a:rPr>
              <a:t>2 týdny</a:t>
            </a:r>
            <a:r>
              <a:rPr lang="cs-CZ" sz="2400" b="0" strike="noStrike" spc="0">
                <a:solidFill>
                  <a:srgbClr val="000000"/>
                </a:solidFill>
                <a:latin typeface="Libre Baskerville"/>
                <a:ea typeface="LibreBaskerville-Regular"/>
              </a:rPr>
              <a:t> na vypracování</a:t>
            </a:r>
            <a:endParaRPr lang="cs-CZ" sz="24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7325277" name="CustomShape 1"/>
          <p:cNvSpPr/>
          <p:nvPr/>
        </p:nvSpPr>
        <p:spPr bwMode="auto">
          <a:xfrm rot="0" flipH="0" flipV="0">
            <a:off x="1656000" y="540000"/>
            <a:ext cx="6364798" cy="60995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spAutoFit/>
          </a:bodyPr>
          <a:p>
            <a:pPr>
              <a:lnSpc>
                <a:spcPct val="100000"/>
              </a:lnSpc>
              <a:buNone/>
              <a:defRPr/>
            </a:pPr>
            <a:r>
              <a:rPr lang="cs-CZ" sz="4000" b="1" strike="noStrike" spc="0">
                <a:solidFill>
                  <a:srgbClr val="E8A202"/>
                </a:solidFill>
                <a:latin typeface="Source Sans Pro"/>
                <a:ea typeface="DejaVu Sans"/>
              </a:rPr>
              <a:t>3 / Způsob hodnocení</a:t>
            </a:r>
            <a:endParaRPr lang="en-US" sz="4000" b="0" strike="noStrike" spc="0">
              <a:latin typeface="Arial"/>
            </a:endParaRPr>
          </a:p>
        </p:txBody>
      </p:sp>
      <p:sp>
        <p:nvSpPr>
          <p:cNvPr id="1225391244" name="CustomShape 2"/>
          <p:cNvSpPr/>
          <p:nvPr/>
        </p:nvSpPr>
        <p:spPr bwMode="auto">
          <a:xfrm rot="0" flipH="0" flipV="0">
            <a:off x="1922400" y="1260000"/>
            <a:ext cx="6414490" cy="3755507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 fontScale="85000" lnSpcReduction="3000"/>
          </a:bodyPr>
          <a:p>
            <a:pPr marL="327936" indent="-327936">
              <a:lnSpc>
                <a:spcPct val="130000"/>
              </a:lnSpc>
              <a:spcBef>
                <a:spcPts val="1059"/>
              </a:spcBef>
              <a:buFont typeface="Arial"/>
              <a:buChar char="•"/>
              <a:defRPr/>
            </a:pPr>
            <a:r>
              <a:rPr lang="cs-CZ" sz="2200" b="0" strike="noStrike" spc="0">
                <a:latin typeface="Arial"/>
              </a:rPr>
              <a:t>Testovaní </a:t>
            </a:r>
            <a:r>
              <a:rPr lang="cs-CZ" sz="2200" b="1" strike="noStrike" spc="0">
                <a:latin typeface="Arial"/>
              </a:rPr>
              <a:t>black box</a:t>
            </a:r>
            <a:r>
              <a:rPr lang="cs-CZ" sz="2200" b="0" strike="noStrike" spc="0">
                <a:latin typeface="Arial"/>
              </a:rPr>
              <a:t> metodou</a:t>
            </a:r>
            <a:endParaRPr lang="cs-CZ" sz="2200" b="0" strike="noStrike" spc="0">
              <a:latin typeface="Arial"/>
            </a:endParaRPr>
          </a:p>
          <a:p>
            <a:pPr marL="327936" indent="-327936">
              <a:lnSpc>
                <a:spcPct val="130000"/>
              </a:lnSpc>
              <a:spcBef>
                <a:spcPts val="1059"/>
              </a:spcBef>
              <a:buFont typeface="Arial"/>
              <a:buChar char="•"/>
              <a:defRPr/>
            </a:pPr>
            <a:r>
              <a:rPr lang="cs-CZ" sz="2200" b="0" strike="noStrike" spc="0">
                <a:latin typeface="Arial"/>
              </a:rPr>
              <a:t>Testuje se přímo </a:t>
            </a:r>
            <a:r>
              <a:rPr lang="cs-CZ" sz="2200" b="1" strike="noStrike" spc="0">
                <a:latin typeface="Arial"/>
              </a:rPr>
              <a:t>síťová </a:t>
            </a:r>
            <a:r>
              <a:rPr lang="cs-CZ" sz="2200" b="1" strike="noStrike" spc="0">
                <a:latin typeface="Arial"/>
              </a:rPr>
              <a:t>komunikace</a:t>
            </a:r>
            <a:endParaRPr lang="cs-CZ" sz="2200" b="1" strike="noStrike" spc="0">
              <a:latin typeface="Arial"/>
            </a:endParaRPr>
          </a:p>
          <a:p>
            <a:pPr marL="327936" indent="-327936">
              <a:lnSpc>
                <a:spcPct val="130000"/>
              </a:lnSpc>
              <a:spcBef>
                <a:spcPts val="1059"/>
              </a:spcBef>
              <a:buFont typeface="Arial"/>
              <a:buChar char="•"/>
              <a:defRPr/>
            </a:pPr>
            <a:r>
              <a:rPr lang="cs-CZ" sz="2200" b="0" strike="noStrike" spc="0">
                <a:latin typeface="Arial"/>
              </a:rPr>
              <a:t>Řešení úlohy musí být </a:t>
            </a:r>
            <a:r>
              <a:rPr lang="cs-CZ" sz="2200" b="1" strike="noStrike" spc="0">
                <a:latin typeface="Arial"/>
              </a:rPr>
              <a:t>obecné</a:t>
            </a:r>
            <a:endParaRPr lang="cs-CZ" sz="2200" b="1" strike="noStrike" spc="0">
              <a:latin typeface="Arial"/>
            </a:endParaRPr>
          </a:p>
          <a:p>
            <a:pPr marL="327936" indent="-327936">
              <a:lnSpc>
                <a:spcPct val="130000"/>
              </a:lnSpc>
              <a:spcBef>
                <a:spcPts val="1059"/>
              </a:spcBef>
              <a:buFont typeface="Arial"/>
              <a:buChar char="•"/>
              <a:defRPr/>
            </a:pPr>
            <a:r>
              <a:rPr lang="cs-CZ" sz="2200" b="1" strike="noStrike" spc="0">
                <a:latin typeface="Arial"/>
              </a:rPr>
              <a:t>Výsledné bodové hodnocení odpovídá počtu splněných testovacích případů</a:t>
            </a:r>
            <a:endParaRPr lang="cs-CZ" sz="2200" b="1" strike="noStrike" spc="0">
              <a:latin typeface="Arial"/>
            </a:endParaRPr>
          </a:p>
          <a:p>
            <a:pPr marL="327936" indent="-327936">
              <a:lnSpc>
                <a:spcPct val="130000"/>
              </a:lnSpc>
              <a:spcBef>
                <a:spcPts val="1059"/>
              </a:spcBef>
              <a:buFont typeface="Arial"/>
              <a:buChar char="•"/>
              <a:defRPr/>
            </a:pPr>
            <a:r>
              <a:rPr lang="cs-CZ" sz="2200" b="0" strike="noStrike" spc="0">
                <a:latin typeface="Arial"/>
              </a:rPr>
              <a:t>Pro uznání úlohy je nutné získat </a:t>
            </a:r>
            <a:r>
              <a:rPr lang="cs-CZ" sz="2200" b="1" strike="noStrike" spc="0">
                <a:latin typeface="Arial"/>
              </a:rPr>
              <a:t>minimálně 50%</a:t>
            </a:r>
            <a:endParaRPr lang="cs-CZ" sz="2200" b="1" strike="noStrike" spc="0">
              <a:latin typeface="Arial"/>
            </a:endParaRPr>
          </a:p>
          <a:p>
            <a:pPr marL="327935" indent="-327935">
              <a:lnSpc>
                <a:spcPct val="130000"/>
              </a:lnSpc>
              <a:spcBef>
                <a:spcPts val="1058"/>
              </a:spcBef>
              <a:buFont typeface="Arial"/>
              <a:buChar char="•"/>
              <a:defRPr/>
            </a:pPr>
            <a:r>
              <a:rPr lang="cs-CZ" sz="2200" b="0" strike="noStrike" spc="0">
                <a:latin typeface="Arial"/>
              </a:rPr>
              <a:t>Pozdní odevzdání: 1 týden po termínu = -10% bodů z úlohy</a:t>
            </a:r>
            <a:endParaRPr lang="cs-CZ" sz="22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2580724" name="CustomShape 1"/>
          <p:cNvSpPr/>
          <p:nvPr/>
        </p:nvSpPr>
        <p:spPr bwMode="auto">
          <a:xfrm>
            <a:off x="1656000" y="318562"/>
            <a:ext cx="6374159" cy="60995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spAutoFit/>
          </a:bodyPr>
          <a:p>
            <a:pPr algn="ctr">
              <a:lnSpc>
                <a:spcPct val="100000"/>
              </a:lnSpc>
              <a:buNone/>
              <a:defRPr/>
            </a:pPr>
            <a:r>
              <a:rPr lang="cs-CZ" sz="4000" b="1" strike="noStrike" spc="0">
                <a:solidFill>
                  <a:srgbClr val="E8A202"/>
                </a:solidFill>
                <a:latin typeface="Source Sans Pro"/>
                <a:ea typeface="DejaVu Sans"/>
              </a:rPr>
              <a:t>4 / Plán cvičení</a:t>
            </a:r>
            <a:endParaRPr lang="en-US" sz="4000" b="0" strike="noStrike" spc="0">
              <a:latin typeface="Arial"/>
            </a:endParaRPr>
          </a:p>
        </p:txBody>
      </p:sp>
      <p:graphicFrame>
        <p:nvGraphicFramePr>
          <p:cNvPr id="888592949" name=""/>
          <p:cNvGraphicFramePr>
            <a:graphicFrameLocks xmlns:a="http://schemas.openxmlformats.org/drawingml/2006/main"/>
          </p:cNvGraphicFramePr>
          <p:nvPr/>
        </p:nvGraphicFramePr>
        <p:xfrm>
          <a:off x="838590" y="1089461"/>
          <a:ext cx="8464690" cy="4206636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{10A1B5D5-9B99-4C35-A422-299274C87663}</a:tableStyleId>
              </a:tblPr>
              <a:tblGrid>
                <a:gridCol w="1620000"/>
                <a:gridCol w="6891520"/>
              </a:tblGrid>
              <a:tr h="51988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cs-CZ" sz="2000">
                          <a:solidFill>
                            <a:schemeClr val="tx1"/>
                          </a:solidFill>
                        </a:rPr>
                        <a:t>Cvičení</a:t>
                      </a:r>
                      <a:endParaRPr lang="cs-CZ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cs-CZ" sz="2000">
                          <a:solidFill>
                            <a:schemeClr val="tx1"/>
                          </a:solidFill>
                        </a:rPr>
                        <a:t>Obsah</a:t>
                      </a:r>
                      <a:endParaRPr lang="cs-CZ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4772"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b="1"/>
                        <a:t>16. a 18. 9.</a:t>
                      </a:r>
                      <a:endParaRPr lang="cs-CZ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Úvod </a:t>
                      </a:r>
                      <a:r>
                        <a:rPr lang="cs-CZ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do předmětu</a:t>
                      </a:r>
                      <a:endParaRPr lang="cs-CZ"/>
                    </a:p>
                  </a:txBody>
                  <a:tcPr/>
                </a:tc>
              </a:tr>
              <a:tr h="519881"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b="1"/>
                        <a:t>23. a 25. 9.</a:t>
                      </a:r>
                      <a:endParaRPr lang="cs-CZ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sz="18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Zadání úkolu 1</a:t>
                      </a:r>
                      <a:r>
                        <a:rPr lang="cs-CZ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, vysvětlení základů, ukázka testování</a:t>
                      </a:r>
                      <a:endParaRPr lang="cs-CZ"/>
                    </a:p>
                  </a:txBody>
                  <a:tcPr/>
                </a:tc>
              </a:tr>
              <a:tr h="519881"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b="1"/>
                        <a:t>30. 9. a 2. 10.</a:t>
                      </a:r>
                      <a:endParaRPr lang="cs-CZ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sz="18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Zadání </a:t>
                      </a:r>
                      <a:r>
                        <a:rPr lang="cs-CZ" sz="18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úkolů 2</a:t>
                      </a:r>
                      <a:r>
                        <a:rPr lang="cs-CZ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, ukázka implementace více vláknové komunikace</a:t>
                      </a:r>
                      <a:endParaRPr lang="cs-CZ"/>
                    </a:p>
                  </a:txBody>
                  <a:tcPr/>
                </a:tc>
              </a:tr>
              <a:tr h="519881"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b="1"/>
                        <a:t>7. a 9. 10.</a:t>
                      </a:r>
                      <a:endParaRPr lang="cs-CZ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sz="18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Zadání </a:t>
                      </a:r>
                      <a:r>
                        <a:rPr lang="cs-CZ" sz="18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úkolů </a:t>
                      </a:r>
                      <a:r>
                        <a:rPr lang="cs-CZ" sz="18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3</a:t>
                      </a:r>
                      <a:r>
                        <a:rPr lang="cs-CZ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, využití Thread pool executor u serveru</a:t>
                      </a:r>
                      <a:endParaRPr lang="cs-CZ"/>
                    </a:p>
                  </a:txBody>
                  <a:tcPr/>
                </a:tc>
              </a:tr>
              <a:tr h="519881"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b="1"/>
                        <a:t>14. a 16. 10.</a:t>
                      </a:r>
                      <a:endParaRPr lang="cs-CZ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sz="18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Zadání </a:t>
                      </a:r>
                      <a:r>
                        <a:rPr lang="cs-CZ" sz="18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úkolů </a:t>
                      </a:r>
                      <a:r>
                        <a:rPr lang="cs-CZ" sz="18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b="1"/>
                    </a:p>
                  </a:txBody>
                  <a:tcPr/>
                </a:tc>
              </a:tr>
              <a:tr h="519881"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b="1"/>
                        <a:t>21. a 23. 10.</a:t>
                      </a:r>
                      <a:endParaRPr lang="cs-CZ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Volno na vypracování / možnost konzultace</a:t>
                      </a:r>
                      <a:endParaRPr lang="cs-CZ"/>
                    </a:p>
                  </a:txBody>
                  <a:tcPr/>
                </a:tc>
              </a:tr>
              <a:tr h="519881"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b="1"/>
                        <a:t>28. a 30. 10.</a:t>
                      </a:r>
                      <a:endParaRPr lang="cs-CZ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sz="18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Zadání </a:t>
                      </a:r>
                      <a:r>
                        <a:rPr lang="cs-CZ" sz="18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úkolů </a:t>
                      </a:r>
                      <a:r>
                        <a:rPr lang="cs-CZ" sz="18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r>
                        <a:rPr lang="cs-CZ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, vysvětlení základních principů, Web sokety</a:t>
                      </a:r>
                      <a:endParaRPr b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7900276" name="CustomShape 1"/>
          <p:cNvSpPr/>
          <p:nvPr/>
        </p:nvSpPr>
        <p:spPr bwMode="auto">
          <a:xfrm>
            <a:off x="1656000" y="318562"/>
            <a:ext cx="6374159" cy="60995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spAutoFit/>
          </a:bodyPr>
          <a:p>
            <a:pPr algn="ctr">
              <a:lnSpc>
                <a:spcPct val="100000"/>
              </a:lnSpc>
              <a:buNone/>
              <a:defRPr/>
            </a:pPr>
            <a:r>
              <a:rPr lang="cs-CZ" sz="4000" b="1" strike="noStrike" spc="0">
                <a:solidFill>
                  <a:srgbClr val="E8A202"/>
                </a:solidFill>
                <a:latin typeface="Source Sans Pro"/>
                <a:ea typeface="DejaVu Sans"/>
              </a:rPr>
              <a:t>4 / Plán cvičení</a:t>
            </a:r>
            <a:endParaRPr lang="en-US" sz="4000" b="0" strike="noStrike" spc="0">
              <a:latin typeface="Arial"/>
            </a:endParaRPr>
          </a:p>
        </p:txBody>
      </p:sp>
      <p:graphicFrame>
        <p:nvGraphicFramePr>
          <p:cNvPr id="1539408132" name=""/>
          <p:cNvGraphicFramePr>
            <a:graphicFrameLocks xmlns:a="http://schemas.openxmlformats.org/drawingml/2006/main"/>
          </p:cNvGraphicFramePr>
          <p:nvPr/>
        </p:nvGraphicFramePr>
        <p:xfrm>
          <a:off x="838590" y="1089461"/>
          <a:ext cx="8464690" cy="4206636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{10A1B5D5-9B99-4C35-A422-299274C87663}</a:tableStyleId>
              </a:tblPr>
              <a:tblGrid>
                <a:gridCol w="1620000"/>
                <a:gridCol w="6891520"/>
              </a:tblGrid>
              <a:tr h="519881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cs-CZ" sz="2000">
                          <a:solidFill>
                            <a:schemeClr val="tx1"/>
                          </a:solidFill>
                        </a:rPr>
                        <a:t>Cvičení</a:t>
                      </a:r>
                      <a:endParaRPr lang="cs-CZ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cs-CZ" sz="2000">
                          <a:solidFill>
                            <a:schemeClr val="tx1"/>
                          </a:solidFill>
                        </a:rPr>
                        <a:t>Obsah</a:t>
                      </a:r>
                      <a:endParaRPr lang="cs-CZ" sz="20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54772"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b="1"/>
                        <a:t>4. a 6. 11.</a:t>
                      </a:r>
                      <a:endParaRPr lang="cs-CZ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Volno na vypracování / možnost konzultace</a:t>
                      </a:r>
                      <a:endParaRPr sz="1800"/>
                    </a:p>
                  </a:txBody>
                  <a:tcPr/>
                </a:tc>
              </a:tr>
              <a:tr h="519881"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b="1"/>
                        <a:t>11. a 13. 11.</a:t>
                      </a:r>
                      <a:endParaRPr lang="cs-CZ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sz="18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Zadání úkolu 6</a:t>
                      </a:r>
                      <a:r>
                        <a:rPr lang="cs-CZ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, ukázka Spring frameworku</a:t>
                      </a:r>
                      <a:endParaRPr lang="cs-CZ"/>
                    </a:p>
                  </a:txBody>
                  <a:tcPr/>
                </a:tc>
              </a:tr>
              <a:tr h="519881"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b="1"/>
                        <a:t>18. a 20. 11.</a:t>
                      </a:r>
                      <a:endParaRPr lang="cs-CZ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Volno na vypracování / možnost konzultace</a:t>
                      </a:r>
                      <a:endParaRPr sz="1800"/>
                    </a:p>
                  </a:txBody>
                  <a:tcPr/>
                </a:tc>
              </a:tr>
              <a:tr h="519881"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b="1"/>
                        <a:t>25. a 27. 11.</a:t>
                      </a:r>
                      <a:endParaRPr lang="cs-CZ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sz="18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Zadání úkolu</a:t>
                      </a:r>
                      <a:r>
                        <a:rPr lang="cs-CZ" sz="18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 7</a:t>
                      </a:r>
                      <a:r>
                        <a:rPr lang="cs-CZ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, ukázka šifrované komunikace v Jave</a:t>
                      </a:r>
                      <a:endParaRPr lang="cs-CZ"/>
                    </a:p>
                  </a:txBody>
                  <a:tcPr/>
                </a:tc>
              </a:tr>
              <a:tr h="519881"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b="1"/>
                        <a:t>2. a 4. 12.</a:t>
                      </a:r>
                      <a:endParaRPr lang="cs-CZ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sz="18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Zadání úkolu</a:t>
                      </a:r>
                      <a:r>
                        <a:rPr lang="cs-CZ" sz="18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 8</a:t>
                      </a:r>
                      <a:r>
                        <a:rPr/>
                        <a:t>, ukázka implementace MQTT klienta</a:t>
                      </a:r>
                      <a:endParaRPr b="0" baseline="30000"/>
                    </a:p>
                  </a:txBody>
                  <a:tcPr/>
                </a:tc>
              </a:tr>
              <a:tr h="519881"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b="1"/>
                        <a:t>9. a 11. 12.</a:t>
                      </a:r>
                      <a:endParaRPr lang="cs-CZ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sz="18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Semestrální test</a:t>
                      </a:r>
                      <a:endParaRPr sz="1800" b="1"/>
                    </a:p>
                  </a:txBody>
                  <a:tcPr/>
                </a:tc>
              </a:tr>
              <a:tr h="519881"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b="1"/>
                        <a:t>16. a 18. 12.</a:t>
                      </a:r>
                      <a:endParaRPr lang="cs-CZ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Opravný semestrální test</a:t>
                      </a:r>
                      <a:endParaRPr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1362931" name="CustomShape 1"/>
          <p:cNvSpPr/>
          <p:nvPr/>
        </p:nvSpPr>
        <p:spPr bwMode="auto">
          <a:xfrm rot="0" flipH="0" flipV="0">
            <a:off x="1656000" y="540000"/>
            <a:ext cx="6395399" cy="60995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spAutoFit/>
          </a:bodyPr>
          <a:p>
            <a:pPr>
              <a:lnSpc>
                <a:spcPct val="100000"/>
              </a:lnSpc>
              <a:buNone/>
              <a:defRPr/>
            </a:pPr>
            <a:r>
              <a:rPr lang="cs-CZ" sz="4000" b="1" strike="noStrike" spc="0">
                <a:solidFill>
                  <a:srgbClr val="E8A202"/>
                </a:solidFill>
                <a:latin typeface="Source Sans Pro"/>
                <a:ea typeface="DejaVu Sans"/>
              </a:rPr>
              <a:t>5 / Semestrální test</a:t>
            </a:r>
            <a:endParaRPr lang="en-US" sz="4000" b="0" strike="noStrike" spc="0">
              <a:latin typeface="Arial"/>
            </a:endParaRPr>
          </a:p>
        </p:txBody>
      </p:sp>
      <p:sp>
        <p:nvSpPr>
          <p:cNvPr id="52686345" name="CustomShape 2"/>
          <p:cNvSpPr/>
          <p:nvPr/>
        </p:nvSpPr>
        <p:spPr bwMode="auto">
          <a:xfrm flipH="0" flipV="0">
            <a:off x="1921406" y="2010599"/>
            <a:ext cx="6161484" cy="3049556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p>
            <a:pPr>
              <a:defRPr/>
            </a:pPr>
            <a:endParaRPr/>
          </a:p>
        </p:txBody>
      </p:sp>
      <p:sp>
        <p:nvSpPr>
          <p:cNvPr id="1519492259" name="CustomShape 2"/>
          <p:cNvSpPr/>
          <p:nvPr/>
        </p:nvSpPr>
        <p:spPr bwMode="auto">
          <a:xfrm rot="0" flipH="0" flipV="0">
            <a:off x="1922400" y="1260000"/>
            <a:ext cx="6712146" cy="366621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p>
            <a:pPr marL="327936" lvl="1" indent="-327936">
              <a:lnSpc>
                <a:spcPct val="130000"/>
              </a:lnSpc>
              <a:spcBef>
                <a:spcPts val="1059"/>
              </a:spcBef>
              <a:buFont typeface="Arial"/>
              <a:buChar char="•"/>
              <a:defRPr/>
            </a:pPr>
            <a:r>
              <a:rPr lang="cs-CZ" sz="2200" b="0" strike="noStrike" spc="0">
                <a:latin typeface="Arial"/>
              </a:rPr>
              <a:t>Na cvičení naprogramovat aplikaci dle zadání</a:t>
            </a:r>
            <a:endParaRPr lang="cs-CZ" sz="2200" b="0" strike="noStrike" spc="0">
              <a:latin typeface="Arial"/>
            </a:endParaRPr>
          </a:p>
          <a:p>
            <a:pPr marL="327936" lvl="1" indent="-327936">
              <a:lnSpc>
                <a:spcPct val="130000"/>
              </a:lnSpc>
              <a:spcBef>
                <a:spcPts val="1059"/>
              </a:spcBef>
              <a:buFont typeface="Arial"/>
              <a:buChar char="•"/>
              <a:defRPr/>
            </a:pPr>
            <a:r>
              <a:rPr lang="cs-CZ" sz="2200" b="0" strike="noStrike" spc="0">
                <a:latin typeface="Arial"/>
              </a:rPr>
              <a:t>Pro splnění je nutné získat </a:t>
            </a:r>
            <a:r>
              <a:rPr lang="cs-CZ" sz="2200" b="1" strike="noStrike" spc="0">
                <a:latin typeface="Arial"/>
              </a:rPr>
              <a:t>minimálně 50 % bodů</a:t>
            </a:r>
            <a:endParaRPr sz="2200" b="1" strike="noStrike" spc="0">
              <a:latin typeface="Arial"/>
            </a:endParaRPr>
          </a:p>
          <a:p>
            <a:pPr marL="327936" lvl="1" indent="-327936">
              <a:lnSpc>
                <a:spcPct val="130000"/>
              </a:lnSpc>
              <a:spcBef>
                <a:spcPts val="1059"/>
              </a:spcBef>
              <a:buFont typeface="Arial"/>
              <a:buChar char="•"/>
              <a:defRPr/>
            </a:pPr>
            <a:r>
              <a:rPr lang="cs-CZ" sz="2200" b="0" strike="noStrike" spc="0">
                <a:latin typeface="Arial"/>
              </a:rPr>
              <a:t>Libovolné zadání na téma z </a:t>
            </a:r>
            <a:r>
              <a:rPr lang="cs-CZ" sz="2200" b="1" strike="noStrike" spc="0">
                <a:latin typeface="Arial"/>
              </a:rPr>
              <a:t>úloh č. 1 až č. 8</a:t>
            </a:r>
            <a:endParaRPr lang="cs-CZ" sz="2200" b="1" strike="noStrike" spc="0">
              <a:latin typeface="Arial"/>
            </a:endParaRPr>
          </a:p>
          <a:p>
            <a:pPr marL="327935" lvl="1" indent="-327935">
              <a:lnSpc>
                <a:spcPct val="130000"/>
              </a:lnSpc>
              <a:spcBef>
                <a:spcPts val="1058"/>
              </a:spcBef>
              <a:buFont typeface="Arial"/>
              <a:buChar char="•"/>
              <a:defRPr/>
            </a:pPr>
            <a:r>
              <a:rPr lang="cs-CZ" sz="2200" b="0" strike="noStrike" spc="0">
                <a:latin typeface="Arial"/>
              </a:rPr>
              <a:t>Možnost využívat Internet</a:t>
            </a:r>
            <a:endParaRPr lang="cs-CZ" sz="2200" b="0" strike="noStrike" spc="0">
              <a:latin typeface="Arial"/>
            </a:endParaRPr>
          </a:p>
          <a:p>
            <a:pPr marL="327935" lvl="1" indent="-327935">
              <a:lnSpc>
                <a:spcPct val="130000"/>
              </a:lnSpc>
              <a:spcBef>
                <a:spcPts val="1058"/>
              </a:spcBef>
              <a:buFont typeface="Arial"/>
              <a:buChar char="•"/>
              <a:defRPr/>
            </a:pPr>
            <a:r>
              <a:rPr lang="cs-CZ" sz="2200" b="0" strike="noStrike" spc="0">
                <a:latin typeface="Arial"/>
              </a:rPr>
              <a:t>Při vypracovávání úkolu </a:t>
            </a:r>
            <a:r>
              <a:rPr lang="cs-CZ" sz="2200" b="1" strike="noStrike" spc="0">
                <a:latin typeface="Arial"/>
              </a:rPr>
              <a:t>není možné</a:t>
            </a:r>
            <a:r>
              <a:rPr lang="cs-CZ" sz="2200" b="0" strike="noStrike" spc="0">
                <a:latin typeface="Arial"/>
              </a:rPr>
              <a:t> využívat </a:t>
            </a:r>
            <a:r>
              <a:rPr lang="cs-CZ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AI asistenty</a:t>
            </a:r>
            <a:endParaRPr sz="2200" b="0" strike="noStrike" spc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240410" name="CustomShape 1"/>
          <p:cNvSpPr/>
          <p:nvPr/>
        </p:nvSpPr>
        <p:spPr bwMode="auto">
          <a:xfrm>
            <a:off x="1656000" y="363210"/>
            <a:ext cx="6387839" cy="60995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spAutoFit/>
          </a:bodyPr>
          <a:p>
            <a:pPr>
              <a:lnSpc>
                <a:spcPct val="100000"/>
              </a:lnSpc>
              <a:buNone/>
              <a:defRPr/>
            </a:pPr>
            <a:r>
              <a:rPr lang="cs-CZ" sz="4000" b="1" strike="noStrike" spc="0">
                <a:solidFill>
                  <a:srgbClr val="E8A202"/>
                </a:solidFill>
                <a:latin typeface="Source Sans Pro"/>
                <a:ea typeface="DejaVu Sans"/>
              </a:rPr>
              <a:t>6 / Celkové hodnocení</a:t>
            </a:r>
            <a:endParaRPr lang="en-US" sz="4000" b="0" strike="noStrike" spc="0">
              <a:latin typeface="Arial"/>
            </a:endParaRPr>
          </a:p>
        </p:txBody>
      </p:sp>
      <p:sp>
        <p:nvSpPr>
          <p:cNvPr id="2135178254" name="CustomShape 2"/>
          <p:cNvSpPr/>
          <p:nvPr/>
        </p:nvSpPr>
        <p:spPr bwMode="auto">
          <a:xfrm rot="0" flipH="0" flipV="0">
            <a:off x="1922400" y="1126054"/>
            <a:ext cx="6712148" cy="3049556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vertOverflow="overflow" horzOverflow="overflow" vert="horz" wrap="square" lIns="0" tIns="0" rIns="0" bIns="0" numCol="1" spcCol="0" rtlCol="0" fromWordArt="0" anchor="t" anchorCtr="0" forceAA="0" upright="0" compatLnSpc="0">
            <a:normAutofit/>
          </a:bodyPr>
          <a:p>
            <a:pPr marL="327936" lvl="1" indent="-327936">
              <a:lnSpc>
                <a:spcPct val="130000"/>
              </a:lnSpc>
              <a:spcBef>
                <a:spcPts val="1059"/>
              </a:spcBef>
              <a:buFont typeface="Arial"/>
              <a:buChar char="•"/>
              <a:defRPr/>
            </a:pPr>
            <a:r>
              <a:rPr lang="cs-CZ" sz="2200" b="1" strike="noStrike" spc="0">
                <a:latin typeface="Arial"/>
              </a:rPr>
              <a:t>Úkoly = </a:t>
            </a:r>
            <a:r>
              <a:rPr lang="cs-CZ" sz="2200" b="0" strike="noStrike" spc="0">
                <a:latin typeface="Arial"/>
              </a:rPr>
              <a:t>50% </a:t>
            </a:r>
            <a:r>
              <a:rPr lang="cs-CZ" sz="2200" b="0" strike="noStrike" spc="0">
                <a:latin typeface="Arial"/>
              </a:rPr>
              <a:t>do celkového hodnocení</a:t>
            </a:r>
            <a:endParaRPr sz="2200" b="0" strike="noStrike" spc="0">
              <a:latin typeface="Arial"/>
            </a:endParaRPr>
          </a:p>
          <a:p>
            <a:pPr marL="327936" lvl="1" indent="-327936">
              <a:lnSpc>
                <a:spcPct val="130000"/>
              </a:lnSpc>
              <a:spcBef>
                <a:spcPts val="1059"/>
              </a:spcBef>
              <a:buFont typeface="Arial"/>
              <a:buChar char="•"/>
              <a:defRPr/>
            </a:pPr>
            <a:r>
              <a:rPr lang="cs-CZ" sz="2200" b="1" strike="noStrike" spc="0">
                <a:latin typeface="Arial"/>
              </a:rPr>
              <a:t>Semestrální test = </a:t>
            </a:r>
            <a:r>
              <a:rPr lang="cs-CZ" sz="2200" b="0" strike="noStrike" spc="0">
                <a:latin typeface="Arial"/>
              </a:rPr>
              <a:t>50% </a:t>
            </a:r>
            <a:r>
              <a:rPr lang="cs-CZ" sz="2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do celkového hodnocení</a:t>
            </a:r>
            <a:endParaRPr lang="cs-CZ" sz="2200" b="0" strike="noStrike" spc="0">
              <a:latin typeface="Arial"/>
            </a:endParaRPr>
          </a:p>
          <a:p>
            <a:pPr marL="327936" lvl="1" indent="-327936">
              <a:lnSpc>
                <a:spcPct val="130000"/>
              </a:lnSpc>
              <a:spcBef>
                <a:spcPts val="1059"/>
              </a:spcBef>
              <a:buFont typeface="Arial"/>
              <a:buChar char="•"/>
              <a:defRPr/>
            </a:pPr>
            <a:r>
              <a:rPr lang="cs-CZ" sz="2200" b="0" strike="noStrike" spc="0">
                <a:latin typeface="Arial"/>
              </a:rPr>
              <a:t>Je nutné </a:t>
            </a:r>
            <a:r>
              <a:rPr lang="cs-CZ" sz="2200" b="1" strike="noStrike" spc="0">
                <a:latin typeface="Arial"/>
              </a:rPr>
              <a:t>úspěšně napsat test</a:t>
            </a:r>
            <a:r>
              <a:rPr lang="cs-CZ" sz="2200" b="0" strike="noStrike" spc="0">
                <a:latin typeface="Arial"/>
              </a:rPr>
              <a:t> a </a:t>
            </a:r>
            <a:r>
              <a:rPr lang="cs-CZ" sz="2200" b="1" strike="noStrike" spc="0">
                <a:latin typeface="Arial"/>
              </a:rPr>
              <a:t>splnit </a:t>
            </a:r>
            <a:r>
              <a:rPr lang="cs-CZ" sz="2200" b="1" strike="noStrike" spc="0">
                <a:latin typeface="Arial"/>
              </a:rPr>
              <a:t>všechny zadané úkoly</a:t>
            </a:r>
            <a:endParaRPr lang="cs-CZ" sz="2200" b="1" strike="noStrike" spc="0">
              <a:latin typeface="Arial"/>
            </a:endParaRPr>
          </a:p>
        </p:txBody>
      </p:sp>
      <p:graphicFrame>
        <p:nvGraphicFramePr>
          <p:cNvPr id="1582316379" name=""/>
          <p:cNvGraphicFramePr>
            <a:graphicFrameLocks xmlns:a="http://schemas.openxmlformats.org/drawingml/2006/main"/>
          </p:cNvGraphicFramePr>
          <p:nvPr/>
        </p:nvGraphicFramePr>
        <p:xfrm>
          <a:off x="1673754" y="3173055"/>
          <a:ext cx="6733116" cy="173608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{10A1B5D5-9B99-4C35-A422-299274C87663}</a:tableStyleId>
              </a:tblPr>
              <a:tblGrid>
                <a:gridCol w="1680104"/>
                <a:gridCol w="1680104"/>
                <a:gridCol w="1680104"/>
                <a:gridCol w="1680104"/>
              </a:tblGrid>
              <a:tr h="413783"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/>
                        <a:t>Celkové body</a:t>
                      </a:r>
                      <a:endParaRPr lang="cs-CZ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/>
                        <a:t>Hodnocení</a:t>
                      </a:r>
                      <a:endParaRPr lang="cs-CZ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sz="1800" b="1" i="0" u="none" strike="noStrike" cap="none" spc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Celkové body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sz="1800" b="1" i="0" u="none" strike="noStrike" cap="none" spc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Hodnocení</a:t>
                      </a:r>
                      <a:endParaRPr lang="cs-CZ"/>
                    </a:p>
                  </a:txBody>
                  <a:tcPr/>
                </a:tc>
              </a:tr>
              <a:tr h="482041"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/>
                        <a:t>90% - 100%</a:t>
                      </a:r>
                      <a:endParaRPr lang="cs-CZ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b="1"/>
                        <a:t>A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/>
                        <a:t>60% - 69,9%</a:t>
                      </a:r>
                      <a:endParaRPr lang="cs-CZ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b="1"/>
                        <a:t>D</a:t>
                      </a:r>
                      <a:endParaRPr b="1"/>
                    </a:p>
                  </a:txBody>
                  <a:tcPr/>
                </a:tc>
              </a:tr>
              <a:tr h="413783"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/>
                        <a:t>80% - 89,9%</a:t>
                      </a:r>
                      <a:endParaRPr lang="cs-CZ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b="1"/>
                        <a:t>B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/>
                        <a:t>50% - 59,9%</a:t>
                      </a:r>
                      <a:endParaRPr lang="cs-CZ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b="1"/>
                        <a:t>E</a:t>
                      </a:r>
                      <a:endParaRPr b="1"/>
                    </a:p>
                  </a:txBody>
                  <a:tcPr/>
                </a:tc>
              </a:tr>
              <a:tr h="413783"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/>
                        <a:t>70% - 79,9%</a:t>
                      </a:r>
                      <a:endParaRPr lang="cs-CZ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b="1"/>
                        <a:t>C</a:t>
                      </a:r>
                      <a:endParaRPr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/>
                        <a:t>0% - 49,9%</a:t>
                      </a:r>
                      <a:endParaRPr lang="cs-CZ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cs-CZ" b="1"/>
                        <a:t>F</a:t>
                      </a:r>
                      <a:endParaRPr b="1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 bwMode="auto">
          <a:xfrm>
            <a:off x="3528000" y="2012040"/>
            <a:ext cx="4246560" cy="48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spAutoFit/>
          </a:bodyPr>
          <a:p>
            <a:pPr>
              <a:lnSpc>
                <a:spcPct val="100000"/>
              </a:lnSpc>
              <a:buNone/>
              <a:defRPr/>
            </a:pPr>
            <a:r>
              <a:rPr lang="cs-CZ" sz="3200" b="0" strike="noStrike" spc="-1">
                <a:solidFill>
                  <a:srgbClr val="E8A202"/>
                </a:solidFill>
                <a:latin typeface="Source Sans Pro"/>
                <a:ea typeface="DejaVu Sans"/>
              </a:rPr>
              <a:t>Děkuji za pozornost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 bwMode="auto">
          <a:xfrm>
            <a:off x="3528000" y="3456000"/>
            <a:ext cx="4752359" cy="54899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spAutoFit/>
          </a:bodyPr>
          <a:p>
            <a:pPr>
              <a:lnSpc>
                <a:spcPct val="100000"/>
              </a:lnSpc>
              <a:buNone/>
              <a:defRPr/>
            </a:pPr>
            <a:r>
              <a:rPr lang="cs-CZ" sz="2000" b="1" i="0" u="none" strike="noStrike" cap="none" spc="0">
                <a:solidFill>
                  <a:srgbClr val="000000"/>
                </a:solidFill>
                <a:latin typeface="Source Sans Pro"/>
                <a:ea typeface="DejaVu Sans"/>
                <a:cs typeface="Source Sans Pro"/>
              </a:rPr>
              <a:t>Ing. Martin Krčma</a:t>
            </a:r>
            <a:endParaRPr sz="2000" b="0" strike="noStrike" spc="0">
              <a:latin typeface="Arial"/>
            </a:endParaRPr>
          </a:p>
          <a:p>
            <a:pPr>
              <a:lnSpc>
                <a:spcPct val="100000"/>
              </a:lnSpc>
              <a:buNone/>
              <a:defRPr/>
            </a:pPr>
            <a:r>
              <a:rPr lang="cs-CZ" sz="1600" b="0" i="0" u="none" strike="noStrike" cap="none" spc="0">
                <a:solidFill>
                  <a:srgbClr val="666666"/>
                </a:solidFill>
                <a:latin typeface="Source Sans Pro"/>
                <a:ea typeface="DejaVu Sans"/>
                <a:cs typeface="Source Sans Pro"/>
              </a:rPr>
              <a:t>Ústav informatiky a umělé inteligence</a:t>
            </a:r>
            <a:endParaRPr sz="1600" b="0" strike="noStrike" spc="0">
              <a:latin typeface="Arial"/>
            </a:endParaRPr>
          </a:p>
        </p:txBody>
      </p:sp>
      <p:sp>
        <p:nvSpPr>
          <p:cNvPr id="175" name="Line 3"/>
          <p:cNvSpPr/>
          <p:nvPr/>
        </p:nvSpPr>
        <p:spPr bwMode="auto">
          <a:xfrm>
            <a:off x="3528000" y="4284000"/>
            <a:ext cx="792000" cy="360"/>
          </a:xfrm>
          <a:prstGeom prst="line">
            <a:avLst/>
          </a:prstGeom>
          <a:ln w="5724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 bwMode="auto">
          <a:xfrm>
            <a:off x="3528000" y="4462200"/>
            <a:ext cx="4758119" cy="30515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0" rIns="0" bIns="0" anchor="t">
            <a:spAutoFit/>
          </a:bodyPr>
          <a:p>
            <a:pPr>
              <a:lnSpc>
                <a:spcPct val="100000"/>
              </a:lnSpc>
              <a:buNone/>
              <a:defRPr/>
            </a:pPr>
            <a:r>
              <a:rPr lang="cs-CZ" sz="2000" b="0" strike="noStrike" spc="-1">
                <a:solidFill>
                  <a:srgbClr val="000000"/>
                </a:solidFill>
                <a:latin typeface="Source Sans Pro"/>
                <a:ea typeface="SourceSansPro-Light"/>
              </a:rPr>
              <a:t>m1_krcma@utb.cz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ONLYOFFICE/7.4.1.36</Application>
  <DocSecurity>0</DocSecurity>
  <PresentationFormat/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Theme 1</vt:lpstr>
      <vt:lpstr>Theme 2</vt:lpstr>
      <vt:lpstr>Theme 3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>cs-CZ</dc:language>
  <cp:lastModifiedBy/>
  <cp:revision>36</cp:revision>
  <dcterms:created xsi:type="dcterms:W3CDTF">2019-09-03T10:06:13Z</dcterms:created>
  <dcterms:modified xsi:type="dcterms:W3CDTF">2024-09-22T20:42:36Z</dcterms:modified>
  <cp:category/>
  <cp:contentStatus/>
  <cp:version/>
</cp:coreProperties>
</file>