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vetlý štý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redný štý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8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839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86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6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037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039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115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50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13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436A9-B344-409B-97B3-72BE7525DD13}" type="datetimeFigureOut">
              <a:rPr lang="sk-SK" smtClean="0"/>
              <a:t>28. 4. 2023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92E090-12D3-4E0D-B471-ECC16D814CEF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5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E57B94-A16E-6C47-AA08-0949C2F0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48142"/>
          </a:xfrm>
        </p:spPr>
        <p:txBody>
          <a:bodyPr>
            <a:normAutofit/>
          </a:bodyPr>
          <a:lstStyle/>
          <a:p>
            <a:pPr algn="ctr"/>
            <a:r>
              <a:rPr lang="sk-SK" sz="8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Rozlíšenie (pixel)</a:t>
            </a:r>
            <a:endParaRPr lang="sk-SK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179A2E-9245-C25E-F061-C6080A9DE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7045"/>
          </a:xfrm>
        </p:spPr>
        <p:txBody>
          <a:bodyPr>
            <a:normAutofit/>
          </a:bodyPr>
          <a:lstStyle/>
          <a:p>
            <a:r>
              <a:rPr lang="sk-SK" sz="2000" dirty="0"/>
              <a:t>Šimon Bučka</a:t>
            </a:r>
          </a:p>
          <a:p>
            <a:endParaRPr lang="sk-SK" sz="2000" dirty="0"/>
          </a:p>
          <a:p>
            <a:r>
              <a:rPr lang="cs-CZ" sz="2000" dirty="0"/>
              <a:t>Softwarové inženýrství</a:t>
            </a:r>
          </a:p>
          <a:p>
            <a:r>
              <a:rPr lang="cs-CZ" sz="2000" dirty="0"/>
              <a:t>Fakulta aplikované informatiky</a:t>
            </a:r>
          </a:p>
          <a:p>
            <a:r>
              <a:rPr lang="cs-CZ" sz="2000" dirty="0"/>
              <a:t>Univerzita Tomáše Bati ve Zlíně</a:t>
            </a:r>
          </a:p>
        </p:txBody>
      </p:sp>
      <p:pic>
        <p:nvPicPr>
          <p:cNvPr id="4" name="obrázek 1" descr="Popis: fai_logo_cz">
            <a:extLst>
              <a:ext uri="{FF2B5EF4-FFF2-40B4-BE49-F238E27FC236}">
                <a16:creationId xmlns:a16="http://schemas.microsoft.com/office/drawing/2014/main" id="{EDC29C89-4B97-2B23-54DC-3EEF9EC2C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79" y="0"/>
            <a:ext cx="7236041" cy="1164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52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E2604-C05F-4CE5-B1EA-41EDC5CB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2F21AB-400D-1D64-DCC1-810CFC8B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Zameranie  na rozlíšenie a pixel.</a:t>
            </a:r>
          </a:p>
          <a:p>
            <a:r>
              <a:rPr lang="sk-SK" sz="3600" dirty="0">
                <a:latin typeface="Times New Roman" panose="02020603050405020304" pitchFamily="18" charset="0"/>
              </a:rPr>
              <a:t>Čo sú pojmy:</a:t>
            </a:r>
          </a:p>
          <a:p>
            <a:pPr marL="1169988"/>
            <a:r>
              <a:rPr lang="sk-SK" sz="3600" dirty="0">
                <a:latin typeface="Times New Roman" panose="02020603050405020304" pitchFamily="18" charset="0"/>
              </a:rPr>
              <a:t>pixel, PPI a </a:t>
            </a:r>
            <a:r>
              <a:rPr lang="sk-SK" sz="3600" dirty="0" err="1">
                <a:latin typeface="Times New Roman" panose="02020603050405020304" pitchFamily="18" charset="0"/>
              </a:rPr>
              <a:t>pixelácia</a:t>
            </a:r>
            <a:r>
              <a:rPr lang="sk-SK" sz="3600" dirty="0">
                <a:latin typeface="Times New Roman" panose="02020603050405020304" pitchFamily="18" charset="0"/>
              </a:rPr>
              <a:t>, megapixel.</a:t>
            </a:r>
          </a:p>
          <a:p>
            <a:pPr marL="1169988"/>
            <a:r>
              <a:rPr lang="sk-SK" sz="3600" dirty="0">
                <a:latin typeface="Times New Roman" panose="02020603050405020304" pitchFamily="18" charset="0"/>
              </a:rPr>
              <a:t>rozlíšenie, pomer strán, </a:t>
            </a:r>
            <a:r>
              <a:rPr lang="sk-SK" sz="3600" dirty="0" err="1">
                <a:latin typeface="Times New Roman" panose="02020603050405020304" pitchFamily="18" charset="0"/>
              </a:rPr>
              <a:t>progressive</a:t>
            </a:r>
            <a:r>
              <a:rPr lang="sk-SK" sz="3600" dirty="0">
                <a:latin typeface="Times New Roman" panose="02020603050405020304" pitchFamily="18" charset="0"/>
              </a:rPr>
              <a:t> </a:t>
            </a:r>
            <a:r>
              <a:rPr lang="sk-SK" sz="3600" dirty="0" err="1">
                <a:latin typeface="Times New Roman" panose="02020603050405020304" pitchFamily="18" charset="0"/>
              </a:rPr>
              <a:t>scan</a:t>
            </a:r>
            <a:r>
              <a:rPr lang="sk-SK" sz="3600" dirty="0">
                <a:latin typeface="Times New Roman" panose="02020603050405020304" pitchFamily="18" charset="0"/>
              </a:rPr>
              <a:t>.</a:t>
            </a:r>
          </a:p>
          <a:p>
            <a:pPr marL="1169988"/>
            <a:r>
              <a:rPr lang="sk-SK" sz="3600" dirty="0">
                <a:latin typeface="Times New Roman" panose="02020603050405020304" pitchFamily="18" charset="0"/>
              </a:rPr>
              <a:t>najpoužívanejších a menej používaných rozlíšení</a:t>
            </a:r>
          </a:p>
        </p:txBody>
      </p:sp>
      <p:pic>
        <p:nvPicPr>
          <p:cNvPr id="4" name="obrázek 1" descr="Popis: fai_logo_cz">
            <a:extLst>
              <a:ext uri="{FF2B5EF4-FFF2-40B4-BE49-F238E27FC236}">
                <a16:creationId xmlns:a16="http://schemas.microsoft.com/office/drawing/2014/main" id="{7A1EFA2B-9B0D-53CE-9736-EBF3F1DC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93192" b="36305"/>
          <a:stretch/>
        </p:blipFill>
        <p:spPr bwMode="auto">
          <a:xfrm>
            <a:off x="166254" y="158895"/>
            <a:ext cx="938041" cy="1411799"/>
          </a:xfrm>
          <a:prstGeom prst="rect">
            <a:avLst/>
          </a:prstGeom>
          <a:noFill/>
          <a:ln>
            <a:noFill/>
          </a:ln>
          <a:effectLst>
            <a:reflection stA="52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6436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E2604-C05F-4CE5-B1EA-41EDC5CB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8800" b="1" kern="1400" cap="all" dirty="0">
                <a:effectLst/>
                <a:latin typeface="Times New Roman" panose="02020603050405020304" pitchFamily="18" charset="0"/>
              </a:rPr>
              <a:t>Pixel</a:t>
            </a:r>
            <a:endParaRPr lang="sk-SK" sz="623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2F21AB-400D-1D64-DCC1-810CFC8B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Megapixel</a:t>
            </a:r>
          </a:p>
          <a:p>
            <a:r>
              <a:rPr lang="sk-SK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PPI</a:t>
            </a:r>
            <a:endParaRPr lang="sk-SK" sz="5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3763" indent="-180975"/>
            <a:r>
              <a:rPr lang="sk-SK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Pixelácia</a:t>
            </a:r>
            <a:endParaRPr lang="sk-SK" sz="6600" dirty="0"/>
          </a:p>
        </p:txBody>
      </p:sp>
      <p:pic>
        <p:nvPicPr>
          <p:cNvPr id="4" name="obrázek 1" descr="Popis: fai_logo_cz">
            <a:extLst>
              <a:ext uri="{FF2B5EF4-FFF2-40B4-BE49-F238E27FC236}">
                <a16:creationId xmlns:a16="http://schemas.microsoft.com/office/drawing/2014/main" id="{7A1EFA2B-9B0D-53CE-9736-EBF3F1DC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93192" b="36305"/>
          <a:stretch/>
        </p:blipFill>
        <p:spPr bwMode="auto">
          <a:xfrm>
            <a:off x="166254" y="158895"/>
            <a:ext cx="938041" cy="1411799"/>
          </a:xfrm>
          <a:prstGeom prst="rect">
            <a:avLst/>
          </a:prstGeom>
          <a:noFill/>
          <a:ln>
            <a:noFill/>
          </a:ln>
          <a:effectLst>
            <a:reflection stA="52000" endPos="0" dist="50800" dir="5400000" sy="-100000" algn="bl" rotWithShape="0"/>
          </a:effectLst>
        </p:spPr>
      </p:pic>
      <p:pic>
        <p:nvPicPr>
          <p:cNvPr id="5" name="Obrázok 4" descr="Pixelation - Wikipedia">
            <a:extLst>
              <a:ext uri="{FF2B5EF4-FFF2-40B4-BE49-F238E27FC236}">
                <a16:creationId xmlns:a16="http://schemas.microsoft.com/office/drawing/2014/main" id="{E584F650-1D13-AA0D-B043-4769D7DA5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181" y="2234126"/>
            <a:ext cx="3178412" cy="254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ok 5" descr="What is Pixel Density of a Device? | ScientiaMobile">
            <a:extLst>
              <a:ext uri="{FF2B5EF4-FFF2-40B4-BE49-F238E27FC236}">
                <a16:creationId xmlns:a16="http://schemas.microsoft.com/office/drawing/2014/main" id="{5E596774-4BF4-6ECC-EBFF-5B9315D79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47" y="4237473"/>
            <a:ext cx="3585244" cy="2020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8D63312-18F5-629A-21B5-890B93C2CA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891" y="2234126"/>
            <a:ext cx="2679700" cy="200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E2604-C05F-4CE5-B1EA-41EDC5CB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67" y="3757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8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Rozlíšenie</a:t>
            </a:r>
            <a:endParaRPr lang="sk-SK" sz="8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2F21AB-400D-1D64-DCC1-810CFC8B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67" y="1836258"/>
            <a:ext cx="10515600" cy="4351338"/>
          </a:xfrm>
        </p:spPr>
        <p:txBody>
          <a:bodyPr>
            <a:normAutofit/>
          </a:bodyPr>
          <a:lstStyle/>
          <a:p>
            <a:r>
              <a:rPr lang="sk-SK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Pomer strán</a:t>
            </a:r>
          </a:p>
          <a:p>
            <a:r>
              <a:rPr lang="sk-SK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Progressive</a:t>
            </a:r>
            <a:r>
              <a:rPr lang="sk-SK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scan</a:t>
            </a:r>
            <a:endParaRPr lang="sk-SK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Bežné rozlíšenia</a:t>
            </a:r>
          </a:p>
          <a:p>
            <a:endParaRPr lang="sk-SK" sz="4400" dirty="0"/>
          </a:p>
        </p:txBody>
      </p:sp>
      <p:pic>
        <p:nvPicPr>
          <p:cNvPr id="4" name="obrázek 1" descr="Popis: fai_logo_cz">
            <a:extLst>
              <a:ext uri="{FF2B5EF4-FFF2-40B4-BE49-F238E27FC236}">
                <a16:creationId xmlns:a16="http://schemas.microsoft.com/office/drawing/2014/main" id="{7A1EFA2B-9B0D-53CE-9736-EBF3F1DC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93192" b="36305"/>
          <a:stretch/>
        </p:blipFill>
        <p:spPr bwMode="auto">
          <a:xfrm>
            <a:off x="155621" y="169528"/>
            <a:ext cx="938041" cy="1411799"/>
          </a:xfrm>
          <a:prstGeom prst="rect">
            <a:avLst/>
          </a:prstGeom>
          <a:noFill/>
          <a:ln>
            <a:noFill/>
          </a:ln>
          <a:effectLst>
            <a:reflection stA="52000" endPos="0" dist="50800" dir="5400000" sy="-100000" algn="bl" rotWithShape="0"/>
          </a:effectLst>
        </p:spPr>
      </p:pic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64E56371-1E97-575D-9BCD-B003F8BC0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72770"/>
              </p:ext>
            </p:extLst>
          </p:nvPr>
        </p:nvGraphicFramePr>
        <p:xfrm>
          <a:off x="1026367" y="4011927"/>
          <a:ext cx="7921889" cy="211112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211120">
                  <a:extLst>
                    <a:ext uri="{9D8B030D-6E8A-4147-A177-3AD203B41FA5}">
                      <a16:colId xmlns:a16="http://schemas.microsoft.com/office/drawing/2014/main" val="2618930871"/>
                    </a:ext>
                  </a:extLst>
                </a:gridCol>
                <a:gridCol w="2295716">
                  <a:extLst>
                    <a:ext uri="{9D8B030D-6E8A-4147-A177-3AD203B41FA5}">
                      <a16:colId xmlns:a16="http://schemas.microsoft.com/office/drawing/2014/main" val="4129502775"/>
                    </a:ext>
                  </a:extLst>
                </a:gridCol>
                <a:gridCol w="1121347">
                  <a:extLst>
                    <a:ext uri="{9D8B030D-6E8A-4147-A177-3AD203B41FA5}">
                      <a16:colId xmlns:a16="http://schemas.microsoft.com/office/drawing/2014/main" val="279722394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203059197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1045163398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81546495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Rozlíšenie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Iné pomenovania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Pomer strán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Širka (px)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Výška (px)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Pixely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0505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720p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HD, HD Ready, Standard HD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16:9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1280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720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921,600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079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1080p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Full HD, FHD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16:9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1920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1080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2,304,000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84254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1440p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2K, WQHD, QHD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16:9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2560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1440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3,686,400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140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4K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UHD, Ultra HD, 4K UHD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 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16:9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3840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2160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8,294,400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3746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8K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 dirty="0" err="1">
                          <a:effectLst/>
                        </a:rPr>
                        <a:t>Names</a:t>
                      </a:r>
                      <a:r>
                        <a:rPr lang="sk-SK" sz="1400" dirty="0">
                          <a:effectLst/>
                        </a:rPr>
                        <a:t>: 8K UHD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16:9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7680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>
                          <a:effectLst/>
                        </a:rPr>
                        <a:t>4320</a:t>
                      </a:r>
                      <a:endParaRPr lang="sk-S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400" dirty="0">
                          <a:effectLst/>
                        </a:rPr>
                        <a:t>33,177,600</a:t>
                      </a:r>
                      <a:endParaRPr lang="sk-S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628011"/>
                  </a:ext>
                </a:extLst>
              </a:tr>
            </a:tbl>
          </a:graphicData>
        </a:graphic>
      </p:graphicFrame>
      <p:pic>
        <p:nvPicPr>
          <p:cNvPr id="6" name="Obrázok 5" descr="O que é o formato 18:9 e qual a sua diferença para 16:9?">
            <a:extLst>
              <a:ext uri="{FF2B5EF4-FFF2-40B4-BE49-F238E27FC236}">
                <a16:creationId xmlns:a16="http://schemas.microsoft.com/office/drawing/2014/main" id="{3471725D-C438-8ADA-F3B2-A081CB4F1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311" y="1836258"/>
            <a:ext cx="3376276" cy="2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 descr="Screen Resolution Sizes - What is HD, FHD, QHD, UHD, 4K, 5K &amp; 8K">
            <a:extLst>
              <a:ext uri="{FF2B5EF4-FFF2-40B4-BE49-F238E27FC236}">
                <a16:creationId xmlns:a16="http://schemas.microsoft.com/office/drawing/2014/main" id="{6D46E0C3-525C-5814-D6B0-A947F8F81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081"/>
                    </a14:imgEffect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04" y="1899031"/>
            <a:ext cx="3610947" cy="19855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2566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E2604-C05F-4CE5-B1EA-41EDC5CB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2F21AB-400D-1D64-DCC1-810CFC8B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Ďalšie Rozlíšenia</a:t>
            </a:r>
            <a:endParaRPr lang="sk-SK" sz="4400" dirty="0"/>
          </a:p>
        </p:txBody>
      </p:sp>
      <p:pic>
        <p:nvPicPr>
          <p:cNvPr id="4" name="obrázek 1" descr="Popis: fai_logo_cz">
            <a:extLst>
              <a:ext uri="{FF2B5EF4-FFF2-40B4-BE49-F238E27FC236}">
                <a16:creationId xmlns:a16="http://schemas.microsoft.com/office/drawing/2014/main" id="{7A1EFA2B-9B0D-53CE-9736-EBF3F1DC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93192" b="36305"/>
          <a:stretch/>
        </p:blipFill>
        <p:spPr bwMode="auto">
          <a:xfrm>
            <a:off x="166254" y="158895"/>
            <a:ext cx="938041" cy="1411799"/>
          </a:xfrm>
          <a:prstGeom prst="rect">
            <a:avLst/>
          </a:prstGeom>
          <a:noFill/>
          <a:ln>
            <a:noFill/>
          </a:ln>
          <a:effectLst>
            <a:reflection stA="52000" endPos="0" dist="50800" dir="5400000" sy="-100000" algn="bl" rotWithShape="0"/>
          </a:effectLst>
        </p:spPr>
      </p:pic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40547313-8E2E-F407-8E3F-CF98C1718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77979"/>
              </p:ext>
            </p:extLst>
          </p:nvPr>
        </p:nvGraphicFramePr>
        <p:xfrm>
          <a:off x="1286070" y="2392901"/>
          <a:ext cx="6839338" cy="3919797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856688">
                  <a:extLst>
                    <a:ext uri="{9D8B030D-6E8A-4147-A177-3AD203B41FA5}">
                      <a16:colId xmlns:a16="http://schemas.microsoft.com/office/drawing/2014/main" val="2105782052"/>
                    </a:ext>
                  </a:extLst>
                </a:gridCol>
                <a:gridCol w="1002202">
                  <a:extLst>
                    <a:ext uri="{9D8B030D-6E8A-4147-A177-3AD203B41FA5}">
                      <a16:colId xmlns:a16="http://schemas.microsoft.com/office/drawing/2014/main" val="2841255911"/>
                    </a:ext>
                  </a:extLst>
                </a:gridCol>
                <a:gridCol w="808148">
                  <a:extLst>
                    <a:ext uri="{9D8B030D-6E8A-4147-A177-3AD203B41FA5}">
                      <a16:colId xmlns:a16="http://schemas.microsoft.com/office/drawing/2014/main" val="2980116675"/>
                    </a:ext>
                  </a:extLst>
                </a:gridCol>
                <a:gridCol w="1134944">
                  <a:extLst>
                    <a:ext uri="{9D8B030D-6E8A-4147-A177-3AD203B41FA5}">
                      <a16:colId xmlns:a16="http://schemas.microsoft.com/office/drawing/2014/main" val="625079039"/>
                    </a:ext>
                  </a:extLst>
                </a:gridCol>
                <a:gridCol w="2037356">
                  <a:extLst>
                    <a:ext uri="{9D8B030D-6E8A-4147-A177-3AD203B41FA5}">
                      <a16:colId xmlns:a16="http://schemas.microsoft.com/office/drawing/2014/main" val="814634816"/>
                    </a:ext>
                  </a:extLst>
                </a:gridCol>
              </a:tblGrid>
              <a:tr h="15871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200" dirty="0">
                          <a:effectLst/>
                        </a:rPr>
                        <a:t>Rozlíšenie</a:t>
                      </a:r>
                      <a:endParaRPr lang="sk-S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200">
                          <a:effectLst/>
                        </a:rPr>
                        <a:t>Pomer strán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200">
                          <a:effectLst/>
                        </a:rPr>
                        <a:t>Širka (px)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200">
                          <a:effectLst/>
                        </a:rPr>
                        <a:t>Výška (px)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200">
                          <a:effectLst/>
                        </a:rPr>
                        <a:t>Pixely</a:t>
                      </a:r>
                      <a:endParaRPr lang="sk-S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757670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>
                          <a:effectLst/>
                        </a:rPr>
                        <a:t>VGA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 dirty="0">
                          <a:effectLst/>
                        </a:rPr>
                        <a:t>4:3</a:t>
                      </a:r>
                      <a:endParaRPr lang="sk-SK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640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480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307,200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415687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>
                          <a:effectLst/>
                        </a:rPr>
                        <a:t>SVGA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4:3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800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600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 dirty="0">
                          <a:effectLst/>
                        </a:rPr>
                        <a:t>480,000</a:t>
                      </a:r>
                      <a:endParaRPr lang="sk-SK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555836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>
                          <a:effectLst/>
                        </a:rPr>
                        <a:t>XGA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4:3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1024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768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786,432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889551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 dirty="0">
                          <a:effectLst/>
                        </a:rPr>
                        <a:t>WXGA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16:10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1280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800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1,024,000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858203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 dirty="0">
                          <a:effectLst/>
                        </a:rPr>
                        <a:t>UXGA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 dirty="0">
                          <a:effectLst/>
                        </a:rPr>
                        <a:t>4:3</a:t>
                      </a:r>
                      <a:endParaRPr lang="sk-SK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1600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1200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1,920,000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888487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>
                          <a:effectLst/>
                        </a:rPr>
                        <a:t>WSXGA+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16:10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 dirty="0">
                          <a:effectLst/>
                        </a:rPr>
                        <a:t>1680</a:t>
                      </a:r>
                      <a:endParaRPr lang="sk-SK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1050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1,764,000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268224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>
                          <a:effectLst/>
                        </a:rPr>
                        <a:t>WUXGA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16:10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1920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1200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2,304,000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489488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>
                          <a:effectLst/>
                        </a:rPr>
                        <a:t>WQXGA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16:10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2560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1600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4,096,000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263448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>
                          <a:effectLst/>
                        </a:rPr>
                        <a:t>Ultrawide QHD</a:t>
                      </a:r>
                      <a:endParaRPr lang="sk-SK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 dirty="0">
                          <a:effectLst/>
                        </a:rPr>
                        <a:t>21:9</a:t>
                      </a:r>
                      <a:endParaRPr lang="sk-SK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3440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1440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 dirty="0">
                          <a:effectLst/>
                        </a:rPr>
                        <a:t>4,953,600</a:t>
                      </a:r>
                      <a:endParaRPr lang="sk-SK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9866664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800" dirty="0">
                          <a:effectLst/>
                        </a:rPr>
                        <a:t>16K UHD</a:t>
                      </a:r>
                      <a:endParaRPr lang="sk-SK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16:9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15360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>
                          <a:effectLst/>
                        </a:rPr>
                        <a:t>8640</a:t>
                      </a:r>
                      <a:endParaRPr lang="sk-SK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sk-SK" sz="1600" dirty="0">
                          <a:effectLst/>
                        </a:rPr>
                        <a:t>132,710,400</a:t>
                      </a:r>
                      <a:endParaRPr lang="sk-SK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476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30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E2604-C05F-4CE5-B1EA-41EDC5CB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B2F21AB-400D-1D64-DCC1-810CFC8B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</a:rPr>
              <a:t>Dozvedeli sme sa čo sú : </a:t>
            </a:r>
          </a:p>
          <a:p>
            <a:pPr marL="1254125"/>
            <a:r>
              <a:rPr lang="sk-SK" sz="3600" dirty="0">
                <a:latin typeface="Times New Roman" panose="02020603050405020304" pitchFamily="18" charset="0"/>
              </a:rPr>
              <a:t>pojmy pixel, PPI a </a:t>
            </a:r>
            <a:r>
              <a:rPr lang="sk-SK" sz="3600" dirty="0" err="1">
                <a:latin typeface="Times New Roman" panose="02020603050405020304" pitchFamily="18" charset="0"/>
              </a:rPr>
              <a:t>pixelácia</a:t>
            </a:r>
            <a:r>
              <a:rPr lang="sk-SK" sz="3600" dirty="0">
                <a:latin typeface="Times New Roman" panose="02020603050405020304" pitchFamily="18" charset="0"/>
              </a:rPr>
              <a:t>, megapixel.</a:t>
            </a:r>
          </a:p>
          <a:p>
            <a:pPr marL="1254125"/>
            <a:r>
              <a:rPr lang="sk-SK" sz="3600" dirty="0">
                <a:latin typeface="Times New Roman" panose="02020603050405020304" pitchFamily="18" charset="0"/>
              </a:rPr>
              <a:t>pojmy rozlíšenie, pomer strán, </a:t>
            </a:r>
            <a:r>
              <a:rPr lang="sk-SK" sz="3600" dirty="0" err="1">
                <a:latin typeface="Times New Roman" panose="02020603050405020304" pitchFamily="18" charset="0"/>
              </a:rPr>
              <a:t>progressive</a:t>
            </a:r>
            <a:r>
              <a:rPr lang="sk-SK" sz="3600" dirty="0">
                <a:latin typeface="Times New Roman" panose="02020603050405020304" pitchFamily="18" charset="0"/>
              </a:rPr>
              <a:t> </a:t>
            </a:r>
            <a:r>
              <a:rPr lang="sk-SK" sz="3600" dirty="0" err="1">
                <a:latin typeface="Times New Roman" panose="02020603050405020304" pitchFamily="18" charset="0"/>
              </a:rPr>
              <a:t>scan</a:t>
            </a:r>
            <a:r>
              <a:rPr lang="sk-SK" sz="3600" dirty="0">
                <a:latin typeface="Times New Roman" panose="02020603050405020304" pitchFamily="18" charset="0"/>
              </a:rPr>
              <a:t>.</a:t>
            </a:r>
          </a:p>
          <a:p>
            <a:pPr marL="1254125"/>
            <a:r>
              <a:rPr lang="sk-SK" sz="3600" dirty="0">
                <a:latin typeface="Times New Roman" panose="02020603050405020304" pitchFamily="18" charset="0"/>
              </a:rPr>
              <a:t>najpoužívanejších a menej používaných rozlíšení</a:t>
            </a:r>
            <a:endParaRPr lang="sk-SK" sz="3600" dirty="0"/>
          </a:p>
        </p:txBody>
      </p:sp>
      <p:pic>
        <p:nvPicPr>
          <p:cNvPr id="4" name="obrázek 1" descr="Popis: fai_logo_cz">
            <a:extLst>
              <a:ext uri="{FF2B5EF4-FFF2-40B4-BE49-F238E27FC236}">
                <a16:creationId xmlns:a16="http://schemas.microsoft.com/office/drawing/2014/main" id="{7A1EFA2B-9B0D-53CE-9736-EBF3F1DC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93192" b="36305"/>
          <a:stretch/>
        </p:blipFill>
        <p:spPr bwMode="auto">
          <a:xfrm>
            <a:off x="166254" y="158895"/>
            <a:ext cx="938041" cy="1411799"/>
          </a:xfrm>
          <a:prstGeom prst="rect">
            <a:avLst/>
          </a:prstGeom>
          <a:noFill/>
          <a:ln>
            <a:noFill/>
          </a:ln>
          <a:effectLst>
            <a:reflection stA="52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033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E57B94-A16E-6C47-AA08-0949C2F09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48142"/>
          </a:xfrm>
        </p:spPr>
        <p:txBody>
          <a:bodyPr>
            <a:normAutofit/>
          </a:bodyPr>
          <a:lstStyle/>
          <a:p>
            <a:r>
              <a:rPr lang="sk-SK" sz="8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Rozlíšenie (pixel)</a:t>
            </a:r>
            <a:endParaRPr lang="sk-SK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179A2E-9245-C25E-F061-C6080A9DE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7045"/>
          </a:xfrm>
        </p:spPr>
        <p:txBody>
          <a:bodyPr>
            <a:normAutofit/>
          </a:bodyPr>
          <a:lstStyle/>
          <a:p>
            <a:r>
              <a:rPr lang="sk-SK" dirty="0"/>
              <a:t>Šimon Bučka</a:t>
            </a:r>
          </a:p>
          <a:p>
            <a:endParaRPr lang="sk-SK" dirty="0"/>
          </a:p>
          <a:p>
            <a:r>
              <a:rPr lang="cs-CZ" dirty="0"/>
              <a:t>Softwarové inženýrství</a:t>
            </a:r>
          </a:p>
          <a:p>
            <a:r>
              <a:rPr lang="cs-CZ" dirty="0"/>
              <a:t>Fakulta aplikované informatiky</a:t>
            </a:r>
          </a:p>
          <a:p>
            <a:r>
              <a:rPr lang="cs-CZ" dirty="0"/>
              <a:t>Univerzita Tomáše Bati ve Zlíně</a:t>
            </a:r>
          </a:p>
        </p:txBody>
      </p:sp>
      <p:pic>
        <p:nvPicPr>
          <p:cNvPr id="4" name="obrázek 1" descr="Popis: fai_logo_cz">
            <a:extLst>
              <a:ext uri="{FF2B5EF4-FFF2-40B4-BE49-F238E27FC236}">
                <a16:creationId xmlns:a16="http://schemas.microsoft.com/office/drawing/2014/main" id="{EDC29C89-4B97-2B23-54DC-3EEF9EC2C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79" y="0"/>
            <a:ext cx="7236041" cy="1164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a">
  <a:themeElements>
    <a:clrScheme name="Odtiene sivej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761410-9ca2-42c8-a0f4-90074a220b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69084ACA13C454D9915B2FF6040F9D1" ma:contentTypeVersion="6" ma:contentTypeDescription="Vytvoří nový dokument" ma:contentTypeScope="" ma:versionID="fefd29919818981de3ecc868d092fdee">
  <xsd:schema xmlns:xsd="http://www.w3.org/2001/XMLSchema" xmlns:xs="http://www.w3.org/2001/XMLSchema" xmlns:p="http://schemas.microsoft.com/office/2006/metadata/properties" xmlns:ns3="27761410-9ca2-42c8-a0f4-90074a220bcf" xmlns:ns4="eacf4935-1bef-40a4-b6e5-ec199ea1e7eb" targetNamespace="http://schemas.microsoft.com/office/2006/metadata/properties" ma:root="true" ma:fieldsID="5e3cfda9eb67894c0a32c5746b7796e4" ns3:_="" ns4:_="">
    <xsd:import namespace="27761410-9ca2-42c8-a0f4-90074a220bcf"/>
    <xsd:import namespace="eacf4935-1bef-40a4-b6e5-ec199ea1e7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61410-9ca2-42c8-a0f4-90074a220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f4935-1bef-40a4-b6e5-ec199ea1e7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4D3CBE-7330-4C56-A16A-CEC8EC53F3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D26ABD-1F78-4A62-B0CE-091FCBAD6D07}">
  <ds:schemaRefs>
    <ds:schemaRef ds:uri="27761410-9ca2-42c8-a0f4-90074a220bcf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eacf4935-1bef-40a4-b6e5-ec199ea1e7eb"/>
  </ds:schemaRefs>
</ds:datastoreItem>
</file>

<file path=customXml/itemProps3.xml><?xml version="1.0" encoding="utf-8"?>
<ds:datastoreItem xmlns:ds="http://schemas.openxmlformats.org/officeDocument/2006/customXml" ds:itemID="{45EAF647-404F-4AF3-AA5A-C20D31CBAD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761410-9ca2-42c8-a0f4-90074a220bcf"/>
    <ds:schemaRef ds:uri="eacf4935-1bef-40a4-b6e5-ec199ea1e7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437</TotalTime>
  <Words>239</Words>
  <Application>Microsoft Office PowerPoint</Application>
  <PresentationFormat>Širokouhlá</PresentationFormat>
  <Paragraphs>124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Times New Roman</vt:lpstr>
      <vt:lpstr>Retrospektíva</vt:lpstr>
      <vt:lpstr>Rozlíšenie (pixel)</vt:lpstr>
      <vt:lpstr>Úvod</vt:lpstr>
      <vt:lpstr>Pixel</vt:lpstr>
      <vt:lpstr>Rozlíšenie</vt:lpstr>
      <vt:lpstr>Prezentácia programu PowerPoint</vt:lpstr>
      <vt:lpstr>Záver</vt:lpstr>
      <vt:lpstr>Rozlíšenie (pixel)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Rozlíšenie (pixel)</dc:title>
  <dc:creator>Šimon Bučka</dc:creator>
  <cp:lastModifiedBy>Šimon Bučka</cp:lastModifiedBy>
  <cp:revision>2</cp:revision>
  <dcterms:created xsi:type="dcterms:W3CDTF">2023-04-28T10:55:21Z</dcterms:created>
  <dcterms:modified xsi:type="dcterms:W3CDTF">2023-04-28T18:18:44Z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0x010100669084ACA13C454D9915B2FF6040F9D1</vt:lpwstr>
  </property>
</Properties>
</file>