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2" r:id="rId3"/>
    <p:sldId id="272" r:id="rId4"/>
    <p:sldId id="275" r:id="rId5"/>
    <p:sldId id="276" r:id="rId6"/>
    <p:sldId id="282" r:id="rId7"/>
    <p:sldId id="283" r:id="rId8"/>
    <p:sldId id="277" r:id="rId9"/>
    <p:sldId id="278" r:id="rId10"/>
    <p:sldId id="279" r:id="rId11"/>
    <p:sldId id="281" r:id="rId12"/>
    <p:sldId id="284" r:id="rId13"/>
    <p:sldId id="273" r:id="rId14"/>
    <p:sldId id="285" r:id="rId15"/>
    <p:sldId id="286" r:id="rId16"/>
    <p:sldId id="287" r:id="rId17"/>
    <p:sldId id="288" r:id="rId18"/>
    <p:sldId id="290" r:id="rId19"/>
    <p:sldId id="289" r:id="rId20"/>
    <p:sldId id="291" r:id="rId21"/>
    <p:sldId id="292" r:id="rId22"/>
    <p:sldId id="293" r:id="rId23"/>
    <p:sldId id="294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6F81F7B-5751-BA4A-81E6-DFE880F79216}">
          <p14:sldIdLst>
            <p14:sldId id="257"/>
            <p14:sldId id="262"/>
            <p14:sldId id="272"/>
            <p14:sldId id="275"/>
            <p14:sldId id="276"/>
            <p14:sldId id="282"/>
            <p14:sldId id="283"/>
            <p14:sldId id="277"/>
            <p14:sldId id="278"/>
            <p14:sldId id="279"/>
            <p14:sldId id="281"/>
            <p14:sldId id="284"/>
            <p14:sldId id="273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4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0"/>
  </p:normalViewPr>
  <p:slideViewPr>
    <p:cSldViewPr snapToGrid="0" snapToObjects="1" showGuides="1">
      <p:cViewPr varScale="1">
        <p:scale>
          <a:sx n="114" d="100"/>
          <a:sy n="114" d="100"/>
        </p:scale>
        <p:origin x="1524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BDFD-CB67-4B47-BE91-85386E53B3C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0364-8813-EF4D-B766-8DAFED17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B86B-7323-A14F-9A52-64B09A701AF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1AEA-FAE0-B34A-B2D1-61BE2FF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2277" y="5638800"/>
            <a:ext cx="3379445" cy="79980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B82B2D40-1EA7-49E6-9982-12C9B20D52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030" y="547304"/>
            <a:ext cx="2836880" cy="75261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3F05086-E366-4D68-A655-FD2B5B1A44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55046" y="696372"/>
            <a:ext cx="1208547" cy="6035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0406F22-5315-4A2B-AAAB-1622160139D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42708" y="689956"/>
            <a:ext cx="1362547" cy="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712" y="6356350"/>
            <a:ext cx="649287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457200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6138000"/>
            <a:ext cx="8229600" cy="720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7527-A93E-D34E-AC47-5B0B88FF6062}" type="datetime1">
              <a:rPr lang="cs-CZ" smtClean="0"/>
              <a:t>28.03.2024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7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41D2F4B-0086-4162-80E6-8592CA425918}"/>
              </a:ext>
            </a:extLst>
          </p:cNvPr>
          <p:cNvSpPr txBox="1">
            <a:spLocks/>
          </p:cNvSpPr>
          <p:nvPr/>
        </p:nvSpPr>
        <p:spPr>
          <a:xfrm>
            <a:off x="583250" y="25748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400" b="0" cap="none" dirty="0"/>
              <a:t>Testování software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8909D3-7C1C-4618-AC11-F393E12107EA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00" dirty="0"/>
              <a:t>Ing. Petr Žáček, Ph.D.</a:t>
            </a:r>
          </a:p>
          <a:p>
            <a:pPr algn="ctr"/>
            <a:r>
              <a:rPr lang="cs-CZ" sz="2500" dirty="0"/>
              <a:t>ADAPT UTB: Adaptabilní, Digitální, Agilní, Progresivní, Transformace UTB ve Zlíně, </a:t>
            </a:r>
            <a:r>
              <a:rPr lang="cs-CZ" sz="2500" dirty="0" err="1"/>
              <a:t>reg</a:t>
            </a:r>
            <a:r>
              <a:rPr lang="cs-CZ" sz="2500" dirty="0"/>
              <a:t>. č. </a:t>
            </a:r>
            <a:br>
              <a:rPr lang="cs-CZ" sz="2500" dirty="0"/>
            </a:br>
            <a:r>
              <a:rPr lang="cs-CZ" sz="2500" dirty="0"/>
              <a:t>NPO_UTB_MSMT-16585/2022</a:t>
            </a:r>
          </a:p>
          <a:p>
            <a:pPr algn="ctr"/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B35EF1A-4804-4FE6-8563-443C4FE7672E}"/>
              </a:ext>
            </a:extLst>
          </p:cNvPr>
          <p:cNvSpPr txBox="1"/>
          <p:nvPr/>
        </p:nvSpPr>
        <p:spPr>
          <a:xfrm>
            <a:off x="3166216" y="5730886"/>
            <a:ext cx="28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Logo součásti</a:t>
            </a:r>
          </a:p>
        </p:txBody>
      </p:sp>
    </p:spTree>
    <p:extLst>
      <p:ext uri="{BB962C8B-B14F-4D97-AF65-F5344CB8AC3E}">
        <p14:creationId xmlns:p14="http://schemas.microsoft.com/office/powerpoint/2010/main" val="41328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Praktické postupy nezávislé na SDLC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Vývojová aktivita má svou testovací aktivitu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Testování má své úrovně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Testovací aktivita by měla začít paralelně s vývojovou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Testeři by se měli zapojit do revizí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Podpora včasného testování a shift-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left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 principu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9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038A17B-076A-6734-D232-AD54CBB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71" y="1069259"/>
            <a:ext cx="6695955" cy="43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C4FAB8D1-5C88-0273-9BA9-FEBCC2D0E29D}"/>
              </a:ext>
            </a:extLst>
          </p:cNvPr>
          <p:cNvSpPr txBox="1"/>
          <p:nvPr/>
        </p:nvSpPr>
        <p:spPr>
          <a:xfrm>
            <a:off x="2696121" y="5971208"/>
            <a:ext cx="4877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/>
              <a:t>https://</a:t>
            </a:r>
            <a:r>
              <a:rPr lang="cs-CZ" sz="1400" i="1" dirty="0" err="1"/>
              <a:t>www.professionalqa.com</a:t>
            </a:r>
            <a:r>
              <a:rPr lang="cs-CZ" sz="1400" i="1" dirty="0"/>
              <a:t>/</a:t>
            </a:r>
            <a:r>
              <a:rPr lang="cs-CZ" sz="1400" i="1" dirty="0" err="1"/>
              <a:t>assets</a:t>
            </a:r>
            <a:r>
              <a:rPr lang="cs-CZ" sz="1400" i="1" dirty="0"/>
              <a:t>/</a:t>
            </a:r>
            <a:r>
              <a:rPr lang="cs-CZ" sz="1400" i="1" dirty="0" err="1"/>
              <a:t>images</a:t>
            </a:r>
            <a:r>
              <a:rPr lang="cs-CZ" sz="1400" i="1" dirty="0"/>
              <a:t>/w-model-2.png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1FD28D4-73C0-3E6F-0816-281B1291C5FE}"/>
              </a:ext>
            </a:extLst>
          </p:cNvPr>
          <p:cNvSpPr txBox="1"/>
          <p:nvPr/>
        </p:nvSpPr>
        <p:spPr>
          <a:xfrm>
            <a:off x="722312" y="5615609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V-Model -&gt; pouze vývojové aktivity (šedě)</a:t>
            </a:r>
          </a:p>
        </p:txBody>
      </p:sp>
    </p:spTree>
    <p:extLst>
      <p:ext uri="{BB962C8B-B14F-4D97-AF65-F5344CB8AC3E}">
        <p14:creationId xmlns:p14="http://schemas.microsoft.com/office/powerpoint/2010/main" val="403911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„Shift-</a:t>
            </a:r>
            <a:r>
              <a:rPr lang="cs-CZ" dirty="0" err="1">
                <a:latin typeface="Source Sans Pro Semibold" pitchFamily="34" charset="-18"/>
              </a:rPr>
              <a:t>left</a:t>
            </a:r>
            <a:r>
              <a:rPr lang="cs-CZ" dirty="0">
                <a:latin typeface="Source Sans Pro Semibold" pitchFamily="34" charset="-18"/>
              </a:rPr>
              <a:t>“ princip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Zaměřuje se na prevenci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Návrh testů před kódem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Statické testování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Revize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Princip č. </a:t>
            </a:r>
            <a:r>
              <a:rPr lang="cs-CZ" dirty="0">
                <a:latin typeface="Source Sans Pro Semibold" pitchFamily="34" charset="-18"/>
              </a:rPr>
              <a:t>3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6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13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2.2 Úrovně testování a typy testů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2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Specifika pro testovací úroveň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Testované objekty – CO testujeme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Cíle testování – CO chceme dosáhnout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Testovací báze – z ČEHO vycházíme 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Typické defekty – CO může být za problém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Přístupy a role – KDO a </a:t>
            </a:r>
            <a:r>
              <a:rPr lang="cs-CZ" dirty="0">
                <a:latin typeface="Source Sans Pro Semibold" pitchFamily="34" charset="-18"/>
              </a:rPr>
              <a:t>JAK testuje 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4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Testovací úrovně dle SDLC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Sekvenční – navazují 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Iterativně-inkrementální – překrývají se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63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Testovací úrovně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komponent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Integrační testování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Komponent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Systémů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Systémové testování</a:t>
            </a:r>
          </a:p>
          <a:p>
            <a:r>
              <a:rPr lang="cs-CZ" dirty="0">
                <a:latin typeface="Source Sans Pro Semibold" pitchFamily="34" charset="-18"/>
              </a:rPr>
              <a:t>Akceptační testování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Testování komponent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„elementárních“ částí</a:t>
            </a:r>
          </a:p>
          <a:p>
            <a:r>
              <a:rPr lang="cs-CZ" dirty="0">
                <a:latin typeface="Source Sans Pro Semibold" pitchFamily="34" charset="-18"/>
              </a:rPr>
              <a:t>V izolaci -&gt; neřešíme okolí</a:t>
            </a:r>
          </a:p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Obvykle vývojář</a:t>
            </a:r>
          </a:p>
          <a:p>
            <a:r>
              <a:rPr lang="cs-CZ" dirty="0">
                <a:latin typeface="Source Sans Pro Semibold" pitchFamily="34" charset="-18"/>
              </a:rPr>
              <a:t>Speciální nástroje -&gt; míra pokrytí </a:t>
            </a:r>
          </a:p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Jednotkov</a:t>
            </a:r>
            <a:r>
              <a:rPr lang="cs-CZ" dirty="0">
                <a:latin typeface="Source Sans Pro Semibold" pitchFamily="34" charset="-18"/>
              </a:rPr>
              <a:t>é testy</a:t>
            </a:r>
          </a:p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Testovací báze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Detailní technický návrh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Datový model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„kód“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67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Testování komponent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Stuby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, drivery (Test </a:t>
            </a: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harness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– náhrady)</a:t>
            </a:r>
          </a:p>
          <a:p>
            <a:pPr lvl="1"/>
            <a:r>
              <a:rPr lang="cs-CZ" dirty="0" err="1">
                <a:latin typeface="Source Sans Pro Semibold" pitchFamily="34" charset="-18"/>
              </a:rPr>
              <a:t>Stub</a:t>
            </a:r>
            <a:r>
              <a:rPr lang="cs-CZ" dirty="0">
                <a:latin typeface="Source Sans Pro Semibold" pitchFamily="34" charset="-18"/>
              </a:rPr>
              <a:t> (volaná komponenta)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Driver (volající komponenta)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06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Integrační testování - komponent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Interakce komponent</a:t>
            </a:r>
          </a:p>
          <a:p>
            <a:r>
              <a:rPr lang="cs-CZ" dirty="0">
                <a:latin typeface="Source Sans Pro Semibold" pitchFamily="34" charset="-18"/>
              </a:rPr>
              <a:t>Kdo s kým a jak komunikuje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Typicky testuje vývojář</a:t>
            </a:r>
          </a:p>
          <a:p>
            <a:r>
              <a:rPr lang="cs-CZ" dirty="0">
                <a:latin typeface="Source Sans Pro Semibold" pitchFamily="34" charset="-18"/>
              </a:rPr>
              <a:t>Defekty spočívají v chybějícím rozhraní nebo kompatibilitě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Testovací báze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Detailní technický návrh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Specifikace rozhraní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48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2.1 Testování v kontextu SDLC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0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Integrační testování - komponent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Shora – dolů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Zespodu – nahoru</a:t>
            </a:r>
          </a:p>
          <a:p>
            <a:r>
              <a:rPr lang="cs-CZ" dirty="0">
                <a:latin typeface="Source Sans Pro Semibold" pitchFamily="34" charset="-18"/>
              </a:rPr>
              <a:t>„Big-</a:t>
            </a:r>
            <a:r>
              <a:rPr lang="cs-CZ" dirty="0" err="1">
                <a:latin typeface="Source Sans Pro Semibold" pitchFamily="34" charset="-18"/>
              </a:rPr>
              <a:t>bang</a:t>
            </a:r>
            <a:r>
              <a:rPr lang="cs-CZ" dirty="0">
                <a:latin typeface="Source Sans Pro Semibold" pitchFamily="34" charset="-18"/>
              </a:rPr>
              <a:t>“ -&gt; nahodile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90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Systémové testování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Obvykle tester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End-to-end testování (celek)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Vše je </a:t>
            </a:r>
            <a:r>
              <a:rPr lang="cs-CZ" dirty="0" err="1">
                <a:latin typeface="Source Sans Pro Semibold" pitchFamily="34" charset="-18"/>
              </a:rPr>
              <a:t>zintegrované</a:t>
            </a: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Máme zde funkcionální a nefunkcionální testy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CO a JAK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Testovací báze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Funkcionální specifikace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Případy užití (Use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cases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)</a:t>
            </a:r>
          </a:p>
          <a:p>
            <a:r>
              <a:rPr lang="cs-CZ" dirty="0">
                <a:latin typeface="Source Sans Pro Semibold" pitchFamily="34" charset="-18"/>
              </a:rPr>
              <a:t>Po sem verifikace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457200" lvl="1" indent="0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30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Akceptační testování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Validace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Provádí výhradně uživatel</a:t>
            </a:r>
          </a:p>
          <a:p>
            <a:r>
              <a:rPr lang="cs-CZ" dirty="0">
                <a:latin typeface="Source Sans Pro Semibold" pitchFamily="34" charset="-18"/>
              </a:rPr>
              <a:t>Zde už není prostor pro hledání defektů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Potvrzuje shodu s</a:t>
            </a:r>
            <a:r>
              <a:rPr lang="cs-CZ" dirty="0">
                <a:latin typeface="Source Sans Pro Semibold" pitchFamily="34" charset="-18"/>
              </a:rPr>
              <a:t>e zákazníkovým očekáváním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17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Akceptační testování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UAT -&gt; Uživatelské akceptační testy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Alfa a Beta testování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Alfa – interně externí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Beta – externí</a:t>
            </a:r>
          </a:p>
          <a:p>
            <a:r>
              <a:rPr lang="cs-CZ" dirty="0">
                <a:latin typeface="Source Sans Pro Semibold" pitchFamily="34" charset="-18"/>
              </a:rPr>
              <a:t>Smluvní a regulatorní akceptační testy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Provozně akceptační testy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974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24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2.3 Testování údržby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3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Modely SDLC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Sekvenční (Tradiční)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Vodopádový, V-Model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Iterativní (Agilní)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Spirálový model, prototypování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Inkrementální (Agilní)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RUP</a:t>
            </a:r>
          </a:p>
          <a:p>
            <a:r>
              <a:rPr lang="cs-CZ" dirty="0">
                <a:latin typeface="Source Sans Pro Semibold" pitchFamily="34" charset="-18"/>
              </a:rPr>
              <a:t>Iterativně-inkrementální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96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8400FA-FD17-CD8D-A8D2-88EE8D6E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3" y="1336227"/>
            <a:ext cx="7013713" cy="47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9FF91B02-298E-6DC8-A0E5-E30BFFB960D5}"/>
              </a:ext>
            </a:extLst>
          </p:cNvPr>
          <p:cNvSpPr txBox="1"/>
          <p:nvPr/>
        </p:nvSpPr>
        <p:spPr>
          <a:xfrm>
            <a:off x="2696121" y="5971208"/>
            <a:ext cx="599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/>
              <a:t>https://</a:t>
            </a:r>
            <a:r>
              <a:rPr lang="cs-CZ" sz="1400" i="1" dirty="0" err="1"/>
              <a:t>miro.medium.com</a:t>
            </a:r>
            <a:r>
              <a:rPr lang="cs-CZ" sz="1400" i="1" dirty="0"/>
              <a:t>/v2/resize:fit:1248/1*OFL-NOhxxQ81G-0ezGmsIA.png</a:t>
            </a:r>
          </a:p>
        </p:txBody>
      </p:sp>
    </p:spTree>
    <p:extLst>
      <p:ext uri="{BB962C8B-B14F-4D97-AF65-F5344CB8AC3E}">
        <p14:creationId xmlns:p14="http://schemas.microsoft.com/office/powerpoint/2010/main" val="129582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Specifické přístupy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Extrémní programování</a:t>
            </a:r>
          </a:p>
          <a:p>
            <a:pPr algn="l"/>
            <a:r>
              <a:rPr lang="cs-CZ" dirty="0" err="1">
                <a:latin typeface="Source Sans Pro Semibold" pitchFamily="34" charset="-18"/>
              </a:rPr>
              <a:t>Scrum</a:t>
            </a:r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Kanban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TDD, ATDD, BDD, DDD, FDD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…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driven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 development (vývoj řízený)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06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TDD – Test </a:t>
            </a: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Driven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Development</a:t>
            </a: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Tvořím test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Spouštím test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Pokud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fail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 -&gt; vyvíjím dokud neprojde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Ověřuji že procházejí všechny testy</a:t>
            </a:r>
          </a:p>
          <a:p>
            <a:pPr algn="l"/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Refactoring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 -&gt; opět ověřuji všechny testy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164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ATDD, BDD a další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Více k akceptační úrovni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Zápis testů „</a:t>
            </a:r>
            <a:r>
              <a:rPr lang="cs-CZ" dirty="0" err="1">
                <a:latin typeface="Source Sans Pro Semibold" pitchFamily="34" charset="-18"/>
              </a:rPr>
              <a:t>Gherkin</a:t>
            </a:r>
            <a:r>
              <a:rPr lang="cs-CZ" dirty="0">
                <a:latin typeface="Source Sans Pro Semibold" pitchFamily="34" charset="-18"/>
              </a:rPr>
              <a:t>“</a:t>
            </a:r>
          </a:p>
          <a:p>
            <a:pPr lvl="1"/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Given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,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When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,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Then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21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SDLC ovlivní v testování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Rozsah a načasování (kdy začít)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Úroveň detailu dokumentace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Volbu technik a přístupu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Míra automatizace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Role a odpovědnost testera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Tester by měl znát specifikace a přizpůsobit se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67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2053505-63F5-2B4B-951A-911A13C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9</a:t>
            </a:fld>
            <a:endParaRPr lang="en-US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58686F5-F59F-1ADF-59E0-568BFE92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Tradiční vs. Agilní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6CEABDA-AEE8-BF70-B3B3-B8B632E414C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Sekvenční</a:t>
            </a:r>
            <a:endParaRPr lang="cs-CZ" sz="2800" dirty="0"/>
          </a:p>
          <a:p>
            <a:pPr lvl="1"/>
            <a:r>
              <a:rPr lang="cs-CZ" sz="2400" dirty="0"/>
              <a:t>Více plánuje, odhady dříve</a:t>
            </a:r>
          </a:p>
          <a:p>
            <a:pPr lvl="1"/>
            <a:r>
              <a:rPr lang="cs-CZ" sz="2400" dirty="0"/>
              <a:t>Intenzivní statické testy a revize</a:t>
            </a:r>
          </a:p>
          <a:p>
            <a:pPr lvl="1"/>
            <a:r>
              <a:rPr lang="cs-CZ" sz="2400" dirty="0"/>
              <a:t>Dynamické testy až na závěr</a:t>
            </a:r>
          </a:p>
          <a:p>
            <a:pPr lvl="1"/>
            <a:r>
              <a:rPr lang="cs-CZ" sz="2400" dirty="0"/>
              <a:t>Důraz na dokumentaci</a:t>
            </a:r>
          </a:p>
          <a:p>
            <a:pPr lvl="1"/>
            <a:r>
              <a:rPr lang="cs-CZ" sz="2400" dirty="0"/>
              <a:t>Méně automatizace</a:t>
            </a:r>
          </a:p>
          <a:p>
            <a:pPr lvl="1"/>
            <a:r>
              <a:rPr lang="cs-CZ" sz="2400" dirty="0"/>
              <a:t>Black and </a:t>
            </a:r>
            <a:r>
              <a:rPr lang="cs-CZ" sz="2400" dirty="0" err="1"/>
              <a:t>white</a:t>
            </a:r>
            <a:r>
              <a:rPr lang="cs-CZ" sz="2400" dirty="0"/>
              <a:t>-box</a:t>
            </a:r>
          </a:p>
          <a:p>
            <a:pPr lvl="1"/>
            <a:r>
              <a:rPr lang="cs-CZ" sz="2400" dirty="0"/>
              <a:t>Úrovně testů postupně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2FE1BCA-BC8A-71C1-F976-3C18CC94FB5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Iterativní a inkrementální</a:t>
            </a:r>
          </a:p>
          <a:p>
            <a:pPr lvl="1"/>
            <a:r>
              <a:rPr lang="cs-CZ" sz="2000" dirty="0"/>
              <a:t>Iterace =&gt; funkční prototyp</a:t>
            </a:r>
          </a:p>
          <a:p>
            <a:pPr lvl="1"/>
            <a:r>
              <a:rPr lang="cs-CZ" sz="2000" dirty="0"/>
              <a:t>Statické + dynamické každou iteraci</a:t>
            </a:r>
          </a:p>
          <a:p>
            <a:pPr lvl="1"/>
            <a:r>
              <a:rPr lang="cs-CZ" sz="2000" dirty="0"/>
              <a:t>Co iterace všechny úrovně testování</a:t>
            </a:r>
          </a:p>
          <a:p>
            <a:pPr lvl="1"/>
            <a:r>
              <a:rPr lang="cs-CZ" sz="2000" dirty="0"/>
              <a:t>Změny jsou „vítané“</a:t>
            </a:r>
          </a:p>
          <a:p>
            <a:pPr lvl="1"/>
            <a:r>
              <a:rPr lang="cs-CZ" sz="2000" dirty="0"/>
              <a:t>Méně dokumentace</a:t>
            </a:r>
          </a:p>
          <a:p>
            <a:pPr lvl="1"/>
            <a:r>
              <a:rPr lang="cs-CZ" sz="2000" dirty="0"/>
              <a:t>Více využívání technik založených na zkušenostech</a:t>
            </a:r>
          </a:p>
          <a:p>
            <a:pPr lvl="1"/>
            <a:r>
              <a:rPr lang="cs-CZ" sz="2000" dirty="0"/>
              <a:t>Regresní testy + automatizace</a:t>
            </a:r>
          </a:p>
        </p:txBody>
      </p:sp>
    </p:spTree>
    <p:extLst>
      <p:ext uri="{BB962C8B-B14F-4D97-AF65-F5344CB8AC3E}">
        <p14:creationId xmlns:p14="http://schemas.microsoft.com/office/powerpoint/2010/main" val="391794879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1095</Words>
  <Application>Microsoft Office PowerPoint</Application>
  <PresentationFormat>Předvádění na obrazovce (4:3)</PresentationFormat>
  <Paragraphs>220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9" baseType="lpstr">
      <vt:lpstr>Arial</vt:lpstr>
      <vt:lpstr>Berlin CE</vt:lpstr>
      <vt:lpstr>Calibri</vt:lpstr>
      <vt:lpstr>Source Sans Pro Semibold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Tradiční vs. Agilní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Manager/>
  <Company>FT UTB Zlín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Roman Čermák</dc:creator>
  <cp:keywords/>
  <dc:description/>
  <cp:lastModifiedBy>student FAI</cp:lastModifiedBy>
  <cp:revision>45</cp:revision>
  <dcterms:created xsi:type="dcterms:W3CDTF">2017-10-29T17:19:47Z</dcterms:created>
  <dcterms:modified xsi:type="dcterms:W3CDTF">2024-03-28T14:14:05Z</dcterms:modified>
  <cp:category/>
</cp:coreProperties>
</file>