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62" r:id="rId3"/>
    <p:sldId id="272" r:id="rId4"/>
    <p:sldId id="273" r:id="rId5"/>
    <p:sldId id="274" r:id="rId6"/>
    <p:sldId id="275" r:id="rId7"/>
    <p:sldId id="276" r:id="rId8"/>
    <p:sldId id="260" r:id="rId9"/>
    <p:sldId id="268" r:id="rId10"/>
    <p:sldId id="269" r:id="rId11"/>
    <p:sldId id="270" r:id="rId12"/>
    <p:sldId id="271" r:id="rId13"/>
    <p:sldId id="277" r:id="rId14"/>
    <p:sldId id="278" r:id="rId15"/>
    <p:sldId id="290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7" r:id="rId24"/>
    <p:sldId id="288" r:id="rId25"/>
    <p:sldId id="289" r:id="rId26"/>
    <p:sldId id="286" r:id="rId27"/>
    <p:sldId id="263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F81F7B-5751-BA4A-81E6-DFE880F79216}">
          <p14:sldIdLst>
            <p14:sldId id="257"/>
            <p14:sldId id="262"/>
            <p14:sldId id="272"/>
            <p14:sldId id="273"/>
            <p14:sldId id="274"/>
            <p14:sldId id="275"/>
            <p14:sldId id="276"/>
            <p14:sldId id="260"/>
            <p14:sldId id="268"/>
            <p14:sldId id="269"/>
            <p14:sldId id="270"/>
            <p14:sldId id="271"/>
            <p14:sldId id="277"/>
            <p14:sldId id="278"/>
            <p14:sldId id="290"/>
            <p14:sldId id="279"/>
            <p14:sldId id="280"/>
            <p14:sldId id="281"/>
            <p14:sldId id="283"/>
            <p14:sldId id="282"/>
            <p14:sldId id="284"/>
            <p14:sldId id="285"/>
            <p14:sldId id="287"/>
            <p14:sldId id="288"/>
            <p14:sldId id="289"/>
            <p14:sldId id="286"/>
            <p14:sldId id="263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BDFD-CB67-4B47-BE91-85386E53B3CE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0364-8813-EF4D-B766-8DAFED17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86B-7323-A14F-9A52-64B09A701AF3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1AEA-FAE0-B34A-B2D1-61BE2FF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277" y="5638800"/>
            <a:ext cx="3379445" cy="79980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82B2D40-1EA7-49E6-9982-12C9B20D52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030" y="547304"/>
            <a:ext cx="2836880" cy="7526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3F05086-E366-4D68-A655-FD2B5B1A4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55046" y="696372"/>
            <a:ext cx="1208547" cy="603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0406F22-5315-4A2B-AAAB-1622160139D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2708" y="689956"/>
            <a:ext cx="1362547" cy="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2" y="6356350"/>
            <a:ext cx="649287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457200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6138000"/>
            <a:ext cx="8229600" cy="720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527-A93E-D34E-AC47-5B0B88FF6062}" type="datetime1">
              <a:rPr lang="cs-CZ" smtClean="0"/>
              <a:t>22.02.2024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7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1D2F4B-0086-4162-80E6-8592CA425918}"/>
              </a:ext>
            </a:extLst>
          </p:cNvPr>
          <p:cNvSpPr txBox="1">
            <a:spLocks/>
          </p:cNvSpPr>
          <p:nvPr/>
        </p:nvSpPr>
        <p:spPr>
          <a:xfrm>
            <a:off x="583250" y="25748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400" b="0" cap="none" dirty="0"/>
              <a:t>Testování software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8909D3-7C1C-4618-AC11-F393E12107EA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00" dirty="0"/>
              <a:t>Ing. Petr Žáček, Ph.D.</a:t>
            </a:r>
          </a:p>
          <a:p>
            <a:pPr algn="ctr"/>
            <a:r>
              <a:rPr lang="cs-CZ" sz="2500" dirty="0"/>
              <a:t>ADAPT UTB: Adaptabilní, Digitální, Agilní, Progresivní, Transformace UTB ve Zlíně, </a:t>
            </a:r>
            <a:r>
              <a:rPr lang="cs-CZ" sz="2500" dirty="0" err="1"/>
              <a:t>reg</a:t>
            </a:r>
            <a:r>
              <a:rPr lang="cs-CZ" sz="2500" dirty="0"/>
              <a:t>. č. </a:t>
            </a:r>
            <a:br>
              <a:rPr lang="cs-CZ" sz="2500" dirty="0"/>
            </a:br>
            <a:r>
              <a:rPr lang="cs-CZ" sz="2500" dirty="0"/>
              <a:t>NPO_UTB_MSMT-16585/2022</a:t>
            </a:r>
          </a:p>
          <a:p>
            <a:pPr algn="ctr"/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B35EF1A-4804-4FE6-8563-443C4FE7672E}"/>
              </a:ext>
            </a:extLst>
          </p:cNvPr>
          <p:cNvSpPr txBox="1"/>
          <p:nvPr/>
        </p:nvSpPr>
        <p:spPr>
          <a:xfrm>
            <a:off x="3166216" y="5730886"/>
            <a:ext cx="28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Logo součásti</a:t>
            </a:r>
          </a:p>
        </p:txBody>
      </p:sp>
    </p:spTree>
    <p:extLst>
      <p:ext uri="{BB962C8B-B14F-4D97-AF65-F5344CB8AC3E}">
        <p14:creationId xmlns:p14="http://schemas.microsoft.com/office/powerpoint/2010/main" val="41328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E4BD-0994-DE58-FB80-609129DD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237C757-9CF1-0B73-D318-A41E308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BFF3577-7353-7680-8ACE-A0EBB50AD59A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7FB5679-463E-DAAF-A9D6-7E7021B320B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s-CZ" dirty="0"/>
              <a:t>Tester</a:t>
            </a:r>
          </a:p>
          <a:p>
            <a:r>
              <a:rPr lang="cs-CZ" dirty="0"/>
              <a:t>Manažer testování</a:t>
            </a:r>
          </a:p>
          <a:p>
            <a:endParaRPr lang="cs-CZ" dirty="0"/>
          </a:p>
          <a:p>
            <a:r>
              <a:rPr lang="cs-CZ" dirty="0"/>
              <a:t>Norma ISO-29119</a:t>
            </a:r>
          </a:p>
          <a:p>
            <a:pPr lvl="1"/>
            <a:r>
              <a:rPr lang="cs-CZ" dirty="0"/>
              <a:t>Role</a:t>
            </a:r>
          </a:p>
          <a:p>
            <a:pPr lvl="1"/>
            <a:r>
              <a:rPr lang="cs-CZ" dirty="0"/>
              <a:t>Proces testování</a:t>
            </a:r>
          </a:p>
          <a:p>
            <a:pPr lvl="1"/>
            <a:r>
              <a:rPr lang="cs-CZ" dirty="0"/>
              <a:t>Pracovní produkty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67F6B6C-784B-4E62-2C21-E8C1322F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00" y="1569209"/>
            <a:ext cx="4765801" cy="4142581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8FBB2BF5-3B4A-770E-1DAC-DB89F20201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1024F13-7CE8-B799-448F-3A6234F3A1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422AC6B-1210-D7E1-DEF5-16A2B1DBD76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0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E170-34EC-1D73-31F6-23DB8504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7896CB-2168-9583-1D45-267FF61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4E5E860-65C8-FDEE-25E6-14C5F5A61F96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2DF540-2957-4798-5806-BDC97EA238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/>
          <a:lstStyle/>
          <a:p>
            <a:r>
              <a:rPr lang="cs-CZ" dirty="0"/>
              <a:t>Verifikace</a:t>
            </a:r>
          </a:p>
          <a:p>
            <a:pPr lvl="1"/>
            <a:r>
              <a:rPr lang="cs-CZ" dirty="0"/>
              <a:t>Dle požadavků</a:t>
            </a:r>
          </a:p>
          <a:p>
            <a:pPr lvl="2"/>
            <a:r>
              <a:rPr lang="cs-CZ" dirty="0"/>
              <a:t>Modely</a:t>
            </a:r>
          </a:p>
          <a:p>
            <a:pPr lvl="2"/>
            <a:r>
              <a:rPr lang="cs-CZ" dirty="0"/>
              <a:t>Normy</a:t>
            </a:r>
          </a:p>
          <a:p>
            <a:pPr lvl="2"/>
            <a:r>
              <a:rPr lang="cs-CZ" dirty="0"/>
              <a:t>specifikace</a:t>
            </a:r>
          </a:p>
          <a:p>
            <a:pPr lvl="1"/>
            <a:r>
              <a:rPr lang="cs-CZ" dirty="0"/>
              <a:t>Před zákazníkem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Stavíme produkt správně ?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4CF6E6B-AE19-CFC4-4BB0-5FCB9C717F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DE0C25C-B13F-6FC3-B185-7C67BF9660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A4397C2-BDAA-E88F-82DE-CA020BC5E5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01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FFA9-0389-065E-697D-20A7B967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F1F1AC5-66E6-EFBF-08E8-2BDC6D2D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C2EE85D-F807-2D63-4B46-CF1A4B13F0F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EE16BB-33F4-8554-4278-41644095A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/>
          <a:lstStyle/>
          <a:p>
            <a:r>
              <a:rPr lang="cs-CZ" dirty="0"/>
              <a:t>Validace</a:t>
            </a:r>
          </a:p>
          <a:p>
            <a:pPr lvl="1"/>
            <a:r>
              <a:rPr lang="cs-CZ" dirty="0"/>
              <a:t>Dle potřeba uživatelů</a:t>
            </a:r>
          </a:p>
          <a:p>
            <a:pPr lvl="1"/>
            <a:r>
              <a:rPr lang="cs-CZ" dirty="0"/>
              <a:t>Akceptace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Stavíme/postavili jsme správný produkt ?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A903BDE-F168-CEC1-5D07-6D2B7A0A52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CB48C22-3760-CB8F-1369-69B9DBD858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DA09BD9-D0A7-56A9-EC4C-7CF95FCE7B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9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F303-6E9C-1EA3-53B2-9DFFA9337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ED157BF-4032-C4C1-FAFA-97C5C112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E10CFC3-FEE4-EF85-FF1D-71C31354C5DF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0CCFBC-9266-E68F-DAFB-C01AA93E62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Omyly produkují defekty (chyby, bugy) v programu. Pokud je defekt v kódu proveden, systém může selhat.</a:t>
            </a:r>
          </a:p>
          <a:p>
            <a:r>
              <a:rPr lang="cs-CZ" b="1" dirty="0"/>
              <a:t>Omyl (lidský faktor) </a:t>
            </a:r>
            <a:r>
              <a:rPr lang="en-US" b="1" dirty="0"/>
              <a:t>-&gt;</a:t>
            </a:r>
            <a:r>
              <a:rPr lang="cs-CZ" b="1" dirty="0"/>
              <a:t> defekt (chyba, bug) </a:t>
            </a:r>
            <a:r>
              <a:rPr lang="en-US" b="1" dirty="0"/>
              <a:t>-&gt;</a:t>
            </a:r>
            <a:r>
              <a:rPr lang="cs-CZ" b="1" dirty="0"/>
              <a:t> selhání</a:t>
            </a:r>
          </a:p>
          <a:p>
            <a:r>
              <a:rPr lang="cs-CZ" dirty="0"/>
              <a:t>Příčiny softwarových defektů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Lidé jsou omylní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Software a infrastruktura jsou složité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Časová tíseň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Měnící se technologie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Mnoho systémových interakcí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Selhání zaviněné okolními podmínkami</a:t>
            </a:r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A43E54B-6E12-7BD1-AADC-C8C4CF0F64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899DCBF-DF3C-E28E-742C-F7EAD9DCF4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7171D6F-A107-70E8-F32A-0D64409D0C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99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DF89-AB6D-8FDF-985B-224A9AFE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4C25390-4908-271B-D297-3EC4913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6858A39-189E-05ED-B5E9-11E82CCA6BF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504E4B-3A3C-499B-FD85-65E33FC01C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Vývojáři můžou udělat omyl při překopírování části kódu z jiného zdroje.</a:t>
            </a:r>
          </a:p>
          <a:p>
            <a:r>
              <a:rPr lang="cs-CZ" dirty="0"/>
              <a:t>To může způsobit defekt v internetovém bankovnictví.</a:t>
            </a:r>
          </a:p>
          <a:p>
            <a:r>
              <a:rPr lang="cs-CZ" dirty="0"/>
              <a:t>A to se projeví jako selhání při platbě účtu za elektřinu.</a:t>
            </a:r>
          </a:p>
          <a:p>
            <a:endParaRPr lang="cs-CZ" dirty="0"/>
          </a:p>
          <a:p>
            <a:r>
              <a:rPr lang="cs-CZ" dirty="0"/>
              <a:t>Dojde k omylu během analýzy požadavků.</a:t>
            </a:r>
          </a:p>
          <a:p>
            <a:r>
              <a:rPr lang="cs-CZ" dirty="0"/>
              <a:t>Což může způsobit defekt v softwaru řídícím vstupní terminály.</a:t>
            </a:r>
          </a:p>
          <a:p>
            <a:r>
              <a:rPr lang="cs-CZ" dirty="0"/>
              <a:t>A to se projeví jako selhání terminálu, který neotevře dveře budovy.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88348F0-7698-15AC-39A5-D2D30DC341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D2D2798-2EEE-AA13-6332-A3F810D695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747F506-47F1-370B-B0FA-3C5A746C97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33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cs-CZ" sz="2800" b="1" dirty="0" err="1"/>
              <a:t>Root</a:t>
            </a:r>
            <a:r>
              <a:rPr lang="cs-CZ" sz="2800" b="1" dirty="0"/>
              <a:t> Cause (Kořenová příčina)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Příčina vzniku chyby (prvotní omyl)</a:t>
            </a:r>
          </a:p>
          <a:p>
            <a:r>
              <a:rPr lang="cs-CZ" dirty="0"/>
              <a:t>Řešením lze zabránit podobným selháním/defektům</a:t>
            </a:r>
          </a:p>
          <a:p>
            <a:pPr lvl="1"/>
            <a:r>
              <a:rPr lang="cs-CZ" dirty="0"/>
              <a:t>Prevence</a:t>
            </a:r>
          </a:p>
          <a:p>
            <a:pPr lvl="1"/>
            <a:endParaRPr lang="cs-CZ" dirty="0"/>
          </a:p>
          <a:p>
            <a:r>
              <a:rPr lang="cs-CZ" dirty="0"/>
              <a:t>Typické kořenové příčiny</a:t>
            </a:r>
          </a:p>
          <a:p>
            <a:pPr lvl="1"/>
            <a:r>
              <a:rPr lang="cs-CZ" dirty="0"/>
              <a:t>Nesrozumitelnost, neúplná specifikace, komunikace</a:t>
            </a:r>
          </a:p>
          <a:p>
            <a:pPr lvl="1"/>
            <a:r>
              <a:rPr lang="cs-CZ" dirty="0"/>
              <a:t>Myslel jsem …</a:t>
            </a:r>
          </a:p>
          <a:p>
            <a:pPr lvl="1"/>
            <a:r>
              <a:rPr lang="cs-CZ" dirty="0"/>
              <a:t>Nezkušenost</a:t>
            </a:r>
          </a:p>
          <a:p>
            <a:pPr lvl="1"/>
            <a:r>
              <a:rPr lang="cs-CZ" dirty="0"/>
              <a:t>Časový tlak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DDA5474-A203-4A39-A986-B696A2E262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79E7EC9-70EE-F70E-2010-8D37B9D132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1A7633A-CA69-4DF5-521D-92B41FFABB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25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01F8E-F414-2183-5E49-F7527BD8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12132EE-371F-A28E-11A3-A4F50636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DADBD2-0A05-CA32-E622-A5510CD30D2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5AEA279-C045-A24E-720C-4792D4FB69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Kdy přestat s testováním ???</a:t>
            </a:r>
          </a:p>
          <a:p>
            <a:r>
              <a:rPr lang="cs-CZ" dirty="0"/>
              <a:t>Nikdy</a:t>
            </a:r>
            <a:r>
              <a:rPr lang="en-US" dirty="0"/>
              <a:t>, t</a:t>
            </a:r>
            <a:r>
              <a:rPr lang="cs-CZ" dirty="0" err="1"/>
              <a:t>estování</a:t>
            </a:r>
            <a:r>
              <a:rPr lang="cs-CZ" dirty="0"/>
              <a:t> není nikdy dost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r>
              <a:rPr lang="cs-CZ" dirty="0"/>
              <a:t>MUSÍTE brát v úvahu rizika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Technická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Bezpečnostní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Obchodní</a:t>
            </a:r>
          </a:p>
          <a:p>
            <a:r>
              <a:rPr lang="cs-CZ" dirty="0"/>
              <a:t>Měli byste (</a:t>
            </a:r>
            <a:r>
              <a:rPr lang="en-US" dirty="0" err="1"/>
              <a:t>vy</a:t>
            </a:r>
            <a:r>
              <a:rPr lang="en-US" dirty="0"/>
              <a:t> </a:t>
            </a:r>
            <a:r>
              <a:rPr lang="cs-CZ" dirty="0"/>
              <a:t>nebo vedoucí projektu) brát v úvahu omezení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Rozpočet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Čas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Termíny odevzdání</a:t>
            </a:r>
          </a:p>
          <a:p>
            <a:r>
              <a:rPr lang="cs-CZ" dirty="0"/>
              <a:t>Testování podává informace zainteresovaným (stakeholderům) a lidem kteří rozhodují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CE3589F-FB33-1D82-BA1E-5D43EC4EA1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D1D3357-A40F-8CE5-5B81-3FCCFC23B7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5FB0F89-A2D2-525F-F27F-B16949140D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6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Přínos testování ?</a:t>
            </a:r>
          </a:p>
          <a:p>
            <a:r>
              <a:rPr lang="cs-CZ" dirty="0"/>
              <a:t>Včas -&gt; odhalení defektů a prevence selhání</a:t>
            </a:r>
          </a:p>
          <a:p>
            <a:r>
              <a:rPr lang="cs-CZ" dirty="0"/>
              <a:t>Hodnotit -&gt; kvalitu</a:t>
            </a:r>
          </a:p>
          <a:p>
            <a:r>
              <a:rPr lang="cs-CZ" dirty="0"/>
              <a:t>Pomoc s rozhodnutím</a:t>
            </a:r>
          </a:p>
          <a:p>
            <a:pPr lvl="1"/>
            <a:r>
              <a:rPr lang="cs-CZ" dirty="0"/>
              <a:t>Co/jak/proč ?</a:t>
            </a:r>
          </a:p>
          <a:p>
            <a:r>
              <a:rPr lang="cs-CZ" dirty="0"/>
              <a:t>Pochopení -&gt; potřeby/uživatelé</a:t>
            </a:r>
          </a:p>
          <a:p>
            <a:r>
              <a:rPr lang="cs-CZ" dirty="0"/>
              <a:t>Regulatorní podmínky</a:t>
            </a:r>
          </a:p>
          <a:p>
            <a:r>
              <a:rPr lang="cs-CZ" dirty="0"/>
              <a:t>Ponaučení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8409E18-CCD6-407A-20DA-195EFD2CCA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4B09359-6EB3-450C-409E-32C47EBE8C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5A1A097A-32C9-E3CD-F13B-829CD87AE6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15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Statické vs. Dynamické testování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Statické -&gt; text, modely, diagramy</a:t>
            </a:r>
          </a:p>
          <a:p>
            <a:pPr marL="0" indent="0">
              <a:buNone/>
            </a:pPr>
            <a:r>
              <a:rPr lang="cs-CZ" dirty="0"/>
              <a:t>	Statická analýza – automatizované</a:t>
            </a:r>
          </a:p>
          <a:p>
            <a:pPr marL="0" indent="0">
              <a:buNone/>
            </a:pPr>
            <a:r>
              <a:rPr lang="cs-CZ" dirty="0"/>
              <a:t>	Revize – manuální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Dynamické – vyžaduje spuštění</a:t>
            </a:r>
          </a:p>
          <a:p>
            <a:pPr marL="0" indent="0">
              <a:buNone/>
            </a:pPr>
            <a:r>
              <a:rPr lang="cs-CZ" dirty="0"/>
              <a:t>	Hledáme selhání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25914D7-1706-5589-AF15-EE241A354C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57721B8-4A0B-70DE-6232-CC6BB75916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F8E9158-A8EE-C3DD-0A29-42568DA2DF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54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Typické cíle testování:</a:t>
            </a:r>
          </a:p>
          <a:p>
            <a:r>
              <a:rPr lang="cs-CZ" dirty="0"/>
              <a:t>„hodnocení“ pracovních produktů</a:t>
            </a:r>
          </a:p>
          <a:p>
            <a:pPr lvl="1"/>
            <a:r>
              <a:rPr lang="cs-CZ" dirty="0"/>
              <a:t>Požadavky, návrhy, modely, kód</a:t>
            </a:r>
          </a:p>
          <a:p>
            <a:r>
              <a:rPr lang="cs-CZ" dirty="0"/>
              <a:t>Vyvolání selhání a nalezení defektů</a:t>
            </a:r>
          </a:p>
          <a:p>
            <a:r>
              <a:rPr lang="cs-CZ" dirty="0"/>
              <a:t>Zajištění požadovaného pokrytí testovaného objektu testy</a:t>
            </a:r>
          </a:p>
          <a:p>
            <a:r>
              <a:rPr lang="cs-CZ" dirty="0"/>
              <a:t>Redukce rizika nedostatečné kvality</a:t>
            </a:r>
          </a:p>
          <a:p>
            <a:r>
              <a:rPr lang="cs-CZ" dirty="0"/>
              <a:t>Ověření požadavků</a:t>
            </a:r>
          </a:p>
          <a:p>
            <a:pPr lvl="1"/>
            <a:r>
              <a:rPr lang="cs-CZ" dirty="0"/>
              <a:t>Zákazníka, smluvní, legislativní a další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5435AF6-7E5D-F114-D48E-88635E94B6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E8E8D20-AE30-23BC-0AB5-E76EC0ECE6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6C1AA8F-84A9-0BDA-01DA-ECE7930893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29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1.1 proč je testování nezbytné ?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0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Typické cíle testování:</a:t>
            </a:r>
          </a:p>
          <a:p>
            <a:r>
              <a:rPr lang="cs-CZ" dirty="0"/>
              <a:t>Poskytnout informace pro rozhodování</a:t>
            </a:r>
          </a:p>
          <a:p>
            <a:r>
              <a:rPr lang="cs-CZ" dirty="0"/>
              <a:t>Zvýšení důvěry v kvalitu</a:t>
            </a:r>
          </a:p>
          <a:p>
            <a:r>
              <a:rPr lang="cs-CZ" dirty="0"/>
              <a:t>Kontrola funkcionalit a očekávání všech zúčastněných stran</a:t>
            </a:r>
          </a:p>
          <a:p>
            <a:r>
              <a:rPr lang="cs-CZ" dirty="0"/>
              <a:t>Podpora a zpětná vazba pro QA</a:t>
            </a:r>
          </a:p>
          <a:p>
            <a:r>
              <a:rPr lang="cs-CZ"/>
              <a:t>Prevence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CDCF2A0-21AE-3109-5B99-7190932AFF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9DDBF03-FE30-27B8-A41B-48680E3ED9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1749325-28B1-F17F-FA61-669E87FABD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10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cs-CZ" b="1" dirty="0"/>
              <a:t>Cíle závisí na kontextu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Kontext dle</a:t>
            </a:r>
          </a:p>
          <a:p>
            <a:r>
              <a:rPr lang="cs-CZ" dirty="0"/>
              <a:t>SDLC -&gt; Zvolený životní cyklus vývoje SW</a:t>
            </a:r>
          </a:p>
          <a:p>
            <a:r>
              <a:rPr lang="cs-CZ" dirty="0"/>
              <a:t>Konkurence</a:t>
            </a:r>
          </a:p>
          <a:p>
            <a:r>
              <a:rPr lang="cs-CZ" dirty="0"/>
              <a:t>Charakteristika produktu</a:t>
            </a:r>
          </a:p>
          <a:p>
            <a:r>
              <a:rPr lang="cs-CZ" dirty="0"/>
              <a:t>Rizika a podrobnost testování</a:t>
            </a:r>
          </a:p>
          <a:p>
            <a:r>
              <a:rPr lang="cs-CZ" dirty="0"/>
              <a:t>Společnost a další faktory</a:t>
            </a:r>
          </a:p>
          <a:p>
            <a:r>
              <a:rPr lang="cs-CZ" dirty="0"/>
              <a:t>Čas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A7A50C6-6DEA-89E3-9B95-30C7DF57FC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E38CFB6-E9B1-2E2A-B511-4526014428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FCEBE84-5B68-D07A-48D2-0CCF6FFA11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75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cs-CZ" b="1" dirty="0"/>
              <a:t>Cíle závisí na kontextu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SW pro jadernou elektrárnu</a:t>
            </a:r>
          </a:p>
          <a:p>
            <a:pPr marL="0" indent="0">
              <a:buNone/>
            </a:pPr>
            <a:r>
              <a:rPr lang="cs-CZ" dirty="0"/>
              <a:t>	- rizika, hledání selhání a defektů</a:t>
            </a:r>
          </a:p>
          <a:p>
            <a:pPr marL="0" indent="0">
              <a:buNone/>
            </a:pPr>
            <a:r>
              <a:rPr lang="cs-CZ" dirty="0"/>
              <a:t>	- smluvní, právní, regulatorní požadavky</a:t>
            </a:r>
          </a:p>
          <a:p>
            <a:pPr marL="0" indent="0">
              <a:buNone/>
            </a:pPr>
            <a:r>
              <a:rPr lang="cs-CZ" dirty="0"/>
              <a:t>	- dokumentace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SW pro e-shop</a:t>
            </a:r>
          </a:p>
          <a:p>
            <a:pPr marL="0" indent="0">
              <a:buNone/>
            </a:pPr>
            <a:r>
              <a:rPr lang="cs-CZ" dirty="0"/>
              <a:t>	- hledání selhání a defektů</a:t>
            </a:r>
          </a:p>
          <a:p>
            <a:pPr marL="0" indent="0">
              <a:buNone/>
            </a:pPr>
            <a:r>
              <a:rPr lang="cs-CZ" dirty="0"/>
              <a:t>	- minimální dokumentace</a:t>
            </a:r>
          </a:p>
          <a:p>
            <a:pPr marL="0" indent="0">
              <a:buNone/>
            </a:pPr>
            <a:r>
              <a:rPr lang="cs-CZ" dirty="0"/>
              <a:t>	- nefunkcionální testy – uživatelská přívětivost, zátěž, kompatibilita a další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06C7583-AE1D-7C67-913A-4B8120B55A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1FF2441-F42F-84D4-5CE5-992DF45465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3BD4EFE-DE1E-61C6-08A5-044FED4DB6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18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Testování je super, ale QA „víc“ ? </a:t>
            </a:r>
            <a:r>
              <a:rPr lang="cs-CZ" dirty="0">
                <a:sym typeface="Wingdings" pitchFamily="2" charset="2"/>
              </a:rPr>
              <a:t> </a:t>
            </a:r>
          </a:p>
          <a:p>
            <a:pPr lvl="1"/>
            <a:r>
              <a:rPr lang="cs-CZ" dirty="0">
                <a:sym typeface="Wingdings" pitchFamily="2" charset="2"/>
              </a:rPr>
              <a:t>QC + QA == QM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4FC90D2-D532-8F59-A443-DFF1F49F7B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46A2CBF-2677-5E0D-89D2-DE8B730685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EE4A82E-7033-F900-3563-C4288467D0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92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QA</a:t>
            </a:r>
          </a:p>
          <a:p>
            <a:pPr lvl="1"/>
            <a:r>
              <a:rPr lang="cs-CZ" dirty="0"/>
              <a:t>Preventivní přístup</a:t>
            </a:r>
          </a:p>
          <a:p>
            <a:pPr lvl="1"/>
            <a:r>
              <a:rPr lang="cs-CZ" dirty="0"/>
              <a:t>Zavádění a zlepšování procesů</a:t>
            </a:r>
          </a:p>
          <a:p>
            <a:pPr lvl="1"/>
            <a:r>
              <a:rPr lang="cs-CZ" dirty="0"/>
              <a:t>Procesy pro kompletní vývoj (včetně testování)</a:t>
            </a:r>
          </a:p>
          <a:p>
            <a:pPr lvl="1"/>
            <a:r>
              <a:rPr lang="cs-CZ" dirty="0"/>
              <a:t>Celý tým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3847910-D81B-2000-2E88-6F4F9439C9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1AE8870-350E-7947-35AE-21508FAFD9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B090F03-BAE0-9A9E-CCFB-6C935780EE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026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Testování</a:t>
            </a:r>
          </a:p>
          <a:p>
            <a:pPr lvl="1"/>
            <a:r>
              <a:rPr lang="cs-CZ" dirty="0"/>
              <a:t>Analyzuje aktuální stav/kvalitu</a:t>
            </a:r>
          </a:p>
          <a:p>
            <a:pPr lvl="1"/>
            <a:r>
              <a:rPr lang="cs-CZ" dirty="0"/>
              <a:t>„nápravný přístup“ </a:t>
            </a:r>
          </a:p>
          <a:p>
            <a:pPr lvl="1"/>
            <a:r>
              <a:rPr lang="cs-CZ" dirty="0" err="1"/>
              <a:t>Lesson</a:t>
            </a:r>
            <a:r>
              <a:rPr lang="cs-CZ" dirty="0"/>
              <a:t> </a:t>
            </a:r>
            <a:r>
              <a:rPr lang="cs-CZ" dirty="0" err="1"/>
              <a:t>Learned</a:t>
            </a:r>
            <a:r>
              <a:rPr lang="cs-CZ" dirty="0"/>
              <a:t> -&gt; informace pro opravu + QA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7DC6A08-49EA-1611-1165-26BA45C44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A0BEEA3-DD06-4D02-06AA-3B543AEE0D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BBF5A24-A627-202B-401B-0396CC7A74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66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Testování vs. Ladění (Debugging):</a:t>
            </a:r>
          </a:p>
          <a:p>
            <a:r>
              <a:rPr lang="cs-CZ" dirty="0"/>
              <a:t>Vazba na -&gt; omyl/defekt/selhání</a:t>
            </a:r>
          </a:p>
          <a:p>
            <a:endParaRPr lang="cs-CZ" dirty="0"/>
          </a:p>
          <a:p>
            <a:r>
              <a:rPr lang="cs-CZ" dirty="0"/>
              <a:t>Testování -&gt; selhání a tím hledání defektů</a:t>
            </a:r>
          </a:p>
          <a:p>
            <a:pPr lvl="1"/>
            <a:r>
              <a:rPr lang="cs-CZ" dirty="0"/>
              <a:t>tester</a:t>
            </a:r>
          </a:p>
          <a:p>
            <a:endParaRPr lang="cs-CZ" dirty="0"/>
          </a:p>
          <a:p>
            <a:r>
              <a:rPr lang="cs-CZ" dirty="0"/>
              <a:t>Ladění -&gt; hledá příčiny selhání a odstranit je</a:t>
            </a:r>
          </a:p>
          <a:p>
            <a:pPr lvl="1"/>
            <a:r>
              <a:rPr lang="cs-CZ" dirty="0"/>
              <a:t>vývojář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20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76642-91C8-9C75-B68C-CA8D86058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25A816-048C-6CD8-4745-9C59D6CA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27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AFE6AC-5EC2-EA89-9F21-2B1231EB0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384E265-1EFB-372A-4123-59B9A4782C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DA1512E-D95C-58EF-2A92-0E852A04BA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420FB-AC21-0C17-C1EE-AF9585C888E5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1.3 principy testování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38FF84A-7B87-5B9A-A866-300263C90A3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9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r>
              <a:rPr lang="cs-CZ" dirty="0"/>
              <a:t>Obecně aplikovatelné – zaběhnuté „pravidla“</a:t>
            </a:r>
          </a:p>
          <a:p>
            <a:endParaRPr lang="cs-CZ" dirty="0"/>
          </a:p>
          <a:p>
            <a:r>
              <a:rPr lang="cs-CZ" dirty="0"/>
              <a:t>Lze aplikovat nejen na SW</a:t>
            </a:r>
          </a:p>
          <a:p>
            <a:endParaRPr lang="cs-CZ" dirty="0"/>
          </a:p>
          <a:p>
            <a:r>
              <a:rPr lang="cs-CZ" dirty="0">
                <a:solidFill>
                  <a:srgbClr val="FF0000"/>
                </a:solidFill>
              </a:rPr>
              <a:t>Jedna státnicová otázka !!!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194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č.1 – Testování poukazuje na přítomnost defektů</a:t>
            </a:r>
          </a:p>
          <a:p>
            <a:endParaRPr lang="cs-CZ" dirty="0"/>
          </a:p>
          <a:p>
            <a:r>
              <a:rPr lang="cs-CZ" dirty="0"/>
              <a:t>Nikoliv na jejich nepřítomnost</a:t>
            </a:r>
          </a:p>
          <a:p>
            <a:r>
              <a:rPr lang="cs-CZ" dirty="0"/>
              <a:t>Nedokáže nepřítomnost</a:t>
            </a:r>
          </a:p>
          <a:p>
            <a:r>
              <a:rPr lang="cs-CZ" dirty="0"/>
              <a:t>Snižuje pravděpodobnost výskytu</a:t>
            </a:r>
          </a:p>
          <a:p>
            <a:r>
              <a:rPr lang="cs-CZ" dirty="0"/>
              <a:t>Žádné defekty nalezeny nerovná nejsou defekty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81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Software je nedílnou součástí života a softwarové defekty a zejména pak selhání mohou mít závažný dopad.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Software, který nepracuje správně může vést ke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Ztrátě peněz, času 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Ztrátě obchodní reputace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Může dokonce způsobit i zranění nebo smrt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Méně času, tlak na kvalitu a další důvody.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6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č.2 – Kompletní testování není možné</a:t>
            </a:r>
          </a:p>
          <a:p>
            <a:endParaRPr lang="cs-CZ" dirty="0"/>
          </a:p>
          <a:p>
            <a:r>
              <a:rPr lang="cs-CZ" dirty="0"/>
              <a:t>Vše otestovat nejde -&gt; myslíme opravdu vše.</a:t>
            </a:r>
          </a:p>
          <a:p>
            <a:r>
              <a:rPr lang="cs-CZ" dirty="0"/>
              <a:t>Co testovat první.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142D82F6-C9B6-B06B-E145-BF1C313D11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3375" y="3694663"/>
            <a:ext cx="3905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č.3 – Včasné testování šetří čas a peníze</a:t>
            </a:r>
          </a:p>
          <a:p>
            <a:endParaRPr lang="cs-CZ" dirty="0"/>
          </a:p>
          <a:p>
            <a:r>
              <a:rPr lang="cs-CZ" dirty="0"/>
              <a:t>Chyba nalezená ve specifikaci / na produkci</a:t>
            </a:r>
          </a:p>
          <a:p>
            <a:r>
              <a:rPr lang="cs-CZ" dirty="0"/>
              <a:t>Čím dřív -&gt; lépe</a:t>
            </a:r>
          </a:p>
          <a:p>
            <a:pPr lvl="1"/>
            <a:r>
              <a:rPr lang="cs-CZ" dirty="0"/>
              <a:t>Statické testování</a:t>
            </a:r>
          </a:p>
          <a:p>
            <a:pPr lvl="1"/>
            <a:r>
              <a:rPr lang="cs-CZ" dirty="0"/>
              <a:t>Vývojář -&gt; Unit testy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06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č.4 – Shlukování defektů</a:t>
            </a:r>
          </a:p>
          <a:p>
            <a:endParaRPr lang="cs-CZ" dirty="0"/>
          </a:p>
          <a:p>
            <a:r>
              <a:rPr lang="cs-CZ" dirty="0" err="1"/>
              <a:t>Paretovo</a:t>
            </a:r>
            <a:r>
              <a:rPr lang="cs-CZ" dirty="0"/>
              <a:t> pravidlo -&gt; 80:20</a:t>
            </a:r>
          </a:p>
          <a:p>
            <a:r>
              <a:rPr lang="cs-CZ" dirty="0"/>
              <a:t>Faktory</a:t>
            </a:r>
          </a:p>
          <a:p>
            <a:pPr lvl="1"/>
            <a:r>
              <a:rPr lang="cs-CZ" dirty="0"/>
              <a:t>Období</a:t>
            </a:r>
          </a:p>
          <a:p>
            <a:pPr lvl="1"/>
            <a:r>
              <a:rPr lang="cs-CZ" dirty="0"/>
              <a:t>Vývojář</a:t>
            </a:r>
          </a:p>
          <a:p>
            <a:pPr lvl="1"/>
            <a:r>
              <a:rPr lang="cs-CZ" dirty="0"/>
              <a:t>Část aplikace</a:t>
            </a:r>
          </a:p>
          <a:p>
            <a:pPr lvl="1"/>
            <a:r>
              <a:rPr lang="cs-CZ" dirty="0"/>
              <a:t>Technologie</a:t>
            </a:r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62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č.5 – Testy se opotřebovávají</a:t>
            </a:r>
          </a:p>
          <a:p>
            <a:endParaRPr lang="cs-CZ" dirty="0"/>
          </a:p>
          <a:p>
            <a:r>
              <a:rPr lang="cs-CZ" dirty="0"/>
              <a:t>Stejné testy neodhalí nové chyby</a:t>
            </a:r>
          </a:p>
          <a:p>
            <a:r>
              <a:rPr lang="cs-CZ" dirty="0"/>
              <a:t>Regresní testy (konfirmační testy)</a:t>
            </a:r>
          </a:p>
          <a:p>
            <a:r>
              <a:rPr lang="cs-CZ" dirty="0"/>
              <a:t>Změny v SW =&gt; změny v testech</a:t>
            </a:r>
          </a:p>
          <a:p>
            <a:pPr lvl="1"/>
            <a:r>
              <a:rPr lang="cs-CZ" dirty="0"/>
              <a:t>Testy</a:t>
            </a:r>
          </a:p>
          <a:p>
            <a:pPr lvl="1"/>
            <a:r>
              <a:rPr lang="cs-CZ" dirty="0"/>
              <a:t>Data</a:t>
            </a:r>
          </a:p>
          <a:p>
            <a:pPr lvl="1"/>
            <a:r>
              <a:rPr lang="cs-CZ" dirty="0"/>
              <a:t>Přidání/modifikace/odebírání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45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č.6 – Testování je závislé na kontextu</a:t>
            </a:r>
          </a:p>
          <a:p>
            <a:endParaRPr lang="cs-CZ" dirty="0"/>
          </a:p>
          <a:p>
            <a:r>
              <a:rPr lang="cs-CZ" dirty="0"/>
              <a:t>Každou věc testujeme jinak</a:t>
            </a:r>
          </a:p>
          <a:p>
            <a:pPr lvl="1"/>
            <a:r>
              <a:rPr lang="cs-CZ" dirty="0"/>
              <a:t>Jiné testy</a:t>
            </a:r>
          </a:p>
          <a:p>
            <a:pPr lvl="1"/>
            <a:r>
              <a:rPr lang="cs-CZ" dirty="0"/>
              <a:t>Jiné postupy</a:t>
            </a:r>
          </a:p>
          <a:p>
            <a:pPr lvl="1"/>
            <a:r>
              <a:rPr lang="cs-CZ" dirty="0"/>
              <a:t>Jiné data</a:t>
            </a:r>
          </a:p>
          <a:p>
            <a:pPr lvl="1"/>
            <a:r>
              <a:rPr lang="cs-CZ" dirty="0"/>
              <a:t>Jiná rizika</a:t>
            </a:r>
          </a:p>
          <a:p>
            <a:pPr lvl="1"/>
            <a:r>
              <a:rPr lang="cs-CZ" dirty="0"/>
              <a:t>Jiné procesy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92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č.7 – Nepřítomnost defektů je klam</a:t>
            </a:r>
          </a:p>
          <a:p>
            <a:endParaRPr lang="cs-CZ" dirty="0"/>
          </a:p>
          <a:p>
            <a:r>
              <a:rPr lang="cs-CZ" dirty="0"/>
              <a:t>Business cíle zákazníka nejsou naplněny</a:t>
            </a:r>
          </a:p>
          <a:p>
            <a:r>
              <a:rPr lang="cs-CZ" dirty="0"/>
              <a:t>Praktické využití</a:t>
            </a:r>
          </a:p>
          <a:p>
            <a:r>
              <a:rPr lang="cs-CZ" dirty="0"/>
              <a:t>Očekávání</a:t>
            </a:r>
          </a:p>
          <a:p>
            <a:r>
              <a:rPr lang="cs-CZ" dirty="0"/>
              <a:t>Subjektivní kvalita</a:t>
            </a:r>
          </a:p>
          <a:p>
            <a:r>
              <a:rPr lang="cs-CZ" dirty="0"/>
              <a:t>Konkurence</a:t>
            </a:r>
          </a:p>
          <a:p>
            <a:r>
              <a:rPr lang="cs-CZ"/>
              <a:t>„Použitelnost“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89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01DB-5EC4-E465-BE37-9406B5D7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664322-88DC-C337-18A5-587F96A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36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BE60D9-9E45-1447-0A33-4058122CB4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4AD0327-3623-EA6E-171C-1F2E7044E7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5A59441-39CD-117F-5D9C-7D1F792302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1768-3030-90F2-0DED-5240F92487FE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1.4 Testovací činnosti, </a:t>
            </a:r>
            <a:r>
              <a:rPr lang="cs-CZ" sz="3600" dirty="0" err="1"/>
              <a:t>testware</a:t>
            </a:r>
            <a:r>
              <a:rPr lang="cs-CZ" sz="3600" dirty="0"/>
              <a:t> a role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E02F268-1DEF-32CE-C55F-B98567A09873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6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4EA2-D486-4A8F-5856-3CE1F42F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34D82-B615-7362-9D13-10EB4116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37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4D5850-DAC3-C63D-D10E-5E11738025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C0F59A9-58F6-B4A3-FC15-313DBBA70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A683119-4598-6BD7-1610-D2D628B73B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5A087-DDCF-B450-0051-5252D51F935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1.5 Základní dovednosti a postupy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9EB3667-0A4B-7F96-7A3D-A09D88C872B3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DF929-204E-3EC9-1A8F-D80EC0E9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76978DF-A349-94CD-DC75-63A1BBE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DD1C149-5044-E42F-94D6-C9F0E0462894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66AC53-ECFA-098A-CB0E-56DB4E2BB6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" sz="2800" dirty="0">
                <a:solidFill>
                  <a:schemeClr val="tx1"/>
                </a:solidFill>
                <a:latin typeface="Source Sans Pro Semibold" pitchFamily="34" charset="-18"/>
              </a:rPr>
              <a:t>Therac-25 (1985-87)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Dva způsoby ozařování: elektronový nebo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x-ray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paprsek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6 známých případů předávkování, 4 osoby zemřely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Hlavní příčiny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Žádná nezávislá softwarová revize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Testování probíhalo až na místě sestavení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Neúplný uživatelský manuál (chybové hlášky nepopsány)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Přílišná důvěra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Nepravděpodobná posloupnost tlačítek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Použití softwaru ze staršího modelu</a:t>
            </a: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A2BCF45-A191-E167-B75A-BCA6F56592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B3BE532-16FF-2DB7-61CB-49F1BB01F3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25D9918-BE52-46A9-57D8-715966E48B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98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8399-B1DC-7DCC-C4A8-C52F0C36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A2734C6-5D78-DD2C-3809-96D4132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72761B-4B33-149F-7A02-3AA8C83F45C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F14AA6-83CF-CCD4-AA99-9C4393C1444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Mars </a:t>
            </a:r>
            <a:r>
              <a:rPr lang="cs-CZ" sz="3600" dirty="0" err="1">
                <a:solidFill>
                  <a:schemeClr val="tx1"/>
                </a:solidFill>
                <a:latin typeface="Source Sans Pro Semibold" pitchFamily="34" charset="-18"/>
              </a:rPr>
              <a:t>Climate</a:t>
            </a: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Source Sans Pro Semibold" pitchFamily="34" charset="-18"/>
              </a:rPr>
              <a:t>Orbiter</a:t>
            </a: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 (1999)</a:t>
            </a:r>
            <a:endParaRPr lang="en" sz="40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Určená pro sledování podnebí na Marsu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Shořela v atmosféře při přiblížení k planetě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Ztráta 327 milionů dolarů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Příčina: dodavatel používal imperiální jednotky</a:t>
            </a:r>
            <a:endParaRPr lang="en" sz="20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3561DAA-D220-05D9-6D09-92C34C029D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FFDA5F3-953D-425E-1D4B-41F33F2959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0E61579-CA23-CE7A-75B5-6C348F1B14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5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3A070-862B-1E4A-C9D1-CE0CABA3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4956645-5764-9B6C-401F-66D79695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8330D47-1426-6ABE-E4A9-11FE16C70FD0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6F1306-200E-9460-4D4E-66C973BA59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USA Blackout (2003)</a:t>
            </a:r>
            <a:endParaRPr lang="en" sz="28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Severo-východ USA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55 milionů postižených, několik dnů bez elektřiny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Ztráta 6 miliard dolarů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Příčina: bug v Unixu, který vypnul vizuální i zvukové alarmy, následné nezpracované události byly převedeny na záložní systém, který po čase zkolaboval</a:t>
            </a:r>
            <a:endParaRPr lang="en" sz="1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36240B6-5544-6E13-A51B-1AE86BF792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932A501-F70A-2EE8-FE34-48B70EFAA8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5AB9D1A8-5B9B-95A5-1B97-EC827518D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2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720B-7692-52EC-F144-2D0D5ECA5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3F6984A-0676-F3F2-DBBA-E1AC8EB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BB1B803-8EF7-77A1-6264-AD375CD980D8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879071-05DB-6712-4EE0-931A795B6B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Corrupted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Blood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(2005)</a:t>
            </a:r>
            <a:endParaRPr lang="en" sz="36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World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of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Warcraft, pouze 1 lokace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Nákaza šířící se z postavy na postavu, ale tato postava se mohla teleportovat na libovolné jiné místo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Většina hlavních měst byla plná kostlivců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Událost použita pro modelování šíření pandemických chorob v reálném světě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Žádné ztráty na životech 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</a:t>
            </a:r>
            <a:endParaRPr lang="en" sz="18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24FDD01-CA44-202B-763B-972E5127C0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352B2FA-B361-6AD2-9F38-AB4F5A5007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D2F7A59-0E16-17DB-697D-020100F1E7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42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8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136DE-D05F-FD8A-539D-83388705D358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dirty="0"/>
              <a:t>1.2 Co je to testování ?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8CB3FE0-9926-6608-235F-F93D1F8C64D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5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01A8011-6A7C-4B65-74C0-1260DA53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9</a:t>
            </a:fld>
            <a:endParaRPr lang="en-US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933EC1B-7D3F-407D-C785-18F78D6970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77500" lnSpcReduction="20000"/>
          </a:bodyPr>
          <a:lstStyle/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je spousta věcí, nejen samotné klikání …</a:t>
            </a:r>
          </a:p>
          <a:p>
            <a:endParaRPr lang="cs-CZ" sz="3200" dirty="0">
              <a:solidFill>
                <a:srgbClr val="642721"/>
              </a:solidFill>
              <a:latin typeface="Source Sans Pro Semibold" pitchFamily="34" charset="-18"/>
            </a:endParaRP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Provádění testů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Plánování a řízení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Výběr testovacích podmínek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Tvorba testových specifikací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Reporting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Analýza rizik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Vyhodnocení kritérií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Statická analýza kódu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Revize dokumentace</a:t>
            </a:r>
          </a:p>
          <a:p>
            <a:pPr marL="400050" lvl="1" indent="0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Strategický postup, jak zajistit kvalitu software a jak ji vyhodnocovat -&gt; QA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16D09AC-B8FB-2B10-ED25-6F8EC2972B0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6404CB7-DF6E-FF0F-1ADF-CA675FFC6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D53F89A1-31F0-2AF0-6940-F6DB7329D1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D03975F-7D2D-C2DE-98F1-D79DB46E91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1247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1936</Words>
  <Application>Microsoft Macintosh PowerPoint</Application>
  <PresentationFormat>Předvádění na obrazovce (4:3)</PresentationFormat>
  <Paragraphs>356</Paragraphs>
  <Slides>37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37</vt:i4>
      </vt:variant>
    </vt:vector>
  </HeadingPairs>
  <TitlesOfParts>
    <vt:vector size="44" baseType="lpstr">
      <vt:lpstr>Arial</vt:lpstr>
      <vt:lpstr>Berlin CE</vt:lpstr>
      <vt:lpstr>Calibri</vt:lpstr>
      <vt:lpstr>Courier New</vt:lpstr>
      <vt:lpstr>Source Sans Pro Semibold</vt:lpstr>
      <vt:lpstr>Wingdings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>FT UTB Zlín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Čermák</dc:creator>
  <cp:keywords/>
  <dc:description/>
  <cp:lastModifiedBy>Petr Žáček</cp:lastModifiedBy>
  <cp:revision>29</cp:revision>
  <dcterms:created xsi:type="dcterms:W3CDTF">2017-10-29T17:19:47Z</dcterms:created>
  <dcterms:modified xsi:type="dcterms:W3CDTF">2024-02-22T14:31:04Z</dcterms:modified>
  <cp:category/>
</cp:coreProperties>
</file>