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2" r:id="rId3"/>
    <p:sldId id="272" r:id="rId4"/>
    <p:sldId id="275" r:id="rId5"/>
    <p:sldId id="276" r:id="rId6"/>
    <p:sldId id="277" r:id="rId7"/>
    <p:sldId id="278" r:id="rId8"/>
    <p:sldId id="279" r:id="rId9"/>
    <p:sldId id="281" r:id="rId10"/>
    <p:sldId id="280" r:id="rId11"/>
    <p:sldId id="273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76F81F7B-5751-BA4A-81E6-DFE880F79216}">
          <p14:sldIdLst>
            <p14:sldId id="257"/>
            <p14:sldId id="262"/>
            <p14:sldId id="272"/>
            <p14:sldId id="275"/>
            <p14:sldId id="276"/>
            <p14:sldId id="277"/>
            <p14:sldId id="278"/>
            <p14:sldId id="279"/>
            <p14:sldId id="281"/>
            <p14:sldId id="280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0"/>
  </p:normalViewPr>
  <p:slideViewPr>
    <p:cSldViewPr snapToGrid="0" snapToObjects="1" showGuides="1">
      <p:cViewPr varScale="1">
        <p:scale>
          <a:sx n="128" d="100"/>
          <a:sy n="128" d="100"/>
        </p:scale>
        <p:origin x="1704" y="17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8BDFD-CB67-4B47-BE91-85386E53B3CE}" type="datetimeFigureOut">
              <a:rPr lang="en-US" smtClean="0"/>
              <a:t>3/21/24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0364-8813-EF4D-B766-8DAFED17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21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BB86B-7323-A14F-9A52-64B09A701AF3}" type="datetimeFigureOut">
              <a:rPr lang="en-US" smtClean="0"/>
              <a:t>3/21/24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81AEA-FAE0-B34A-B2D1-61BE2FF8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Click to edit Master subtitle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82277" y="5638800"/>
            <a:ext cx="3379445" cy="799803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B82B2D40-1EA7-49E6-9982-12C9B20D52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6030" y="547304"/>
            <a:ext cx="2836880" cy="75261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C3F05086-E366-4D68-A655-FD2B5B1A443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55046" y="696372"/>
            <a:ext cx="1208547" cy="603542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50406F22-5315-4A2B-AAAB-1622160139D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42708" y="689956"/>
            <a:ext cx="1362547" cy="57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4712" y="6356350"/>
            <a:ext cx="649287" cy="365125"/>
          </a:xfrm>
        </p:spPr>
        <p:txBody>
          <a:bodyPr/>
          <a:lstStyle/>
          <a:p>
            <a:fld id="{0DCEB3DE-DAF3-D342-9347-4B08D9AA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6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356350"/>
            <a:ext cx="457200" cy="365125"/>
          </a:xfrm>
        </p:spPr>
        <p:txBody>
          <a:bodyPr/>
          <a:lstStyle/>
          <a:p>
            <a:fld id="{0DCEB3DE-DAF3-D342-9347-4B08D9AA369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</a:t>
            </a:r>
            <a:r>
              <a:rPr lang="cs-CZ" dirty="0" err="1"/>
              <a:t>title</a:t>
            </a:r>
            <a:r>
              <a:rPr lang="cs-CZ" dirty="0"/>
              <a:t> style</a:t>
            </a:r>
            <a:endParaRPr lang="en-US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6138000"/>
            <a:ext cx="8229600" cy="7200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text </a:t>
            </a:r>
            <a:r>
              <a:rPr lang="cs-CZ" dirty="0" err="1"/>
              <a:t>styles</a:t>
            </a:r>
            <a:endParaRPr lang="cs-CZ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4114800" cy="4995000"/>
          </a:xfrm>
        </p:spPr>
        <p:txBody>
          <a:bodyPr/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114800" cy="4995000"/>
          </a:xfrm>
        </p:spPr>
        <p:txBody>
          <a:bodyPr/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5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C7527-A93E-D34E-AC47-5B0B88FF6062}" type="datetime1">
              <a:rPr lang="cs-CZ" smtClean="0"/>
              <a:t>21.03.2024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EB3DE-DAF3-D342-9347-4B08D9AA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8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87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56EDF32-4445-4153-BE0B-778178FD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00E2B52-FF62-4AB5-A6ED-545210BF2D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051566BE-D6C8-40B5-A04B-9A6F0F54F9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0868693D-60B6-4D65-AC8F-016E2486F0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41D2F4B-0086-4162-80E6-8592CA425918}"/>
              </a:ext>
            </a:extLst>
          </p:cNvPr>
          <p:cNvSpPr txBox="1">
            <a:spLocks/>
          </p:cNvSpPr>
          <p:nvPr/>
        </p:nvSpPr>
        <p:spPr>
          <a:xfrm>
            <a:off x="583250" y="257480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4400" b="0" cap="none" dirty="0"/>
              <a:t>Testování software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8909D3-7C1C-4618-AC11-F393E12107EA}"/>
              </a:ext>
            </a:extLst>
          </p:cNvPr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00" dirty="0"/>
              <a:t>Ing. Petr Žáček, Ph.D.</a:t>
            </a:r>
          </a:p>
          <a:p>
            <a:pPr algn="ctr"/>
            <a:r>
              <a:rPr lang="cs-CZ" sz="2500" dirty="0"/>
              <a:t>ADAPT UTB: Adaptabilní, Digitální, Agilní, Progresivní, Transformace UTB ve Zlíně, </a:t>
            </a:r>
            <a:r>
              <a:rPr lang="cs-CZ" sz="2500" dirty="0" err="1"/>
              <a:t>reg</a:t>
            </a:r>
            <a:r>
              <a:rPr lang="cs-CZ" sz="2500" dirty="0"/>
              <a:t>. č. </a:t>
            </a:r>
            <a:br>
              <a:rPr lang="cs-CZ" sz="2500" dirty="0"/>
            </a:br>
            <a:r>
              <a:rPr lang="cs-CZ" sz="2500" dirty="0"/>
              <a:t>NPO_UTB_MSMT-16585/2022</a:t>
            </a:r>
          </a:p>
          <a:p>
            <a:pPr algn="ctr"/>
            <a:endParaRPr lang="cs-CZ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BB35EF1A-4804-4FE6-8563-443C4FE7672E}"/>
              </a:ext>
            </a:extLst>
          </p:cNvPr>
          <p:cNvSpPr txBox="1"/>
          <p:nvPr/>
        </p:nvSpPr>
        <p:spPr>
          <a:xfrm>
            <a:off x="3166216" y="5730886"/>
            <a:ext cx="281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Logo součásti</a:t>
            </a:r>
          </a:p>
        </p:txBody>
      </p:sp>
    </p:spTree>
    <p:extLst>
      <p:ext uri="{BB962C8B-B14F-4D97-AF65-F5344CB8AC3E}">
        <p14:creationId xmlns:p14="http://schemas.microsoft.com/office/powerpoint/2010/main" val="413281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10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038A17B-076A-6734-D232-AD54CBBFD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176" y="1255367"/>
            <a:ext cx="6695955" cy="434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65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9FFBA-E221-8AAD-DF79-00ED480CA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C38D598-3A2A-F4B3-BAA7-DA5254D5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11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4DB61B8-2262-55BD-373B-A1C9E9F3A9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08245A72-E12E-54E1-A083-DC2922DA0C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33D17A76-6A86-FCB5-D5CB-5852DB1CDB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A9FACB-16D1-956D-EC9F-632CF5E429B6}"/>
              </a:ext>
            </a:extLst>
          </p:cNvPr>
          <p:cNvSpPr txBox="1">
            <a:spLocks/>
          </p:cNvSpPr>
          <p:nvPr/>
        </p:nvSpPr>
        <p:spPr>
          <a:xfrm>
            <a:off x="720688" y="3429000"/>
            <a:ext cx="7702624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600" dirty="0"/>
              <a:t>2.2 Úrovně testování a typy testů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4744D38C-664F-D3FA-4EBA-4024F774E46B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82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9FFBA-E221-8AAD-DF79-00ED480CA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C38D598-3A2A-F4B3-BAA7-DA5254D5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12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4DB61B8-2262-55BD-373B-A1C9E9F3A9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08245A72-E12E-54E1-A083-DC2922DA0C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33D17A76-6A86-FCB5-D5CB-5852DB1CDB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A9FACB-16D1-956D-EC9F-632CF5E429B6}"/>
              </a:ext>
            </a:extLst>
          </p:cNvPr>
          <p:cNvSpPr txBox="1">
            <a:spLocks/>
          </p:cNvSpPr>
          <p:nvPr/>
        </p:nvSpPr>
        <p:spPr>
          <a:xfrm>
            <a:off x="720688" y="3429000"/>
            <a:ext cx="7702624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600" dirty="0"/>
              <a:t>2.3 Testování údržby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4744D38C-664F-D3FA-4EBA-4024F774E46B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73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9FFBA-E221-8AAD-DF79-00ED480CA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C38D598-3A2A-F4B3-BAA7-DA5254D5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4DB61B8-2262-55BD-373B-A1C9E9F3A9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08245A72-E12E-54E1-A083-DC2922DA0C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33D17A76-6A86-FCB5-D5CB-5852DB1CDB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A9FACB-16D1-956D-EC9F-632CF5E429B6}"/>
              </a:ext>
            </a:extLst>
          </p:cNvPr>
          <p:cNvSpPr txBox="1">
            <a:spLocks/>
          </p:cNvSpPr>
          <p:nvPr/>
        </p:nvSpPr>
        <p:spPr>
          <a:xfrm>
            <a:off x="720688" y="3429000"/>
            <a:ext cx="7702624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600" dirty="0"/>
              <a:t>2.1 Testování v kontextu SDLC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4744D38C-664F-D3FA-4EBA-4024F774E46B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60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lnSpcReduction="10000"/>
          </a:bodyPr>
          <a:lstStyle/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Modely SDLC</a:t>
            </a:r>
          </a:p>
          <a:p>
            <a:pPr algn="l"/>
            <a:endParaRPr lang="cs-CZ" dirty="0">
              <a:latin typeface="Source Sans Pro Semibold" pitchFamily="34" charset="-18"/>
            </a:endParaRPr>
          </a:p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Sekvenční (Tradiční)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Vodopádový, V-Model</a:t>
            </a:r>
          </a:p>
          <a:p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Iterativní (Agilní)</a:t>
            </a:r>
          </a:p>
          <a:p>
            <a:pPr lvl="1"/>
            <a:r>
              <a:rPr lang="cs-CZ" dirty="0">
                <a:latin typeface="Source Sans Pro Semibold" pitchFamily="34" charset="-18"/>
              </a:rPr>
              <a:t>Spirálový model, prototypování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Inkrementální (Agilní)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RUP</a:t>
            </a:r>
          </a:p>
          <a:p>
            <a:r>
              <a:rPr lang="cs-CZ" dirty="0">
                <a:latin typeface="Source Sans Pro Semibold" pitchFamily="34" charset="-18"/>
              </a:rPr>
              <a:t>Iterativně-inkrementální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96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88400FA-FD17-CD8D-A8D2-88EE8D6ED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43" y="1336227"/>
            <a:ext cx="7013713" cy="478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9FF91B02-298E-6DC8-A0E5-E30BFFB960D5}"/>
              </a:ext>
            </a:extLst>
          </p:cNvPr>
          <p:cNvSpPr txBox="1"/>
          <p:nvPr/>
        </p:nvSpPr>
        <p:spPr>
          <a:xfrm>
            <a:off x="2696121" y="5971208"/>
            <a:ext cx="5990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/>
              <a:t>https://</a:t>
            </a:r>
            <a:r>
              <a:rPr lang="cs-CZ" sz="1400" i="1" dirty="0" err="1"/>
              <a:t>miro.medium.com</a:t>
            </a:r>
            <a:r>
              <a:rPr lang="cs-CZ" sz="1400" i="1" dirty="0"/>
              <a:t>/v2/resize:fit:1248/1*OFL-NOhxxQ81G-0ezGmsIA.png</a:t>
            </a:r>
          </a:p>
        </p:txBody>
      </p:sp>
    </p:spTree>
    <p:extLst>
      <p:ext uri="{BB962C8B-B14F-4D97-AF65-F5344CB8AC3E}">
        <p14:creationId xmlns:p14="http://schemas.microsoft.com/office/powerpoint/2010/main" val="129582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5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Specifické přístupy</a:t>
            </a:r>
          </a:p>
          <a:p>
            <a:pPr algn="l"/>
            <a:endParaRPr lang="cs-CZ" dirty="0">
              <a:latin typeface="Source Sans Pro Semibold" pitchFamily="34" charset="-18"/>
            </a:endParaRPr>
          </a:p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Extrémní programování</a:t>
            </a:r>
          </a:p>
          <a:p>
            <a:pPr algn="l"/>
            <a:r>
              <a:rPr lang="cs-CZ" dirty="0" err="1">
                <a:latin typeface="Source Sans Pro Semibold" pitchFamily="34" charset="-18"/>
              </a:rPr>
              <a:t>Scrum</a:t>
            </a:r>
            <a:endParaRPr lang="cs-CZ" dirty="0">
              <a:latin typeface="Source Sans Pro Semibold" pitchFamily="34" charset="-18"/>
            </a:endParaRPr>
          </a:p>
          <a:p>
            <a:pPr algn="l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Kanban</a:t>
            </a:r>
          </a:p>
          <a:p>
            <a:pPr algn="l"/>
            <a:r>
              <a:rPr lang="cs-CZ" dirty="0">
                <a:latin typeface="Source Sans Pro Semibold" pitchFamily="34" charset="-18"/>
              </a:rPr>
              <a:t>TDD, ATDD, BDD, DDD, FDD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… </a:t>
            </a:r>
            <a:r>
              <a:rPr lang="cs-CZ" dirty="0" err="1">
                <a:solidFill>
                  <a:schemeClr val="tx1"/>
                </a:solidFill>
                <a:latin typeface="Source Sans Pro Semibold" pitchFamily="34" charset="-18"/>
              </a:rPr>
              <a:t>driven</a:t>
            </a: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 development (vývoj řízený)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606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6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92500"/>
          </a:bodyPr>
          <a:lstStyle/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SDLC ovlivní v testování</a:t>
            </a:r>
          </a:p>
          <a:p>
            <a:pPr algn="l"/>
            <a:endParaRPr lang="cs-CZ" dirty="0">
              <a:latin typeface="Source Sans Pro Semibold" pitchFamily="34" charset="-18"/>
            </a:endParaRPr>
          </a:p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Rozsah a načasování (kdy začít)</a:t>
            </a:r>
          </a:p>
          <a:p>
            <a:pPr algn="l"/>
            <a:r>
              <a:rPr lang="cs-CZ" dirty="0">
                <a:latin typeface="Source Sans Pro Semibold" pitchFamily="34" charset="-18"/>
              </a:rPr>
              <a:t>Úroveň detailu dokumentace</a:t>
            </a:r>
          </a:p>
          <a:p>
            <a:pPr algn="l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Volbu technik a přístupu</a:t>
            </a:r>
          </a:p>
          <a:p>
            <a:pPr algn="l"/>
            <a:r>
              <a:rPr lang="cs-CZ" dirty="0">
                <a:latin typeface="Source Sans Pro Semibold" pitchFamily="34" charset="-18"/>
              </a:rPr>
              <a:t>Míra automatizace</a:t>
            </a:r>
          </a:p>
          <a:p>
            <a:pPr algn="l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Role a odpovědnost testera</a:t>
            </a:r>
          </a:p>
          <a:p>
            <a:pPr algn="l"/>
            <a:endParaRPr lang="cs-CZ" dirty="0">
              <a:latin typeface="Source Sans Pro Semibold" pitchFamily="34" charset="-18"/>
            </a:endParaRPr>
          </a:p>
          <a:p>
            <a:pPr algn="l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Tester by měl znát specifikace a přizpůsobit se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567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C2053505-63F5-2B4B-951A-911A13C1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7</a:t>
            </a:fld>
            <a:endParaRPr lang="en-US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058686F5-F59F-1ADF-59E0-568BFE92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Tradiční vs. Agilní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46CEABDA-AEE8-BF70-B3B3-B8B632E414C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Sekvenční</a:t>
            </a:r>
            <a:endParaRPr lang="cs-CZ" sz="2800" dirty="0"/>
          </a:p>
          <a:p>
            <a:pPr lvl="1"/>
            <a:r>
              <a:rPr lang="cs-CZ" sz="2400" dirty="0"/>
              <a:t>Více plánuje, odhady dříve</a:t>
            </a:r>
          </a:p>
          <a:p>
            <a:pPr lvl="1"/>
            <a:r>
              <a:rPr lang="cs-CZ" sz="2400" dirty="0"/>
              <a:t>Intenzivní statické testy a revize</a:t>
            </a:r>
          </a:p>
          <a:p>
            <a:pPr lvl="1"/>
            <a:r>
              <a:rPr lang="cs-CZ" sz="2400" dirty="0"/>
              <a:t>Dynamické testy až na závěr</a:t>
            </a:r>
          </a:p>
          <a:p>
            <a:pPr lvl="1"/>
            <a:r>
              <a:rPr lang="cs-CZ" sz="2400" dirty="0"/>
              <a:t>Důraz na dokumentaci</a:t>
            </a:r>
          </a:p>
          <a:p>
            <a:pPr lvl="1"/>
            <a:r>
              <a:rPr lang="cs-CZ" sz="2400" dirty="0"/>
              <a:t>Méně automatizace</a:t>
            </a:r>
          </a:p>
          <a:p>
            <a:pPr lvl="1"/>
            <a:r>
              <a:rPr lang="cs-CZ" sz="2400" dirty="0"/>
              <a:t>Black and </a:t>
            </a:r>
            <a:r>
              <a:rPr lang="cs-CZ" sz="2400" dirty="0" err="1"/>
              <a:t>white</a:t>
            </a:r>
            <a:r>
              <a:rPr lang="cs-CZ" sz="2400" dirty="0"/>
              <a:t>-box</a:t>
            </a:r>
          </a:p>
          <a:p>
            <a:pPr lvl="1"/>
            <a:r>
              <a:rPr lang="cs-CZ" sz="2400" dirty="0"/>
              <a:t>Úrovně testů postupně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2FE1BCA-BC8A-71C1-F976-3C18CC94FB5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Iterativní a inkrementální</a:t>
            </a:r>
          </a:p>
          <a:p>
            <a:pPr lvl="1"/>
            <a:r>
              <a:rPr lang="cs-CZ" sz="2000" dirty="0"/>
              <a:t>Iterace =&gt; funkční prototyp</a:t>
            </a:r>
          </a:p>
          <a:p>
            <a:pPr lvl="1"/>
            <a:r>
              <a:rPr lang="cs-CZ" sz="2000" dirty="0"/>
              <a:t>Statické + dynamické každou iteraci</a:t>
            </a:r>
          </a:p>
          <a:p>
            <a:pPr lvl="1"/>
            <a:r>
              <a:rPr lang="cs-CZ" sz="2000" dirty="0"/>
              <a:t>Co iterace všechny úrovně testování</a:t>
            </a:r>
          </a:p>
          <a:p>
            <a:pPr lvl="1"/>
            <a:r>
              <a:rPr lang="cs-CZ" sz="2000" dirty="0"/>
              <a:t>Změny jsou „vítané“</a:t>
            </a:r>
          </a:p>
          <a:p>
            <a:pPr lvl="1"/>
            <a:r>
              <a:rPr lang="cs-CZ" sz="2000" dirty="0"/>
              <a:t>Méně dokumentace</a:t>
            </a:r>
          </a:p>
          <a:p>
            <a:pPr lvl="1"/>
            <a:r>
              <a:rPr lang="cs-CZ" sz="2000" dirty="0"/>
              <a:t>Více využívání technik založených na zkušenostech</a:t>
            </a:r>
          </a:p>
          <a:p>
            <a:pPr lvl="1"/>
            <a:r>
              <a:rPr lang="cs-CZ" sz="2000" dirty="0"/>
              <a:t>Regresní testy + automatizace</a:t>
            </a:r>
          </a:p>
        </p:txBody>
      </p:sp>
    </p:spTree>
    <p:extLst>
      <p:ext uri="{BB962C8B-B14F-4D97-AF65-F5344CB8AC3E}">
        <p14:creationId xmlns:p14="http://schemas.microsoft.com/office/powerpoint/2010/main" val="391794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8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dirty="0">
                <a:latin typeface="Source Sans Pro Semibold" pitchFamily="34" charset="-18"/>
              </a:rPr>
              <a:t>Praktické postupy nezávislé na SDLC</a:t>
            </a:r>
          </a:p>
          <a:p>
            <a:pPr algn="l"/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Vývojová aktivita má svou testovací aktivitu</a:t>
            </a:r>
          </a:p>
          <a:p>
            <a:pPr algn="l"/>
            <a:r>
              <a:rPr lang="cs-CZ" dirty="0">
                <a:latin typeface="Source Sans Pro Semibold" pitchFamily="34" charset="-18"/>
              </a:rPr>
              <a:t>Testování má své úrovně</a:t>
            </a:r>
          </a:p>
          <a:p>
            <a:pPr algn="l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Testovací aktivita by měla začít paralelně s vývojovou</a:t>
            </a:r>
          </a:p>
          <a:p>
            <a:pPr algn="l"/>
            <a:r>
              <a:rPr lang="cs-CZ" dirty="0">
                <a:latin typeface="Source Sans Pro Semibold" pitchFamily="34" charset="-18"/>
              </a:rPr>
              <a:t>Testeři by se měli zapojit do revizí</a:t>
            </a:r>
          </a:p>
          <a:p>
            <a:pPr lvl="1"/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Podpora včasného testování a shift-</a:t>
            </a:r>
            <a:r>
              <a:rPr lang="cs-CZ" dirty="0" err="1">
                <a:solidFill>
                  <a:schemeClr val="tx1"/>
                </a:solidFill>
                <a:latin typeface="Source Sans Pro Semibold" pitchFamily="34" charset="-18"/>
              </a:rPr>
              <a:t>left</a:t>
            </a: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 principu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79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9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038A17B-076A-6734-D232-AD54CBBFD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71" y="1069259"/>
            <a:ext cx="6695955" cy="434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C4FAB8D1-5C88-0273-9BA9-FEBCC2D0E29D}"/>
              </a:ext>
            </a:extLst>
          </p:cNvPr>
          <p:cNvSpPr txBox="1"/>
          <p:nvPr/>
        </p:nvSpPr>
        <p:spPr>
          <a:xfrm>
            <a:off x="2696121" y="5971208"/>
            <a:ext cx="4877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i="1" dirty="0"/>
              <a:t>https://</a:t>
            </a:r>
            <a:r>
              <a:rPr lang="cs-CZ" sz="1400" i="1" dirty="0" err="1"/>
              <a:t>www.professionalqa.com</a:t>
            </a:r>
            <a:r>
              <a:rPr lang="cs-CZ" sz="1400" i="1" dirty="0"/>
              <a:t>/</a:t>
            </a:r>
            <a:r>
              <a:rPr lang="cs-CZ" sz="1400" i="1" dirty="0" err="1"/>
              <a:t>assets</a:t>
            </a:r>
            <a:r>
              <a:rPr lang="cs-CZ" sz="1400" i="1" dirty="0"/>
              <a:t>/</a:t>
            </a:r>
            <a:r>
              <a:rPr lang="cs-CZ" sz="1400" i="1" dirty="0" err="1"/>
              <a:t>images</a:t>
            </a:r>
            <a:r>
              <a:rPr lang="cs-CZ" sz="1400" i="1" dirty="0"/>
              <a:t>/w-model-2.png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F1FD28D4-73C0-3E6F-0816-281B1291C5FE}"/>
              </a:ext>
            </a:extLst>
          </p:cNvPr>
          <p:cNvSpPr txBox="1"/>
          <p:nvPr/>
        </p:nvSpPr>
        <p:spPr>
          <a:xfrm>
            <a:off x="722312" y="5615609"/>
            <a:ext cx="409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V-Model -&gt; pouze vývojové aktivity (šedě)</a:t>
            </a:r>
          </a:p>
        </p:txBody>
      </p:sp>
    </p:spTree>
    <p:extLst>
      <p:ext uri="{BB962C8B-B14F-4D97-AF65-F5344CB8AC3E}">
        <p14:creationId xmlns:p14="http://schemas.microsoft.com/office/powerpoint/2010/main" val="403911650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</TotalTime>
  <Words>515</Words>
  <Application>Microsoft Macintosh PowerPoint</Application>
  <PresentationFormat>Předvádění na obrazovce (4:3)</PresentationFormat>
  <Paragraphs>91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7" baseType="lpstr">
      <vt:lpstr>Arial</vt:lpstr>
      <vt:lpstr>Berlin CE</vt:lpstr>
      <vt:lpstr>Calibri</vt:lpstr>
      <vt:lpstr>Source Sans Pro Semibold</vt:lpstr>
      <vt:lpstr>1_Custom Design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Tradiční vs. Agilní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Manager/>
  <Company>FT UTB Zlín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Roman Čermák</dc:creator>
  <cp:keywords/>
  <dc:description/>
  <cp:lastModifiedBy>Petr Žáček</cp:lastModifiedBy>
  <cp:revision>40</cp:revision>
  <dcterms:created xsi:type="dcterms:W3CDTF">2017-10-29T17:19:47Z</dcterms:created>
  <dcterms:modified xsi:type="dcterms:W3CDTF">2024-03-21T12:37:58Z</dcterms:modified>
  <cp:category/>
</cp:coreProperties>
</file>